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77" r:id="rId3"/>
    <p:sldId id="279" r:id="rId4"/>
    <p:sldId id="280" r:id="rId5"/>
    <p:sldId id="281" r:id="rId6"/>
    <p:sldId id="282" r:id="rId7"/>
    <p:sldId id="283" r:id="rId8"/>
    <p:sldId id="284" r:id="rId9"/>
    <p:sldId id="285" r:id="rId10"/>
    <p:sldId id="273" r:id="rId11"/>
    <p:sldId id="274" r:id="rId12"/>
    <p:sldId id="275" r:id="rId13"/>
    <p:sldId id="276" r:id="rId14"/>
    <p:sldId id="257" r:id="rId15"/>
    <p:sldId id="286" r:id="rId16"/>
    <p:sldId id="287" r:id="rId17"/>
    <p:sldId id="258" r:id="rId18"/>
    <p:sldId id="259" r:id="rId19"/>
    <p:sldId id="260" r:id="rId20"/>
    <p:sldId id="261" r:id="rId21"/>
    <p:sldId id="272" r:id="rId22"/>
    <p:sldId id="262" r:id="rId23"/>
    <p:sldId id="263" r:id="rId24"/>
    <p:sldId id="269" r:id="rId25"/>
    <p:sldId id="271" r:id="rId26"/>
    <p:sldId id="270" r:id="rId27"/>
    <p:sldId id="268" r:id="rId28"/>
    <p:sldId id="264" r:id="rId29"/>
    <p:sldId id="265" r:id="rId30"/>
    <p:sldId id="266" r:id="rId31"/>
    <p:sldId id="278" r:id="rId32"/>
    <p:sldId id="267" r:id="rId33"/>
    <p:sldId id="288" r:id="rId3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9F969"/>
    <a:srgbClr val="99FF66"/>
    <a:srgbClr val="B2B9EC"/>
    <a:srgbClr val="FFFF66"/>
    <a:srgbClr val="FFFF99"/>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1" autoAdjust="0"/>
    <p:restoredTop sz="94660"/>
  </p:normalViewPr>
  <p:slideViewPr>
    <p:cSldViewPr>
      <p:cViewPr varScale="1">
        <p:scale>
          <a:sx n="41" d="100"/>
          <a:sy n="41" d="100"/>
        </p:scale>
        <p:origin x="-67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47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3D0EDBE-9CAE-41C7-8793-6BED0C37F3E2}" type="slidenum">
              <a:rPr lang="en-US"/>
              <a:pPr/>
              <a:t>‹#›</a:t>
            </a:fld>
            <a:endParaRPr lang="en-US"/>
          </a:p>
        </p:txBody>
      </p:sp>
    </p:spTree>
    <p:extLst>
      <p:ext uri="{BB962C8B-B14F-4D97-AF65-F5344CB8AC3E}">
        <p14:creationId xmlns:p14="http://schemas.microsoft.com/office/powerpoint/2010/main" val="3832589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331CF-439F-4C70-B3C1-153988E32FC9}" type="slidenum">
              <a:rPr lang="en-US"/>
              <a:pPr/>
              <a:t>19</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altLang="ja-JP"/>
              <a:t>Notice how the differences between the scores of readers and non-readers increases with each grade.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93CC98-53D2-4DA3-81DD-F487FF1CB448}" type="slidenum">
              <a:rPr lang="en-US"/>
              <a:pPr/>
              <a:t>20</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altLang="ja-JP"/>
              <a:t>The students participating in the extensive reading program were remedial students. Still, they almost overtook the reading abilities of students in a traditional program in only one semester.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522234B2-88FA-438A-8A62-BD5C0E135896}" type="slidenum">
              <a:rPr lang="en-US" altLang="ja-JP"/>
              <a:pPr/>
              <a:t>‹#›</a:t>
            </a:fld>
            <a:endParaRPr lang="en-US" altLang="ja-JP"/>
          </a:p>
        </p:txBody>
      </p:sp>
    </p:spTree>
    <p:extLst>
      <p:ext uri="{BB962C8B-B14F-4D97-AF65-F5344CB8AC3E}">
        <p14:creationId xmlns:p14="http://schemas.microsoft.com/office/powerpoint/2010/main" val="1303995016"/>
      </p:ext>
    </p:extLst>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9A1DAD4-17DB-4386-8B62-F5B8DCD70FB4}" type="slidenum">
              <a:rPr lang="en-US" altLang="ja-JP"/>
              <a:pPr/>
              <a:t>‹#›</a:t>
            </a:fld>
            <a:endParaRPr lang="en-US" altLang="ja-JP"/>
          </a:p>
        </p:txBody>
      </p:sp>
    </p:spTree>
    <p:extLst>
      <p:ext uri="{BB962C8B-B14F-4D97-AF65-F5344CB8AC3E}">
        <p14:creationId xmlns:p14="http://schemas.microsoft.com/office/powerpoint/2010/main" val="1948362408"/>
      </p:ext>
    </p:extLst>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D5B8153-547D-47B9-AF63-0529923315C3}" type="slidenum">
              <a:rPr lang="en-US" altLang="ja-JP"/>
              <a:pPr/>
              <a:t>‹#›</a:t>
            </a:fld>
            <a:endParaRPr lang="en-US" altLang="ja-JP"/>
          </a:p>
        </p:txBody>
      </p:sp>
    </p:spTree>
    <p:extLst>
      <p:ext uri="{BB962C8B-B14F-4D97-AF65-F5344CB8AC3E}">
        <p14:creationId xmlns:p14="http://schemas.microsoft.com/office/powerpoint/2010/main" val="719262355"/>
      </p:ext>
    </p:extLst>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3A28C82A-51F7-4FCD-AA29-E7207C7D1E58}" type="slidenum">
              <a:rPr lang="en-US" altLang="ja-JP"/>
              <a:pPr/>
              <a:t>‹#›</a:t>
            </a:fld>
            <a:endParaRPr lang="en-US" altLang="ja-JP"/>
          </a:p>
        </p:txBody>
      </p:sp>
    </p:spTree>
    <p:extLst>
      <p:ext uri="{BB962C8B-B14F-4D97-AF65-F5344CB8AC3E}">
        <p14:creationId xmlns:p14="http://schemas.microsoft.com/office/powerpoint/2010/main" val="1280359327"/>
      </p:ext>
    </p:extLst>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F1D15D6-0116-4995-98B6-8C02A807BC34}" type="slidenum">
              <a:rPr lang="en-US" altLang="ja-JP"/>
              <a:pPr/>
              <a:t>‹#›</a:t>
            </a:fld>
            <a:endParaRPr lang="en-US" altLang="ja-JP"/>
          </a:p>
        </p:txBody>
      </p:sp>
    </p:spTree>
    <p:extLst>
      <p:ext uri="{BB962C8B-B14F-4D97-AF65-F5344CB8AC3E}">
        <p14:creationId xmlns:p14="http://schemas.microsoft.com/office/powerpoint/2010/main" val="3934984145"/>
      </p:ext>
    </p:extLst>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1286039F-220F-4E72-85A3-456DB326BA6E}" type="slidenum">
              <a:rPr lang="en-US" altLang="ja-JP"/>
              <a:pPr/>
              <a:t>‹#›</a:t>
            </a:fld>
            <a:endParaRPr lang="en-US" altLang="ja-JP"/>
          </a:p>
        </p:txBody>
      </p:sp>
    </p:spTree>
    <p:extLst>
      <p:ext uri="{BB962C8B-B14F-4D97-AF65-F5344CB8AC3E}">
        <p14:creationId xmlns:p14="http://schemas.microsoft.com/office/powerpoint/2010/main" val="1621483657"/>
      </p:ext>
    </p:extLst>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600E24D3-5C97-4921-BBD8-471796A12754}" type="slidenum">
              <a:rPr lang="en-US" altLang="ja-JP"/>
              <a:pPr/>
              <a:t>‹#›</a:t>
            </a:fld>
            <a:endParaRPr lang="en-US" altLang="ja-JP"/>
          </a:p>
        </p:txBody>
      </p:sp>
    </p:spTree>
    <p:extLst>
      <p:ext uri="{BB962C8B-B14F-4D97-AF65-F5344CB8AC3E}">
        <p14:creationId xmlns:p14="http://schemas.microsoft.com/office/powerpoint/2010/main" val="3017004924"/>
      </p:ext>
    </p:extLst>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34ED6B20-AA16-4E6B-AC56-2D026B982001}" type="slidenum">
              <a:rPr lang="en-US" altLang="ja-JP"/>
              <a:pPr/>
              <a:t>‹#›</a:t>
            </a:fld>
            <a:endParaRPr lang="en-US" altLang="ja-JP"/>
          </a:p>
        </p:txBody>
      </p:sp>
    </p:spTree>
    <p:extLst>
      <p:ext uri="{BB962C8B-B14F-4D97-AF65-F5344CB8AC3E}">
        <p14:creationId xmlns:p14="http://schemas.microsoft.com/office/powerpoint/2010/main" val="2138549063"/>
      </p:ext>
    </p:extLst>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A3E7C72A-DB60-4883-8290-C20CCD4914BB}" type="slidenum">
              <a:rPr lang="en-US" altLang="ja-JP"/>
              <a:pPr/>
              <a:t>‹#›</a:t>
            </a:fld>
            <a:endParaRPr lang="en-US" altLang="ja-JP"/>
          </a:p>
        </p:txBody>
      </p:sp>
    </p:spTree>
    <p:extLst>
      <p:ext uri="{BB962C8B-B14F-4D97-AF65-F5344CB8AC3E}">
        <p14:creationId xmlns:p14="http://schemas.microsoft.com/office/powerpoint/2010/main" val="3002302550"/>
      </p:ext>
    </p:extLst>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F9C20336-BB2D-437E-B385-028E06A66226}" type="slidenum">
              <a:rPr lang="en-US" altLang="ja-JP"/>
              <a:pPr/>
              <a:t>‹#›</a:t>
            </a:fld>
            <a:endParaRPr lang="en-US" altLang="ja-JP"/>
          </a:p>
        </p:txBody>
      </p:sp>
    </p:spTree>
    <p:extLst>
      <p:ext uri="{BB962C8B-B14F-4D97-AF65-F5344CB8AC3E}">
        <p14:creationId xmlns:p14="http://schemas.microsoft.com/office/powerpoint/2010/main" val="2368933081"/>
      </p:ext>
    </p:extLst>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0784FF17-CB6C-4CA4-AA48-57F9AC0B6368}" type="slidenum">
              <a:rPr lang="en-US" altLang="ja-JP"/>
              <a:pPr/>
              <a:t>‹#›</a:t>
            </a:fld>
            <a:endParaRPr lang="en-US" altLang="ja-JP"/>
          </a:p>
        </p:txBody>
      </p:sp>
    </p:spTree>
    <p:extLst>
      <p:ext uri="{BB962C8B-B14F-4D97-AF65-F5344CB8AC3E}">
        <p14:creationId xmlns:p14="http://schemas.microsoft.com/office/powerpoint/2010/main" val="4008334736"/>
      </p:ext>
    </p:extLst>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9F969"/>
            </a:gs>
            <a:gs pos="100000">
              <a:srgbClr val="99FF66"/>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DB09301-8862-4187-8E94-A1E8B902C17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itchFamily="34" charset="0"/>
          <a:ea typeface="ＭＳ Ｐゴシック" pitchFamily="50" charset="-128"/>
        </a:defRPr>
      </a:lvl2pPr>
      <a:lvl3pPr algn="ctr" rtl="0" fontAlgn="base">
        <a:spcBef>
          <a:spcPct val="0"/>
        </a:spcBef>
        <a:spcAft>
          <a:spcPct val="0"/>
        </a:spcAft>
        <a:defRPr kumimoji="1" sz="4400">
          <a:solidFill>
            <a:schemeClr val="tx2"/>
          </a:solidFill>
          <a:latin typeface="Arial" pitchFamily="34" charset="0"/>
          <a:ea typeface="ＭＳ Ｐゴシック" pitchFamily="50" charset="-128"/>
        </a:defRPr>
      </a:lvl3pPr>
      <a:lvl4pPr algn="ctr" rtl="0" fontAlgn="base">
        <a:spcBef>
          <a:spcPct val="0"/>
        </a:spcBef>
        <a:spcAft>
          <a:spcPct val="0"/>
        </a:spcAft>
        <a:defRPr kumimoji="1" sz="4400">
          <a:solidFill>
            <a:schemeClr val="tx2"/>
          </a:solidFill>
          <a:latin typeface="Arial" pitchFamily="34" charset="0"/>
          <a:ea typeface="ＭＳ Ｐゴシック" pitchFamily="50" charset="-128"/>
        </a:defRPr>
      </a:lvl4pPr>
      <a:lvl5pPr algn="ctr" rtl="0" fontAlgn="base">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ailyinfo.co.uk/images/dragon%20reading.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oakinheritance.com/images/largepics/stool.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agickeys.com/book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Rectangle 24"/>
          <p:cNvSpPr>
            <a:spLocks noGrp="1" noChangeArrowheads="1"/>
          </p:cNvSpPr>
          <p:nvPr>
            <p:ph type="ctrTitle"/>
          </p:nvPr>
        </p:nvSpPr>
        <p:spPr>
          <a:xfrm>
            <a:off x="611188" y="549275"/>
            <a:ext cx="7772400" cy="1470025"/>
          </a:xfrm>
        </p:spPr>
        <p:txBody>
          <a:bodyPr/>
          <a:lstStyle/>
          <a:p>
            <a:r>
              <a:rPr lang="en-US" altLang="ja-JP" sz="4000"/>
              <a:t>The Power of Reading</a:t>
            </a:r>
            <a:br>
              <a:rPr lang="en-US" altLang="ja-JP" sz="4000"/>
            </a:br>
            <a:r>
              <a:rPr lang="en-US" altLang="ja-JP" sz="4000"/>
              <a:t>A Presentation </a:t>
            </a:r>
            <a:br>
              <a:rPr lang="en-US" altLang="ja-JP" sz="4000"/>
            </a:br>
            <a:r>
              <a:rPr lang="en-US" altLang="ja-JP" sz="4000"/>
              <a:t>by Dr. Charles Cabell</a:t>
            </a:r>
          </a:p>
        </p:txBody>
      </p:sp>
      <p:sp>
        <p:nvSpPr>
          <p:cNvPr id="2073" name="Rectangle 25"/>
          <p:cNvSpPr>
            <a:spLocks noGrp="1" noChangeArrowheads="1"/>
          </p:cNvSpPr>
          <p:nvPr>
            <p:ph type="subTitle" idx="1"/>
          </p:nvPr>
        </p:nvSpPr>
        <p:spPr>
          <a:xfrm>
            <a:off x="1331913" y="4365625"/>
            <a:ext cx="6400800" cy="1752600"/>
          </a:xfrm>
        </p:spPr>
        <p:txBody>
          <a:bodyPr/>
          <a:lstStyle/>
          <a:p>
            <a:endParaRPr lang="en-US" altLang="ja-JP"/>
          </a:p>
          <a:p>
            <a:r>
              <a:rPr lang="en-US" altLang="ja-JP"/>
              <a:t>Based on the work of</a:t>
            </a:r>
          </a:p>
          <a:p>
            <a:r>
              <a:rPr lang="en-US" altLang="ja-JP"/>
              <a:t>Stephen Krashen</a:t>
            </a:r>
          </a:p>
        </p:txBody>
      </p:sp>
      <p:pic>
        <p:nvPicPr>
          <p:cNvPr id="2075" name="Picture 27" descr="dragon%2520read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2276475"/>
            <a:ext cx="3025775" cy="2365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2075"/>
                                        </p:tgtEl>
                                        <p:attrNameLst>
                                          <p:attrName>style.visibility</p:attrName>
                                        </p:attrNameLst>
                                      </p:cBhvr>
                                      <p:to>
                                        <p:strVal val="visible"/>
                                      </p:to>
                                    </p:set>
                                    <p:animEffect transition="in" filter="circle(out)">
                                      <p:cBhvr>
                                        <p:cTn id="7" dur="2000"/>
                                        <p:tgtEl>
                                          <p:spTgt spid="2075"/>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073">
                                            <p:txEl>
                                              <p:pRg st="1" end="1"/>
                                            </p:txEl>
                                          </p:spTgt>
                                        </p:tgtEl>
                                        <p:attrNameLst>
                                          <p:attrName>style.visibility</p:attrName>
                                        </p:attrNameLst>
                                      </p:cBhvr>
                                      <p:to>
                                        <p:strVal val="visible"/>
                                      </p:to>
                                    </p:set>
                                    <p:animEffect transition="in" filter="wheel(4)">
                                      <p:cBhvr>
                                        <p:cTn id="10" dur="1000"/>
                                        <p:tgtEl>
                                          <p:spTgt spid="2073">
                                            <p:txEl>
                                              <p:pRg st="1" end="1"/>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2073">
                                            <p:txEl>
                                              <p:pRg st="2" end="2"/>
                                            </p:txEl>
                                          </p:spTgt>
                                        </p:tgtEl>
                                        <p:attrNameLst>
                                          <p:attrName>style.visibility</p:attrName>
                                        </p:attrNameLst>
                                      </p:cBhvr>
                                      <p:to>
                                        <p:strVal val="visible"/>
                                      </p:to>
                                    </p:set>
                                    <p:animEffect transition="in" filter="wheel(4)">
                                      <p:cBhvr>
                                        <p:cTn id="13" dur="1000"/>
                                        <p:tgtEl>
                                          <p:spTgt spid="20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ja-JP" sz="4000"/>
              <a:t>This is Keiko. She has a problem</a:t>
            </a:r>
          </a:p>
        </p:txBody>
      </p:sp>
      <p:pic>
        <p:nvPicPr>
          <p:cNvPr id="57349" name="Picture 5" descr="100013101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557338"/>
            <a:ext cx="4465637" cy="3349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ja-JP" sz="4000"/>
              <a:t>Keiko wants to improve her English</a:t>
            </a:r>
          </a:p>
        </p:txBody>
      </p:sp>
      <p:sp>
        <p:nvSpPr>
          <p:cNvPr id="59395" name="Rectangle 3"/>
          <p:cNvSpPr>
            <a:spLocks noGrp="1" noChangeArrowheads="1"/>
          </p:cNvSpPr>
          <p:nvPr>
            <p:ph type="body" idx="1"/>
          </p:nvPr>
        </p:nvSpPr>
        <p:spPr>
          <a:xfrm>
            <a:off x="457200" y="1600200"/>
            <a:ext cx="8218488" cy="4276725"/>
          </a:xfrm>
        </p:spPr>
        <p:txBody>
          <a:bodyPr/>
          <a:lstStyle/>
          <a:p>
            <a:pPr>
              <a:lnSpc>
                <a:spcPct val="90000"/>
              </a:lnSpc>
            </a:pPr>
            <a:r>
              <a:rPr lang="en-US" altLang="ja-JP"/>
              <a:t>She studied English for six years in Jr. High and in High School.</a:t>
            </a:r>
          </a:p>
          <a:p>
            <a:pPr>
              <a:lnSpc>
                <a:spcPct val="90000"/>
              </a:lnSpc>
            </a:pPr>
            <a:r>
              <a:rPr lang="en-US" altLang="ja-JP"/>
              <a:t>She bought several books on English Grammar.</a:t>
            </a:r>
          </a:p>
          <a:p>
            <a:pPr>
              <a:lnSpc>
                <a:spcPct val="90000"/>
              </a:lnSpc>
            </a:pPr>
            <a:r>
              <a:rPr lang="en-US" altLang="ja-JP"/>
              <a:t>She studied vocabulary on the train</a:t>
            </a:r>
          </a:p>
          <a:p>
            <a:pPr>
              <a:lnSpc>
                <a:spcPct val="90000"/>
              </a:lnSpc>
            </a:pPr>
            <a:r>
              <a:rPr lang="en-US" altLang="ja-JP"/>
              <a:t>She bought an electronic dictionary</a:t>
            </a:r>
          </a:p>
          <a:p>
            <a:pPr>
              <a:lnSpc>
                <a:spcPct val="90000"/>
              </a:lnSpc>
            </a:pPr>
            <a:r>
              <a:rPr lang="en-US" altLang="ja-JP"/>
              <a:t>She even went to an English Conversation School.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10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10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10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10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10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4638"/>
            <a:ext cx="8218488" cy="5241925"/>
          </a:xfrm>
        </p:spPr>
        <p:txBody>
          <a:bodyPr/>
          <a:lstStyle/>
          <a:p>
            <a:r>
              <a:rPr lang="en-US" altLang="ja-JP"/>
              <a:t>Still, she still has trouble listening, understanding, reading and writing. </a:t>
            </a:r>
            <a:br>
              <a:rPr lang="en-US" altLang="ja-JP"/>
            </a:br>
            <a:r>
              <a:rPr lang="en-US" altLang="ja-JP"/>
              <a:t/>
            </a:r>
            <a:br>
              <a:rPr lang="en-US" altLang="ja-JP"/>
            </a:br>
            <a:r>
              <a:rPr lang="en-US" altLang="ja-JP"/>
              <a:t>What should she do?</a:t>
            </a:r>
          </a:p>
        </p:txBody>
      </p:sp>
    </p:spTree>
  </p:cSld>
  <p:clrMapOvr>
    <a:masterClrMapping/>
  </p:clrMapOvr>
  <p:transition spd="med">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91513" cy="5891212"/>
          </a:xfrm>
        </p:spPr>
        <p:txBody>
          <a:bodyPr/>
          <a:lstStyle/>
          <a:p>
            <a:r>
              <a:rPr lang="en-US" altLang="ja-JP"/>
              <a:t>The Best Way for Keiko to improve her English is to learn how to read English for fun! </a:t>
            </a:r>
            <a:br>
              <a:rPr lang="en-US" altLang="ja-JP"/>
            </a:br>
            <a:r>
              <a:rPr lang="en-US" altLang="ja-JP"/>
              <a:t/>
            </a:r>
            <a:br>
              <a:rPr lang="en-US" altLang="ja-JP"/>
            </a:br>
            <a:r>
              <a:rPr lang="en-US" altLang="ja-JP"/>
              <a:t>Let me explain. </a:t>
            </a:r>
          </a:p>
        </p:txBody>
      </p:sp>
    </p:spTree>
  </p:cSld>
  <p:clrMapOvr>
    <a:masterClrMapping/>
  </p:clrMapOvr>
  <p:transition spd="med">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2413" y="0"/>
            <a:ext cx="9685338" cy="1125538"/>
          </a:xfrm>
        </p:spPr>
        <p:txBody>
          <a:bodyPr/>
          <a:lstStyle/>
          <a:p>
            <a:r>
              <a:rPr lang="en-US" altLang="ja-JP" sz="4800"/>
              <a:t>Free Voluntary Reading (FVR)</a:t>
            </a:r>
          </a:p>
        </p:txBody>
      </p:sp>
      <p:sp>
        <p:nvSpPr>
          <p:cNvPr id="17411" name="Rectangle 3"/>
          <p:cNvSpPr>
            <a:spLocks noGrp="1" noChangeArrowheads="1"/>
          </p:cNvSpPr>
          <p:nvPr>
            <p:ph type="body" idx="1"/>
          </p:nvPr>
        </p:nvSpPr>
        <p:spPr>
          <a:xfrm>
            <a:off x="539750" y="2852738"/>
            <a:ext cx="7991475" cy="3384550"/>
          </a:xfrm>
        </p:spPr>
        <p:txBody>
          <a:bodyPr/>
          <a:lstStyle/>
          <a:p>
            <a:r>
              <a:rPr lang="en-US" altLang="ja-JP"/>
              <a:t>Reading because you want to read</a:t>
            </a:r>
          </a:p>
          <a:p>
            <a:r>
              <a:rPr lang="en-US" altLang="ja-JP"/>
              <a:t>Reading what YOU want to read</a:t>
            </a:r>
          </a:p>
          <a:p>
            <a:r>
              <a:rPr lang="en-US" altLang="ja-JP"/>
              <a:t>No Book Reports</a:t>
            </a:r>
          </a:p>
          <a:p>
            <a:r>
              <a:rPr lang="en-US" altLang="ja-JP"/>
              <a:t>You can read magazines, comic books </a:t>
            </a:r>
            <a:r>
              <a:rPr lang="ja-JP" altLang="en-US"/>
              <a:t>（漫画）</a:t>
            </a:r>
            <a:r>
              <a:rPr lang="en-US" altLang="ja-JP"/>
              <a:t>, children’s books, anything you want.</a:t>
            </a:r>
          </a:p>
        </p:txBody>
      </p:sp>
      <p:sp>
        <p:nvSpPr>
          <p:cNvPr id="17412" name="Rectangle 4"/>
          <p:cNvSpPr>
            <a:spLocks noChangeArrowheads="1"/>
          </p:cNvSpPr>
          <p:nvPr/>
        </p:nvSpPr>
        <p:spPr bwMode="auto">
          <a:xfrm>
            <a:off x="2484438" y="1412875"/>
            <a:ext cx="39608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4000">
                <a:solidFill>
                  <a:schemeClr val="tx2"/>
                </a:solidFill>
              </a:rPr>
              <a:t>自由自発的読書</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1000" fill="hold"/>
                                        <p:tgtEl>
                                          <p:spTgt spid="17412"/>
                                        </p:tgtEl>
                                        <p:attrNameLst>
                                          <p:attrName>ppt_x</p:attrName>
                                        </p:attrNameLst>
                                      </p:cBhvr>
                                      <p:tavLst>
                                        <p:tav tm="0">
                                          <p:val>
                                            <p:strVal val="1+#ppt_w/2"/>
                                          </p:val>
                                        </p:tav>
                                        <p:tav tm="100000">
                                          <p:val>
                                            <p:strVal val="#ppt_x"/>
                                          </p:val>
                                        </p:tav>
                                      </p:tavLst>
                                    </p:anim>
                                    <p:anim calcmode="lin" valueType="num">
                                      <p:cBhvr additive="base">
                                        <p:cTn id="8" dur="10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p:cTn id="13"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74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74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7411">
                                            <p:txEl>
                                              <p:pRg st="1" end="1"/>
                                            </p:txEl>
                                          </p:spTgt>
                                        </p:tgtEl>
                                        <p:attrNameLst>
                                          <p:attrName>style.visibility</p:attrName>
                                        </p:attrNameLst>
                                      </p:cBhvr>
                                      <p:to>
                                        <p:strVal val="visible"/>
                                      </p:to>
                                    </p:set>
                                    <p:anim calcmode="lin" valueType="num">
                                      <p:cBhvr>
                                        <p:cTn id="21"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174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74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17411">
                                            <p:txEl>
                                              <p:pRg st="2" end="2"/>
                                            </p:txEl>
                                          </p:spTgt>
                                        </p:tgtEl>
                                        <p:attrNameLst>
                                          <p:attrName>style.visibility</p:attrName>
                                        </p:attrNameLst>
                                      </p:cBhvr>
                                      <p:to>
                                        <p:strVal val="visible"/>
                                      </p:to>
                                    </p:set>
                                    <p:anim calcmode="lin" valueType="num">
                                      <p:cBhvr>
                                        <p:cTn id="29" dur="10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174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74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17411">
                                            <p:txEl>
                                              <p:pRg st="3" end="3"/>
                                            </p:txEl>
                                          </p:spTgt>
                                        </p:tgtEl>
                                        <p:attrNameLst>
                                          <p:attrName>style.visibility</p:attrName>
                                        </p:attrNameLst>
                                      </p:cBhvr>
                                      <p:to>
                                        <p:strVal val="visible"/>
                                      </p:to>
                                    </p:set>
                                    <p:anim calcmode="lin" valueType="num">
                                      <p:cBhvr>
                                        <p:cTn id="37" dur="10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17411">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1741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1741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ja-JP" sz="4000"/>
              <a:t>Reading English </a:t>
            </a:r>
            <a:br>
              <a:rPr lang="en-US" altLang="ja-JP" sz="4000"/>
            </a:br>
            <a:r>
              <a:rPr lang="en-US" altLang="ja-JP" sz="4000"/>
              <a:t>without a Dictionary</a:t>
            </a:r>
            <a:endParaRPr lang="en-US" sz="4000"/>
          </a:p>
        </p:txBody>
      </p:sp>
      <p:sp>
        <p:nvSpPr>
          <p:cNvPr id="72707" name="Rectangle 3"/>
          <p:cNvSpPr>
            <a:spLocks noGrp="1" noChangeArrowheads="1"/>
          </p:cNvSpPr>
          <p:nvPr>
            <p:ph type="body" idx="1"/>
          </p:nvPr>
        </p:nvSpPr>
        <p:spPr/>
        <p:txBody>
          <a:bodyPr/>
          <a:lstStyle/>
          <a:p>
            <a:pPr>
              <a:buFontTx/>
              <a:buNone/>
            </a:pPr>
            <a:endParaRPr lang="en-US" altLang="ja-JP">
              <a:solidFill>
                <a:srgbClr val="FF3300"/>
              </a:solidFill>
            </a:endParaRPr>
          </a:p>
          <a:p>
            <a:r>
              <a:rPr lang="en-US" altLang="ja-JP"/>
              <a:t>Did you learn to read Japanese with a dictionary?</a:t>
            </a:r>
          </a:p>
          <a:p>
            <a:r>
              <a:rPr lang="en-US" altLang="ja-JP"/>
              <a:t>How did you understand new words?</a:t>
            </a:r>
          </a:p>
          <a:p>
            <a:r>
              <a:rPr lang="en-US" altLang="ja-JP"/>
              <a:t>What kinds of books did you read when you started reading Japanese?</a:t>
            </a:r>
          </a:p>
          <a:p>
            <a:r>
              <a:rPr lang="en-US" altLang="ja-JP"/>
              <a:t>Have you ever read a book in English (with no Japanese words)?</a:t>
            </a:r>
          </a:p>
          <a:p>
            <a:pPr>
              <a:buFontTx/>
              <a:buNone/>
            </a:pP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wipe(left)">
                                      <p:cBhvr>
                                        <p:cTn id="7" dur="500"/>
                                        <p:tgtEl>
                                          <p:spTgt spid="7270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Effect transition="in" filter="wipe(left)">
                                      <p:cBhvr>
                                        <p:cTn id="12" dur="500"/>
                                        <p:tgtEl>
                                          <p:spTgt spid="727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2707">
                                            <p:txEl>
                                              <p:pRg st="3" end="3"/>
                                            </p:txEl>
                                          </p:spTgt>
                                        </p:tgtEl>
                                        <p:attrNameLst>
                                          <p:attrName>style.visibility</p:attrName>
                                        </p:attrNameLst>
                                      </p:cBhvr>
                                      <p:to>
                                        <p:strVal val="visible"/>
                                      </p:to>
                                    </p:set>
                                    <p:animEffect transition="in" filter="wipe(left)">
                                      <p:cBhvr>
                                        <p:cTn id="17" dur="500"/>
                                        <p:tgtEl>
                                          <p:spTgt spid="7270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72707">
                                            <p:txEl>
                                              <p:pRg st="4" end="4"/>
                                            </p:txEl>
                                          </p:spTgt>
                                        </p:tgtEl>
                                        <p:attrNameLst>
                                          <p:attrName>style.visibility</p:attrName>
                                        </p:attrNameLst>
                                      </p:cBhvr>
                                      <p:to>
                                        <p:strVal val="visible"/>
                                      </p:to>
                                    </p:set>
                                    <p:animEffect transition="in" filter="wipe(left)">
                                      <p:cBhvr>
                                        <p:cTn id="22" dur="500"/>
                                        <p:tgtEl>
                                          <p:spTgt spid="72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ja-JP" sz="4000"/>
              <a:t>Why should you not </a:t>
            </a:r>
            <a:br>
              <a:rPr lang="en-US" altLang="ja-JP" sz="4000"/>
            </a:br>
            <a:r>
              <a:rPr lang="en-US" altLang="ja-JP" sz="4000"/>
              <a:t>use a dictionary?</a:t>
            </a:r>
            <a:endParaRPr lang="en-US" sz="4000"/>
          </a:p>
        </p:txBody>
      </p:sp>
      <p:sp>
        <p:nvSpPr>
          <p:cNvPr id="73731" name="Rectangle 3"/>
          <p:cNvSpPr>
            <a:spLocks noGrp="1" noChangeArrowheads="1"/>
          </p:cNvSpPr>
          <p:nvPr>
            <p:ph type="body" idx="1"/>
          </p:nvPr>
        </p:nvSpPr>
        <p:spPr/>
        <p:txBody>
          <a:bodyPr/>
          <a:lstStyle/>
          <a:p>
            <a:r>
              <a:rPr lang="en-US" altLang="ja-JP"/>
              <a:t>Your reading will be too slow</a:t>
            </a:r>
          </a:p>
          <a:p>
            <a:r>
              <a:rPr lang="en-US" altLang="ja-JP"/>
              <a:t>Guessing the meaning of words is a very important part of becoming a good reader</a:t>
            </a:r>
          </a:p>
          <a:p>
            <a:r>
              <a:rPr lang="en-US" altLang="ja-JP"/>
              <a:t>Using a dictionary to look up every word is boring</a:t>
            </a:r>
          </a:p>
          <a:p>
            <a:r>
              <a:rPr lang="en-US" altLang="ja-JP"/>
              <a:t>You can circle words and look them up later to check their meanings</a:t>
            </a: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up)">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wipe(up)">
                                      <p:cBhvr>
                                        <p:cTn id="12" dur="500"/>
                                        <p:tgtEl>
                                          <p:spTgt spid="7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up)">
                                      <p:cBhvr>
                                        <p:cTn id="17" dur="500"/>
                                        <p:tgtEl>
                                          <p:spTgt spid="737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wipe(up)">
                                      <p:cBhvr>
                                        <p:cTn id="22" dur="5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ja-JP"/>
              <a:t>Why use FVR?</a:t>
            </a:r>
          </a:p>
        </p:txBody>
      </p:sp>
      <p:sp>
        <p:nvSpPr>
          <p:cNvPr id="18435" name="Rectangle 3"/>
          <p:cNvSpPr>
            <a:spLocks noGrp="1" noChangeArrowheads="1"/>
          </p:cNvSpPr>
          <p:nvPr>
            <p:ph type="body" idx="1"/>
          </p:nvPr>
        </p:nvSpPr>
        <p:spPr>
          <a:xfrm>
            <a:off x="468313" y="2276475"/>
            <a:ext cx="8280400" cy="3240088"/>
          </a:xfrm>
        </p:spPr>
        <p:txBody>
          <a:bodyPr/>
          <a:lstStyle/>
          <a:p>
            <a:pPr algn="ctr">
              <a:buFontTx/>
              <a:buNone/>
            </a:pPr>
            <a:r>
              <a:rPr lang="en-US" altLang="ja-JP"/>
              <a:t>  In 51 out of 54 comparative studies </a:t>
            </a:r>
          </a:p>
          <a:p>
            <a:endParaRPr lang="en-US" altLang="ja-JP"/>
          </a:p>
          <a:p>
            <a:pPr>
              <a:buFontTx/>
              <a:buNone/>
            </a:pPr>
            <a:r>
              <a:rPr lang="en-US" altLang="ja-JP"/>
              <a:t>  Students who practiced FVR had higher reading scores than students who learned how to read English in the usual (traditional) method.</a:t>
            </a:r>
          </a:p>
          <a:p>
            <a:endParaRPr lang="en-US" altLang="ja-JP"/>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amond(out)">
                                      <p:cBhvr>
                                        <p:cTn id="7" dur="1000"/>
                                        <p:tgtEl>
                                          <p:spTgt spid="18435">
                                            <p:txEl>
                                              <p:pRg st="0" end="0"/>
                                            </p:txEl>
                                          </p:spTgt>
                                        </p:tgtEl>
                                      </p:cBhvr>
                                    </p:animEffect>
                                  </p:childTnLst>
                                </p:cTn>
                              </p:par>
                            </p:childTnLst>
                          </p:cTn>
                        </p:par>
                        <p:par>
                          <p:cTn id="8" fill="hold" nodeType="afterGroup">
                            <p:stCondLst>
                              <p:cond delay="1000"/>
                            </p:stCondLst>
                            <p:childTnLst>
                              <p:par>
                                <p:cTn id="9" presetID="8" presetClass="entr" presetSubtype="32" fill="hold" grpId="0" nodeType="after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diamond(out)">
                                      <p:cBhvr>
                                        <p:cTn id="11"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Ｓｉｎｇａｐｏｒｅ </a:t>
            </a:r>
            <a:r>
              <a:rPr lang="en-US" altLang="ja-JP"/>
              <a:t>Results</a:t>
            </a:r>
          </a:p>
        </p:txBody>
      </p:sp>
      <p:sp>
        <p:nvSpPr>
          <p:cNvPr id="19459" name="Rectangle 3"/>
          <p:cNvSpPr>
            <a:spLocks noGrp="1" noChangeArrowheads="1"/>
          </p:cNvSpPr>
          <p:nvPr>
            <p:ph type="body" idx="1"/>
          </p:nvPr>
        </p:nvSpPr>
        <p:spPr/>
        <p:txBody>
          <a:bodyPr/>
          <a:lstStyle/>
          <a:p>
            <a:pPr algn="ctr">
              <a:buFontTx/>
              <a:buNone/>
            </a:pPr>
            <a:endParaRPr lang="en-US" altLang="ja-JP"/>
          </a:p>
          <a:p>
            <a:r>
              <a:rPr lang="en-US" altLang="ja-JP"/>
              <a:t>3 studies of 3,000 children aged 6-9</a:t>
            </a:r>
          </a:p>
          <a:p>
            <a:r>
              <a:rPr lang="en-US" altLang="ja-JP"/>
              <a:t>The children participated in a “Reading and English Acquisition Program” </a:t>
            </a:r>
          </a:p>
          <a:p>
            <a:r>
              <a:rPr lang="en-US" altLang="ja-JP"/>
              <a:t>The children who read English for fun learned English better than those who studied in the traditional way.</a:t>
            </a:r>
          </a:p>
        </p:txBody>
      </p:sp>
      <p:sp>
        <p:nvSpPr>
          <p:cNvPr id="19460" name="AutoShape 4"/>
          <p:cNvSpPr>
            <a:spLocks noChangeArrowheads="1"/>
          </p:cNvSpPr>
          <p:nvPr/>
        </p:nvSpPr>
        <p:spPr bwMode="auto">
          <a:xfrm>
            <a:off x="6372225" y="1341438"/>
            <a:ext cx="2282825" cy="752475"/>
          </a:xfrm>
          <a:prstGeom prst="wedgeRoundRectCallout">
            <a:avLst>
              <a:gd name="adj1" fmla="val -122880"/>
              <a:gd name="adj2" fmla="val 20654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sz="3600"/>
              <a:t>英語習得</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dissolve">
                                      <p:cBhvr>
                                        <p:cTn id="7" dur="500"/>
                                        <p:tgtEl>
                                          <p:spTgt spid="194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dissolve">
                                      <p:cBhvr>
                                        <p:cTn id="12" dur="5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dissolve">
                                      <p:cBhvr>
                                        <p:cTn id="17" dur="500"/>
                                        <p:tgtEl>
                                          <p:spTgt spid="194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460"/>
                                        </p:tgtEl>
                                        <p:attrNameLst>
                                          <p:attrName>style.visibility</p:attrName>
                                        </p:attrNameLst>
                                      </p:cBhvr>
                                      <p:to>
                                        <p:strVal val="visible"/>
                                      </p:to>
                                    </p:set>
                                    <p:animEffect transition="in" filter="strips(downRight)">
                                      <p:cBhvr>
                                        <p:cTn id="22" dur="2000"/>
                                        <p:tgtEl>
                                          <p:spTgt spid="194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4" fill="hold" grpId="1" nodeType="clickEffect">
                                  <p:stCondLst>
                                    <p:cond delay="0"/>
                                  </p:stCondLst>
                                  <p:childTnLst>
                                    <p:anim calcmode="lin" valueType="num">
                                      <p:cBhvr additive="base">
                                        <p:cTn id="26" dur="500"/>
                                        <p:tgtEl>
                                          <p:spTgt spid="19460"/>
                                        </p:tgtEl>
                                        <p:attrNameLst>
                                          <p:attrName>ppt_x</p:attrName>
                                        </p:attrNameLst>
                                      </p:cBhvr>
                                      <p:tavLst>
                                        <p:tav tm="0">
                                          <p:val>
                                            <p:strVal val="ppt_x"/>
                                          </p:val>
                                        </p:tav>
                                        <p:tav tm="100000">
                                          <p:val>
                                            <p:strVal val="ppt_x"/>
                                          </p:val>
                                        </p:tav>
                                      </p:tavLst>
                                    </p:anim>
                                    <p:anim calcmode="lin" valueType="num">
                                      <p:cBhvr additive="base">
                                        <p:cTn id="27" dur="500"/>
                                        <p:tgtEl>
                                          <p:spTgt spid="19460"/>
                                        </p:tgtEl>
                                        <p:attrNameLst>
                                          <p:attrName>ppt_y</p:attrName>
                                        </p:attrNameLst>
                                      </p:cBhvr>
                                      <p:tavLst>
                                        <p:tav tm="0">
                                          <p:val>
                                            <p:strVal val="ppt_y"/>
                                          </p:val>
                                        </p:tav>
                                        <p:tav tm="100000">
                                          <p:val>
                                            <p:strVal val="1+ppt_h/2"/>
                                          </p:val>
                                        </p:tav>
                                      </p:tavLst>
                                    </p:anim>
                                    <p:set>
                                      <p:cBhvr>
                                        <p:cTn id="28" dur="1" fill="hold">
                                          <p:stCondLst>
                                            <p:cond delay="499"/>
                                          </p:stCondLst>
                                        </p:cTn>
                                        <p:tgtEl>
                                          <p:spTgt spid="194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60" grpId="0" animBg="1"/>
      <p:bldP spid="1946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ctrTitle"/>
          </p:nvPr>
        </p:nvSpPr>
        <p:spPr>
          <a:xfrm>
            <a:off x="611188" y="476250"/>
            <a:ext cx="141287" cy="146050"/>
          </a:xfrm>
        </p:spPr>
        <p:txBody>
          <a:bodyPr/>
          <a:lstStyle/>
          <a:p>
            <a:endParaRPr lang="en-US" sz="4000"/>
          </a:p>
        </p:txBody>
      </p:sp>
      <p:sp>
        <p:nvSpPr>
          <p:cNvPr id="23558" name="Rectangle 6"/>
          <p:cNvSpPr>
            <a:spLocks noGrp="1" noChangeArrowheads="1"/>
          </p:cNvSpPr>
          <p:nvPr>
            <p:ph type="subTitle" idx="1"/>
          </p:nvPr>
        </p:nvSpPr>
        <p:spPr>
          <a:xfrm>
            <a:off x="539750" y="549275"/>
            <a:ext cx="7777163" cy="5543550"/>
          </a:xfrm>
        </p:spPr>
        <p:txBody>
          <a:bodyPr/>
          <a:lstStyle/>
          <a:p>
            <a:r>
              <a:rPr lang="en-US" altLang="ja-JP"/>
              <a:t>Reading Scores in South Africa</a:t>
            </a:r>
          </a:p>
        </p:txBody>
      </p:sp>
      <p:graphicFrame>
        <p:nvGraphicFramePr>
          <p:cNvPr id="23668" name="Group 116"/>
          <p:cNvGraphicFramePr>
            <a:graphicFrameLocks noGrp="1"/>
          </p:cNvGraphicFramePr>
          <p:nvPr/>
        </p:nvGraphicFramePr>
        <p:xfrm>
          <a:off x="755650" y="1557338"/>
          <a:ext cx="7180263" cy="4286250"/>
        </p:xfrm>
        <a:graphic>
          <a:graphicData uri="http://schemas.openxmlformats.org/drawingml/2006/table">
            <a:tbl>
              <a:tblPr/>
              <a:tblGrid>
                <a:gridCol w="1152525"/>
                <a:gridCol w="1079500"/>
                <a:gridCol w="846138"/>
                <a:gridCol w="1023937"/>
                <a:gridCol w="1025525"/>
                <a:gridCol w="1027113"/>
                <a:gridCol w="1025525"/>
              </a:tblGrid>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Grade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Grade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Grade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15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pitchFamily="34" charset="0"/>
                          <a:ea typeface="ＭＳ Ｐゴシック" pitchFamily="50" charset="-128"/>
                        </a:rPr>
                        <a:t>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pitchFamily="34" charset="0"/>
                          <a:ea typeface="ＭＳ Ｐゴシック" pitchFamily="50" charset="-128"/>
                        </a:rPr>
                        <a:t>Non-Read-ing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pitchFamily="34" charset="0"/>
                          <a:ea typeface="ＭＳ Ｐゴシック" pitchFamily="50" charset="-128"/>
                        </a:rPr>
                        <a:t>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pitchFamily="34" charset="0"/>
                          <a:ea typeface="ＭＳ Ｐゴシック" pitchFamily="50" charset="-128"/>
                        </a:rPr>
                        <a:t>Non-Read-ing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pitchFamily="34" charset="0"/>
                          <a:ea typeface="ＭＳ Ｐゴシック" pitchFamily="50" charset="-128"/>
                        </a:rPr>
                        <a:t>Reading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pitchFamily="34" charset="0"/>
                          <a:ea typeface="ＭＳ Ｐゴシック" pitchFamily="50" charset="-128"/>
                        </a:rPr>
                        <a:t>Non-Read-ing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rPr>
                        <a:t>East Cape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rPr>
                        <a:t>W. Cape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40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rPr>
                        <a:t>Free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rPr>
                        <a:t>State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40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rPr>
                        <a:t>Natal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rgbClr val="FF3300"/>
                          </a:solidFill>
                          <a:effectLst/>
                          <a:latin typeface="Arial" pitchFamily="34" charset="0"/>
                          <a:ea typeface="ＭＳ Ｐゴシック" pitchFamily="50" charset="-128"/>
                        </a:rPr>
                        <a:t>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rgbClr val="FF3300"/>
                          </a:solidFill>
                          <a:effectLst/>
                          <a:latin typeface="Arial" pitchFamily="34" charset="0"/>
                          <a:ea typeface="ＭＳ Ｐゴシック" pitchFamily="50" charset="-128"/>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rgbClr val="FF3300"/>
                          </a:solidFill>
                          <a:effectLst/>
                          <a:latin typeface="Arial" pitchFamily="34" charset="0"/>
                          <a:ea typeface="ＭＳ Ｐゴシック" pitchFamily="50" charset="-128"/>
                        </a:rPr>
                        <a:t>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pitchFamily="34" charset="0"/>
                          <a:ea typeface="ＭＳ Ｐゴシック" pitchFamily="50" charset="-128"/>
                        </a:rPr>
                        <a:t>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549275"/>
            <a:ext cx="8229600" cy="1143000"/>
          </a:xfrm>
        </p:spPr>
        <p:txBody>
          <a:bodyPr/>
          <a:lstStyle/>
          <a:p>
            <a:r>
              <a:rPr lang="en-US" altLang="ja-JP"/>
              <a:t>Stopping Points</a:t>
            </a:r>
          </a:p>
        </p:txBody>
      </p:sp>
      <p:sp>
        <p:nvSpPr>
          <p:cNvPr id="63491" name="Rectangle 3"/>
          <p:cNvSpPr>
            <a:spLocks noGrp="1" noChangeArrowheads="1"/>
          </p:cNvSpPr>
          <p:nvPr>
            <p:ph type="body" idx="1"/>
          </p:nvPr>
        </p:nvSpPr>
        <p:spPr>
          <a:xfrm>
            <a:off x="468313" y="1916113"/>
            <a:ext cx="8218487" cy="3773487"/>
          </a:xfrm>
        </p:spPr>
        <p:txBody>
          <a:bodyPr/>
          <a:lstStyle/>
          <a:p>
            <a:r>
              <a:rPr lang="en-US" altLang="ja-JP"/>
              <a:t>During my presentation, I will come to “stopping points” where I will ask to answer some questions. In order to answer the questions, you will need to take notes as I speak. Now, please get out a pen or pencil, and then we’ll begin.</a:t>
            </a:r>
          </a:p>
        </p:txBody>
      </p:sp>
    </p:spTree>
  </p:cSld>
  <p:clrMapOvr>
    <a:masterClrMapping/>
  </p:clrMapOvr>
  <p:transition spd="med">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ja-JP" altLang="en-US"/>
              <a:t>英語科目、再履修の学生</a:t>
            </a:r>
          </a:p>
        </p:txBody>
      </p:sp>
      <p:graphicFrame>
        <p:nvGraphicFramePr>
          <p:cNvPr id="27715" name="Group 67"/>
          <p:cNvGraphicFramePr>
            <a:graphicFrameLocks noGrp="1"/>
          </p:cNvGraphicFramePr>
          <p:nvPr>
            <p:ph sz="half" idx="1"/>
          </p:nvPr>
        </p:nvGraphicFramePr>
        <p:xfrm>
          <a:off x="457200" y="1600200"/>
          <a:ext cx="8435975" cy="2260600"/>
        </p:xfrm>
        <a:graphic>
          <a:graphicData uri="http://schemas.openxmlformats.org/drawingml/2006/table">
            <a:tbl>
              <a:tblPr/>
              <a:tblGrid>
                <a:gridCol w="2813050"/>
                <a:gridCol w="2809875"/>
                <a:gridCol w="2813050"/>
              </a:tblGrid>
              <a:tr h="10541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smtClean="0">
                          <a:ln>
                            <a:noFill/>
                          </a:ln>
                          <a:solidFill>
                            <a:schemeClr val="tx1"/>
                          </a:solidFill>
                          <a:effectLst/>
                          <a:latin typeface="Arial" pitchFamily="34" charset="0"/>
                          <a:ea typeface="ＭＳ Ｐゴシック" pitchFamily="50" charset="-128"/>
                        </a:rPr>
                        <a:t>Extensive Reading in Japan</a:t>
                      </a:r>
                      <a:r>
                        <a:rPr kumimoji="1" lang="ja-JP" altLang="en-US" sz="3200" b="0" i="0" u="none" strike="noStrike" cap="none" normalizeH="0" baseline="0" smtClean="0">
                          <a:ln>
                            <a:noFill/>
                          </a:ln>
                          <a:solidFill>
                            <a:schemeClr val="tx1"/>
                          </a:solidFill>
                          <a:effectLst/>
                          <a:latin typeface="Arial" pitchFamily="34" charset="0"/>
                          <a:ea typeface="ＭＳ Ｐゴシック" pitchFamily="50" charset="-128"/>
                        </a:rPr>
                        <a:t>　</a:t>
                      </a:r>
                      <a:r>
                        <a:rPr kumimoji="1" lang="en-US" altLang="ja-JP" sz="3200" b="0" i="0" u="none" strike="noStrike" cap="none" normalizeH="0" baseline="0" smtClean="0">
                          <a:ln>
                            <a:noFill/>
                          </a:ln>
                          <a:solidFill>
                            <a:schemeClr val="tx1"/>
                          </a:solidFill>
                          <a:effectLst/>
                          <a:latin typeface="Arial" pitchFamily="34" charset="0"/>
                          <a:ea typeface="ＭＳ Ｐゴシック" pitchFamily="50" charset="-128"/>
                        </a:rPr>
                        <a:t>(1 Semester)</a:t>
                      </a:r>
                    </a:p>
                  </a:txBody>
                  <a:tcPr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206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cap="flat">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Ｐｒｅｔｅｓｔ</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Ｍｅａｎ（中間点）</a:t>
                      </a: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Ｐｏｓｔ　ｔｅｓｔ</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Ｍｅａｎ</a:t>
                      </a: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749" name="Text Box 101"/>
          <p:cNvSpPr txBox="1">
            <a:spLocks noChangeArrowheads="1"/>
          </p:cNvSpPr>
          <p:nvPr/>
        </p:nvSpPr>
        <p:spPr bwMode="auto">
          <a:xfrm>
            <a:off x="539750" y="3933825"/>
            <a:ext cx="82089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ja-JP"/>
          </a:p>
          <a:p>
            <a:endParaRPr lang="en-US" altLang="ja-JP"/>
          </a:p>
          <a:p>
            <a:r>
              <a:rPr lang="en-US" altLang="ja-JP"/>
              <a:t>		</a:t>
            </a:r>
          </a:p>
        </p:txBody>
      </p:sp>
      <p:graphicFrame>
        <p:nvGraphicFramePr>
          <p:cNvPr id="27771" name="Group 123"/>
          <p:cNvGraphicFramePr>
            <a:graphicFrameLocks noGrp="1"/>
          </p:cNvGraphicFramePr>
          <p:nvPr>
            <p:ph sz="half" idx="2"/>
          </p:nvPr>
        </p:nvGraphicFramePr>
        <p:xfrm>
          <a:off x="395288" y="4005263"/>
          <a:ext cx="8424862" cy="2087562"/>
        </p:xfrm>
        <a:graphic>
          <a:graphicData uri="http://schemas.openxmlformats.org/drawingml/2006/table">
            <a:tbl>
              <a:tblPr/>
              <a:tblGrid>
                <a:gridCol w="2808287"/>
                <a:gridCol w="2808288"/>
                <a:gridCol w="2808287"/>
              </a:tblGrid>
              <a:tr h="1050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Ｅｘｔｅｎｓｉｖｅ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Ｒｅａｄｉｎｇ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31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pitchFamily="34" charset="0"/>
                          <a:ea typeface="ＭＳ Ｐゴシック" pitchFamily="50" charset="-128"/>
                        </a:rPr>
                        <a:t>Ｔｒａｄｉｔｉｏｎａｌ</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pitchFamily="34" charset="0"/>
                          <a:ea typeface="ＭＳ Ｐゴシック" pitchFamily="50" charset="-128"/>
                        </a:rPr>
                        <a:t>33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27771"/>
                                        </p:tgtEl>
                                        <p:attrNameLst>
                                          <p:attrName>style.visibility</p:attrName>
                                        </p:attrNameLst>
                                      </p:cBhvr>
                                      <p:to>
                                        <p:strVal val="visible"/>
                                      </p:to>
                                    </p:set>
                                    <p:animEffect transition="in" filter="strips(upRight)">
                                      <p:cBhvr>
                                        <p:cTn id="7" dur="500"/>
                                        <p:tgtEl>
                                          <p:spTgt spid="27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4638"/>
            <a:ext cx="8291513" cy="1858962"/>
          </a:xfrm>
        </p:spPr>
        <p:txBody>
          <a:bodyPr/>
          <a:lstStyle/>
          <a:p>
            <a:r>
              <a:rPr lang="en-US" altLang="ja-JP" sz="4000">
                <a:solidFill>
                  <a:srgbClr val="FF3300"/>
                </a:solidFill>
              </a:rPr>
              <a:t>D.</a:t>
            </a:r>
            <a:r>
              <a:rPr lang="en-US" altLang="ja-JP" sz="4000"/>
              <a:t> Please summarize with your friends what I have said up to this point.</a:t>
            </a:r>
            <a:br>
              <a:rPr lang="en-US" altLang="ja-JP" sz="4000"/>
            </a:br>
            <a:r>
              <a:rPr lang="en-US" altLang="ja-JP" sz="4000"/>
              <a:t>(</a:t>
            </a:r>
            <a:r>
              <a:rPr lang="ja-JP" altLang="en-US" sz="4000"/>
              <a:t>答えは日本語で書いてもいいです。） </a:t>
            </a:r>
          </a:p>
        </p:txBody>
      </p:sp>
      <p:sp>
        <p:nvSpPr>
          <p:cNvPr id="54277" name="Rectangle 5"/>
          <p:cNvSpPr>
            <a:spLocks noGrp="1" noChangeArrowheads="1"/>
          </p:cNvSpPr>
          <p:nvPr>
            <p:ph type="body" idx="1"/>
          </p:nvPr>
        </p:nvSpPr>
        <p:spPr>
          <a:xfrm>
            <a:off x="468313" y="2420938"/>
            <a:ext cx="7931150" cy="3776662"/>
          </a:xfrm>
        </p:spPr>
        <p:txBody>
          <a:bodyPr/>
          <a:lstStyle/>
          <a:p>
            <a:pPr>
              <a:buFontTx/>
              <a:buNone/>
            </a:pPr>
            <a:r>
              <a:rPr lang="en-US" altLang="ja-JP"/>
              <a:t>1. What information have you learned?</a:t>
            </a:r>
          </a:p>
          <a:p>
            <a:pPr>
              <a:buFontTx/>
              <a:buNone/>
            </a:pPr>
            <a:endParaRPr lang="en-US" altLang="ja-JP"/>
          </a:p>
          <a:p>
            <a:pPr>
              <a:buFontTx/>
              <a:buNone/>
            </a:pPr>
            <a:r>
              <a:rPr lang="en-US" altLang="ja-JP"/>
              <a:t>2. What has been the main point?</a:t>
            </a:r>
          </a:p>
          <a:p>
            <a:endParaRPr lang="en-US" altLang="ja-JP"/>
          </a:p>
          <a:p>
            <a:pPr>
              <a:buFontTx/>
              <a:buNone/>
            </a:pPr>
            <a:r>
              <a:rPr lang="en-US" altLang="ja-JP"/>
              <a:t>3. What do you think? What is your idea? Do you have any questions?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 calcmode="lin" valueType="num">
                                      <p:cBhvr>
                                        <p:cTn id="7" dur="1000" fill="hold"/>
                                        <p:tgtEl>
                                          <p:spTgt spid="5427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427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427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427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54277">
                                            <p:txEl>
                                              <p:pRg st="2" end="2"/>
                                            </p:txEl>
                                          </p:spTgt>
                                        </p:tgtEl>
                                        <p:attrNameLst>
                                          <p:attrName>style.visibility</p:attrName>
                                        </p:attrNameLst>
                                      </p:cBhvr>
                                      <p:to>
                                        <p:strVal val="visible"/>
                                      </p:to>
                                    </p:set>
                                    <p:anim calcmode="lin" valueType="num">
                                      <p:cBhvr>
                                        <p:cTn id="15" dur="1000" fill="hold"/>
                                        <p:tgtEl>
                                          <p:spTgt spid="54277">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54277">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5427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427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54277">
                                            <p:txEl>
                                              <p:pRg st="4" end="4"/>
                                            </p:txEl>
                                          </p:spTgt>
                                        </p:tgtEl>
                                        <p:attrNameLst>
                                          <p:attrName>style.visibility</p:attrName>
                                        </p:attrNameLst>
                                      </p:cBhvr>
                                      <p:to>
                                        <p:strVal val="visible"/>
                                      </p:to>
                                    </p:set>
                                    <p:anim calcmode="lin" valueType="num">
                                      <p:cBhvr>
                                        <p:cTn id="23" dur="1000" fill="hold"/>
                                        <p:tgtEl>
                                          <p:spTgt spid="54277">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54277">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5427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427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6"/>
          <p:cNvSpPr>
            <a:spLocks noGrp="1" noChangeArrowheads="1"/>
          </p:cNvSpPr>
          <p:nvPr>
            <p:ph type="ctrTitle"/>
          </p:nvPr>
        </p:nvSpPr>
        <p:spPr>
          <a:xfrm>
            <a:off x="685800" y="620713"/>
            <a:ext cx="8062913" cy="1223962"/>
          </a:xfrm>
        </p:spPr>
        <p:txBody>
          <a:bodyPr/>
          <a:lstStyle/>
          <a:p>
            <a:r>
              <a:rPr lang="en-US" altLang="ja-JP" sz="3200"/>
              <a:t>Students who develop the habit of</a:t>
            </a:r>
            <a:br>
              <a:rPr lang="en-US" altLang="ja-JP" sz="3200"/>
            </a:br>
            <a:r>
              <a:rPr lang="en-US" altLang="ja-JP" sz="3200"/>
              <a:t> reading books on their own</a:t>
            </a:r>
            <a:endParaRPr lang="en-US" altLang="ja-JP" sz="4000"/>
          </a:p>
        </p:txBody>
      </p:sp>
      <p:sp>
        <p:nvSpPr>
          <p:cNvPr id="29703" name="Rectangle 7"/>
          <p:cNvSpPr>
            <a:spLocks noGrp="1" noChangeArrowheads="1"/>
          </p:cNvSpPr>
          <p:nvPr>
            <p:ph type="subTitle" idx="1"/>
          </p:nvPr>
        </p:nvSpPr>
        <p:spPr>
          <a:xfrm flipH="1" flipV="1">
            <a:off x="684213" y="6092825"/>
            <a:ext cx="69850" cy="95250"/>
          </a:xfrm>
        </p:spPr>
        <p:txBody>
          <a:bodyPr/>
          <a:lstStyle/>
          <a:p>
            <a:pPr>
              <a:lnSpc>
                <a:spcPct val="80000"/>
              </a:lnSpc>
            </a:pPr>
            <a:endParaRPr lang="en-US" sz="800"/>
          </a:p>
        </p:txBody>
      </p:sp>
      <p:sp>
        <p:nvSpPr>
          <p:cNvPr id="29704" name="Rectangle 8"/>
          <p:cNvSpPr>
            <a:spLocks noChangeArrowheads="1"/>
          </p:cNvSpPr>
          <p:nvPr/>
        </p:nvSpPr>
        <p:spPr bwMode="auto">
          <a:xfrm>
            <a:off x="250825" y="1989138"/>
            <a:ext cx="85693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3200">
                <a:solidFill>
                  <a:schemeClr val="tx2"/>
                </a:solidFill>
              </a:rPr>
              <a:t>Such students do extracurricular reading</a:t>
            </a:r>
            <a:r>
              <a:rPr lang="en-US" altLang="ja-JP"/>
              <a:t> </a:t>
            </a:r>
          </a:p>
          <a:p>
            <a:endParaRPr lang="en-US" altLang="ja-JP">
              <a:solidFill>
                <a:schemeClr val="tx2"/>
              </a:solidFill>
            </a:endParaRPr>
          </a:p>
        </p:txBody>
      </p:sp>
      <p:sp>
        <p:nvSpPr>
          <p:cNvPr id="29706" name="Rectangle 10"/>
          <p:cNvSpPr>
            <a:spLocks noChangeArrowheads="1"/>
          </p:cNvSpPr>
          <p:nvPr/>
        </p:nvSpPr>
        <p:spPr bwMode="auto">
          <a:xfrm>
            <a:off x="827088" y="3068638"/>
            <a:ext cx="63023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800">
                <a:solidFill>
                  <a:schemeClr val="tx2"/>
                </a:solidFill>
              </a:rPr>
              <a:t>履修科目の勉強とは関係が全くない読書</a:t>
            </a:r>
          </a:p>
        </p:txBody>
      </p:sp>
      <p:sp>
        <p:nvSpPr>
          <p:cNvPr id="29707" name="Rectangle 11"/>
          <p:cNvSpPr>
            <a:spLocks noChangeArrowheads="1"/>
          </p:cNvSpPr>
          <p:nvPr/>
        </p:nvSpPr>
        <p:spPr bwMode="auto">
          <a:xfrm>
            <a:off x="323850" y="4581525"/>
            <a:ext cx="83534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4800">
                <a:solidFill>
                  <a:schemeClr val="tx2"/>
                </a:solidFill>
              </a:rPr>
              <a:t>HIGHER TOEFL SCORES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slide(fromBottom)">
                                      <p:cBhvr>
                                        <p:cTn id="7" dur="1000"/>
                                        <p:tgtEl>
                                          <p:spTgt spid="29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9704"/>
                                        </p:tgtEl>
                                        <p:attrNameLst>
                                          <p:attrName>style.visibility</p:attrName>
                                        </p:attrNameLst>
                                      </p:cBhvr>
                                      <p:to>
                                        <p:strVal val="visible"/>
                                      </p:to>
                                    </p:set>
                                    <p:animEffect transition="in" filter="slide(fromBottom)">
                                      <p:cBhvr>
                                        <p:cTn id="12" dur="1000"/>
                                        <p:tgtEl>
                                          <p:spTgt spid="297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slide(fromBottom)">
                                      <p:cBhvr>
                                        <p:cTn id="17" dur="1000"/>
                                        <p:tgtEl>
                                          <p:spTgt spid="297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9707"/>
                                        </p:tgtEl>
                                        <p:attrNameLst>
                                          <p:attrName>style.visibility</p:attrName>
                                        </p:attrNameLst>
                                      </p:cBhvr>
                                      <p:to>
                                        <p:strVal val="visible"/>
                                      </p:to>
                                    </p:set>
                                    <p:animEffect transition="in" filter="slide(fromBottom)">
                                      <p:cBhvr>
                                        <p:cTn id="22" dur="1000"/>
                                        <p:tgtEl>
                                          <p:spTgt spid="29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4" grpId="0"/>
      <p:bldP spid="29706" grpId="0"/>
      <p:bldP spid="2970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p:cNvSpPr>
            <a:spLocks noGrp="1" noChangeArrowheads="1"/>
          </p:cNvSpPr>
          <p:nvPr>
            <p:ph type="title"/>
          </p:nvPr>
        </p:nvSpPr>
        <p:spPr>
          <a:xfrm>
            <a:off x="457200" y="274638"/>
            <a:ext cx="8291513" cy="633412"/>
          </a:xfrm>
        </p:spPr>
        <p:txBody>
          <a:bodyPr/>
          <a:lstStyle/>
          <a:p>
            <a:r>
              <a:rPr lang="en-US" altLang="ja-JP" sz="4000"/>
              <a:t>Language Complexity</a:t>
            </a:r>
          </a:p>
        </p:txBody>
      </p:sp>
      <p:sp>
        <p:nvSpPr>
          <p:cNvPr id="33799" name="Rectangle 7"/>
          <p:cNvSpPr>
            <a:spLocks noGrp="1" noChangeArrowheads="1"/>
          </p:cNvSpPr>
          <p:nvPr>
            <p:ph type="body" idx="1"/>
          </p:nvPr>
        </p:nvSpPr>
        <p:spPr>
          <a:xfrm>
            <a:off x="395288" y="2060575"/>
            <a:ext cx="8229600" cy="4525963"/>
          </a:xfrm>
        </p:spPr>
        <p:txBody>
          <a:bodyPr/>
          <a:lstStyle/>
          <a:p>
            <a:endParaRPr lang="en-US" altLang="ja-JP"/>
          </a:p>
          <a:p>
            <a:r>
              <a:rPr lang="en-US" altLang="ja-JP"/>
              <a:t>Language is too complex to learn one word or one rule at a time</a:t>
            </a:r>
            <a:r>
              <a:rPr lang="ja-JP" altLang="en-US"/>
              <a:t>　</a:t>
            </a:r>
          </a:p>
          <a:p>
            <a:endParaRPr lang="ja-JP" altLang="en-US"/>
          </a:p>
          <a:p>
            <a:r>
              <a:rPr lang="en-US" altLang="ja-JP"/>
              <a:t>Words have  many nuances</a:t>
            </a:r>
          </a:p>
          <a:p>
            <a:pPr>
              <a:buFontTx/>
              <a:buNone/>
            </a:pPr>
            <a:endParaRPr lang="en-US" altLang="ja-JP"/>
          </a:p>
          <a:p>
            <a:r>
              <a:rPr lang="en-US" altLang="ja-JP"/>
              <a:t>Learning vocabulary</a:t>
            </a:r>
            <a:r>
              <a:rPr lang="ja-JP" altLang="en-US"/>
              <a:t>　</a:t>
            </a:r>
            <a:r>
              <a:rPr lang="en-US" altLang="ja-JP"/>
              <a:t>from a list is not effective</a:t>
            </a:r>
            <a:r>
              <a:rPr lang="ja-JP" altLang="en-US"/>
              <a:t>　</a:t>
            </a:r>
          </a:p>
        </p:txBody>
      </p:sp>
      <p:sp>
        <p:nvSpPr>
          <p:cNvPr id="33800" name="Rectangle 8"/>
          <p:cNvSpPr>
            <a:spLocks noChangeArrowheads="1"/>
          </p:cNvSpPr>
          <p:nvPr/>
        </p:nvSpPr>
        <p:spPr bwMode="auto">
          <a:xfrm>
            <a:off x="1187450" y="1196975"/>
            <a:ext cx="5905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600">
                <a:solidFill>
                  <a:schemeClr val="tx2"/>
                </a:solidFill>
              </a:rPr>
              <a:t>言語は限りなく複雑であること</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slide(fromLeft)">
                                      <p:cBhvr>
                                        <p:cTn id="7" dur="1000"/>
                                        <p:tgtEl>
                                          <p:spTgt spid="33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33799">
                                            <p:txEl>
                                              <p:pRg st="1" end="1"/>
                                            </p:txEl>
                                          </p:spTgt>
                                        </p:tgtEl>
                                        <p:attrNameLst>
                                          <p:attrName>style.visibility</p:attrName>
                                        </p:attrNameLst>
                                      </p:cBhvr>
                                      <p:to>
                                        <p:strVal val="visible"/>
                                      </p:to>
                                    </p:set>
                                    <p:animEffect transition="in" filter="slide(fromLeft)">
                                      <p:cBhvr>
                                        <p:cTn id="12" dur="500"/>
                                        <p:tgtEl>
                                          <p:spTgt spid="337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33799">
                                            <p:txEl>
                                              <p:pRg st="3" end="3"/>
                                            </p:txEl>
                                          </p:spTgt>
                                        </p:tgtEl>
                                        <p:attrNameLst>
                                          <p:attrName>style.visibility</p:attrName>
                                        </p:attrNameLst>
                                      </p:cBhvr>
                                      <p:to>
                                        <p:strVal val="visible"/>
                                      </p:to>
                                    </p:set>
                                    <p:animEffect transition="in" filter="slide(fromRight)">
                                      <p:cBhvr>
                                        <p:cTn id="17" dur="1000"/>
                                        <p:tgtEl>
                                          <p:spTgt spid="337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3799">
                                            <p:txEl>
                                              <p:pRg st="5" end="5"/>
                                            </p:txEl>
                                          </p:spTgt>
                                        </p:tgtEl>
                                        <p:attrNameLst>
                                          <p:attrName>style.visibility</p:attrName>
                                        </p:attrNameLst>
                                      </p:cBhvr>
                                      <p:to>
                                        <p:strVal val="visible"/>
                                      </p:to>
                                    </p:set>
                                    <p:animEffect transition="in" filter="slide(fromTop)">
                                      <p:cBhvr>
                                        <p:cTn id="22" dur="1000"/>
                                        <p:tgtEl>
                                          <p:spTgt spid="337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uiExpand="1" build="p"/>
      <p:bldP spid="3380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r>
              <a:rPr lang="en-US" altLang="ja-JP" sz="4000"/>
              <a:t>How do you say “</a:t>
            </a:r>
            <a:r>
              <a:rPr lang="ja-JP" altLang="en-US" sz="4000"/>
              <a:t>椅子” </a:t>
            </a:r>
            <a:r>
              <a:rPr lang="en-US" altLang="ja-JP" sz="4000"/>
              <a:t>in English?</a:t>
            </a:r>
          </a:p>
        </p:txBody>
      </p:sp>
      <p:pic>
        <p:nvPicPr>
          <p:cNvPr id="47110" name="Picture 6" descr="stool">
            <a:hlinkClick r:id="rId2"/>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03575" y="1916113"/>
            <a:ext cx="2390775" cy="280828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12" name="Text Box 8"/>
          <p:cNvSpPr txBox="1">
            <a:spLocks noChangeArrowheads="1"/>
          </p:cNvSpPr>
          <p:nvPr/>
        </p:nvSpPr>
        <p:spPr bwMode="auto">
          <a:xfrm>
            <a:off x="3059113" y="1341438"/>
            <a:ext cx="2800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t>Is this a chair?</a:t>
            </a:r>
          </a:p>
        </p:txBody>
      </p:sp>
      <p:sp>
        <p:nvSpPr>
          <p:cNvPr id="47113" name="Text Box 9"/>
          <p:cNvSpPr txBox="1">
            <a:spLocks noChangeArrowheads="1"/>
          </p:cNvSpPr>
          <p:nvPr/>
        </p:nvSpPr>
        <p:spPr bwMode="auto">
          <a:xfrm>
            <a:off x="1763713" y="4941888"/>
            <a:ext cx="55753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t>No, it’s not a chair; it’s a stool.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7112"/>
                                        </p:tgtEl>
                                        <p:attrNameLst>
                                          <p:attrName>style.visibility</p:attrName>
                                        </p:attrNameLst>
                                      </p:cBhvr>
                                      <p:to>
                                        <p:strVal val="visible"/>
                                      </p:to>
                                    </p:set>
                                    <p:anim calcmode="lin" valueType="num">
                                      <p:cBhvr additive="base">
                                        <p:cTn id="7" dur="500" fill="hold"/>
                                        <p:tgtEl>
                                          <p:spTgt spid="47112"/>
                                        </p:tgtEl>
                                        <p:attrNameLst>
                                          <p:attrName>ppt_x</p:attrName>
                                        </p:attrNameLst>
                                      </p:cBhvr>
                                      <p:tavLst>
                                        <p:tav tm="0">
                                          <p:val>
                                            <p:strVal val="0-#ppt_w/2"/>
                                          </p:val>
                                        </p:tav>
                                        <p:tav tm="100000">
                                          <p:val>
                                            <p:strVal val="#ppt_x"/>
                                          </p:val>
                                        </p:tav>
                                      </p:tavLst>
                                    </p:anim>
                                    <p:anim calcmode="lin" valueType="num">
                                      <p:cBhvr additive="base">
                                        <p:cTn id="8" dur="500" fill="hold"/>
                                        <p:tgtEl>
                                          <p:spTgt spid="4711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3" fill="hold" nodeType="afterEffect">
                                  <p:stCondLst>
                                    <p:cond delay="0"/>
                                  </p:stCondLst>
                                  <p:childTnLst>
                                    <p:set>
                                      <p:cBhvr>
                                        <p:cTn id="11" dur="1" fill="hold">
                                          <p:stCondLst>
                                            <p:cond delay="0"/>
                                          </p:stCondLst>
                                        </p:cTn>
                                        <p:tgtEl>
                                          <p:spTgt spid="47110"/>
                                        </p:tgtEl>
                                        <p:attrNameLst>
                                          <p:attrName>style.visibility</p:attrName>
                                        </p:attrNameLst>
                                      </p:cBhvr>
                                      <p:to>
                                        <p:strVal val="visible"/>
                                      </p:to>
                                    </p:set>
                                    <p:anim calcmode="lin" valueType="num">
                                      <p:cBhvr additive="base">
                                        <p:cTn id="12" dur="500" fill="hold"/>
                                        <p:tgtEl>
                                          <p:spTgt spid="47110"/>
                                        </p:tgtEl>
                                        <p:attrNameLst>
                                          <p:attrName>ppt_x</p:attrName>
                                        </p:attrNameLst>
                                      </p:cBhvr>
                                      <p:tavLst>
                                        <p:tav tm="0">
                                          <p:val>
                                            <p:strVal val="1+#ppt_w/2"/>
                                          </p:val>
                                        </p:tav>
                                        <p:tav tm="100000">
                                          <p:val>
                                            <p:strVal val="#ppt_x"/>
                                          </p:val>
                                        </p:tav>
                                      </p:tavLst>
                                    </p:anim>
                                    <p:anim calcmode="lin" valueType="num">
                                      <p:cBhvr additive="base">
                                        <p:cTn id="13" dur="500" fill="hold"/>
                                        <p:tgtEl>
                                          <p:spTgt spid="47110"/>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47113"/>
                                        </p:tgtEl>
                                        <p:attrNameLst>
                                          <p:attrName>style.visibility</p:attrName>
                                        </p:attrNameLst>
                                      </p:cBhvr>
                                      <p:to>
                                        <p:strVal val="visible"/>
                                      </p:to>
                                    </p:set>
                                    <p:anim calcmode="lin" valueType="num">
                                      <p:cBhvr additive="base">
                                        <p:cTn id="18" dur="500" fill="hold"/>
                                        <p:tgtEl>
                                          <p:spTgt spid="47113"/>
                                        </p:tgtEl>
                                        <p:attrNameLst>
                                          <p:attrName>ppt_x</p:attrName>
                                        </p:attrNameLst>
                                      </p:cBhvr>
                                      <p:tavLst>
                                        <p:tav tm="0">
                                          <p:val>
                                            <p:strVal val="1+#ppt_w/2"/>
                                          </p:val>
                                        </p:tav>
                                        <p:tav tm="100000">
                                          <p:val>
                                            <p:strVal val="#ppt_x"/>
                                          </p:val>
                                        </p:tav>
                                      </p:tavLst>
                                    </p:anim>
                                    <p:anim calcmode="lin" valueType="num">
                                      <p:cBhvr additive="base">
                                        <p:cTn id="19" dur="500" fill="hold"/>
                                        <p:tgtEl>
                                          <p:spTgt spid="47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P spid="471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ja-JP"/>
              <a:t>going to do</a:t>
            </a:r>
            <a:r>
              <a:rPr lang="ja-JP" altLang="en-US"/>
              <a:t>　＝　するつもり</a:t>
            </a:r>
          </a:p>
        </p:txBody>
      </p:sp>
      <p:sp>
        <p:nvSpPr>
          <p:cNvPr id="53251" name="Rectangle 3"/>
          <p:cNvSpPr>
            <a:spLocks noGrp="1" noChangeArrowheads="1"/>
          </p:cNvSpPr>
          <p:nvPr>
            <p:ph type="body" idx="1"/>
          </p:nvPr>
        </p:nvSpPr>
        <p:spPr>
          <a:xfrm>
            <a:off x="457200" y="1600200"/>
            <a:ext cx="8147050" cy="4133850"/>
          </a:xfrm>
        </p:spPr>
        <p:txBody>
          <a:bodyPr/>
          <a:lstStyle/>
          <a:p>
            <a:r>
              <a:rPr lang="en-US" altLang="ja-JP"/>
              <a:t>I’m </a:t>
            </a:r>
            <a:r>
              <a:rPr lang="en-US" altLang="ja-JP" u="sng"/>
              <a:t>going to visit</a:t>
            </a:r>
            <a:r>
              <a:rPr lang="en-US" altLang="ja-JP"/>
              <a:t> my niece.</a:t>
            </a:r>
          </a:p>
          <a:p>
            <a:pPr>
              <a:buFontTx/>
              <a:buNone/>
            </a:pPr>
            <a:endParaRPr lang="en-US" altLang="ja-JP"/>
          </a:p>
          <a:p>
            <a:r>
              <a:rPr lang="en-US" altLang="ja-JP"/>
              <a:t>When he finds out, he’s </a:t>
            </a:r>
            <a:r>
              <a:rPr lang="en-US" altLang="ja-JP" u="sng"/>
              <a:t>going to be angry</a:t>
            </a:r>
            <a:r>
              <a:rPr lang="en-US" altLang="ja-JP"/>
              <a:t>.</a:t>
            </a:r>
          </a:p>
          <a:p>
            <a:pPr>
              <a:buFontTx/>
              <a:buNone/>
            </a:pPr>
            <a:endParaRPr lang="en-US" altLang="ja-JP"/>
          </a:p>
          <a:p>
            <a:r>
              <a:rPr lang="en-US" altLang="ja-JP"/>
              <a:t>Tomorrow, </a:t>
            </a:r>
            <a:r>
              <a:rPr lang="en-US" altLang="ja-JP" u="sng"/>
              <a:t>it’s going to rain</a:t>
            </a:r>
            <a:r>
              <a:rPr lang="en-US" altLang="ja-JP"/>
              <a:t>.</a:t>
            </a:r>
          </a:p>
          <a:p>
            <a:pPr>
              <a:buFontTx/>
              <a:buNone/>
            </a:pPr>
            <a:endParaRPr lang="en-US" altLang="ja-JP"/>
          </a:p>
          <a:p>
            <a:r>
              <a:rPr lang="en-US" altLang="ja-JP"/>
              <a:t>When is the train </a:t>
            </a:r>
            <a:r>
              <a:rPr lang="en-US" altLang="ja-JP" u="sng"/>
              <a:t>going to come</a:t>
            </a:r>
            <a:r>
              <a:rPr lang="en-US" altLang="ja-JP"/>
              <a: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slide(fromBottom)">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slide(fromBottom)">
                                      <p:cBhvr>
                                        <p:cTn id="12" dur="500"/>
                                        <p:tgtEl>
                                          <p:spTgt spid="532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slide(fromBottom)">
                                      <p:cBhvr>
                                        <p:cTn id="17" dur="500"/>
                                        <p:tgtEl>
                                          <p:spTgt spid="532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53251">
                                            <p:txEl>
                                              <p:pRg st="6" end="6"/>
                                            </p:txEl>
                                          </p:spTgt>
                                        </p:tgtEl>
                                        <p:attrNameLst>
                                          <p:attrName>style.visibility</p:attrName>
                                        </p:attrNameLst>
                                      </p:cBhvr>
                                      <p:to>
                                        <p:strVal val="visible"/>
                                      </p:to>
                                    </p:set>
                                    <p:animEffect transition="in" filter="slide(fromBottom)">
                                      <p:cBhvr>
                                        <p:cTn id="22" dur="500"/>
                                        <p:tgtEl>
                                          <p:spTgt spid="53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68313" y="620713"/>
            <a:ext cx="8229600" cy="1143000"/>
          </a:xfrm>
        </p:spPr>
        <p:txBody>
          <a:bodyPr/>
          <a:lstStyle/>
          <a:p>
            <a:r>
              <a:rPr lang="en-US" altLang="ja-JP" sz="4000"/>
              <a:t>These are some other words that have different nuances in Japanese and in English</a:t>
            </a:r>
          </a:p>
        </p:txBody>
      </p:sp>
      <p:sp>
        <p:nvSpPr>
          <p:cNvPr id="50182" name="Rectangle 6"/>
          <p:cNvSpPr>
            <a:spLocks noGrp="1" noChangeArrowheads="1"/>
          </p:cNvSpPr>
          <p:nvPr>
            <p:ph type="body" idx="1"/>
          </p:nvPr>
        </p:nvSpPr>
        <p:spPr>
          <a:xfrm>
            <a:off x="457200" y="2420938"/>
            <a:ext cx="8147050" cy="2879725"/>
          </a:xfrm>
        </p:spPr>
        <p:txBody>
          <a:bodyPr/>
          <a:lstStyle/>
          <a:p>
            <a:r>
              <a:rPr lang="en-US" altLang="ja-JP"/>
              <a:t>woman</a:t>
            </a:r>
          </a:p>
          <a:p>
            <a:r>
              <a:rPr lang="en-US" altLang="ja-JP"/>
              <a:t>lie</a:t>
            </a:r>
          </a:p>
          <a:p>
            <a:r>
              <a:rPr lang="en-US" altLang="ja-JP"/>
              <a:t>fat</a:t>
            </a:r>
          </a:p>
          <a:p>
            <a:r>
              <a:rPr lang="en-US" altLang="ja-JP"/>
              <a:t>home (not house)</a:t>
            </a:r>
          </a:p>
        </p:txBody>
      </p:sp>
      <p:sp>
        <p:nvSpPr>
          <p:cNvPr id="50183" name="Text Box 7"/>
          <p:cNvSpPr txBox="1">
            <a:spLocks noChangeArrowheads="1"/>
          </p:cNvSpPr>
          <p:nvPr/>
        </p:nvSpPr>
        <p:spPr bwMode="auto">
          <a:xfrm>
            <a:off x="0" y="4868863"/>
            <a:ext cx="8964613"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3600">
                <a:solidFill>
                  <a:srgbClr val="FF3300"/>
                </a:solidFill>
              </a:rPr>
              <a:t>E.</a:t>
            </a:r>
          </a:p>
          <a:p>
            <a:r>
              <a:rPr lang="en-US" altLang="ja-JP" sz="3600"/>
              <a:t>What words or grammar can you think of that is different in English and Japanese?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82">
                                            <p:txEl>
                                              <p:pRg st="0" end="0"/>
                                            </p:txEl>
                                          </p:spTgt>
                                        </p:tgtEl>
                                        <p:attrNameLst>
                                          <p:attrName>style.visibility</p:attrName>
                                        </p:attrNameLst>
                                      </p:cBhvr>
                                      <p:to>
                                        <p:strVal val="visible"/>
                                      </p:to>
                                    </p:set>
                                    <p:animEffect transition="in" filter="blinds(horizontal)">
                                      <p:cBhvr>
                                        <p:cTn id="7" dur="500"/>
                                        <p:tgtEl>
                                          <p:spTgt spid="501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82">
                                            <p:txEl>
                                              <p:pRg st="1" end="1"/>
                                            </p:txEl>
                                          </p:spTgt>
                                        </p:tgtEl>
                                        <p:attrNameLst>
                                          <p:attrName>style.visibility</p:attrName>
                                        </p:attrNameLst>
                                      </p:cBhvr>
                                      <p:to>
                                        <p:strVal val="visible"/>
                                      </p:to>
                                    </p:set>
                                    <p:animEffect transition="in" filter="blinds(horizontal)">
                                      <p:cBhvr>
                                        <p:cTn id="12" dur="500"/>
                                        <p:tgtEl>
                                          <p:spTgt spid="501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82">
                                            <p:txEl>
                                              <p:pRg st="2" end="2"/>
                                            </p:txEl>
                                          </p:spTgt>
                                        </p:tgtEl>
                                        <p:attrNameLst>
                                          <p:attrName>style.visibility</p:attrName>
                                        </p:attrNameLst>
                                      </p:cBhvr>
                                      <p:to>
                                        <p:strVal val="visible"/>
                                      </p:to>
                                    </p:set>
                                    <p:animEffect transition="in" filter="blinds(horizontal)">
                                      <p:cBhvr>
                                        <p:cTn id="17" dur="500"/>
                                        <p:tgtEl>
                                          <p:spTgt spid="501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82">
                                            <p:txEl>
                                              <p:pRg st="3" end="3"/>
                                            </p:txEl>
                                          </p:spTgt>
                                        </p:tgtEl>
                                        <p:attrNameLst>
                                          <p:attrName>style.visibility</p:attrName>
                                        </p:attrNameLst>
                                      </p:cBhvr>
                                      <p:to>
                                        <p:strVal val="visible"/>
                                      </p:to>
                                    </p:set>
                                    <p:animEffect transition="in" filter="blinds(horizontal)">
                                      <p:cBhvr>
                                        <p:cTn id="22" dur="500"/>
                                        <p:tgtEl>
                                          <p:spTgt spid="5018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0183"/>
                                        </p:tgtEl>
                                        <p:attrNameLst>
                                          <p:attrName>style.visibility</p:attrName>
                                        </p:attrNameLst>
                                      </p:cBhvr>
                                      <p:to>
                                        <p:strVal val="visible"/>
                                      </p:to>
                                    </p:set>
                                    <p:animEffect transition="in" filter="slide(fromLeft)">
                                      <p:cBhvr>
                                        <p:cTn id="27" dur="10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8" name="Rectangle 10"/>
          <p:cNvSpPr>
            <a:spLocks noGrp="1" noChangeArrowheads="1"/>
          </p:cNvSpPr>
          <p:nvPr>
            <p:ph type="title"/>
          </p:nvPr>
        </p:nvSpPr>
        <p:spPr/>
        <p:txBody>
          <a:bodyPr/>
          <a:lstStyle/>
          <a:p>
            <a:r>
              <a:rPr lang="en-US" altLang="ja-JP"/>
              <a:t>Who are these two people?</a:t>
            </a:r>
          </a:p>
        </p:txBody>
      </p:sp>
      <p:pic>
        <p:nvPicPr>
          <p:cNvPr id="43017" name="Picture 9" descr="Malcolm X Photo"/>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32138" y="1844675"/>
            <a:ext cx="3206750" cy="453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3017"/>
                                        </p:tgtEl>
                                        <p:attrNameLst>
                                          <p:attrName>style.visibility</p:attrName>
                                        </p:attrNameLst>
                                      </p:cBhvr>
                                      <p:to>
                                        <p:strVal val="visible"/>
                                      </p:to>
                                    </p:set>
                                    <p:anim calcmode="lin" valueType="num">
                                      <p:cBhvr>
                                        <p:cTn id="7" dur="3000" fill="hold"/>
                                        <p:tgtEl>
                                          <p:spTgt spid="43017"/>
                                        </p:tgtEl>
                                        <p:attrNameLst>
                                          <p:attrName>ppt_w</p:attrName>
                                        </p:attrNameLst>
                                      </p:cBhvr>
                                      <p:tavLst>
                                        <p:tav tm="0">
                                          <p:val>
                                            <p:fltVal val="0"/>
                                          </p:val>
                                        </p:tav>
                                        <p:tav tm="100000">
                                          <p:val>
                                            <p:strVal val="#ppt_w"/>
                                          </p:val>
                                        </p:tav>
                                      </p:tavLst>
                                    </p:anim>
                                    <p:anim calcmode="lin" valueType="num">
                                      <p:cBhvr>
                                        <p:cTn id="8" dur="3000" fill="hold"/>
                                        <p:tgtEl>
                                          <p:spTgt spid="43017"/>
                                        </p:tgtEl>
                                        <p:attrNameLst>
                                          <p:attrName>ppt_h</p:attrName>
                                        </p:attrNameLst>
                                      </p:cBhvr>
                                      <p:tavLst>
                                        <p:tav tm="0">
                                          <p:val>
                                            <p:fltVal val="0"/>
                                          </p:val>
                                        </p:tav>
                                        <p:tav tm="100000">
                                          <p:val>
                                            <p:strVal val="#ppt_h"/>
                                          </p:val>
                                        </p:tav>
                                      </p:tavLst>
                                    </p:anim>
                                    <p:anim calcmode="lin" valueType="num">
                                      <p:cBhvr>
                                        <p:cTn id="9" dur="3000" fill="hold"/>
                                        <p:tgtEl>
                                          <p:spTgt spid="43017"/>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43017"/>
                                        </p:tgtEl>
                                        <p:attrNameLst>
                                          <p:attrName>ppt_y</p:attrName>
                                        </p:attrNameLst>
                                      </p:cBhvr>
                                      <p:tavLst>
                                        <p:tav tm="0" fmla="#ppt_y+(sin(-2*pi*(1-$))*-#ppt_x+cos(-2*pi*(1-$))*(1-#ppt_y))*(1-$)">
                                          <p:val>
                                            <p:fltVal val="0"/>
                                          </p:val>
                                        </p:tav>
                                        <p:tav tm="100000">
                                          <p:val>
                                            <p:fltVal val="1"/>
                                          </p:val>
                                        </p:tav>
                                      </p:tavLst>
                                    </p:anim>
                                  </p:childTnLst>
                                </p:cTn>
                              </p:par>
                              <p:par>
                                <p:cTn id="11" presetID="9" presetClass="entr" presetSubtype="0" fill="hold" nodeType="withEffect">
                                  <p:stCondLst>
                                    <p:cond delay="0"/>
                                  </p:stCondLst>
                                  <p:childTnLst>
                                    <p:set>
                                      <p:cBhvr>
                                        <p:cTn id="12" dur="1" fill="hold">
                                          <p:stCondLst>
                                            <p:cond delay="0"/>
                                          </p:stCondLst>
                                        </p:cTn>
                                        <p:tgtEl>
                                          <p:spTgt spid="43017"/>
                                        </p:tgtEl>
                                        <p:attrNameLst>
                                          <p:attrName>style.visibility</p:attrName>
                                        </p:attrNameLst>
                                      </p:cBhvr>
                                      <p:to>
                                        <p:strVal val="visible"/>
                                      </p:to>
                                    </p:set>
                                    <p:animEffect transition="in" filter="dissolve">
                                      <p:cBhvr>
                                        <p:cTn id="13" dur="5000"/>
                                        <p:tgtEl>
                                          <p:spTgt spid="43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ja-JP"/>
              <a:t>The Story of Malcolm X</a:t>
            </a:r>
          </a:p>
        </p:txBody>
      </p:sp>
      <p:sp>
        <p:nvSpPr>
          <p:cNvPr id="36867" name="Rectangle 3"/>
          <p:cNvSpPr>
            <a:spLocks noGrp="1" noChangeArrowheads="1"/>
          </p:cNvSpPr>
          <p:nvPr>
            <p:ph type="body" idx="1"/>
          </p:nvPr>
        </p:nvSpPr>
        <p:spPr/>
        <p:txBody>
          <a:bodyPr/>
          <a:lstStyle/>
          <a:p>
            <a:r>
              <a:rPr lang="en-US" altLang="ja-JP"/>
              <a:t>Only went to school to the 8</a:t>
            </a:r>
            <a:r>
              <a:rPr lang="en-US" altLang="ja-JP" baseline="30000"/>
              <a:t>th</a:t>
            </a:r>
            <a:r>
              <a:rPr lang="en-US" altLang="ja-JP"/>
              <a:t> Grade (the 2</a:t>
            </a:r>
            <a:r>
              <a:rPr lang="en-US" altLang="ja-JP" baseline="30000"/>
              <a:t>nd</a:t>
            </a:r>
            <a:r>
              <a:rPr lang="en-US" altLang="ja-JP"/>
              <a:t> year of Middle School)</a:t>
            </a:r>
          </a:p>
          <a:p>
            <a:r>
              <a:rPr lang="en-US" altLang="ja-JP"/>
              <a:t>Began to read while he was in prison</a:t>
            </a:r>
          </a:p>
          <a:p>
            <a:r>
              <a:rPr lang="en-US" altLang="ja-JP"/>
              <a:t>Became a very eloquent </a:t>
            </a:r>
            <a:r>
              <a:rPr lang="ja-JP" altLang="en-US"/>
              <a:t>（雄弁な）</a:t>
            </a:r>
            <a:r>
              <a:rPr lang="en-US" altLang="ja-JP"/>
              <a:t>speaker</a:t>
            </a:r>
          </a:p>
          <a:p>
            <a:r>
              <a:rPr lang="en-US" altLang="ja-JP"/>
              <a:t>Wrote a famous autobiography</a:t>
            </a:r>
            <a:r>
              <a:rPr lang="ja-JP" altLang="en-US"/>
              <a:t>（自叙伝）</a:t>
            </a:r>
          </a:p>
          <a:p>
            <a:r>
              <a:rPr lang="en-US" altLang="ja-JP"/>
              <a:t>Became a powerful African-American Leader</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diamond(in)">
                                      <p:cBhvr>
                                        <p:cTn id="7" dur="10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diamond(in)">
                                      <p:cBhvr>
                                        <p:cTn id="12" dur="1000"/>
                                        <p:tgtEl>
                                          <p:spTgt spid="36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diamond(in)">
                                      <p:cBhvr>
                                        <p:cTn id="17" dur="1000"/>
                                        <p:tgtEl>
                                          <p:spTgt spid="36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diamond(in)">
                                      <p:cBhvr>
                                        <p:cTn id="22" dur="1000"/>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diamond(in)">
                                      <p:cBhvr>
                                        <p:cTn id="27" dur="10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ja-JP" sz="4000"/>
              <a:t>Students who Practice FVR Receive Higher Scores in:</a:t>
            </a:r>
          </a:p>
        </p:txBody>
      </p:sp>
      <p:sp>
        <p:nvSpPr>
          <p:cNvPr id="38915" name="Rectangle 3"/>
          <p:cNvSpPr>
            <a:spLocks noGrp="1" noChangeArrowheads="1"/>
          </p:cNvSpPr>
          <p:nvPr>
            <p:ph type="body" idx="1"/>
          </p:nvPr>
        </p:nvSpPr>
        <p:spPr>
          <a:xfrm>
            <a:off x="539750" y="2205038"/>
            <a:ext cx="8291513" cy="3413125"/>
          </a:xfrm>
        </p:spPr>
        <p:txBody>
          <a:bodyPr/>
          <a:lstStyle/>
          <a:p>
            <a:r>
              <a:rPr lang="en-US" altLang="ja-JP" sz="4000"/>
              <a:t>Reading</a:t>
            </a:r>
          </a:p>
          <a:p>
            <a:r>
              <a:rPr lang="en-US" altLang="ja-JP" sz="4000"/>
              <a:t>Vocabulary</a:t>
            </a:r>
          </a:p>
          <a:p>
            <a:r>
              <a:rPr lang="en-US" altLang="ja-JP" sz="4000"/>
              <a:t>Writing</a:t>
            </a:r>
          </a:p>
          <a:p>
            <a:r>
              <a:rPr lang="en-US" altLang="ja-JP" sz="4000"/>
              <a:t>grammar</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Lef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upLef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strips(upRigh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ja-JP"/>
              <a:t>High School English Education</a:t>
            </a:r>
            <a:endParaRPr lang="en-US"/>
          </a:p>
        </p:txBody>
      </p:sp>
      <p:sp>
        <p:nvSpPr>
          <p:cNvPr id="65539" name="Rectangle 3"/>
          <p:cNvSpPr>
            <a:spLocks noGrp="1" noChangeArrowheads="1"/>
          </p:cNvSpPr>
          <p:nvPr>
            <p:ph type="body" idx="1"/>
          </p:nvPr>
        </p:nvSpPr>
        <p:spPr/>
        <p:txBody>
          <a:bodyPr/>
          <a:lstStyle/>
          <a:p>
            <a:r>
              <a:rPr lang="en-US" altLang="ja-JP">
                <a:solidFill>
                  <a:srgbClr val="FF3300"/>
                </a:solidFill>
              </a:rPr>
              <a:t>A.</a:t>
            </a:r>
          </a:p>
          <a:p>
            <a:r>
              <a:rPr lang="en-US" altLang="ja-JP"/>
              <a:t>Did you enjoy your high school English class?</a:t>
            </a:r>
          </a:p>
          <a:p>
            <a:r>
              <a:rPr lang="en-US" altLang="ja-JP"/>
              <a:t>Did you learn how to speak English in your class?</a:t>
            </a:r>
          </a:p>
          <a:p>
            <a:r>
              <a:rPr lang="en-US" altLang="ja-JP"/>
              <a:t>Did you communicate in English?</a:t>
            </a:r>
          </a:p>
          <a:p>
            <a:r>
              <a:rPr lang="en-US" altLang="ja-JP"/>
              <a:t>Did your teacher communicate to you in English?</a:t>
            </a: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left)">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wipe(left)">
                                      <p:cBhvr>
                                        <p:cTn id="12" dur="500"/>
                                        <p:tgtEl>
                                          <p:spTgt spid="65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wipe(left)">
                                      <p:cBhvr>
                                        <p:cTn id="17" dur="500"/>
                                        <p:tgtEl>
                                          <p:spTgt spid="655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wipe(left)">
                                      <p:cBhvr>
                                        <p:cTn id="22" dur="500"/>
                                        <p:tgtEl>
                                          <p:spTgt spid="65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wipe(left)">
                                      <p:cBhvr>
                                        <p:cTn id="27"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ja-JP"/>
              <a:t>Spelling and Grammar</a:t>
            </a:r>
          </a:p>
        </p:txBody>
      </p:sp>
      <p:sp>
        <p:nvSpPr>
          <p:cNvPr id="40963" name="Rectangle 3"/>
          <p:cNvSpPr>
            <a:spLocks noGrp="1" noChangeArrowheads="1"/>
          </p:cNvSpPr>
          <p:nvPr>
            <p:ph type="body" idx="1"/>
          </p:nvPr>
        </p:nvSpPr>
        <p:spPr>
          <a:xfrm>
            <a:off x="457200" y="1600200"/>
            <a:ext cx="8218488" cy="2981325"/>
          </a:xfrm>
        </p:spPr>
        <p:txBody>
          <a:bodyPr/>
          <a:lstStyle/>
          <a:p>
            <a:r>
              <a:rPr lang="en-US" altLang="ja-JP"/>
              <a:t>Spelling Instruction is almost never effective</a:t>
            </a:r>
          </a:p>
          <a:p>
            <a:pPr>
              <a:buFontTx/>
              <a:buNone/>
            </a:pPr>
            <a:endParaRPr lang="en-US" altLang="ja-JP"/>
          </a:p>
          <a:p>
            <a:r>
              <a:rPr lang="en-US" altLang="ja-JP"/>
              <a:t>Grammar Instruction does not help students read and write better</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blinds(horizontal)">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blinds(horizontal)">
                                      <p:cBhvr>
                                        <p:cTn id="12"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50825" y="188913"/>
            <a:ext cx="8686800" cy="561975"/>
          </a:xfrm>
        </p:spPr>
        <p:txBody>
          <a:bodyPr/>
          <a:lstStyle/>
          <a:p>
            <a:r>
              <a:rPr lang="ja-JP" altLang="en-US" sz="4000"/>
              <a:t>（答えは日本語で書いてもいいです。）</a:t>
            </a:r>
          </a:p>
        </p:txBody>
      </p:sp>
      <p:sp>
        <p:nvSpPr>
          <p:cNvPr id="64515" name="Rectangle 3"/>
          <p:cNvSpPr>
            <a:spLocks noGrp="1" noChangeArrowheads="1"/>
          </p:cNvSpPr>
          <p:nvPr>
            <p:ph type="body" idx="1"/>
          </p:nvPr>
        </p:nvSpPr>
        <p:spPr/>
        <p:txBody>
          <a:bodyPr/>
          <a:lstStyle/>
          <a:p>
            <a:r>
              <a:rPr lang="en-US" altLang="ja-JP" sz="2800"/>
              <a:t>What is the connection between students who read for pleasure and TOEFL scores?</a:t>
            </a:r>
          </a:p>
          <a:p>
            <a:r>
              <a:rPr lang="en-US" altLang="ja-JP" sz="2800"/>
              <a:t>Why is studying grammar and vocabulary lists not an effective way of learning English?</a:t>
            </a:r>
          </a:p>
          <a:p>
            <a:r>
              <a:rPr lang="en-US" altLang="ja-JP" sz="2800"/>
              <a:t>Who was Malcom X? What is the connection between him and this presentation?</a:t>
            </a:r>
          </a:p>
          <a:p>
            <a:r>
              <a:rPr lang="en-US" altLang="ja-JP" sz="2800"/>
              <a:t>If you want to improve your English, what should you do after this class?</a:t>
            </a:r>
          </a:p>
          <a:p>
            <a:endParaRPr lang="en-US" altLang="ja-JP" sz="2800"/>
          </a:p>
          <a:p>
            <a:endParaRPr lang="en-US" altLang="ja-JP" sz="2800"/>
          </a:p>
        </p:txBody>
      </p:sp>
      <p:sp>
        <p:nvSpPr>
          <p:cNvPr id="64516" name="Rectangle 4"/>
          <p:cNvSpPr>
            <a:spLocks noChangeArrowheads="1"/>
          </p:cNvSpPr>
          <p:nvPr/>
        </p:nvSpPr>
        <p:spPr bwMode="auto">
          <a:xfrm>
            <a:off x="250825" y="1052513"/>
            <a:ext cx="86868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ja-JP" sz="4000">
                <a:solidFill>
                  <a:srgbClr val="FF3300"/>
                </a:solidFill>
              </a:rPr>
              <a:t>F.</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anim calcmode="lin" valueType="num">
                                      <p:cBhvr additive="base">
                                        <p:cTn id="19" dur="500" fill="hold"/>
                                        <p:tgtEl>
                                          <p:spTgt spid="645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451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64515">
                                            <p:txEl>
                                              <p:pRg st="3" end="3"/>
                                            </p:txEl>
                                          </p:spTgt>
                                        </p:tgtEl>
                                        <p:attrNameLst>
                                          <p:attrName>style.visibility</p:attrName>
                                        </p:attrNameLst>
                                      </p:cBhvr>
                                      <p:to>
                                        <p:strVal val="visible"/>
                                      </p:to>
                                    </p:set>
                                    <p:anim calcmode="lin" valueType="num">
                                      <p:cBhvr additive="base">
                                        <p:cTn id="25" dur="500" fill="hold"/>
                                        <p:tgtEl>
                                          <p:spTgt spid="645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451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ja-JP"/>
              <a:t>Conclusion</a:t>
            </a:r>
          </a:p>
        </p:txBody>
      </p:sp>
      <p:sp>
        <p:nvSpPr>
          <p:cNvPr id="41987" name="Rectangle 3"/>
          <p:cNvSpPr>
            <a:spLocks noGrp="1" noChangeArrowheads="1"/>
          </p:cNvSpPr>
          <p:nvPr>
            <p:ph type="body" idx="1"/>
          </p:nvPr>
        </p:nvSpPr>
        <p:spPr/>
        <p:txBody>
          <a:bodyPr/>
          <a:lstStyle/>
          <a:p>
            <a:r>
              <a:rPr lang="en-US" altLang="ja-JP"/>
              <a:t>Light reading for fun is very important!!</a:t>
            </a:r>
          </a:p>
          <a:p>
            <a:pPr>
              <a:buFontTx/>
              <a:buNone/>
            </a:pPr>
            <a:endParaRPr lang="en-US" altLang="ja-JP"/>
          </a:p>
          <a:p>
            <a:r>
              <a:rPr lang="en-US" altLang="ja-JP"/>
              <a:t>Reading comic books, magazines and fictional stories is the best way to learn English</a:t>
            </a:r>
          </a:p>
          <a:p>
            <a:r>
              <a:rPr lang="en-US" altLang="ja-JP"/>
              <a:t>Here is a website of children’s stories!</a:t>
            </a:r>
          </a:p>
          <a:p>
            <a:pPr algn="ctr">
              <a:buFontTx/>
              <a:buNone/>
            </a:pPr>
            <a:r>
              <a:rPr lang="en-US" altLang="ja-JP" u="sng">
                <a:solidFill>
                  <a:srgbClr val="FF3300"/>
                </a:solidFill>
                <a:hlinkClick r:id="rId2"/>
              </a:rPr>
              <a:t>http://www.magickeys.com/books/</a:t>
            </a:r>
            <a:endParaRPr lang="en-US" altLang="ja-JP" u="sng">
              <a:solidFill>
                <a:srgbClr val="FF3300"/>
              </a:solidFill>
            </a:endParaRPr>
          </a:p>
          <a:p>
            <a:pPr algn="ctr">
              <a:buFontTx/>
              <a:buNone/>
            </a:pPr>
            <a:r>
              <a:rPr lang="en-US" altLang="ja-JP" u="sng"/>
              <a:t>Please read one for yourself!</a:t>
            </a:r>
          </a:p>
          <a:p>
            <a:pPr>
              <a:buFontTx/>
              <a:buNone/>
            </a:pPr>
            <a:endParaRPr lang="en-US" altLang="ja-JP"/>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right)">
                                      <p:cBhvr>
                                        <p:cTn id="7" dur="10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wipe(up)">
                                      <p:cBhvr>
                                        <p:cTn id="12" dur="1000"/>
                                        <p:tgtEl>
                                          <p:spTgt spid="41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wipe(up)">
                                      <p:cBhvr>
                                        <p:cTn id="17" dur="1000"/>
                                        <p:tgtEl>
                                          <p:spTgt spid="419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wipe(up)">
                                      <p:cBhvr>
                                        <p:cTn id="22" dur="1000"/>
                                        <p:tgtEl>
                                          <p:spTgt spid="419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Effect transition="in" filter="wipe(up)">
                                      <p:cBhvr>
                                        <p:cTn id="27" dur="10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GB" sz="2400">
                <a:cs typeface="Arial" pitchFamily="34" charset="0"/>
              </a:rPr>
              <a:t>This powerpoint was kindly donated to </a:t>
            </a:r>
            <a:r>
              <a:rPr kumimoji="0" lang="en-GB" sz="2400">
                <a:cs typeface="Arial" pitchFamily="34" charset="0"/>
                <a:hlinkClick r:id="rId2"/>
              </a:rPr>
              <a:t>www.worldofteaching.com</a:t>
            </a:r>
            <a:endParaRPr kumimoji="0" lang="en-GB" sz="2400">
              <a:cs typeface="Arial" pitchFamily="34" charset="0"/>
            </a:endParaRPr>
          </a:p>
          <a:p>
            <a:endParaRPr kumimoji="0" lang="en-GB" sz="2400">
              <a:cs typeface="Arial" pitchFamily="34" charset="0"/>
            </a:endParaRPr>
          </a:p>
          <a:p>
            <a:endParaRPr kumimoji="0" lang="en-GB" sz="2400">
              <a:cs typeface="Arial" pitchFamily="34" charset="0"/>
            </a:endParaRPr>
          </a:p>
          <a:p>
            <a:endParaRPr kumimoji="0" lang="en-GB" sz="2400">
              <a:cs typeface="Arial" pitchFamily="34" charset="0"/>
            </a:endParaRPr>
          </a:p>
          <a:p>
            <a:endParaRPr kumimoji="0" lang="en-GB" sz="2400">
              <a:cs typeface="Arial" pitchFamily="34" charset="0"/>
            </a:endParaRPr>
          </a:p>
          <a:p>
            <a:r>
              <a:rPr kumimoji="0" lang="en-GB" sz="2400">
                <a:cs typeface="Arial" pitchFamily="34" charset="0"/>
                <a:hlinkClick r:id="rId2"/>
              </a:rPr>
              <a:t>http://www.worldofteaching.com</a:t>
            </a:r>
            <a:r>
              <a:rPr kumimoji="0" lang="en-GB" sz="2400">
                <a:cs typeface="Arial" pitchFamily="34" charset="0"/>
              </a:rPr>
              <a:t> is home to over a thousand powerpoints submitted by teachers. This is a completely free site and requires no registration. Please visit and I hope it will help in your teaching.</a:t>
            </a:r>
            <a:endParaRPr kumimoji="0" lang="en-US" sz="2400">
              <a:cs typeface="Arial" pitchFamily="34" charset="0"/>
            </a:endParaRPr>
          </a:p>
        </p:txBody>
      </p:sp>
    </p:spTree>
  </p:cSld>
  <p:clrMapOvr>
    <a:masterClrMapping/>
  </p:clrMapOvr>
  <p:transition spd="med">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147050" cy="1858962"/>
          </a:xfrm>
        </p:spPr>
        <p:txBody>
          <a:bodyPr/>
          <a:lstStyle/>
          <a:p>
            <a:r>
              <a:rPr lang="en-US" altLang="ja-JP" sz="2800"/>
              <a:t>Characteristics of </a:t>
            </a:r>
            <a:br>
              <a:rPr lang="en-US" altLang="ja-JP" sz="2800"/>
            </a:br>
            <a:r>
              <a:rPr lang="en-US" altLang="ja-JP" sz="2800"/>
              <a:t>Entrance Exam Preparation </a:t>
            </a:r>
            <a:r>
              <a:rPr lang="ja-JP" altLang="en-US" sz="2800"/>
              <a:t>（受験勉強）</a:t>
            </a:r>
            <a:br>
              <a:rPr lang="ja-JP" altLang="en-US" sz="2800"/>
            </a:br>
            <a:endParaRPr lang="ja-JP" altLang="en-US" sz="2800"/>
          </a:p>
        </p:txBody>
      </p:sp>
      <p:sp>
        <p:nvSpPr>
          <p:cNvPr id="66563" name="Rectangle 3"/>
          <p:cNvSpPr>
            <a:spLocks noGrp="1" noChangeArrowheads="1"/>
          </p:cNvSpPr>
          <p:nvPr>
            <p:ph type="body" idx="1"/>
          </p:nvPr>
        </p:nvSpPr>
        <p:spPr>
          <a:xfrm>
            <a:off x="457200" y="2205038"/>
            <a:ext cx="8229600" cy="3921125"/>
          </a:xfrm>
        </p:spPr>
        <p:txBody>
          <a:bodyPr/>
          <a:lstStyle/>
          <a:p>
            <a:r>
              <a:rPr lang="en-US" altLang="ja-JP"/>
              <a:t>The purpose of education is to prepare for an exam</a:t>
            </a:r>
          </a:p>
          <a:p>
            <a:r>
              <a:rPr lang="en-US" altLang="ja-JP"/>
              <a:t>The purpose of the exam is to divide students into winners and losers</a:t>
            </a:r>
          </a:p>
          <a:p>
            <a:r>
              <a:rPr lang="en-US" altLang="ja-JP"/>
              <a:t>Students’ interests and individuality are ignored</a:t>
            </a:r>
          </a:p>
          <a:p>
            <a:r>
              <a:rPr lang="en-US" altLang="ja-JP"/>
              <a:t>Students memorize information</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right)">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right)">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right)">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wipe(right)">
                                      <p:cBhvr>
                                        <p:cTn id="22" dur="500"/>
                                        <p:tgtEl>
                                          <p:spTgt spid="66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ja-JP" sz="4000"/>
              <a:t>Indirect Results of </a:t>
            </a:r>
            <a:br>
              <a:rPr lang="en-US" altLang="ja-JP" sz="4000"/>
            </a:br>
            <a:r>
              <a:rPr lang="en-US" altLang="ja-JP" sz="4000"/>
              <a:t>Entrance-Exam Education</a:t>
            </a:r>
            <a:endParaRPr lang="en-US" sz="4000"/>
          </a:p>
        </p:txBody>
      </p:sp>
      <p:sp>
        <p:nvSpPr>
          <p:cNvPr id="67587" name="Rectangle 3"/>
          <p:cNvSpPr>
            <a:spLocks noGrp="1" noChangeArrowheads="1"/>
          </p:cNvSpPr>
          <p:nvPr>
            <p:ph type="body" idx="1"/>
          </p:nvPr>
        </p:nvSpPr>
        <p:spPr/>
        <p:txBody>
          <a:bodyPr/>
          <a:lstStyle/>
          <a:p>
            <a:r>
              <a:rPr lang="en-US" altLang="ja-JP"/>
              <a:t>Many students hate school</a:t>
            </a:r>
          </a:p>
          <a:p>
            <a:r>
              <a:rPr lang="en-US" altLang="ja-JP"/>
              <a:t>Many students hate learning</a:t>
            </a:r>
          </a:p>
          <a:p>
            <a:r>
              <a:rPr lang="en-US" altLang="ja-JP"/>
              <a:t>Many students find classes boring</a:t>
            </a:r>
          </a:p>
          <a:p>
            <a:r>
              <a:rPr lang="en-US" altLang="ja-JP"/>
              <a:t>Many students lose confidence in themselves, especially in their academic ability</a:t>
            </a:r>
          </a:p>
          <a:p>
            <a:r>
              <a:rPr lang="en-US" altLang="ja-JP"/>
              <a:t>Many teachers try to control students</a:t>
            </a: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up)">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wipe(up)">
                                      <p:cBhvr>
                                        <p:cTn id="12" dur="500"/>
                                        <p:tgtEl>
                                          <p:spTgt spid="675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wipe(up)">
                                      <p:cBhvr>
                                        <p:cTn id="17" dur="500"/>
                                        <p:tgtEl>
                                          <p:spTgt spid="675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wipe(up)">
                                      <p:cBhvr>
                                        <p:cTn id="22" dur="500"/>
                                        <p:tgtEl>
                                          <p:spTgt spid="675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Effect transition="in" filter="wipe(up)">
                                      <p:cBhvr>
                                        <p:cTn id="27"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ja-JP" sz="4000"/>
              <a:t>Student Strategies for Resisting Entrance-Exam Education</a:t>
            </a:r>
            <a:endParaRPr lang="en-US" sz="4000"/>
          </a:p>
        </p:txBody>
      </p:sp>
      <p:sp>
        <p:nvSpPr>
          <p:cNvPr id="68611" name="Rectangle 3"/>
          <p:cNvSpPr>
            <a:spLocks noGrp="1" noChangeArrowheads="1"/>
          </p:cNvSpPr>
          <p:nvPr>
            <p:ph type="body" idx="1"/>
          </p:nvPr>
        </p:nvSpPr>
        <p:spPr/>
        <p:txBody>
          <a:bodyPr/>
          <a:lstStyle/>
          <a:p>
            <a:r>
              <a:rPr lang="en-US" altLang="ja-JP"/>
              <a:t>Students become extremely passive, sleeping in classes</a:t>
            </a:r>
          </a:p>
          <a:p>
            <a:r>
              <a:rPr lang="en-US" altLang="ja-JP"/>
              <a:t>Students become silent, never asking questions or showing interest</a:t>
            </a:r>
          </a:p>
          <a:p>
            <a:r>
              <a:rPr lang="en-US" altLang="ja-JP"/>
              <a:t>Students completely separate their personal, meaningful lives from the classroom, which has no meaning for them</a:t>
            </a: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down)">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down)">
                                      <p:cBhvr>
                                        <p:cTn id="17"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ja-JP"/>
              <a:t>Student Strategies II</a:t>
            </a:r>
            <a:endParaRPr lang="en-US"/>
          </a:p>
        </p:txBody>
      </p:sp>
      <p:sp>
        <p:nvSpPr>
          <p:cNvPr id="69635" name="Rectangle 3"/>
          <p:cNvSpPr>
            <a:spLocks noGrp="1" noChangeArrowheads="1"/>
          </p:cNvSpPr>
          <p:nvPr>
            <p:ph type="body" idx="1"/>
          </p:nvPr>
        </p:nvSpPr>
        <p:spPr>
          <a:xfrm>
            <a:off x="539750" y="1268413"/>
            <a:ext cx="8229600" cy="4137025"/>
          </a:xfrm>
        </p:spPr>
        <p:txBody>
          <a:bodyPr/>
          <a:lstStyle/>
          <a:p>
            <a:pPr>
              <a:lnSpc>
                <a:spcPct val="90000"/>
              </a:lnSpc>
            </a:pPr>
            <a:endParaRPr lang="en-US" altLang="ja-JP"/>
          </a:p>
          <a:p>
            <a:pPr>
              <a:lnSpc>
                <a:spcPct val="90000"/>
              </a:lnSpc>
            </a:pPr>
            <a:r>
              <a:rPr lang="en-US" altLang="ja-JP"/>
              <a:t>Students never do more than what is required by the teacher (homework)</a:t>
            </a:r>
          </a:p>
          <a:p>
            <a:pPr>
              <a:lnSpc>
                <a:spcPct val="90000"/>
              </a:lnSpc>
            </a:pPr>
            <a:r>
              <a:rPr lang="en-US" altLang="ja-JP"/>
              <a:t>Students do not think about the content of their education</a:t>
            </a:r>
          </a:p>
          <a:p>
            <a:pPr>
              <a:lnSpc>
                <a:spcPct val="90000"/>
              </a:lnSpc>
            </a:pPr>
            <a:r>
              <a:rPr lang="en-US" altLang="ja-JP"/>
              <a:t>Students in the classroom wait for class to end so they can be free of school</a:t>
            </a:r>
          </a:p>
          <a:p>
            <a:pPr>
              <a:lnSpc>
                <a:spcPct val="90000"/>
              </a:lnSpc>
            </a:pPr>
            <a:r>
              <a:rPr lang="en-US" altLang="ja-JP"/>
              <a:t>Students have no personal learning goals</a:t>
            </a:r>
          </a:p>
          <a:p>
            <a:pPr>
              <a:lnSpc>
                <a:spcPct val="90000"/>
              </a:lnSpc>
            </a:pPr>
            <a:endParaRPr lang="en-US" altLang="ja-JP"/>
          </a:p>
          <a:p>
            <a:pPr>
              <a:lnSpc>
                <a:spcPct val="90000"/>
              </a:lnSpc>
            </a:pPr>
            <a:endParaRPr lang="en-US" altLang="ja-JP"/>
          </a:p>
          <a:p>
            <a:pPr>
              <a:lnSpc>
                <a:spcPct val="90000"/>
              </a:lnSpc>
            </a:pP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animEffect transition="in" filter="wipe(left)">
                                      <p:cBhvr>
                                        <p:cTn id="7" dur="500"/>
                                        <p:tgtEl>
                                          <p:spTgt spid="696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wipe(left)">
                                      <p:cBhvr>
                                        <p:cTn id="12" dur="500"/>
                                        <p:tgtEl>
                                          <p:spTgt spid="696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animEffect transition="in" filter="wipe(left)">
                                      <p:cBhvr>
                                        <p:cTn id="17" dur="500"/>
                                        <p:tgtEl>
                                          <p:spTgt spid="6963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9635">
                                            <p:txEl>
                                              <p:pRg st="4" end="4"/>
                                            </p:txEl>
                                          </p:spTgt>
                                        </p:tgtEl>
                                        <p:attrNameLst>
                                          <p:attrName>style.visibility</p:attrName>
                                        </p:attrNameLst>
                                      </p:cBhvr>
                                      <p:to>
                                        <p:strVal val="visible"/>
                                      </p:to>
                                    </p:set>
                                    <p:animEffect transition="in" filter="wipe(left)">
                                      <p:cBhvr>
                                        <p:cTn id="22" dur="500"/>
                                        <p:tgtEl>
                                          <p:spTgt spid="69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ja-JP" sz="4000"/>
              <a:t>Consequences of </a:t>
            </a:r>
            <a:br>
              <a:rPr lang="en-US" altLang="ja-JP" sz="4000"/>
            </a:br>
            <a:r>
              <a:rPr lang="en-US" altLang="ja-JP" sz="4000"/>
              <a:t>Entrance-Exam Education</a:t>
            </a:r>
            <a:endParaRPr lang="en-US" sz="4000"/>
          </a:p>
        </p:txBody>
      </p:sp>
      <p:sp>
        <p:nvSpPr>
          <p:cNvPr id="70659" name="Rectangle 3"/>
          <p:cNvSpPr>
            <a:spLocks noGrp="1" noChangeArrowheads="1"/>
          </p:cNvSpPr>
          <p:nvPr>
            <p:ph type="body" idx="1"/>
          </p:nvPr>
        </p:nvSpPr>
        <p:spPr>
          <a:xfrm>
            <a:off x="539750" y="1628775"/>
            <a:ext cx="8229600" cy="4752975"/>
          </a:xfrm>
        </p:spPr>
        <p:txBody>
          <a:bodyPr/>
          <a:lstStyle/>
          <a:p>
            <a:pPr>
              <a:lnSpc>
                <a:spcPct val="90000"/>
              </a:lnSpc>
            </a:pPr>
            <a:endParaRPr lang="en-US" altLang="ja-JP" sz="2800"/>
          </a:p>
          <a:p>
            <a:pPr>
              <a:lnSpc>
                <a:spcPct val="90000"/>
              </a:lnSpc>
            </a:pPr>
            <a:r>
              <a:rPr lang="en-US" altLang="ja-JP" sz="2800"/>
              <a:t>Students do not know how to learn for purposes of personal growth</a:t>
            </a:r>
          </a:p>
          <a:p>
            <a:pPr>
              <a:lnSpc>
                <a:spcPct val="90000"/>
              </a:lnSpc>
            </a:pPr>
            <a:r>
              <a:rPr lang="en-US" altLang="ja-JP" sz="2800"/>
              <a:t>Students never act independently</a:t>
            </a:r>
          </a:p>
          <a:p>
            <a:pPr>
              <a:lnSpc>
                <a:spcPct val="90000"/>
              </a:lnSpc>
            </a:pPr>
            <a:r>
              <a:rPr lang="en-US" altLang="ja-JP" sz="2800"/>
              <a:t>Students have little experience learning outside of class</a:t>
            </a:r>
          </a:p>
          <a:p>
            <a:pPr>
              <a:lnSpc>
                <a:spcPct val="90000"/>
              </a:lnSpc>
            </a:pPr>
            <a:r>
              <a:rPr lang="en-US" altLang="ja-JP" sz="2800"/>
              <a:t>Students do not see learning as something that gives them power</a:t>
            </a:r>
          </a:p>
          <a:p>
            <a:pPr>
              <a:lnSpc>
                <a:spcPct val="90000"/>
              </a:lnSpc>
            </a:pPr>
            <a:r>
              <a:rPr lang="en-US" altLang="ja-JP" sz="2800"/>
              <a:t>Students do not know how to study for purposes other than a test</a:t>
            </a:r>
            <a:endParaRPr lang="en-US" sz="2800"/>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Effect transition="in" filter="wipe(right)">
                                      <p:cBhvr>
                                        <p:cTn id="7" dur="500"/>
                                        <p:tgtEl>
                                          <p:spTgt spid="706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70659">
                                            <p:txEl>
                                              <p:pRg st="2" end="2"/>
                                            </p:txEl>
                                          </p:spTgt>
                                        </p:tgtEl>
                                        <p:attrNameLst>
                                          <p:attrName>style.visibility</p:attrName>
                                        </p:attrNameLst>
                                      </p:cBhvr>
                                      <p:to>
                                        <p:strVal val="visible"/>
                                      </p:to>
                                    </p:set>
                                    <p:animEffect transition="in" filter="wipe(right)">
                                      <p:cBhvr>
                                        <p:cTn id="12" dur="500"/>
                                        <p:tgtEl>
                                          <p:spTgt spid="706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animEffect transition="in" filter="wipe(right)">
                                      <p:cBhvr>
                                        <p:cTn id="17" dur="500"/>
                                        <p:tgtEl>
                                          <p:spTgt spid="706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70659">
                                            <p:txEl>
                                              <p:pRg st="4" end="4"/>
                                            </p:txEl>
                                          </p:spTgt>
                                        </p:tgtEl>
                                        <p:attrNameLst>
                                          <p:attrName>style.visibility</p:attrName>
                                        </p:attrNameLst>
                                      </p:cBhvr>
                                      <p:to>
                                        <p:strVal val="visible"/>
                                      </p:to>
                                    </p:set>
                                    <p:animEffect transition="in" filter="wipe(right)">
                                      <p:cBhvr>
                                        <p:cTn id="22" dur="500"/>
                                        <p:tgtEl>
                                          <p:spTgt spid="706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animEffect transition="in" filter="wipe(right)">
                                      <p:cBhvr>
                                        <p:cTn id="27" dur="500"/>
                                        <p:tgtEl>
                                          <p:spTgt spid="70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95288" y="549275"/>
            <a:ext cx="8291512" cy="4464050"/>
          </a:xfrm>
        </p:spPr>
        <p:txBody>
          <a:bodyPr/>
          <a:lstStyle/>
          <a:p>
            <a:pPr algn="l"/>
            <a:r>
              <a:rPr lang="en-US" altLang="ja-JP" sz="4000">
                <a:solidFill>
                  <a:srgbClr val="FF3300"/>
                </a:solidFill>
              </a:rPr>
              <a:t>B.</a:t>
            </a:r>
            <a:r>
              <a:rPr lang="en-US" altLang="ja-JP" sz="4000"/>
              <a:t> </a:t>
            </a:r>
            <a:br>
              <a:rPr lang="en-US" altLang="ja-JP" sz="4000"/>
            </a:br>
            <a:r>
              <a:rPr lang="en-US" altLang="ja-JP" sz="4000"/>
              <a:t>What is the connection between Entrance Examinations and the fact that many students do not learn to speak English in high school? </a:t>
            </a:r>
            <a:br>
              <a:rPr lang="en-US" altLang="ja-JP" sz="4000"/>
            </a:br>
            <a:r>
              <a:rPr lang="en-US" altLang="ja-JP" sz="4000"/>
              <a:t/>
            </a:r>
            <a:br>
              <a:rPr lang="en-US" altLang="ja-JP" sz="4000"/>
            </a:br>
            <a:r>
              <a:rPr lang="en-US" altLang="ja-JP" sz="4000"/>
              <a:t>Please write down your idea in English or Japanese.</a:t>
            </a:r>
            <a:endParaRPr lang="en-US" sz="4000"/>
          </a:p>
        </p:txBody>
      </p:sp>
    </p:spTree>
  </p:cSld>
  <p:clrMapOvr>
    <a:masterClrMapping/>
  </p:clrMapOvr>
  <p:transition spd="med">
    <p:blinds dir="vert"/>
  </p:transition>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8484</TotalTime>
  <Words>1275</Words>
  <Application>Microsoft Office PowerPoint</Application>
  <PresentationFormat>On-screen Show (4:3)</PresentationFormat>
  <Paragraphs>208</Paragraphs>
  <Slides>33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ＭＳ Ｐゴシック</vt:lpstr>
      <vt:lpstr>ＭＳ Ｐ明朝</vt:lpstr>
      <vt:lpstr>標準デザイン</vt:lpstr>
      <vt:lpstr>The Power of Reading A Presentation  by Dr. Charles Cabell</vt:lpstr>
      <vt:lpstr>Stopping Points</vt:lpstr>
      <vt:lpstr>High School English Education</vt:lpstr>
      <vt:lpstr>Characteristics of  Entrance Exam Preparation （受験勉強） </vt:lpstr>
      <vt:lpstr>Indirect Results of  Entrance-Exam Education</vt:lpstr>
      <vt:lpstr>Student Strategies for Resisting Entrance-Exam Education</vt:lpstr>
      <vt:lpstr>Student Strategies II</vt:lpstr>
      <vt:lpstr>Consequences of  Entrance-Exam Education</vt:lpstr>
      <vt:lpstr>B.  What is the connection between Entrance Examinations and the fact that many students do not learn to speak English in high school?   Please write down your idea in English or Japanese.</vt:lpstr>
      <vt:lpstr>This is Keiko. She has a problem</vt:lpstr>
      <vt:lpstr>Keiko wants to improve her English</vt:lpstr>
      <vt:lpstr>Still, she still has trouble listening, understanding, reading and writing.   What should she do?</vt:lpstr>
      <vt:lpstr>The Best Way for Keiko to improve her English is to learn how to read English for fun!   Let me explain. </vt:lpstr>
      <vt:lpstr>Free Voluntary Reading (FVR)</vt:lpstr>
      <vt:lpstr>Reading English  without a Dictionary</vt:lpstr>
      <vt:lpstr>Why should you not  use a dictionary?</vt:lpstr>
      <vt:lpstr>Why use FVR?</vt:lpstr>
      <vt:lpstr>Ｓｉｎｇａｐｏｒｅ Results</vt:lpstr>
      <vt:lpstr>PowerPoint Presentation</vt:lpstr>
      <vt:lpstr>英語科目、再履修の学生</vt:lpstr>
      <vt:lpstr>D. Please summarize with your friends what I have said up to this point. (答えは日本語で書いてもいいです。） </vt:lpstr>
      <vt:lpstr>Students who develop the habit of  reading books on their own</vt:lpstr>
      <vt:lpstr>Language Complexity</vt:lpstr>
      <vt:lpstr>How do you say “椅子” in English?</vt:lpstr>
      <vt:lpstr>going to do　＝　するつもり</vt:lpstr>
      <vt:lpstr>These are some other words that have different nuances in Japanese and in English</vt:lpstr>
      <vt:lpstr>Who are these two people?</vt:lpstr>
      <vt:lpstr>The Story of Malcolm X</vt:lpstr>
      <vt:lpstr>Students who Practice FVR Receive Higher Scores in:</vt:lpstr>
      <vt:lpstr>Spelling and Grammar</vt:lpstr>
      <vt:lpstr>（答えは日本語で書いてもいいです。）</vt:lpstr>
      <vt:lpstr>Conclusion</vt:lpstr>
      <vt:lpstr>PowerPoint Presentation</vt:lpstr>
    </vt:vector>
  </TitlesOfParts>
  <Company>東洋大学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Reading</dc:title>
  <dc:creator>東洋大学</dc:creator>
  <cp:lastModifiedBy>Teacher E-Solutions</cp:lastModifiedBy>
  <cp:revision>14</cp:revision>
  <dcterms:created xsi:type="dcterms:W3CDTF">2005-05-21T13:45:19Z</dcterms:created>
  <dcterms:modified xsi:type="dcterms:W3CDTF">2019-01-18T16:52:36Z</dcterms:modified>
</cp:coreProperties>
</file>