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77" r:id="rId3"/>
    <p:sldId id="279" r:id="rId4"/>
    <p:sldId id="280" r:id="rId5"/>
    <p:sldId id="281" r:id="rId6"/>
    <p:sldId id="282" r:id="rId7"/>
    <p:sldId id="283" r:id="rId8"/>
    <p:sldId id="284" r:id="rId9"/>
    <p:sldId id="285" r:id="rId10"/>
    <p:sldId id="273" r:id="rId11"/>
    <p:sldId id="274" r:id="rId12"/>
    <p:sldId id="275" r:id="rId13"/>
    <p:sldId id="276" r:id="rId14"/>
    <p:sldId id="257" r:id="rId15"/>
    <p:sldId id="286" r:id="rId16"/>
    <p:sldId id="287" r:id="rId17"/>
    <p:sldId id="258" r:id="rId18"/>
    <p:sldId id="259" r:id="rId19"/>
    <p:sldId id="260" r:id="rId20"/>
    <p:sldId id="261" r:id="rId21"/>
    <p:sldId id="272" r:id="rId22"/>
    <p:sldId id="262" r:id="rId23"/>
    <p:sldId id="263" r:id="rId24"/>
    <p:sldId id="269" r:id="rId25"/>
    <p:sldId id="271" r:id="rId26"/>
    <p:sldId id="270" r:id="rId27"/>
    <p:sldId id="268" r:id="rId28"/>
    <p:sldId id="264" r:id="rId29"/>
    <p:sldId id="265" r:id="rId30"/>
    <p:sldId id="266" r:id="rId31"/>
    <p:sldId id="278" r:id="rId32"/>
    <p:sldId id="267" r:id="rId33"/>
    <p:sldId id="288" r:id="rId3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9F969"/>
    <a:srgbClr val="99FF66"/>
    <a:srgbClr val="B2B9EC"/>
    <a:srgbClr val="FFFF66"/>
    <a:srgbClr val="FFFF99"/>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1" autoAdjust="0"/>
    <p:restoredTop sz="94660"/>
  </p:normalViewPr>
  <p:slideViewPr>
    <p:cSldViewPr>
      <p:cViewPr varScale="1">
        <p:scale>
          <a:sx n="41" d="100"/>
          <a:sy n="41" d="100"/>
        </p:scale>
        <p:origin x="-67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47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3D0EDBE-9CAE-41C7-8793-6BED0C37F3E2}" type="slidenum">
              <a:rPr lang="en-US"/>
              <a:pPr/>
              <a:t>‹#›</a:t>
            </a:fld>
            <a:endParaRPr lang="en-US"/>
          </a:p>
        </p:txBody>
      </p:sp>
    </p:spTree>
    <p:extLst>
      <p:ext uri="{BB962C8B-B14F-4D97-AF65-F5344CB8AC3E}">
        <p14:creationId xmlns:p14="http://schemas.microsoft.com/office/powerpoint/2010/main" val="3832589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F331CF-439F-4C70-B3C1-153988E32FC9}" type="slidenum">
              <a:rPr lang="en-US"/>
              <a:pPr/>
              <a:t>19</a:t>
            </a:fld>
            <a:endParaRPr lang="en-US"/>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altLang="ja-JP"/>
              <a:t>Notice how the differences between the scores of readers and non-readers increases with each grade.</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93CC98-53D2-4DA3-81DD-F487FF1CB448}" type="slidenum">
              <a:rPr lang="en-US"/>
              <a:pPr/>
              <a:t>20</a:t>
            </a:fld>
            <a:endParaRPr lang="en-US"/>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altLang="ja-JP"/>
              <a:t>The students participating in the extensive reading program were remedial students. Still, they almost overtook the reading abilities of students in a traditional program in only one semester.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522234B2-88FA-438A-8A62-BD5C0E135896}" type="slidenum">
              <a:rPr lang="en-US" altLang="ja-JP"/>
              <a:pPr/>
              <a:t>‹#›</a:t>
            </a:fld>
            <a:endParaRPr lang="en-US" altLang="ja-JP"/>
          </a:p>
        </p:txBody>
      </p:sp>
    </p:spTree>
    <p:extLst>
      <p:ext uri="{BB962C8B-B14F-4D97-AF65-F5344CB8AC3E}">
        <p14:creationId xmlns:p14="http://schemas.microsoft.com/office/powerpoint/2010/main" val="1303995016"/>
      </p:ext>
    </p:extLst>
  </p:cSld>
  <p:clrMapOvr>
    <a:masterClrMapping/>
  </p:clrMapOvr>
  <p:transition spd="med">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9A1DAD4-17DB-4386-8B62-F5B8DCD70FB4}" type="slidenum">
              <a:rPr lang="en-US" altLang="ja-JP"/>
              <a:pPr/>
              <a:t>‹#›</a:t>
            </a:fld>
            <a:endParaRPr lang="en-US" altLang="ja-JP"/>
          </a:p>
        </p:txBody>
      </p:sp>
    </p:spTree>
    <p:extLst>
      <p:ext uri="{BB962C8B-B14F-4D97-AF65-F5344CB8AC3E}">
        <p14:creationId xmlns:p14="http://schemas.microsoft.com/office/powerpoint/2010/main" val="1948362408"/>
      </p:ext>
    </p:extLst>
  </p:cSld>
  <p:clrMapOvr>
    <a:masterClrMapping/>
  </p:clrMapOvr>
  <p:transition spd="med">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AD5B8153-547D-47B9-AF63-0529923315C3}" type="slidenum">
              <a:rPr lang="en-US" altLang="ja-JP"/>
              <a:pPr/>
              <a:t>‹#›</a:t>
            </a:fld>
            <a:endParaRPr lang="en-US" altLang="ja-JP"/>
          </a:p>
        </p:txBody>
      </p:sp>
    </p:spTree>
    <p:extLst>
      <p:ext uri="{BB962C8B-B14F-4D97-AF65-F5344CB8AC3E}">
        <p14:creationId xmlns:p14="http://schemas.microsoft.com/office/powerpoint/2010/main" val="719262355"/>
      </p:ext>
    </p:extLst>
  </p:cSld>
  <p:clrMapOvr>
    <a:masterClrMapping/>
  </p:clrMapOvr>
  <p:transition spd="med">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3A28C82A-51F7-4FCD-AA29-E7207C7D1E58}" type="slidenum">
              <a:rPr lang="en-US" altLang="ja-JP"/>
              <a:pPr/>
              <a:t>‹#›</a:t>
            </a:fld>
            <a:endParaRPr lang="en-US" altLang="ja-JP"/>
          </a:p>
        </p:txBody>
      </p:sp>
    </p:spTree>
    <p:extLst>
      <p:ext uri="{BB962C8B-B14F-4D97-AF65-F5344CB8AC3E}">
        <p14:creationId xmlns:p14="http://schemas.microsoft.com/office/powerpoint/2010/main" val="1280359327"/>
      </p:ext>
    </p:extLst>
  </p:cSld>
  <p:clrMapOvr>
    <a:masterClrMapping/>
  </p:clrMapOvr>
  <p:transition spd="med">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AF1D15D6-0116-4995-98B6-8C02A807BC34}" type="slidenum">
              <a:rPr lang="en-US" altLang="ja-JP"/>
              <a:pPr/>
              <a:t>‹#›</a:t>
            </a:fld>
            <a:endParaRPr lang="en-US" altLang="ja-JP"/>
          </a:p>
        </p:txBody>
      </p:sp>
    </p:spTree>
    <p:extLst>
      <p:ext uri="{BB962C8B-B14F-4D97-AF65-F5344CB8AC3E}">
        <p14:creationId xmlns:p14="http://schemas.microsoft.com/office/powerpoint/2010/main" val="3934984145"/>
      </p:ext>
    </p:extLst>
  </p:cSld>
  <p:clrMapOvr>
    <a:masterClrMapping/>
  </p:clrMapOvr>
  <p:transition spd="med">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1286039F-220F-4E72-85A3-456DB326BA6E}" type="slidenum">
              <a:rPr lang="en-US" altLang="ja-JP"/>
              <a:pPr/>
              <a:t>‹#›</a:t>
            </a:fld>
            <a:endParaRPr lang="en-US" altLang="ja-JP"/>
          </a:p>
        </p:txBody>
      </p:sp>
    </p:spTree>
    <p:extLst>
      <p:ext uri="{BB962C8B-B14F-4D97-AF65-F5344CB8AC3E}">
        <p14:creationId xmlns:p14="http://schemas.microsoft.com/office/powerpoint/2010/main" val="1621483657"/>
      </p:ext>
    </p:extLst>
  </p:cSld>
  <p:clrMapOvr>
    <a:masterClrMapping/>
  </p:clrMapOvr>
  <p:transition spd="med">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600E24D3-5C97-4921-BBD8-471796A12754}" type="slidenum">
              <a:rPr lang="en-US" altLang="ja-JP"/>
              <a:pPr/>
              <a:t>‹#›</a:t>
            </a:fld>
            <a:endParaRPr lang="en-US" altLang="ja-JP"/>
          </a:p>
        </p:txBody>
      </p:sp>
    </p:spTree>
    <p:extLst>
      <p:ext uri="{BB962C8B-B14F-4D97-AF65-F5344CB8AC3E}">
        <p14:creationId xmlns:p14="http://schemas.microsoft.com/office/powerpoint/2010/main" val="3017004924"/>
      </p:ext>
    </p:extLst>
  </p:cSld>
  <p:clrMapOvr>
    <a:masterClrMapping/>
  </p:clrMapOvr>
  <p:transition spd="med">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34ED6B20-AA16-4E6B-AC56-2D026B982001}" type="slidenum">
              <a:rPr lang="en-US" altLang="ja-JP"/>
              <a:pPr/>
              <a:t>‹#›</a:t>
            </a:fld>
            <a:endParaRPr lang="en-US" altLang="ja-JP"/>
          </a:p>
        </p:txBody>
      </p:sp>
    </p:spTree>
    <p:extLst>
      <p:ext uri="{BB962C8B-B14F-4D97-AF65-F5344CB8AC3E}">
        <p14:creationId xmlns:p14="http://schemas.microsoft.com/office/powerpoint/2010/main" val="2138549063"/>
      </p:ext>
    </p:extLst>
  </p:cSld>
  <p:clrMapOvr>
    <a:masterClrMapping/>
  </p:clrMapOvr>
  <p:transition spd="med">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A3E7C72A-DB60-4883-8290-C20CCD4914BB}" type="slidenum">
              <a:rPr lang="en-US" altLang="ja-JP"/>
              <a:pPr/>
              <a:t>‹#›</a:t>
            </a:fld>
            <a:endParaRPr lang="en-US" altLang="ja-JP"/>
          </a:p>
        </p:txBody>
      </p:sp>
    </p:spTree>
    <p:extLst>
      <p:ext uri="{BB962C8B-B14F-4D97-AF65-F5344CB8AC3E}">
        <p14:creationId xmlns:p14="http://schemas.microsoft.com/office/powerpoint/2010/main" val="3002302550"/>
      </p:ext>
    </p:extLst>
  </p:cSld>
  <p:clrMapOvr>
    <a:masterClrMapping/>
  </p:clrMapOvr>
  <p:transition spd="med">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F9C20336-BB2D-437E-B385-028E06A66226}" type="slidenum">
              <a:rPr lang="en-US" altLang="ja-JP"/>
              <a:pPr/>
              <a:t>‹#›</a:t>
            </a:fld>
            <a:endParaRPr lang="en-US" altLang="ja-JP"/>
          </a:p>
        </p:txBody>
      </p:sp>
    </p:spTree>
    <p:extLst>
      <p:ext uri="{BB962C8B-B14F-4D97-AF65-F5344CB8AC3E}">
        <p14:creationId xmlns:p14="http://schemas.microsoft.com/office/powerpoint/2010/main" val="2368933081"/>
      </p:ext>
    </p:extLst>
  </p:cSld>
  <p:clrMapOvr>
    <a:masterClrMapping/>
  </p:clrMapOvr>
  <p:transition spd="med">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0784FF17-CB6C-4CA4-AA48-57F9AC0B6368}" type="slidenum">
              <a:rPr lang="en-US" altLang="ja-JP"/>
              <a:pPr/>
              <a:t>‹#›</a:t>
            </a:fld>
            <a:endParaRPr lang="en-US" altLang="ja-JP"/>
          </a:p>
        </p:txBody>
      </p:sp>
    </p:spTree>
    <p:extLst>
      <p:ext uri="{BB962C8B-B14F-4D97-AF65-F5344CB8AC3E}">
        <p14:creationId xmlns:p14="http://schemas.microsoft.com/office/powerpoint/2010/main" val="4008334736"/>
      </p:ext>
    </p:extLst>
  </p:cSld>
  <p:clrMapOvr>
    <a:masterClrMapping/>
  </p:clrMapOvr>
  <p:transition spd="med">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9F969"/>
            </a:gs>
            <a:gs pos="100000">
              <a:srgbClr val="99FF66"/>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DB09301-8862-4187-8E94-A1E8B902C179}"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blinds dir="vert"/>
  </p:transition>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itchFamily="34" charset="0"/>
          <a:ea typeface="ＭＳ Ｐゴシック" pitchFamily="50" charset="-128"/>
        </a:defRPr>
      </a:lvl2pPr>
      <a:lvl3pPr algn="ctr" rtl="0" fontAlgn="base">
        <a:spcBef>
          <a:spcPct val="0"/>
        </a:spcBef>
        <a:spcAft>
          <a:spcPct val="0"/>
        </a:spcAft>
        <a:defRPr kumimoji="1" sz="4400">
          <a:solidFill>
            <a:schemeClr val="tx2"/>
          </a:solidFill>
          <a:latin typeface="Arial" pitchFamily="34" charset="0"/>
          <a:ea typeface="ＭＳ Ｐゴシック" pitchFamily="50" charset="-128"/>
        </a:defRPr>
      </a:lvl3pPr>
      <a:lvl4pPr algn="ctr" rtl="0" fontAlgn="base">
        <a:spcBef>
          <a:spcPct val="0"/>
        </a:spcBef>
        <a:spcAft>
          <a:spcPct val="0"/>
        </a:spcAft>
        <a:defRPr kumimoji="1" sz="4400">
          <a:solidFill>
            <a:schemeClr val="tx2"/>
          </a:solidFill>
          <a:latin typeface="Arial" pitchFamily="34" charset="0"/>
          <a:ea typeface="ＭＳ Ｐゴシック" pitchFamily="50" charset="-128"/>
        </a:defRPr>
      </a:lvl4pPr>
      <a:lvl5pPr algn="ctr" rtl="0" fontAlgn="base">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dailyinfo.co.uk/images/dragon%20reading.gi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oakinheritance.com/images/largepics/stool.jp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magickeys.com/book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worldofteaching.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2" name="Rectangle 24"/>
          <p:cNvSpPr>
            <a:spLocks noGrp="1" noChangeArrowheads="1"/>
          </p:cNvSpPr>
          <p:nvPr>
            <p:ph type="ctrTitle"/>
          </p:nvPr>
        </p:nvSpPr>
        <p:spPr>
          <a:xfrm>
            <a:off x="611188" y="549275"/>
            <a:ext cx="7772400" cy="1470025"/>
          </a:xfrm>
        </p:spPr>
        <p:txBody>
          <a:bodyPr/>
          <a:lstStyle/>
          <a:p>
            <a:r>
              <a:rPr lang="en-US" altLang="ja-JP" sz="4000"/>
              <a:t>The Power of Reading</a:t>
            </a:r>
            <a:br>
              <a:rPr lang="en-US" altLang="ja-JP" sz="4000"/>
            </a:br>
            <a:r>
              <a:rPr lang="en-US" altLang="ja-JP" sz="4000"/>
              <a:t>A Presentation </a:t>
            </a:r>
            <a:br>
              <a:rPr lang="en-US" altLang="ja-JP" sz="4000"/>
            </a:br>
            <a:r>
              <a:rPr lang="en-US" altLang="ja-JP" sz="4000"/>
              <a:t>by Dr. Charles Cabell</a:t>
            </a:r>
          </a:p>
        </p:txBody>
      </p:sp>
      <p:sp>
        <p:nvSpPr>
          <p:cNvPr id="2073" name="Rectangle 25"/>
          <p:cNvSpPr>
            <a:spLocks noGrp="1" noChangeArrowheads="1"/>
          </p:cNvSpPr>
          <p:nvPr>
            <p:ph type="subTitle" idx="1"/>
          </p:nvPr>
        </p:nvSpPr>
        <p:spPr>
          <a:xfrm>
            <a:off x="1331913" y="4365625"/>
            <a:ext cx="6400800" cy="1752600"/>
          </a:xfrm>
        </p:spPr>
        <p:txBody>
          <a:bodyPr/>
          <a:lstStyle/>
          <a:p>
            <a:endParaRPr lang="en-US" altLang="ja-JP"/>
          </a:p>
          <a:p>
            <a:r>
              <a:rPr lang="en-US" altLang="ja-JP"/>
              <a:t>Based on the work of</a:t>
            </a:r>
          </a:p>
          <a:p>
            <a:r>
              <a:rPr lang="en-US" altLang="ja-JP"/>
              <a:t>Stephen Krashen</a:t>
            </a:r>
          </a:p>
        </p:txBody>
      </p:sp>
      <p:pic>
        <p:nvPicPr>
          <p:cNvPr id="2075" name="Picture 27" descr="dragon%2520read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2276475"/>
            <a:ext cx="3025775" cy="2365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nodeType="clickEffect">
                                  <p:stCondLst>
                                    <p:cond delay="0"/>
                                  </p:stCondLst>
                                  <p:childTnLst>
                                    <p:set>
                                      <p:cBhvr>
                                        <p:cTn id="6" dur="1" fill="hold">
                                          <p:stCondLst>
                                            <p:cond delay="0"/>
                                          </p:stCondLst>
                                        </p:cTn>
                                        <p:tgtEl>
                                          <p:spTgt spid="2075"/>
                                        </p:tgtEl>
                                        <p:attrNameLst>
                                          <p:attrName>style.visibility</p:attrName>
                                        </p:attrNameLst>
                                      </p:cBhvr>
                                      <p:to>
                                        <p:strVal val="visible"/>
                                      </p:to>
                                    </p:set>
                                    <p:animEffect transition="in" filter="circle(out)">
                                      <p:cBhvr>
                                        <p:cTn id="7" dur="2000"/>
                                        <p:tgtEl>
                                          <p:spTgt spid="2075"/>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2073">
                                            <p:txEl>
                                              <p:pRg st="1" end="1"/>
                                            </p:txEl>
                                          </p:spTgt>
                                        </p:tgtEl>
                                        <p:attrNameLst>
                                          <p:attrName>style.visibility</p:attrName>
                                        </p:attrNameLst>
                                      </p:cBhvr>
                                      <p:to>
                                        <p:strVal val="visible"/>
                                      </p:to>
                                    </p:set>
                                    <p:animEffect transition="in" filter="wheel(4)">
                                      <p:cBhvr>
                                        <p:cTn id="10" dur="1000"/>
                                        <p:tgtEl>
                                          <p:spTgt spid="2073">
                                            <p:txEl>
                                              <p:pRg st="1" end="1"/>
                                            </p:tx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2073">
                                            <p:txEl>
                                              <p:pRg st="2" end="2"/>
                                            </p:txEl>
                                          </p:spTgt>
                                        </p:tgtEl>
                                        <p:attrNameLst>
                                          <p:attrName>style.visibility</p:attrName>
                                        </p:attrNameLst>
                                      </p:cBhvr>
                                      <p:to>
                                        <p:strVal val="visible"/>
                                      </p:to>
                                    </p:set>
                                    <p:animEffect transition="in" filter="wheel(4)">
                                      <p:cBhvr>
                                        <p:cTn id="13" dur="1000"/>
                                        <p:tgtEl>
                                          <p:spTgt spid="20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ja-JP" sz="4000"/>
              <a:t>This is Keiko. She has a problem</a:t>
            </a:r>
          </a:p>
        </p:txBody>
      </p:sp>
      <p:pic>
        <p:nvPicPr>
          <p:cNvPr id="57349" name="Picture 5" descr="100013101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1557338"/>
            <a:ext cx="4465637" cy="3349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ja-JP" sz="4000"/>
              <a:t>Keiko wants to improve her English</a:t>
            </a:r>
          </a:p>
        </p:txBody>
      </p:sp>
      <p:sp>
        <p:nvSpPr>
          <p:cNvPr id="59395" name="Rectangle 3"/>
          <p:cNvSpPr>
            <a:spLocks noGrp="1" noChangeArrowheads="1"/>
          </p:cNvSpPr>
          <p:nvPr>
            <p:ph type="body" idx="1"/>
          </p:nvPr>
        </p:nvSpPr>
        <p:spPr>
          <a:xfrm>
            <a:off x="457200" y="1600200"/>
            <a:ext cx="8218488" cy="4276725"/>
          </a:xfrm>
        </p:spPr>
        <p:txBody>
          <a:bodyPr/>
          <a:lstStyle/>
          <a:p>
            <a:pPr>
              <a:lnSpc>
                <a:spcPct val="90000"/>
              </a:lnSpc>
            </a:pPr>
            <a:r>
              <a:rPr lang="en-US" altLang="ja-JP"/>
              <a:t>She studied English for six years in Jr. High and in High School.</a:t>
            </a:r>
          </a:p>
          <a:p>
            <a:pPr>
              <a:lnSpc>
                <a:spcPct val="90000"/>
              </a:lnSpc>
            </a:pPr>
            <a:r>
              <a:rPr lang="en-US" altLang="ja-JP"/>
              <a:t>She bought several books on English Grammar.</a:t>
            </a:r>
          </a:p>
          <a:p>
            <a:pPr>
              <a:lnSpc>
                <a:spcPct val="90000"/>
              </a:lnSpc>
            </a:pPr>
            <a:r>
              <a:rPr lang="en-US" altLang="ja-JP"/>
              <a:t>She studied vocabulary on the train</a:t>
            </a:r>
          </a:p>
          <a:p>
            <a:pPr>
              <a:lnSpc>
                <a:spcPct val="90000"/>
              </a:lnSpc>
            </a:pPr>
            <a:r>
              <a:rPr lang="en-US" altLang="ja-JP"/>
              <a:t>She bought an electronic dictionary</a:t>
            </a:r>
          </a:p>
          <a:p>
            <a:pPr>
              <a:lnSpc>
                <a:spcPct val="90000"/>
              </a:lnSpc>
            </a:pPr>
            <a:r>
              <a:rPr lang="en-US" altLang="ja-JP"/>
              <a:t>She even went to an English Conversation School.</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1000" fill="hold"/>
                                        <p:tgtEl>
                                          <p:spTgt spid="5939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59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1000" fill="hold"/>
                                        <p:tgtEl>
                                          <p:spTgt spid="59395">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59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9395">
                                            <p:txEl>
                                              <p:pRg st="2" end="2"/>
                                            </p:txEl>
                                          </p:spTgt>
                                        </p:tgtEl>
                                        <p:attrNameLst>
                                          <p:attrName>style.visibility</p:attrName>
                                        </p:attrNameLst>
                                      </p:cBhvr>
                                      <p:to>
                                        <p:strVal val="visible"/>
                                      </p:to>
                                    </p:set>
                                    <p:anim calcmode="lin" valueType="num">
                                      <p:cBhvr additive="base">
                                        <p:cTn id="19" dur="1000" fill="hold"/>
                                        <p:tgtEl>
                                          <p:spTgt spid="59395">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59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9395">
                                            <p:txEl>
                                              <p:pRg st="3" end="3"/>
                                            </p:txEl>
                                          </p:spTgt>
                                        </p:tgtEl>
                                        <p:attrNameLst>
                                          <p:attrName>style.visibility</p:attrName>
                                        </p:attrNameLst>
                                      </p:cBhvr>
                                      <p:to>
                                        <p:strVal val="visible"/>
                                      </p:to>
                                    </p:set>
                                    <p:anim calcmode="lin" valueType="num">
                                      <p:cBhvr additive="base">
                                        <p:cTn id="25" dur="1000" fill="hold"/>
                                        <p:tgtEl>
                                          <p:spTgt spid="59395">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593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9395">
                                            <p:txEl>
                                              <p:pRg st="4" end="4"/>
                                            </p:txEl>
                                          </p:spTgt>
                                        </p:tgtEl>
                                        <p:attrNameLst>
                                          <p:attrName>style.visibility</p:attrName>
                                        </p:attrNameLst>
                                      </p:cBhvr>
                                      <p:to>
                                        <p:strVal val="visible"/>
                                      </p:to>
                                    </p:set>
                                    <p:anim calcmode="lin" valueType="num">
                                      <p:cBhvr additive="base">
                                        <p:cTn id="31" dur="1000" fill="hold"/>
                                        <p:tgtEl>
                                          <p:spTgt spid="59395">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5939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274638"/>
            <a:ext cx="8218488" cy="5241925"/>
          </a:xfrm>
        </p:spPr>
        <p:txBody>
          <a:bodyPr/>
          <a:lstStyle/>
          <a:p>
            <a:r>
              <a:rPr lang="en-US" altLang="ja-JP"/>
              <a:t>Still, she still has trouble listening, understanding, reading and writing. </a:t>
            </a:r>
            <a:br>
              <a:rPr lang="en-US" altLang="ja-JP"/>
            </a:br>
            <a:r>
              <a:rPr lang="en-US" altLang="ja-JP"/>
              <a:t/>
            </a:r>
            <a:br>
              <a:rPr lang="en-US" altLang="ja-JP"/>
            </a:br>
            <a:r>
              <a:rPr lang="en-US" altLang="ja-JP"/>
              <a:t>What should she do?</a:t>
            </a:r>
          </a:p>
        </p:txBody>
      </p:sp>
    </p:spTree>
  </p:cSld>
  <p:clrMapOvr>
    <a:masterClrMapping/>
  </p:clrMapOvr>
  <p:transition spd="med">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4638"/>
            <a:ext cx="8291513" cy="5891212"/>
          </a:xfrm>
        </p:spPr>
        <p:txBody>
          <a:bodyPr/>
          <a:lstStyle/>
          <a:p>
            <a:r>
              <a:rPr lang="en-US" altLang="ja-JP"/>
              <a:t>The Best Way for Keiko to improve her English is to learn how to read English for fun! </a:t>
            </a:r>
            <a:br>
              <a:rPr lang="en-US" altLang="ja-JP"/>
            </a:br>
            <a:r>
              <a:rPr lang="en-US" altLang="ja-JP"/>
              <a:t/>
            </a:r>
            <a:br>
              <a:rPr lang="en-US" altLang="ja-JP"/>
            </a:br>
            <a:r>
              <a:rPr lang="en-US" altLang="ja-JP"/>
              <a:t>Let me explain. </a:t>
            </a:r>
          </a:p>
        </p:txBody>
      </p:sp>
    </p:spTree>
  </p:cSld>
  <p:clrMapOvr>
    <a:masterClrMapping/>
  </p:clrMapOvr>
  <p:transition spd="med">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2413" y="0"/>
            <a:ext cx="9685338" cy="1125538"/>
          </a:xfrm>
        </p:spPr>
        <p:txBody>
          <a:bodyPr/>
          <a:lstStyle/>
          <a:p>
            <a:r>
              <a:rPr lang="en-US" altLang="ja-JP" sz="4800"/>
              <a:t>Free Voluntary Reading (FVR)</a:t>
            </a:r>
          </a:p>
        </p:txBody>
      </p:sp>
      <p:sp>
        <p:nvSpPr>
          <p:cNvPr id="17411" name="Rectangle 3"/>
          <p:cNvSpPr>
            <a:spLocks noGrp="1" noChangeArrowheads="1"/>
          </p:cNvSpPr>
          <p:nvPr>
            <p:ph type="body" idx="1"/>
          </p:nvPr>
        </p:nvSpPr>
        <p:spPr>
          <a:xfrm>
            <a:off x="539750" y="2852738"/>
            <a:ext cx="7991475" cy="3384550"/>
          </a:xfrm>
        </p:spPr>
        <p:txBody>
          <a:bodyPr/>
          <a:lstStyle/>
          <a:p>
            <a:r>
              <a:rPr lang="en-US" altLang="ja-JP"/>
              <a:t>Reading because you want to read</a:t>
            </a:r>
          </a:p>
          <a:p>
            <a:r>
              <a:rPr lang="en-US" altLang="ja-JP"/>
              <a:t>Reading what YOU want to read</a:t>
            </a:r>
          </a:p>
          <a:p>
            <a:r>
              <a:rPr lang="en-US" altLang="ja-JP"/>
              <a:t>No Book Reports</a:t>
            </a:r>
          </a:p>
          <a:p>
            <a:r>
              <a:rPr lang="en-US" altLang="ja-JP"/>
              <a:t>You can read magazines, comic books </a:t>
            </a:r>
            <a:r>
              <a:rPr lang="ja-JP" altLang="en-US"/>
              <a:t>（漫画）</a:t>
            </a:r>
            <a:r>
              <a:rPr lang="en-US" altLang="ja-JP"/>
              <a:t>, children’s books, anything you want.</a:t>
            </a:r>
          </a:p>
        </p:txBody>
      </p:sp>
      <p:sp>
        <p:nvSpPr>
          <p:cNvPr id="17412" name="Rectangle 4"/>
          <p:cNvSpPr>
            <a:spLocks noChangeArrowheads="1"/>
          </p:cNvSpPr>
          <p:nvPr/>
        </p:nvSpPr>
        <p:spPr bwMode="auto">
          <a:xfrm>
            <a:off x="2484438" y="1412875"/>
            <a:ext cx="39608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4000">
                <a:solidFill>
                  <a:schemeClr val="tx2"/>
                </a:solidFill>
              </a:rPr>
              <a:t>自由自発的読書</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additive="base">
                                        <p:cTn id="7" dur="1000" fill="hold"/>
                                        <p:tgtEl>
                                          <p:spTgt spid="17412"/>
                                        </p:tgtEl>
                                        <p:attrNameLst>
                                          <p:attrName>ppt_x</p:attrName>
                                        </p:attrNameLst>
                                      </p:cBhvr>
                                      <p:tavLst>
                                        <p:tav tm="0">
                                          <p:val>
                                            <p:strVal val="1+#ppt_w/2"/>
                                          </p:val>
                                        </p:tav>
                                        <p:tav tm="100000">
                                          <p:val>
                                            <p:strVal val="#ppt_x"/>
                                          </p:val>
                                        </p:tav>
                                      </p:tavLst>
                                    </p:anim>
                                    <p:anim calcmode="lin" valueType="num">
                                      <p:cBhvr additive="base">
                                        <p:cTn id="8" dur="10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p:cTn id="13" dur="10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7411">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741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741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17411">
                                            <p:txEl>
                                              <p:pRg st="1" end="1"/>
                                            </p:txEl>
                                          </p:spTgt>
                                        </p:tgtEl>
                                        <p:attrNameLst>
                                          <p:attrName>style.visibility</p:attrName>
                                        </p:attrNameLst>
                                      </p:cBhvr>
                                      <p:to>
                                        <p:strVal val="visible"/>
                                      </p:to>
                                    </p:set>
                                    <p:anim calcmode="lin" valueType="num">
                                      <p:cBhvr>
                                        <p:cTn id="21" dur="10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17411">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1741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741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17411">
                                            <p:txEl>
                                              <p:pRg st="2" end="2"/>
                                            </p:txEl>
                                          </p:spTgt>
                                        </p:tgtEl>
                                        <p:attrNameLst>
                                          <p:attrName>style.visibility</p:attrName>
                                        </p:attrNameLst>
                                      </p:cBhvr>
                                      <p:to>
                                        <p:strVal val="visible"/>
                                      </p:to>
                                    </p:set>
                                    <p:anim calcmode="lin" valueType="num">
                                      <p:cBhvr>
                                        <p:cTn id="29" dur="10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17411">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1741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741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grpId="0" nodeType="clickEffect">
                                  <p:stCondLst>
                                    <p:cond delay="0"/>
                                  </p:stCondLst>
                                  <p:childTnLst>
                                    <p:set>
                                      <p:cBhvr>
                                        <p:cTn id="36" dur="1" fill="hold">
                                          <p:stCondLst>
                                            <p:cond delay="0"/>
                                          </p:stCondLst>
                                        </p:cTn>
                                        <p:tgtEl>
                                          <p:spTgt spid="17411">
                                            <p:txEl>
                                              <p:pRg st="3" end="3"/>
                                            </p:txEl>
                                          </p:spTgt>
                                        </p:tgtEl>
                                        <p:attrNameLst>
                                          <p:attrName>style.visibility</p:attrName>
                                        </p:attrNameLst>
                                      </p:cBhvr>
                                      <p:to>
                                        <p:strVal val="visible"/>
                                      </p:to>
                                    </p:set>
                                    <p:anim calcmode="lin" valueType="num">
                                      <p:cBhvr>
                                        <p:cTn id="37" dur="10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17411">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1741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1741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P spid="174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ja-JP" sz="4000"/>
              <a:t>Reading English </a:t>
            </a:r>
            <a:br>
              <a:rPr lang="en-US" altLang="ja-JP" sz="4000"/>
            </a:br>
            <a:r>
              <a:rPr lang="en-US" altLang="ja-JP" sz="4000"/>
              <a:t>without a Dictionary</a:t>
            </a:r>
            <a:endParaRPr lang="en-US" sz="4000"/>
          </a:p>
        </p:txBody>
      </p:sp>
      <p:sp>
        <p:nvSpPr>
          <p:cNvPr id="72707" name="Rectangle 3"/>
          <p:cNvSpPr>
            <a:spLocks noGrp="1" noChangeArrowheads="1"/>
          </p:cNvSpPr>
          <p:nvPr>
            <p:ph type="body" idx="1"/>
          </p:nvPr>
        </p:nvSpPr>
        <p:spPr/>
        <p:txBody>
          <a:bodyPr/>
          <a:lstStyle/>
          <a:p>
            <a:pPr>
              <a:buFontTx/>
              <a:buNone/>
            </a:pPr>
            <a:endParaRPr lang="en-US" altLang="ja-JP">
              <a:solidFill>
                <a:srgbClr val="FF3300"/>
              </a:solidFill>
            </a:endParaRPr>
          </a:p>
          <a:p>
            <a:r>
              <a:rPr lang="en-US" altLang="ja-JP"/>
              <a:t>Did you learn to read Japanese with a dictionary?</a:t>
            </a:r>
          </a:p>
          <a:p>
            <a:r>
              <a:rPr lang="en-US" altLang="ja-JP"/>
              <a:t>How did you understand new words?</a:t>
            </a:r>
          </a:p>
          <a:p>
            <a:r>
              <a:rPr lang="en-US" altLang="ja-JP"/>
              <a:t>What kinds of books did you read when you started reading Japanese?</a:t>
            </a:r>
          </a:p>
          <a:p>
            <a:r>
              <a:rPr lang="en-US" altLang="ja-JP"/>
              <a:t>Have you ever read a book in English (with no Japanese words)?</a:t>
            </a:r>
          </a:p>
          <a:p>
            <a:pPr>
              <a:buFontTx/>
              <a:buNone/>
            </a:pPr>
            <a:endParaRPr lang="en-US"/>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2707">
                                            <p:txEl>
                                              <p:pRg st="1" end="1"/>
                                            </p:txEl>
                                          </p:spTgt>
                                        </p:tgtEl>
                                        <p:attrNameLst>
                                          <p:attrName>style.visibility</p:attrName>
                                        </p:attrNameLst>
                                      </p:cBhvr>
                                      <p:to>
                                        <p:strVal val="visible"/>
                                      </p:to>
                                    </p:set>
                                    <p:animEffect transition="in" filter="wipe(left)">
                                      <p:cBhvr>
                                        <p:cTn id="7" dur="500"/>
                                        <p:tgtEl>
                                          <p:spTgt spid="7270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2707">
                                            <p:txEl>
                                              <p:pRg st="2" end="2"/>
                                            </p:txEl>
                                          </p:spTgt>
                                        </p:tgtEl>
                                        <p:attrNameLst>
                                          <p:attrName>style.visibility</p:attrName>
                                        </p:attrNameLst>
                                      </p:cBhvr>
                                      <p:to>
                                        <p:strVal val="visible"/>
                                      </p:to>
                                    </p:set>
                                    <p:animEffect transition="in" filter="wipe(left)">
                                      <p:cBhvr>
                                        <p:cTn id="12" dur="500"/>
                                        <p:tgtEl>
                                          <p:spTgt spid="7270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2707">
                                            <p:txEl>
                                              <p:pRg st="3" end="3"/>
                                            </p:txEl>
                                          </p:spTgt>
                                        </p:tgtEl>
                                        <p:attrNameLst>
                                          <p:attrName>style.visibility</p:attrName>
                                        </p:attrNameLst>
                                      </p:cBhvr>
                                      <p:to>
                                        <p:strVal val="visible"/>
                                      </p:to>
                                    </p:set>
                                    <p:animEffect transition="in" filter="wipe(left)">
                                      <p:cBhvr>
                                        <p:cTn id="17" dur="500"/>
                                        <p:tgtEl>
                                          <p:spTgt spid="7270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72707">
                                            <p:txEl>
                                              <p:pRg st="4" end="4"/>
                                            </p:txEl>
                                          </p:spTgt>
                                        </p:tgtEl>
                                        <p:attrNameLst>
                                          <p:attrName>style.visibility</p:attrName>
                                        </p:attrNameLst>
                                      </p:cBhvr>
                                      <p:to>
                                        <p:strVal val="visible"/>
                                      </p:to>
                                    </p:set>
                                    <p:animEffect transition="in" filter="wipe(left)">
                                      <p:cBhvr>
                                        <p:cTn id="22" dur="500"/>
                                        <p:tgtEl>
                                          <p:spTgt spid="727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ja-JP" sz="4000"/>
              <a:t>Why should you not </a:t>
            </a:r>
            <a:br>
              <a:rPr lang="en-US" altLang="ja-JP" sz="4000"/>
            </a:br>
            <a:r>
              <a:rPr lang="en-US" altLang="ja-JP" sz="4000"/>
              <a:t>use a dictionary?</a:t>
            </a:r>
            <a:endParaRPr lang="en-US" sz="4000"/>
          </a:p>
        </p:txBody>
      </p:sp>
      <p:sp>
        <p:nvSpPr>
          <p:cNvPr id="73731" name="Rectangle 3"/>
          <p:cNvSpPr>
            <a:spLocks noGrp="1" noChangeArrowheads="1"/>
          </p:cNvSpPr>
          <p:nvPr>
            <p:ph type="body" idx="1"/>
          </p:nvPr>
        </p:nvSpPr>
        <p:spPr/>
        <p:txBody>
          <a:bodyPr/>
          <a:lstStyle/>
          <a:p>
            <a:r>
              <a:rPr lang="en-US" altLang="ja-JP"/>
              <a:t>Your reading will be too slow</a:t>
            </a:r>
          </a:p>
          <a:p>
            <a:r>
              <a:rPr lang="en-US" altLang="ja-JP"/>
              <a:t>Guessing the meaning of words is a very important part of becoming a good reader</a:t>
            </a:r>
          </a:p>
          <a:p>
            <a:r>
              <a:rPr lang="en-US" altLang="ja-JP"/>
              <a:t>Using a dictionary to look up every word is boring</a:t>
            </a:r>
          </a:p>
          <a:p>
            <a:r>
              <a:rPr lang="en-US" altLang="ja-JP"/>
              <a:t>You can circle words and look them up later to check their meanings</a:t>
            </a:r>
            <a:endParaRPr lang="en-US"/>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wipe(up)">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wipe(up)">
                                      <p:cBhvr>
                                        <p:cTn id="12" dur="500"/>
                                        <p:tgtEl>
                                          <p:spTgt spid="737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wipe(up)">
                                      <p:cBhvr>
                                        <p:cTn id="17" dur="500"/>
                                        <p:tgtEl>
                                          <p:spTgt spid="737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wipe(up)">
                                      <p:cBhvr>
                                        <p:cTn id="22" dur="500"/>
                                        <p:tgtEl>
                                          <p:spTgt spid="73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ja-JP"/>
              <a:t>Why use FVR?</a:t>
            </a:r>
          </a:p>
        </p:txBody>
      </p:sp>
      <p:sp>
        <p:nvSpPr>
          <p:cNvPr id="18435" name="Rectangle 3"/>
          <p:cNvSpPr>
            <a:spLocks noGrp="1" noChangeArrowheads="1"/>
          </p:cNvSpPr>
          <p:nvPr>
            <p:ph type="body" idx="1"/>
          </p:nvPr>
        </p:nvSpPr>
        <p:spPr>
          <a:xfrm>
            <a:off x="468313" y="2276475"/>
            <a:ext cx="8280400" cy="3240088"/>
          </a:xfrm>
        </p:spPr>
        <p:txBody>
          <a:bodyPr/>
          <a:lstStyle/>
          <a:p>
            <a:pPr algn="ctr">
              <a:buFontTx/>
              <a:buNone/>
            </a:pPr>
            <a:r>
              <a:rPr lang="en-US" altLang="ja-JP"/>
              <a:t>  In 51 out of 54 comparative studies </a:t>
            </a:r>
          </a:p>
          <a:p>
            <a:endParaRPr lang="en-US" altLang="ja-JP"/>
          </a:p>
          <a:p>
            <a:pPr>
              <a:buFontTx/>
              <a:buNone/>
            </a:pPr>
            <a:r>
              <a:rPr lang="en-US" altLang="ja-JP"/>
              <a:t>  Students who practiced FVR had higher reading scores than students who learned how to read English in the usual (traditional) method.</a:t>
            </a:r>
          </a:p>
          <a:p>
            <a:endParaRPr lang="en-US" altLang="ja-JP"/>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amond(out)">
                                      <p:cBhvr>
                                        <p:cTn id="7" dur="1000"/>
                                        <p:tgtEl>
                                          <p:spTgt spid="18435">
                                            <p:txEl>
                                              <p:pRg st="0" end="0"/>
                                            </p:txEl>
                                          </p:spTgt>
                                        </p:tgtEl>
                                      </p:cBhvr>
                                    </p:animEffect>
                                  </p:childTnLst>
                                </p:cTn>
                              </p:par>
                            </p:childTnLst>
                          </p:cTn>
                        </p:par>
                        <p:par>
                          <p:cTn id="8" fill="hold" nodeType="afterGroup">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diamond(out)">
                                      <p:cBhvr>
                                        <p:cTn id="11" dur="1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ja-JP" altLang="en-US"/>
              <a:t>Ｓｉｎｇａｐｏｒｅ </a:t>
            </a:r>
            <a:r>
              <a:rPr lang="en-US" altLang="ja-JP"/>
              <a:t>Results</a:t>
            </a:r>
          </a:p>
        </p:txBody>
      </p:sp>
      <p:sp>
        <p:nvSpPr>
          <p:cNvPr id="19459" name="Rectangle 3"/>
          <p:cNvSpPr>
            <a:spLocks noGrp="1" noChangeArrowheads="1"/>
          </p:cNvSpPr>
          <p:nvPr>
            <p:ph type="body" idx="1"/>
          </p:nvPr>
        </p:nvSpPr>
        <p:spPr/>
        <p:txBody>
          <a:bodyPr/>
          <a:lstStyle/>
          <a:p>
            <a:pPr algn="ctr">
              <a:buFontTx/>
              <a:buNone/>
            </a:pPr>
            <a:endParaRPr lang="en-US" altLang="ja-JP"/>
          </a:p>
          <a:p>
            <a:r>
              <a:rPr lang="en-US" altLang="ja-JP"/>
              <a:t>3 studies of 3,000 children aged 6-9</a:t>
            </a:r>
          </a:p>
          <a:p>
            <a:r>
              <a:rPr lang="en-US" altLang="ja-JP"/>
              <a:t>The children participated in a “Reading and English Acquisition Program” </a:t>
            </a:r>
          </a:p>
          <a:p>
            <a:r>
              <a:rPr lang="en-US" altLang="ja-JP"/>
              <a:t>The children who read English for fun learned English better than those who studied in the traditional way.</a:t>
            </a:r>
          </a:p>
        </p:txBody>
      </p:sp>
      <p:sp>
        <p:nvSpPr>
          <p:cNvPr id="19460" name="AutoShape 4"/>
          <p:cNvSpPr>
            <a:spLocks noChangeArrowheads="1"/>
          </p:cNvSpPr>
          <p:nvPr/>
        </p:nvSpPr>
        <p:spPr bwMode="auto">
          <a:xfrm>
            <a:off x="6372225" y="1341438"/>
            <a:ext cx="2282825" cy="752475"/>
          </a:xfrm>
          <a:prstGeom prst="wedgeRoundRectCallout">
            <a:avLst>
              <a:gd name="adj1" fmla="val -122880"/>
              <a:gd name="adj2" fmla="val 20654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sz="3600"/>
              <a:t>英語習得</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dissolve">
                                      <p:cBhvr>
                                        <p:cTn id="7" dur="500"/>
                                        <p:tgtEl>
                                          <p:spTgt spid="1945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dissolve">
                                      <p:cBhvr>
                                        <p:cTn id="12" dur="500"/>
                                        <p:tgtEl>
                                          <p:spTgt spid="194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dissolve">
                                      <p:cBhvr>
                                        <p:cTn id="17" dur="500"/>
                                        <p:tgtEl>
                                          <p:spTgt spid="1945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460"/>
                                        </p:tgtEl>
                                        <p:attrNameLst>
                                          <p:attrName>style.visibility</p:attrName>
                                        </p:attrNameLst>
                                      </p:cBhvr>
                                      <p:to>
                                        <p:strVal val="visible"/>
                                      </p:to>
                                    </p:set>
                                    <p:animEffect transition="in" filter="strips(downRight)">
                                      <p:cBhvr>
                                        <p:cTn id="22" dur="2000"/>
                                        <p:tgtEl>
                                          <p:spTgt spid="1946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xit" presetSubtype="4" fill="hold" grpId="1" nodeType="clickEffect">
                                  <p:stCondLst>
                                    <p:cond delay="0"/>
                                  </p:stCondLst>
                                  <p:childTnLst>
                                    <p:anim calcmode="lin" valueType="num">
                                      <p:cBhvr additive="base">
                                        <p:cTn id="26" dur="500"/>
                                        <p:tgtEl>
                                          <p:spTgt spid="19460"/>
                                        </p:tgtEl>
                                        <p:attrNameLst>
                                          <p:attrName>ppt_x</p:attrName>
                                        </p:attrNameLst>
                                      </p:cBhvr>
                                      <p:tavLst>
                                        <p:tav tm="0">
                                          <p:val>
                                            <p:strVal val="ppt_x"/>
                                          </p:val>
                                        </p:tav>
                                        <p:tav tm="100000">
                                          <p:val>
                                            <p:strVal val="ppt_x"/>
                                          </p:val>
                                        </p:tav>
                                      </p:tavLst>
                                    </p:anim>
                                    <p:anim calcmode="lin" valueType="num">
                                      <p:cBhvr additive="base">
                                        <p:cTn id="27" dur="500"/>
                                        <p:tgtEl>
                                          <p:spTgt spid="19460"/>
                                        </p:tgtEl>
                                        <p:attrNameLst>
                                          <p:attrName>ppt_y</p:attrName>
                                        </p:attrNameLst>
                                      </p:cBhvr>
                                      <p:tavLst>
                                        <p:tav tm="0">
                                          <p:val>
                                            <p:strVal val="ppt_y"/>
                                          </p:val>
                                        </p:tav>
                                        <p:tav tm="100000">
                                          <p:val>
                                            <p:strVal val="1+ppt_h/2"/>
                                          </p:val>
                                        </p:tav>
                                      </p:tavLst>
                                    </p:anim>
                                    <p:set>
                                      <p:cBhvr>
                                        <p:cTn id="28" dur="1" fill="hold">
                                          <p:stCondLst>
                                            <p:cond delay="499"/>
                                          </p:stCondLst>
                                        </p:cTn>
                                        <p:tgtEl>
                                          <p:spTgt spid="194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P spid="19460" grpId="0" animBg="1"/>
      <p:bldP spid="19460"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Grp="1" noChangeArrowheads="1"/>
          </p:cNvSpPr>
          <p:nvPr>
            <p:ph type="ctrTitle"/>
          </p:nvPr>
        </p:nvSpPr>
        <p:spPr>
          <a:xfrm>
            <a:off x="611188" y="476250"/>
            <a:ext cx="141287" cy="146050"/>
          </a:xfrm>
        </p:spPr>
        <p:txBody>
          <a:bodyPr/>
          <a:lstStyle/>
          <a:p>
            <a:endParaRPr lang="en-US" sz="4000"/>
          </a:p>
        </p:txBody>
      </p:sp>
      <p:sp>
        <p:nvSpPr>
          <p:cNvPr id="23558" name="Rectangle 6"/>
          <p:cNvSpPr>
            <a:spLocks noGrp="1" noChangeArrowheads="1"/>
          </p:cNvSpPr>
          <p:nvPr>
            <p:ph type="subTitle" idx="1"/>
          </p:nvPr>
        </p:nvSpPr>
        <p:spPr>
          <a:xfrm>
            <a:off x="539750" y="549275"/>
            <a:ext cx="7777163" cy="5543550"/>
          </a:xfrm>
        </p:spPr>
        <p:txBody>
          <a:bodyPr/>
          <a:lstStyle/>
          <a:p>
            <a:r>
              <a:rPr lang="en-US" altLang="ja-JP"/>
              <a:t>Reading Scores in South Africa</a:t>
            </a:r>
          </a:p>
        </p:txBody>
      </p:sp>
      <p:graphicFrame>
        <p:nvGraphicFramePr>
          <p:cNvPr id="23668" name="Group 116"/>
          <p:cNvGraphicFramePr>
            <a:graphicFrameLocks noGrp="1"/>
          </p:cNvGraphicFramePr>
          <p:nvPr/>
        </p:nvGraphicFramePr>
        <p:xfrm>
          <a:off x="755650" y="1557338"/>
          <a:ext cx="7180263" cy="4286250"/>
        </p:xfrm>
        <a:graphic>
          <a:graphicData uri="http://schemas.openxmlformats.org/drawingml/2006/table">
            <a:tbl>
              <a:tblPr/>
              <a:tblGrid>
                <a:gridCol w="1152525"/>
                <a:gridCol w="1079500"/>
                <a:gridCol w="846138"/>
                <a:gridCol w="1023937"/>
                <a:gridCol w="1025525"/>
                <a:gridCol w="1027113"/>
                <a:gridCol w="1025525"/>
              </a:tblGrid>
              <a:tr h="650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Grade 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Grade 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Grade 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15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Arial" pitchFamily="34" charset="0"/>
                          <a:ea typeface="ＭＳ Ｐゴシック" pitchFamily="50" charset="-128"/>
                        </a:rPr>
                        <a:t>Reading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Arial" pitchFamily="34" charset="0"/>
                          <a:ea typeface="ＭＳ Ｐゴシック" pitchFamily="50" charset="-128"/>
                        </a:rPr>
                        <a:t>Non-Read-ing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Arial" pitchFamily="34" charset="0"/>
                          <a:ea typeface="ＭＳ Ｐゴシック" pitchFamily="50" charset="-128"/>
                        </a:rPr>
                        <a:t>Reading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Arial" pitchFamily="34" charset="0"/>
                          <a:ea typeface="ＭＳ Ｐゴシック" pitchFamily="50" charset="-128"/>
                        </a:rPr>
                        <a:t>Non-Read-ing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Arial" pitchFamily="34" charset="0"/>
                          <a:ea typeface="ＭＳ Ｐゴシック" pitchFamily="50" charset="-128"/>
                        </a:rPr>
                        <a:t>Reading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Arial" pitchFamily="34" charset="0"/>
                          <a:ea typeface="ＭＳ Ｐゴシック" pitchFamily="50" charset="-128"/>
                        </a:rPr>
                        <a:t>Non-Read-ing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0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smtClean="0">
                          <a:ln>
                            <a:noFill/>
                          </a:ln>
                          <a:solidFill>
                            <a:schemeClr val="tx1"/>
                          </a:solidFill>
                          <a:effectLst/>
                          <a:latin typeface="Arial" pitchFamily="34" charset="0"/>
                          <a:ea typeface="ＭＳ Ｐゴシック" pitchFamily="50" charset="-128"/>
                        </a:rPr>
                        <a:t>East Cape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44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0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smtClean="0">
                          <a:ln>
                            <a:noFill/>
                          </a:ln>
                          <a:solidFill>
                            <a:schemeClr val="tx1"/>
                          </a:solidFill>
                          <a:effectLst/>
                          <a:latin typeface="Arial" pitchFamily="34" charset="0"/>
                          <a:ea typeface="ＭＳ Ｐゴシック" pitchFamily="50" charset="-128"/>
                        </a:rPr>
                        <a:t>W. Cape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47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40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9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smtClean="0">
                          <a:ln>
                            <a:noFill/>
                          </a:ln>
                          <a:solidFill>
                            <a:schemeClr val="tx1"/>
                          </a:solidFill>
                          <a:effectLst/>
                          <a:latin typeface="Arial" pitchFamily="34" charset="0"/>
                          <a:ea typeface="ＭＳ Ｐゴシック" pitchFamily="50" charset="-128"/>
                        </a:rPr>
                        <a:t>Free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smtClean="0">
                          <a:ln>
                            <a:noFill/>
                          </a:ln>
                          <a:solidFill>
                            <a:schemeClr val="tx1"/>
                          </a:solidFill>
                          <a:effectLst/>
                          <a:latin typeface="Arial" pitchFamily="34" charset="0"/>
                          <a:ea typeface="ＭＳ Ｐゴシック" pitchFamily="50" charset="-128"/>
                        </a:rPr>
                        <a:t>State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44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47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40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0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smtClean="0">
                          <a:ln>
                            <a:noFill/>
                          </a:ln>
                          <a:solidFill>
                            <a:schemeClr val="tx1"/>
                          </a:solidFill>
                          <a:effectLst/>
                          <a:latin typeface="Arial" pitchFamily="34" charset="0"/>
                          <a:ea typeface="ＭＳ Ｐゴシック" pitchFamily="50" charset="-128"/>
                        </a:rPr>
                        <a:t>Natal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rgbClr val="FF3300"/>
                          </a:solidFill>
                          <a:effectLst/>
                          <a:latin typeface="Arial" pitchFamily="34" charset="0"/>
                          <a:ea typeface="ＭＳ Ｐゴシック" pitchFamily="50" charset="-128"/>
                        </a:rPr>
                        <a:t>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28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rgbClr val="FF3300"/>
                          </a:solidFill>
                          <a:effectLst/>
                          <a:latin typeface="Arial" pitchFamily="34" charset="0"/>
                          <a:ea typeface="ＭＳ Ｐゴシック" pitchFamily="50" charset="-128"/>
                        </a:rPr>
                        <a:t>47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rgbClr val="FF3300"/>
                          </a:solidFill>
                          <a:effectLst/>
                          <a:latin typeface="Arial" pitchFamily="34" charset="0"/>
                          <a:ea typeface="ＭＳ Ｐゴシック" pitchFamily="50" charset="-128"/>
                        </a:rPr>
                        <a:t>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pitchFamily="34" charset="0"/>
                          <a:ea typeface="ＭＳ Ｐゴシック" pitchFamily="50" charset="-128"/>
                        </a:rPr>
                        <a:t>35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549275"/>
            <a:ext cx="8229600" cy="1143000"/>
          </a:xfrm>
        </p:spPr>
        <p:txBody>
          <a:bodyPr/>
          <a:lstStyle/>
          <a:p>
            <a:r>
              <a:rPr lang="en-US" altLang="ja-JP"/>
              <a:t>Stopping Points</a:t>
            </a:r>
          </a:p>
        </p:txBody>
      </p:sp>
      <p:sp>
        <p:nvSpPr>
          <p:cNvPr id="63491" name="Rectangle 3"/>
          <p:cNvSpPr>
            <a:spLocks noGrp="1" noChangeArrowheads="1"/>
          </p:cNvSpPr>
          <p:nvPr>
            <p:ph type="body" idx="1"/>
          </p:nvPr>
        </p:nvSpPr>
        <p:spPr>
          <a:xfrm>
            <a:off x="468313" y="1916113"/>
            <a:ext cx="8218487" cy="3773487"/>
          </a:xfrm>
        </p:spPr>
        <p:txBody>
          <a:bodyPr/>
          <a:lstStyle/>
          <a:p>
            <a:r>
              <a:rPr lang="en-US" altLang="ja-JP"/>
              <a:t>During my presentation, I will come to “stopping points” where I will ask to answer some questions. In order to answer the questions, you will need to take notes as I speak. Now, please get out a pen or pencil, and then we’ll begin.</a:t>
            </a:r>
          </a:p>
        </p:txBody>
      </p:sp>
    </p:spTree>
  </p:cSld>
  <p:clrMapOvr>
    <a:masterClrMapping/>
  </p:clrMapOvr>
  <p:transition spd="med">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ja-JP" altLang="en-US"/>
              <a:t>英語科目、再履修の学生</a:t>
            </a:r>
          </a:p>
        </p:txBody>
      </p:sp>
      <p:graphicFrame>
        <p:nvGraphicFramePr>
          <p:cNvPr id="27715" name="Group 67"/>
          <p:cNvGraphicFramePr>
            <a:graphicFrameLocks noGrp="1"/>
          </p:cNvGraphicFramePr>
          <p:nvPr>
            <p:ph sz="half" idx="1"/>
          </p:nvPr>
        </p:nvGraphicFramePr>
        <p:xfrm>
          <a:off x="457200" y="1600200"/>
          <a:ext cx="8435975" cy="2260600"/>
        </p:xfrm>
        <a:graphic>
          <a:graphicData uri="http://schemas.openxmlformats.org/drawingml/2006/table">
            <a:tbl>
              <a:tblPr/>
              <a:tblGrid>
                <a:gridCol w="2813050"/>
                <a:gridCol w="2809875"/>
                <a:gridCol w="2813050"/>
              </a:tblGrid>
              <a:tr h="10541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3200" b="0" i="0" u="none" strike="noStrike" cap="none" normalizeH="0" baseline="0" smtClean="0">
                          <a:ln>
                            <a:noFill/>
                          </a:ln>
                          <a:solidFill>
                            <a:schemeClr val="tx1"/>
                          </a:solidFill>
                          <a:effectLst/>
                          <a:latin typeface="Arial" pitchFamily="34" charset="0"/>
                          <a:ea typeface="ＭＳ Ｐゴシック" pitchFamily="50" charset="-128"/>
                        </a:rPr>
                        <a:t>Extensive Reading in Japan</a:t>
                      </a:r>
                      <a:r>
                        <a:rPr kumimoji="1" lang="ja-JP" altLang="en-US" sz="3200" b="0" i="0" u="none" strike="noStrike" cap="none" normalizeH="0" baseline="0" smtClean="0">
                          <a:ln>
                            <a:noFill/>
                          </a:ln>
                          <a:solidFill>
                            <a:schemeClr val="tx1"/>
                          </a:solidFill>
                          <a:effectLst/>
                          <a:latin typeface="Arial" pitchFamily="34" charset="0"/>
                          <a:ea typeface="ＭＳ Ｐゴシック" pitchFamily="50" charset="-128"/>
                        </a:rPr>
                        <a:t>　</a:t>
                      </a:r>
                      <a:r>
                        <a:rPr kumimoji="1" lang="en-US" altLang="ja-JP" sz="3200" b="0" i="0" u="none" strike="noStrike" cap="none" normalizeH="0" baseline="0" smtClean="0">
                          <a:ln>
                            <a:noFill/>
                          </a:ln>
                          <a:solidFill>
                            <a:schemeClr val="tx1"/>
                          </a:solidFill>
                          <a:effectLst/>
                          <a:latin typeface="Arial" pitchFamily="34" charset="0"/>
                          <a:ea typeface="ＭＳ Ｐゴシック" pitchFamily="50" charset="-128"/>
                        </a:rPr>
                        <a:t>(1 Semester)</a:t>
                      </a:r>
                    </a:p>
                  </a:txBody>
                  <a:tcPr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206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cap="flat">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Ｐｒｅｔｅｓｔ</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Ｍｅａｎ（中間点）</a:t>
                      </a:r>
                    </a:p>
                  </a:txBody>
                  <a:tcPr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Ｐｏｓｔ　ｔｅｓｔ</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Ｍｅａｎ</a:t>
                      </a:r>
                    </a:p>
                  </a:txBody>
                  <a:tcPr horzOverflow="overflow">
                    <a:lnL>
                      <a:noFill/>
                    </a:lnL>
                    <a:lnR cap="flat">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749" name="Text Box 101"/>
          <p:cNvSpPr txBox="1">
            <a:spLocks noChangeArrowheads="1"/>
          </p:cNvSpPr>
          <p:nvPr/>
        </p:nvSpPr>
        <p:spPr bwMode="auto">
          <a:xfrm>
            <a:off x="539750" y="3933825"/>
            <a:ext cx="82089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ja-JP"/>
          </a:p>
          <a:p>
            <a:endParaRPr lang="en-US" altLang="ja-JP"/>
          </a:p>
          <a:p>
            <a:r>
              <a:rPr lang="en-US" altLang="ja-JP"/>
              <a:t>		</a:t>
            </a:r>
          </a:p>
        </p:txBody>
      </p:sp>
      <p:graphicFrame>
        <p:nvGraphicFramePr>
          <p:cNvPr id="27771" name="Group 123"/>
          <p:cNvGraphicFramePr>
            <a:graphicFrameLocks noGrp="1"/>
          </p:cNvGraphicFramePr>
          <p:nvPr>
            <p:ph sz="half" idx="2"/>
          </p:nvPr>
        </p:nvGraphicFramePr>
        <p:xfrm>
          <a:off x="395288" y="4005263"/>
          <a:ext cx="8424862" cy="2087562"/>
        </p:xfrm>
        <a:graphic>
          <a:graphicData uri="http://schemas.openxmlformats.org/drawingml/2006/table">
            <a:tbl>
              <a:tblPr/>
              <a:tblGrid>
                <a:gridCol w="2808287"/>
                <a:gridCol w="2808288"/>
                <a:gridCol w="2808287"/>
              </a:tblGrid>
              <a:tr h="1050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Ｅｘｔｅｎｓｉｖｅ</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Ｒｅａｄｉｎｇ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31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Ｔｒａｄｉｔｉｏｎａｌ</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33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27771"/>
                                        </p:tgtEl>
                                        <p:attrNameLst>
                                          <p:attrName>style.visibility</p:attrName>
                                        </p:attrNameLst>
                                      </p:cBhvr>
                                      <p:to>
                                        <p:strVal val="visible"/>
                                      </p:to>
                                    </p:set>
                                    <p:animEffect transition="in" filter="strips(upRight)">
                                      <p:cBhvr>
                                        <p:cTn id="7" dur="500"/>
                                        <p:tgtEl>
                                          <p:spTgt spid="27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457200" y="274638"/>
            <a:ext cx="8291513" cy="1858962"/>
          </a:xfrm>
        </p:spPr>
        <p:txBody>
          <a:bodyPr/>
          <a:lstStyle/>
          <a:p>
            <a:r>
              <a:rPr lang="en-US" altLang="ja-JP" sz="4000">
                <a:solidFill>
                  <a:srgbClr val="FF3300"/>
                </a:solidFill>
              </a:rPr>
              <a:t>D.</a:t>
            </a:r>
            <a:r>
              <a:rPr lang="en-US" altLang="ja-JP" sz="4000"/>
              <a:t> Please summarize with your friends what I have said up to this point.</a:t>
            </a:r>
            <a:br>
              <a:rPr lang="en-US" altLang="ja-JP" sz="4000"/>
            </a:br>
            <a:r>
              <a:rPr lang="en-US" altLang="ja-JP" sz="4000"/>
              <a:t>(</a:t>
            </a:r>
            <a:r>
              <a:rPr lang="ja-JP" altLang="en-US" sz="4000"/>
              <a:t>答えは日本語で書いてもいいです。） </a:t>
            </a:r>
          </a:p>
        </p:txBody>
      </p:sp>
      <p:sp>
        <p:nvSpPr>
          <p:cNvPr id="54277" name="Rectangle 5"/>
          <p:cNvSpPr>
            <a:spLocks noGrp="1" noChangeArrowheads="1"/>
          </p:cNvSpPr>
          <p:nvPr>
            <p:ph type="body" idx="1"/>
          </p:nvPr>
        </p:nvSpPr>
        <p:spPr>
          <a:xfrm>
            <a:off x="468313" y="2420938"/>
            <a:ext cx="7931150" cy="3776662"/>
          </a:xfrm>
        </p:spPr>
        <p:txBody>
          <a:bodyPr/>
          <a:lstStyle/>
          <a:p>
            <a:pPr>
              <a:buFontTx/>
              <a:buNone/>
            </a:pPr>
            <a:r>
              <a:rPr lang="en-US" altLang="ja-JP"/>
              <a:t>1. What information have you learned?</a:t>
            </a:r>
          </a:p>
          <a:p>
            <a:pPr>
              <a:buFontTx/>
              <a:buNone/>
            </a:pPr>
            <a:endParaRPr lang="en-US" altLang="ja-JP"/>
          </a:p>
          <a:p>
            <a:pPr>
              <a:buFontTx/>
              <a:buNone/>
            </a:pPr>
            <a:r>
              <a:rPr lang="en-US" altLang="ja-JP"/>
              <a:t>2. What has been the main point?</a:t>
            </a:r>
          </a:p>
          <a:p>
            <a:endParaRPr lang="en-US" altLang="ja-JP"/>
          </a:p>
          <a:p>
            <a:pPr>
              <a:buFontTx/>
              <a:buNone/>
            </a:pPr>
            <a:r>
              <a:rPr lang="en-US" altLang="ja-JP"/>
              <a:t>3. What do you think? What is your idea? Do you have any questions?</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54277">
                                            <p:txEl>
                                              <p:pRg st="0" end="0"/>
                                            </p:txEl>
                                          </p:spTgt>
                                        </p:tgtEl>
                                        <p:attrNameLst>
                                          <p:attrName>style.visibility</p:attrName>
                                        </p:attrNameLst>
                                      </p:cBhvr>
                                      <p:to>
                                        <p:strVal val="visible"/>
                                      </p:to>
                                    </p:set>
                                    <p:anim calcmode="lin" valueType="num">
                                      <p:cBhvr>
                                        <p:cTn id="7" dur="1000" fill="hold"/>
                                        <p:tgtEl>
                                          <p:spTgt spid="5427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427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427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427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54277">
                                            <p:txEl>
                                              <p:pRg st="2" end="2"/>
                                            </p:txEl>
                                          </p:spTgt>
                                        </p:tgtEl>
                                        <p:attrNameLst>
                                          <p:attrName>style.visibility</p:attrName>
                                        </p:attrNameLst>
                                      </p:cBhvr>
                                      <p:to>
                                        <p:strVal val="visible"/>
                                      </p:to>
                                    </p:set>
                                    <p:anim calcmode="lin" valueType="num">
                                      <p:cBhvr>
                                        <p:cTn id="15" dur="1000" fill="hold"/>
                                        <p:tgtEl>
                                          <p:spTgt spid="54277">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54277">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5427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427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54277">
                                            <p:txEl>
                                              <p:pRg st="4" end="4"/>
                                            </p:txEl>
                                          </p:spTgt>
                                        </p:tgtEl>
                                        <p:attrNameLst>
                                          <p:attrName>style.visibility</p:attrName>
                                        </p:attrNameLst>
                                      </p:cBhvr>
                                      <p:to>
                                        <p:strVal val="visible"/>
                                      </p:to>
                                    </p:set>
                                    <p:anim calcmode="lin" valueType="num">
                                      <p:cBhvr>
                                        <p:cTn id="23" dur="1000" fill="hold"/>
                                        <p:tgtEl>
                                          <p:spTgt spid="54277">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54277">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5427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427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6"/>
          <p:cNvSpPr>
            <a:spLocks noGrp="1" noChangeArrowheads="1"/>
          </p:cNvSpPr>
          <p:nvPr>
            <p:ph type="ctrTitle"/>
          </p:nvPr>
        </p:nvSpPr>
        <p:spPr>
          <a:xfrm>
            <a:off x="685800" y="620713"/>
            <a:ext cx="8062913" cy="1223962"/>
          </a:xfrm>
        </p:spPr>
        <p:txBody>
          <a:bodyPr/>
          <a:lstStyle/>
          <a:p>
            <a:r>
              <a:rPr lang="en-US" altLang="ja-JP" sz="3200"/>
              <a:t>Students who develop the habit of</a:t>
            </a:r>
            <a:br>
              <a:rPr lang="en-US" altLang="ja-JP" sz="3200"/>
            </a:br>
            <a:r>
              <a:rPr lang="en-US" altLang="ja-JP" sz="3200"/>
              <a:t> reading books on their own</a:t>
            </a:r>
            <a:endParaRPr lang="en-US" altLang="ja-JP" sz="4000"/>
          </a:p>
        </p:txBody>
      </p:sp>
      <p:sp>
        <p:nvSpPr>
          <p:cNvPr id="29703" name="Rectangle 7"/>
          <p:cNvSpPr>
            <a:spLocks noGrp="1" noChangeArrowheads="1"/>
          </p:cNvSpPr>
          <p:nvPr>
            <p:ph type="subTitle" idx="1"/>
          </p:nvPr>
        </p:nvSpPr>
        <p:spPr>
          <a:xfrm flipH="1" flipV="1">
            <a:off x="684213" y="6092825"/>
            <a:ext cx="69850" cy="95250"/>
          </a:xfrm>
        </p:spPr>
        <p:txBody>
          <a:bodyPr/>
          <a:lstStyle/>
          <a:p>
            <a:pPr>
              <a:lnSpc>
                <a:spcPct val="80000"/>
              </a:lnSpc>
            </a:pPr>
            <a:endParaRPr lang="en-US" sz="800"/>
          </a:p>
        </p:txBody>
      </p:sp>
      <p:sp>
        <p:nvSpPr>
          <p:cNvPr id="29704" name="Rectangle 8"/>
          <p:cNvSpPr>
            <a:spLocks noChangeArrowheads="1"/>
          </p:cNvSpPr>
          <p:nvPr/>
        </p:nvSpPr>
        <p:spPr bwMode="auto">
          <a:xfrm>
            <a:off x="250825" y="1989138"/>
            <a:ext cx="856932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3200">
                <a:solidFill>
                  <a:schemeClr val="tx2"/>
                </a:solidFill>
              </a:rPr>
              <a:t>Such students do extracurricular reading</a:t>
            </a:r>
            <a:r>
              <a:rPr lang="en-US" altLang="ja-JP"/>
              <a:t> </a:t>
            </a:r>
          </a:p>
          <a:p>
            <a:endParaRPr lang="en-US" altLang="ja-JP">
              <a:solidFill>
                <a:schemeClr val="tx2"/>
              </a:solidFill>
            </a:endParaRPr>
          </a:p>
        </p:txBody>
      </p:sp>
      <p:sp>
        <p:nvSpPr>
          <p:cNvPr id="29706" name="Rectangle 10"/>
          <p:cNvSpPr>
            <a:spLocks noChangeArrowheads="1"/>
          </p:cNvSpPr>
          <p:nvPr/>
        </p:nvSpPr>
        <p:spPr bwMode="auto">
          <a:xfrm>
            <a:off x="827088" y="3068638"/>
            <a:ext cx="63023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800">
                <a:solidFill>
                  <a:schemeClr val="tx2"/>
                </a:solidFill>
              </a:rPr>
              <a:t>履修科目の勉強とは関係が全くない読書</a:t>
            </a:r>
          </a:p>
        </p:txBody>
      </p:sp>
      <p:sp>
        <p:nvSpPr>
          <p:cNvPr id="29707" name="Rectangle 11"/>
          <p:cNvSpPr>
            <a:spLocks noChangeArrowheads="1"/>
          </p:cNvSpPr>
          <p:nvPr/>
        </p:nvSpPr>
        <p:spPr bwMode="auto">
          <a:xfrm>
            <a:off x="323850" y="4581525"/>
            <a:ext cx="835342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4800">
                <a:solidFill>
                  <a:schemeClr val="tx2"/>
                </a:solidFill>
              </a:rPr>
              <a:t>HIGHER TOEFL SCORES</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9702"/>
                                        </p:tgtEl>
                                        <p:attrNameLst>
                                          <p:attrName>style.visibility</p:attrName>
                                        </p:attrNameLst>
                                      </p:cBhvr>
                                      <p:to>
                                        <p:strVal val="visible"/>
                                      </p:to>
                                    </p:set>
                                    <p:animEffect transition="in" filter="slide(fromBottom)">
                                      <p:cBhvr>
                                        <p:cTn id="7" dur="1000"/>
                                        <p:tgtEl>
                                          <p:spTgt spid="297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9704"/>
                                        </p:tgtEl>
                                        <p:attrNameLst>
                                          <p:attrName>style.visibility</p:attrName>
                                        </p:attrNameLst>
                                      </p:cBhvr>
                                      <p:to>
                                        <p:strVal val="visible"/>
                                      </p:to>
                                    </p:set>
                                    <p:animEffect transition="in" filter="slide(fromBottom)">
                                      <p:cBhvr>
                                        <p:cTn id="12" dur="1000"/>
                                        <p:tgtEl>
                                          <p:spTgt spid="297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9706"/>
                                        </p:tgtEl>
                                        <p:attrNameLst>
                                          <p:attrName>style.visibility</p:attrName>
                                        </p:attrNameLst>
                                      </p:cBhvr>
                                      <p:to>
                                        <p:strVal val="visible"/>
                                      </p:to>
                                    </p:set>
                                    <p:animEffect transition="in" filter="slide(fromBottom)">
                                      <p:cBhvr>
                                        <p:cTn id="17" dur="1000"/>
                                        <p:tgtEl>
                                          <p:spTgt spid="297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9707"/>
                                        </p:tgtEl>
                                        <p:attrNameLst>
                                          <p:attrName>style.visibility</p:attrName>
                                        </p:attrNameLst>
                                      </p:cBhvr>
                                      <p:to>
                                        <p:strVal val="visible"/>
                                      </p:to>
                                    </p:set>
                                    <p:animEffect transition="in" filter="slide(fromBottom)">
                                      <p:cBhvr>
                                        <p:cTn id="22" dur="1000"/>
                                        <p:tgtEl>
                                          <p:spTgt spid="29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p:bldP spid="29704" grpId="0"/>
      <p:bldP spid="29706" grpId="0"/>
      <p:bldP spid="2970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6"/>
          <p:cNvSpPr>
            <a:spLocks noGrp="1" noChangeArrowheads="1"/>
          </p:cNvSpPr>
          <p:nvPr>
            <p:ph type="title"/>
          </p:nvPr>
        </p:nvSpPr>
        <p:spPr>
          <a:xfrm>
            <a:off x="457200" y="274638"/>
            <a:ext cx="8291513" cy="633412"/>
          </a:xfrm>
        </p:spPr>
        <p:txBody>
          <a:bodyPr/>
          <a:lstStyle/>
          <a:p>
            <a:r>
              <a:rPr lang="en-US" altLang="ja-JP" sz="4000"/>
              <a:t>Language Complexity</a:t>
            </a:r>
          </a:p>
        </p:txBody>
      </p:sp>
      <p:sp>
        <p:nvSpPr>
          <p:cNvPr id="33799" name="Rectangle 7"/>
          <p:cNvSpPr>
            <a:spLocks noGrp="1" noChangeArrowheads="1"/>
          </p:cNvSpPr>
          <p:nvPr>
            <p:ph type="body" idx="1"/>
          </p:nvPr>
        </p:nvSpPr>
        <p:spPr>
          <a:xfrm>
            <a:off x="395288" y="2060575"/>
            <a:ext cx="8229600" cy="4525963"/>
          </a:xfrm>
        </p:spPr>
        <p:txBody>
          <a:bodyPr/>
          <a:lstStyle/>
          <a:p>
            <a:endParaRPr lang="en-US" altLang="ja-JP"/>
          </a:p>
          <a:p>
            <a:r>
              <a:rPr lang="en-US" altLang="ja-JP"/>
              <a:t>Language is too complex to learn one word or one rule at a time</a:t>
            </a:r>
            <a:r>
              <a:rPr lang="ja-JP" altLang="en-US"/>
              <a:t>　</a:t>
            </a:r>
          </a:p>
          <a:p>
            <a:endParaRPr lang="ja-JP" altLang="en-US"/>
          </a:p>
          <a:p>
            <a:r>
              <a:rPr lang="en-US" altLang="ja-JP"/>
              <a:t>Words have  many nuances</a:t>
            </a:r>
          </a:p>
          <a:p>
            <a:pPr>
              <a:buFontTx/>
              <a:buNone/>
            </a:pPr>
            <a:endParaRPr lang="en-US" altLang="ja-JP"/>
          </a:p>
          <a:p>
            <a:r>
              <a:rPr lang="en-US" altLang="ja-JP"/>
              <a:t>Learning vocabulary</a:t>
            </a:r>
            <a:r>
              <a:rPr lang="ja-JP" altLang="en-US"/>
              <a:t>　</a:t>
            </a:r>
            <a:r>
              <a:rPr lang="en-US" altLang="ja-JP"/>
              <a:t>from a list is not effective</a:t>
            </a:r>
            <a:r>
              <a:rPr lang="ja-JP" altLang="en-US"/>
              <a:t>　</a:t>
            </a:r>
          </a:p>
        </p:txBody>
      </p:sp>
      <p:sp>
        <p:nvSpPr>
          <p:cNvPr id="33800" name="Rectangle 8"/>
          <p:cNvSpPr>
            <a:spLocks noChangeArrowheads="1"/>
          </p:cNvSpPr>
          <p:nvPr/>
        </p:nvSpPr>
        <p:spPr bwMode="auto">
          <a:xfrm>
            <a:off x="1187450" y="1196975"/>
            <a:ext cx="59055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600">
                <a:solidFill>
                  <a:schemeClr val="tx2"/>
                </a:solidFill>
              </a:rPr>
              <a:t>言語は限りなく複雑であること</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3800"/>
                                        </p:tgtEl>
                                        <p:attrNameLst>
                                          <p:attrName>style.visibility</p:attrName>
                                        </p:attrNameLst>
                                      </p:cBhvr>
                                      <p:to>
                                        <p:strVal val="visible"/>
                                      </p:to>
                                    </p:set>
                                    <p:animEffect transition="in" filter="slide(fromLeft)">
                                      <p:cBhvr>
                                        <p:cTn id="7" dur="1000"/>
                                        <p:tgtEl>
                                          <p:spTgt spid="338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33799">
                                            <p:txEl>
                                              <p:pRg st="1" end="1"/>
                                            </p:txEl>
                                          </p:spTgt>
                                        </p:tgtEl>
                                        <p:attrNameLst>
                                          <p:attrName>style.visibility</p:attrName>
                                        </p:attrNameLst>
                                      </p:cBhvr>
                                      <p:to>
                                        <p:strVal val="visible"/>
                                      </p:to>
                                    </p:set>
                                    <p:animEffect transition="in" filter="slide(fromLeft)">
                                      <p:cBhvr>
                                        <p:cTn id="12" dur="500"/>
                                        <p:tgtEl>
                                          <p:spTgt spid="337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33799">
                                            <p:txEl>
                                              <p:pRg st="3" end="3"/>
                                            </p:txEl>
                                          </p:spTgt>
                                        </p:tgtEl>
                                        <p:attrNameLst>
                                          <p:attrName>style.visibility</p:attrName>
                                        </p:attrNameLst>
                                      </p:cBhvr>
                                      <p:to>
                                        <p:strVal val="visible"/>
                                      </p:to>
                                    </p:set>
                                    <p:animEffect transition="in" filter="slide(fromRight)">
                                      <p:cBhvr>
                                        <p:cTn id="17" dur="1000"/>
                                        <p:tgtEl>
                                          <p:spTgt spid="337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33799">
                                            <p:txEl>
                                              <p:pRg st="5" end="5"/>
                                            </p:txEl>
                                          </p:spTgt>
                                        </p:tgtEl>
                                        <p:attrNameLst>
                                          <p:attrName>style.visibility</p:attrName>
                                        </p:attrNameLst>
                                      </p:cBhvr>
                                      <p:to>
                                        <p:strVal val="visible"/>
                                      </p:to>
                                    </p:set>
                                    <p:animEffect transition="in" filter="slide(fromTop)">
                                      <p:cBhvr>
                                        <p:cTn id="22" dur="1000"/>
                                        <p:tgtEl>
                                          <p:spTgt spid="337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uiExpand="1" build="p"/>
      <p:bldP spid="3380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ChangeArrowheads="1"/>
          </p:cNvSpPr>
          <p:nvPr>
            <p:ph type="title"/>
          </p:nvPr>
        </p:nvSpPr>
        <p:spPr/>
        <p:txBody>
          <a:bodyPr/>
          <a:lstStyle/>
          <a:p>
            <a:r>
              <a:rPr lang="en-US" altLang="ja-JP" sz="4000"/>
              <a:t>How do you say “</a:t>
            </a:r>
            <a:r>
              <a:rPr lang="ja-JP" altLang="en-US" sz="4000"/>
              <a:t>椅子” </a:t>
            </a:r>
            <a:r>
              <a:rPr lang="en-US" altLang="ja-JP" sz="4000"/>
              <a:t>in English?</a:t>
            </a:r>
          </a:p>
        </p:txBody>
      </p:sp>
      <p:pic>
        <p:nvPicPr>
          <p:cNvPr id="47110" name="Picture 6" descr="stool">
            <a:hlinkClick r:id="rId2"/>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203575" y="1916113"/>
            <a:ext cx="2390775" cy="2808287"/>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112" name="Text Box 8"/>
          <p:cNvSpPr txBox="1">
            <a:spLocks noChangeArrowheads="1"/>
          </p:cNvSpPr>
          <p:nvPr/>
        </p:nvSpPr>
        <p:spPr bwMode="auto">
          <a:xfrm>
            <a:off x="3059113" y="1341438"/>
            <a:ext cx="28003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a:t>Is this a chair?</a:t>
            </a:r>
          </a:p>
        </p:txBody>
      </p:sp>
      <p:sp>
        <p:nvSpPr>
          <p:cNvPr id="47113" name="Text Box 9"/>
          <p:cNvSpPr txBox="1">
            <a:spLocks noChangeArrowheads="1"/>
          </p:cNvSpPr>
          <p:nvPr/>
        </p:nvSpPr>
        <p:spPr bwMode="auto">
          <a:xfrm>
            <a:off x="1763713" y="4941888"/>
            <a:ext cx="55753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a:t>No, it’s not a chair; it’s a stool.</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7112"/>
                                        </p:tgtEl>
                                        <p:attrNameLst>
                                          <p:attrName>style.visibility</p:attrName>
                                        </p:attrNameLst>
                                      </p:cBhvr>
                                      <p:to>
                                        <p:strVal val="visible"/>
                                      </p:to>
                                    </p:set>
                                    <p:anim calcmode="lin" valueType="num">
                                      <p:cBhvr additive="base">
                                        <p:cTn id="7" dur="500" fill="hold"/>
                                        <p:tgtEl>
                                          <p:spTgt spid="47112"/>
                                        </p:tgtEl>
                                        <p:attrNameLst>
                                          <p:attrName>ppt_x</p:attrName>
                                        </p:attrNameLst>
                                      </p:cBhvr>
                                      <p:tavLst>
                                        <p:tav tm="0">
                                          <p:val>
                                            <p:strVal val="0-#ppt_w/2"/>
                                          </p:val>
                                        </p:tav>
                                        <p:tav tm="100000">
                                          <p:val>
                                            <p:strVal val="#ppt_x"/>
                                          </p:val>
                                        </p:tav>
                                      </p:tavLst>
                                    </p:anim>
                                    <p:anim calcmode="lin" valueType="num">
                                      <p:cBhvr additive="base">
                                        <p:cTn id="8" dur="500" fill="hold"/>
                                        <p:tgtEl>
                                          <p:spTgt spid="4711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3" fill="hold" nodeType="afterEffect">
                                  <p:stCondLst>
                                    <p:cond delay="0"/>
                                  </p:stCondLst>
                                  <p:childTnLst>
                                    <p:set>
                                      <p:cBhvr>
                                        <p:cTn id="11" dur="1" fill="hold">
                                          <p:stCondLst>
                                            <p:cond delay="0"/>
                                          </p:stCondLst>
                                        </p:cTn>
                                        <p:tgtEl>
                                          <p:spTgt spid="47110"/>
                                        </p:tgtEl>
                                        <p:attrNameLst>
                                          <p:attrName>style.visibility</p:attrName>
                                        </p:attrNameLst>
                                      </p:cBhvr>
                                      <p:to>
                                        <p:strVal val="visible"/>
                                      </p:to>
                                    </p:set>
                                    <p:anim calcmode="lin" valueType="num">
                                      <p:cBhvr additive="base">
                                        <p:cTn id="12" dur="500" fill="hold"/>
                                        <p:tgtEl>
                                          <p:spTgt spid="47110"/>
                                        </p:tgtEl>
                                        <p:attrNameLst>
                                          <p:attrName>ppt_x</p:attrName>
                                        </p:attrNameLst>
                                      </p:cBhvr>
                                      <p:tavLst>
                                        <p:tav tm="0">
                                          <p:val>
                                            <p:strVal val="1+#ppt_w/2"/>
                                          </p:val>
                                        </p:tav>
                                        <p:tav tm="100000">
                                          <p:val>
                                            <p:strVal val="#ppt_x"/>
                                          </p:val>
                                        </p:tav>
                                      </p:tavLst>
                                    </p:anim>
                                    <p:anim calcmode="lin" valueType="num">
                                      <p:cBhvr additive="base">
                                        <p:cTn id="13" dur="500" fill="hold"/>
                                        <p:tgtEl>
                                          <p:spTgt spid="47110"/>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6" fill="hold" grpId="0" nodeType="clickEffect">
                                  <p:stCondLst>
                                    <p:cond delay="0"/>
                                  </p:stCondLst>
                                  <p:childTnLst>
                                    <p:set>
                                      <p:cBhvr>
                                        <p:cTn id="17" dur="1" fill="hold">
                                          <p:stCondLst>
                                            <p:cond delay="0"/>
                                          </p:stCondLst>
                                        </p:cTn>
                                        <p:tgtEl>
                                          <p:spTgt spid="47113"/>
                                        </p:tgtEl>
                                        <p:attrNameLst>
                                          <p:attrName>style.visibility</p:attrName>
                                        </p:attrNameLst>
                                      </p:cBhvr>
                                      <p:to>
                                        <p:strVal val="visible"/>
                                      </p:to>
                                    </p:set>
                                    <p:anim calcmode="lin" valueType="num">
                                      <p:cBhvr additive="base">
                                        <p:cTn id="18" dur="500" fill="hold"/>
                                        <p:tgtEl>
                                          <p:spTgt spid="47113"/>
                                        </p:tgtEl>
                                        <p:attrNameLst>
                                          <p:attrName>ppt_x</p:attrName>
                                        </p:attrNameLst>
                                      </p:cBhvr>
                                      <p:tavLst>
                                        <p:tav tm="0">
                                          <p:val>
                                            <p:strVal val="1+#ppt_w/2"/>
                                          </p:val>
                                        </p:tav>
                                        <p:tav tm="100000">
                                          <p:val>
                                            <p:strVal val="#ppt_x"/>
                                          </p:val>
                                        </p:tav>
                                      </p:tavLst>
                                    </p:anim>
                                    <p:anim calcmode="lin" valueType="num">
                                      <p:cBhvr additive="base">
                                        <p:cTn id="19" dur="500" fill="hold"/>
                                        <p:tgtEl>
                                          <p:spTgt spid="471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2" grpId="0"/>
      <p:bldP spid="471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ja-JP"/>
              <a:t>going to do</a:t>
            </a:r>
            <a:r>
              <a:rPr lang="ja-JP" altLang="en-US"/>
              <a:t>　＝　するつもり</a:t>
            </a:r>
          </a:p>
        </p:txBody>
      </p:sp>
      <p:sp>
        <p:nvSpPr>
          <p:cNvPr id="53251" name="Rectangle 3"/>
          <p:cNvSpPr>
            <a:spLocks noGrp="1" noChangeArrowheads="1"/>
          </p:cNvSpPr>
          <p:nvPr>
            <p:ph type="body" idx="1"/>
          </p:nvPr>
        </p:nvSpPr>
        <p:spPr>
          <a:xfrm>
            <a:off x="457200" y="1600200"/>
            <a:ext cx="8147050" cy="4133850"/>
          </a:xfrm>
        </p:spPr>
        <p:txBody>
          <a:bodyPr/>
          <a:lstStyle/>
          <a:p>
            <a:r>
              <a:rPr lang="en-US" altLang="ja-JP"/>
              <a:t>I’m </a:t>
            </a:r>
            <a:r>
              <a:rPr lang="en-US" altLang="ja-JP" u="sng"/>
              <a:t>going to visit</a:t>
            </a:r>
            <a:r>
              <a:rPr lang="en-US" altLang="ja-JP"/>
              <a:t> my niece.</a:t>
            </a:r>
          </a:p>
          <a:p>
            <a:pPr>
              <a:buFontTx/>
              <a:buNone/>
            </a:pPr>
            <a:endParaRPr lang="en-US" altLang="ja-JP"/>
          </a:p>
          <a:p>
            <a:r>
              <a:rPr lang="en-US" altLang="ja-JP"/>
              <a:t>When he finds out, he’s </a:t>
            </a:r>
            <a:r>
              <a:rPr lang="en-US" altLang="ja-JP" u="sng"/>
              <a:t>going to be angry</a:t>
            </a:r>
            <a:r>
              <a:rPr lang="en-US" altLang="ja-JP"/>
              <a:t>.</a:t>
            </a:r>
          </a:p>
          <a:p>
            <a:pPr>
              <a:buFontTx/>
              <a:buNone/>
            </a:pPr>
            <a:endParaRPr lang="en-US" altLang="ja-JP"/>
          </a:p>
          <a:p>
            <a:r>
              <a:rPr lang="en-US" altLang="ja-JP"/>
              <a:t>Tomorrow, </a:t>
            </a:r>
            <a:r>
              <a:rPr lang="en-US" altLang="ja-JP" u="sng"/>
              <a:t>it’s going to rain</a:t>
            </a:r>
            <a:r>
              <a:rPr lang="en-US" altLang="ja-JP"/>
              <a:t>.</a:t>
            </a:r>
          </a:p>
          <a:p>
            <a:pPr>
              <a:buFontTx/>
              <a:buNone/>
            </a:pPr>
            <a:endParaRPr lang="en-US" altLang="ja-JP"/>
          </a:p>
          <a:p>
            <a:r>
              <a:rPr lang="en-US" altLang="ja-JP"/>
              <a:t>When is the train </a:t>
            </a:r>
            <a:r>
              <a:rPr lang="en-US" altLang="ja-JP" u="sng"/>
              <a:t>going to come</a:t>
            </a:r>
            <a:r>
              <a:rPr lang="en-US" altLang="ja-JP"/>
              <a:t>?</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slide(fromBottom)">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3251">
                                            <p:txEl>
                                              <p:pRg st="2" end="2"/>
                                            </p:txEl>
                                          </p:spTgt>
                                        </p:tgtEl>
                                        <p:attrNameLst>
                                          <p:attrName>style.visibility</p:attrName>
                                        </p:attrNameLst>
                                      </p:cBhvr>
                                      <p:to>
                                        <p:strVal val="visible"/>
                                      </p:to>
                                    </p:set>
                                    <p:animEffect transition="in" filter="slide(fromBottom)">
                                      <p:cBhvr>
                                        <p:cTn id="12" dur="500"/>
                                        <p:tgtEl>
                                          <p:spTgt spid="5325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53251">
                                            <p:txEl>
                                              <p:pRg st="4" end="4"/>
                                            </p:txEl>
                                          </p:spTgt>
                                        </p:tgtEl>
                                        <p:attrNameLst>
                                          <p:attrName>style.visibility</p:attrName>
                                        </p:attrNameLst>
                                      </p:cBhvr>
                                      <p:to>
                                        <p:strVal val="visible"/>
                                      </p:to>
                                    </p:set>
                                    <p:animEffect transition="in" filter="slide(fromBottom)">
                                      <p:cBhvr>
                                        <p:cTn id="17" dur="500"/>
                                        <p:tgtEl>
                                          <p:spTgt spid="5325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53251">
                                            <p:txEl>
                                              <p:pRg st="6" end="6"/>
                                            </p:txEl>
                                          </p:spTgt>
                                        </p:tgtEl>
                                        <p:attrNameLst>
                                          <p:attrName>style.visibility</p:attrName>
                                        </p:attrNameLst>
                                      </p:cBhvr>
                                      <p:to>
                                        <p:strVal val="visible"/>
                                      </p:to>
                                    </p:set>
                                    <p:animEffect transition="in" filter="slide(fromBottom)">
                                      <p:cBhvr>
                                        <p:cTn id="22" dur="500"/>
                                        <p:tgtEl>
                                          <p:spTgt spid="532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468313" y="620713"/>
            <a:ext cx="8229600" cy="1143000"/>
          </a:xfrm>
        </p:spPr>
        <p:txBody>
          <a:bodyPr/>
          <a:lstStyle/>
          <a:p>
            <a:r>
              <a:rPr lang="en-US" altLang="ja-JP" sz="4000"/>
              <a:t>These are some other words that have different nuances in Japanese and in English</a:t>
            </a:r>
          </a:p>
        </p:txBody>
      </p:sp>
      <p:sp>
        <p:nvSpPr>
          <p:cNvPr id="50182" name="Rectangle 6"/>
          <p:cNvSpPr>
            <a:spLocks noGrp="1" noChangeArrowheads="1"/>
          </p:cNvSpPr>
          <p:nvPr>
            <p:ph type="body" idx="1"/>
          </p:nvPr>
        </p:nvSpPr>
        <p:spPr>
          <a:xfrm>
            <a:off x="457200" y="2420938"/>
            <a:ext cx="8147050" cy="2879725"/>
          </a:xfrm>
        </p:spPr>
        <p:txBody>
          <a:bodyPr/>
          <a:lstStyle/>
          <a:p>
            <a:r>
              <a:rPr lang="en-US" altLang="ja-JP"/>
              <a:t>woman</a:t>
            </a:r>
          </a:p>
          <a:p>
            <a:r>
              <a:rPr lang="en-US" altLang="ja-JP"/>
              <a:t>lie</a:t>
            </a:r>
          </a:p>
          <a:p>
            <a:r>
              <a:rPr lang="en-US" altLang="ja-JP"/>
              <a:t>fat</a:t>
            </a:r>
          </a:p>
          <a:p>
            <a:r>
              <a:rPr lang="en-US" altLang="ja-JP"/>
              <a:t>home (not house)</a:t>
            </a:r>
          </a:p>
        </p:txBody>
      </p:sp>
      <p:sp>
        <p:nvSpPr>
          <p:cNvPr id="50183" name="Text Box 7"/>
          <p:cNvSpPr txBox="1">
            <a:spLocks noChangeArrowheads="1"/>
          </p:cNvSpPr>
          <p:nvPr/>
        </p:nvSpPr>
        <p:spPr bwMode="auto">
          <a:xfrm>
            <a:off x="0" y="4868863"/>
            <a:ext cx="8964613"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3600">
                <a:solidFill>
                  <a:srgbClr val="FF3300"/>
                </a:solidFill>
              </a:rPr>
              <a:t>E.</a:t>
            </a:r>
          </a:p>
          <a:p>
            <a:r>
              <a:rPr lang="en-US" altLang="ja-JP" sz="3600"/>
              <a:t>What words or grammar can you think of that is different in English and Japanese?</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82">
                                            <p:txEl>
                                              <p:pRg st="0" end="0"/>
                                            </p:txEl>
                                          </p:spTgt>
                                        </p:tgtEl>
                                        <p:attrNameLst>
                                          <p:attrName>style.visibility</p:attrName>
                                        </p:attrNameLst>
                                      </p:cBhvr>
                                      <p:to>
                                        <p:strVal val="visible"/>
                                      </p:to>
                                    </p:set>
                                    <p:animEffect transition="in" filter="blinds(horizontal)">
                                      <p:cBhvr>
                                        <p:cTn id="7" dur="500"/>
                                        <p:tgtEl>
                                          <p:spTgt spid="5018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82">
                                            <p:txEl>
                                              <p:pRg st="1" end="1"/>
                                            </p:txEl>
                                          </p:spTgt>
                                        </p:tgtEl>
                                        <p:attrNameLst>
                                          <p:attrName>style.visibility</p:attrName>
                                        </p:attrNameLst>
                                      </p:cBhvr>
                                      <p:to>
                                        <p:strVal val="visible"/>
                                      </p:to>
                                    </p:set>
                                    <p:animEffect transition="in" filter="blinds(horizontal)">
                                      <p:cBhvr>
                                        <p:cTn id="12" dur="500"/>
                                        <p:tgtEl>
                                          <p:spTgt spid="5018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82">
                                            <p:txEl>
                                              <p:pRg st="2" end="2"/>
                                            </p:txEl>
                                          </p:spTgt>
                                        </p:tgtEl>
                                        <p:attrNameLst>
                                          <p:attrName>style.visibility</p:attrName>
                                        </p:attrNameLst>
                                      </p:cBhvr>
                                      <p:to>
                                        <p:strVal val="visible"/>
                                      </p:to>
                                    </p:set>
                                    <p:animEffect transition="in" filter="blinds(horizontal)">
                                      <p:cBhvr>
                                        <p:cTn id="17" dur="500"/>
                                        <p:tgtEl>
                                          <p:spTgt spid="5018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82">
                                            <p:txEl>
                                              <p:pRg st="3" end="3"/>
                                            </p:txEl>
                                          </p:spTgt>
                                        </p:tgtEl>
                                        <p:attrNameLst>
                                          <p:attrName>style.visibility</p:attrName>
                                        </p:attrNameLst>
                                      </p:cBhvr>
                                      <p:to>
                                        <p:strVal val="visible"/>
                                      </p:to>
                                    </p:set>
                                    <p:animEffect transition="in" filter="blinds(horizontal)">
                                      <p:cBhvr>
                                        <p:cTn id="22" dur="500"/>
                                        <p:tgtEl>
                                          <p:spTgt spid="5018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50183"/>
                                        </p:tgtEl>
                                        <p:attrNameLst>
                                          <p:attrName>style.visibility</p:attrName>
                                        </p:attrNameLst>
                                      </p:cBhvr>
                                      <p:to>
                                        <p:strVal val="visible"/>
                                      </p:to>
                                    </p:set>
                                    <p:animEffect transition="in" filter="slide(fromLeft)">
                                      <p:cBhvr>
                                        <p:cTn id="27" dur="1000"/>
                                        <p:tgtEl>
                                          <p:spTgt spid="50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8" name="Rectangle 10"/>
          <p:cNvSpPr>
            <a:spLocks noGrp="1" noChangeArrowheads="1"/>
          </p:cNvSpPr>
          <p:nvPr>
            <p:ph type="title"/>
          </p:nvPr>
        </p:nvSpPr>
        <p:spPr/>
        <p:txBody>
          <a:bodyPr/>
          <a:lstStyle/>
          <a:p>
            <a:r>
              <a:rPr lang="en-US" altLang="ja-JP"/>
              <a:t>Who are these two people?</a:t>
            </a:r>
          </a:p>
        </p:txBody>
      </p:sp>
      <p:pic>
        <p:nvPicPr>
          <p:cNvPr id="43017" name="Picture 9" descr="Malcolm X Photo"/>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32138" y="1844675"/>
            <a:ext cx="3206750" cy="4537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43017"/>
                                        </p:tgtEl>
                                        <p:attrNameLst>
                                          <p:attrName>style.visibility</p:attrName>
                                        </p:attrNameLst>
                                      </p:cBhvr>
                                      <p:to>
                                        <p:strVal val="visible"/>
                                      </p:to>
                                    </p:set>
                                    <p:anim calcmode="lin" valueType="num">
                                      <p:cBhvr>
                                        <p:cTn id="7" dur="3000" fill="hold"/>
                                        <p:tgtEl>
                                          <p:spTgt spid="43017"/>
                                        </p:tgtEl>
                                        <p:attrNameLst>
                                          <p:attrName>ppt_w</p:attrName>
                                        </p:attrNameLst>
                                      </p:cBhvr>
                                      <p:tavLst>
                                        <p:tav tm="0">
                                          <p:val>
                                            <p:fltVal val="0"/>
                                          </p:val>
                                        </p:tav>
                                        <p:tav tm="100000">
                                          <p:val>
                                            <p:strVal val="#ppt_w"/>
                                          </p:val>
                                        </p:tav>
                                      </p:tavLst>
                                    </p:anim>
                                    <p:anim calcmode="lin" valueType="num">
                                      <p:cBhvr>
                                        <p:cTn id="8" dur="3000" fill="hold"/>
                                        <p:tgtEl>
                                          <p:spTgt spid="43017"/>
                                        </p:tgtEl>
                                        <p:attrNameLst>
                                          <p:attrName>ppt_h</p:attrName>
                                        </p:attrNameLst>
                                      </p:cBhvr>
                                      <p:tavLst>
                                        <p:tav tm="0">
                                          <p:val>
                                            <p:fltVal val="0"/>
                                          </p:val>
                                        </p:tav>
                                        <p:tav tm="100000">
                                          <p:val>
                                            <p:strVal val="#ppt_h"/>
                                          </p:val>
                                        </p:tav>
                                      </p:tavLst>
                                    </p:anim>
                                    <p:anim calcmode="lin" valueType="num">
                                      <p:cBhvr>
                                        <p:cTn id="9" dur="3000" fill="hold"/>
                                        <p:tgtEl>
                                          <p:spTgt spid="43017"/>
                                        </p:tgtEl>
                                        <p:attrNameLst>
                                          <p:attrName>ppt_x</p:attrName>
                                        </p:attrNameLst>
                                      </p:cBhvr>
                                      <p:tavLst>
                                        <p:tav tm="0" fmla="#ppt_x+(cos(-2*pi*(1-$))*-#ppt_x-sin(-2*pi*(1-$))*(1-#ppt_y))*(1-$)">
                                          <p:val>
                                            <p:fltVal val="0"/>
                                          </p:val>
                                        </p:tav>
                                        <p:tav tm="100000">
                                          <p:val>
                                            <p:fltVal val="1"/>
                                          </p:val>
                                        </p:tav>
                                      </p:tavLst>
                                    </p:anim>
                                    <p:anim calcmode="lin" valueType="num">
                                      <p:cBhvr>
                                        <p:cTn id="10" dur="3000" fill="hold"/>
                                        <p:tgtEl>
                                          <p:spTgt spid="43017"/>
                                        </p:tgtEl>
                                        <p:attrNameLst>
                                          <p:attrName>ppt_y</p:attrName>
                                        </p:attrNameLst>
                                      </p:cBhvr>
                                      <p:tavLst>
                                        <p:tav tm="0" fmla="#ppt_y+(sin(-2*pi*(1-$))*-#ppt_x+cos(-2*pi*(1-$))*(1-#ppt_y))*(1-$)">
                                          <p:val>
                                            <p:fltVal val="0"/>
                                          </p:val>
                                        </p:tav>
                                        <p:tav tm="100000">
                                          <p:val>
                                            <p:fltVal val="1"/>
                                          </p:val>
                                        </p:tav>
                                      </p:tavLst>
                                    </p:anim>
                                  </p:childTnLst>
                                </p:cTn>
                              </p:par>
                              <p:par>
                                <p:cTn id="11" presetID="9" presetClass="entr" presetSubtype="0" fill="hold" nodeType="withEffect">
                                  <p:stCondLst>
                                    <p:cond delay="0"/>
                                  </p:stCondLst>
                                  <p:childTnLst>
                                    <p:set>
                                      <p:cBhvr>
                                        <p:cTn id="12" dur="1" fill="hold">
                                          <p:stCondLst>
                                            <p:cond delay="0"/>
                                          </p:stCondLst>
                                        </p:cTn>
                                        <p:tgtEl>
                                          <p:spTgt spid="43017"/>
                                        </p:tgtEl>
                                        <p:attrNameLst>
                                          <p:attrName>style.visibility</p:attrName>
                                        </p:attrNameLst>
                                      </p:cBhvr>
                                      <p:to>
                                        <p:strVal val="visible"/>
                                      </p:to>
                                    </p:set>
                                    <p:animEffect transition="in" filter="dissolve">
                                      <p:cBhvr>
                                        <p:cTn id="13" dur="5000"/>
                                        <p:tgtEl>
                                          <p:spTgt spid="43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ja-JP"/>
              <a:t>The Story of Malcolm X</a:t>
            </a:r>
          </a:p>
        </p:txBody>
      </p:sp>
      <p:sp>
        <p:nvSpPr>
          <p:cNvPr id="36867" name="Rectangle 3"/>
          <p:cNvSpPr>
            <a:spLocks noGrp="1" noChangeArrowheads="1"/>
          </p:cNvSpPr>
          <p:nvPr>
            <p:ph type="body" idx="1"/>
          </p:nvPr>
        </p:nvSpPr>
        <p:spPr/>
        <p:txBody>
          <a:bodyPr/>
          <a:lstStyle/>
          <a:p>
            <a:r>
              <a:rPr lang="en-US" altLang="ja-JP"/>
              <a:t>Only went to school to the 8</a:t>
            </a:r>
            <a:r>
              <a:rPr lang="en-US" altLang="ja-JP" baseline="30000"/>
              <a:t>th</a:t>
            </a:r>
            <a:r>
              <a:rPr lang="en-US" altLang="ja-JP"/>
              <a:t> Grade (the 2</a:t>
            </a:r>
            <a:r>
              <a:rPr lang="en-US" altLang="ja-JP" baseline="30000"/>
              <a:t>nd</a:t>
            </a:r>
            <a:r>
              <a:rPr lang="en-US" altLang="ja-JP"/>
              <a:t> year of Middle School)</a:t>
            </a:r>
          </a:p>
          <a:p>
            <a:r>
              <a:rPr lang="en-US" altLang="ja-JP"/>
              <a:t>Began to read while he was in prison</a:t>
            </a:r>
          </a:p>
          <a:p>
            <a:r>
              <a:rPr lang="en-US" altLang="ja-JP"/>
              <a:t>Became a very eloquent </a:t>
            </a:r>
            <a:r>
              <a:rPr lang="ja-JP" altLang="en-US"/>
              <a:t>（雄弁な）</a:t>
            </a:r>
            <a:r>
              <a:rPr lang="en-US" altLang="ja-JP"/>
              <a:t>speaker</a:t>
            </a:r>
          </a:p>
          <a:p>
            <a:r>
              <a:rPr lang="en-US" altLang="ja-JP"/>
              <a:t>Wrote a famous autobiography</a:t>
            </a:r>
            <a:r>
              <a:rPr lang="ja-JP" altLang="en-US"/>
              <a:t>（自叙伝）</a:t>
            </a:r>
          </a:p>
          <a:p>
            <a:r>
              <a:rPr lang="en-US" altLang="ja-JP"/>
              <a:t>Became a powerful African-American Leader</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diamond(in)">
                                      <p:cBhvr>
                                        <p:cTn id="7" dur="10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diamond(in)">
                                      <p:cBhvr>
                                        <p:cTn id="12" dur="1000"/>
                                        <p:tgtEl>
                                          <p:spTgt spid="368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diamond(in)">
                                      <p:cBhvr>
                                        <p:cTn id="17" dur="1000"/>
                                        <p:tgtEl>
                                          <p:spTgt spid="368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diamond(in)">
                                      <p:cBhvr>
                                        <p:cTn id="22" dur="1000"/>
                                        <p:tgtEl>
                                          <p:spTgt spid="368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6867">
                                            <p:txEl>
                                              <p:pRg st="4" end="4"/>
                                            </p:txEl>
                                          </p:spTgt>
                                        </p:tgtEl>
                                        <p:attrNameLst>
                                          <p:attrName>style.visibility</p:attrName>
                                        </p:attrNameLst>
                                      </p:cBhvr>
                                      <p:to>
                                        <p:strVal val="visible"/>
                                      </p:to>
                                    </p:set>
                                    <p:animEffect transition="in" filter="diamond(in)">
                                      <p:cBhvr>
                                        <p:cTn id="27" dur="1000"/>
                                        <p:tgtEl>
                                          <p:spTgt spid="36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ja-JP" sz="4000"/>
              <a:t>Students who Practice FVR Receive Higher Scores in:</a:t>
            </a:r>
          </a:p>
        </p:txBody>
      </p:sp>
      <p:sp>
        <p:nvSpPr>
          <p:cNvPr id="38915" name="Rectangle 3"/>
          <p:cNvSpPr>
            <a:spLocks noGrp="1" noChangeArrowheads="1"/>
          </p:cNvSpPr>
          <p:nvPr>
            <p:ph type="body" idx="1"/>
          </p:nvPr>
        </p:nvSpPr>
        <p:spPr>
          <a:xfrm>
            <a:off x="539750" y="2205038"/>
            <a:ext cx="8291513" cy="3413125"/>
          </a:xfrm>
        </p:spPr>
        <p:txBody>
          <a:bodyPr/>
          <a:lstStyle/>
          <a:p>
            <a:r>
              <a:rPr lang="en-US" altLang="ja-JP" sz="4000"/>
              <a:t>Reading</a:t>
            </a:r>
          </a:p>
          <a:p>
            <a:r>
              <a:rPr lang="en-US" altLang="ja-JP" sz="4000"/>
              <a:t>Vocabulary</a:t>
            </a:r>
          </a:p>
          <a:p>
            <a:r>
              <a:rPr lang="en-US" altLang="ja-JP" sz="4000"/>
              <a:t>Writing</a:t>
            </a:r>
          </a:p>
          <a:p>
            <a:r>
              <a:rPr lang="en-US" altLang="ja-JP" sz="4000"/>
              <a:t>grammar</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Lef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upLeft)">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trips(downRight)">
                                      <p:cBhvr>
                                        <p:cTn id="17" dur="500"/>
                                        <p:tgtEl>
                                          <p:spTgt spid="389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strips(upRight)">
                                      <p:cBhvr>
                                        <p:cTn id="22"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ja-JP"/>
              <a:t>High School English Education</a:t>
            </a:r>
            <a:endParaRPr lang="en-US"/>
          </a:p>
        </p:txBody>
      </p:sp>
      <p:sp>
        <p:nvSpPr>
          <p:cNvPr id="65539" name="Rectangle 3"/>
          <p:cNvSpPr>
            <a:spLocks noGrp="1" noChangeArrowheads="1"/>
          </p:cNvSpPr>
          <p:nvPr>
            <p:ph type="body" idx="1"/>
          </p:nvPr>
        </p:nvSpPr>
        <p:spPr/>
        <p:txBody>
          <a:bodyPr/>
          <a:lstStyle/>
          <a:p>
            <a:r>
              <a:rPr lang="en-US" altLang="ja-JP">
                <a:solidFill>
                  <a:srgbClr val="FF3300"/>
                </a:solidFill>
              </a:rPr>
              <a:t>A.</a:t>
            </a:r>
          </a:p>
          <a:p>
            <a:r>
              <a:rPr lang="en-US" altLang="ja-JP"/>
              <a:t>Did you enjoy your high school English class?</a:t>
            </a:r>
          </a:p>
          <a:p>
            <a:r>
              <a:rPr lang="en-US" altLang="ja-JP"/>
              <a:t>Did you learn how to speak English in your class?</a:t>
            </a:r>
          </a:p>
          <a:p>
            <a:r>
              <a:rPr lang="en-US" altLang="ja-JP"/>
              <a:t>Did you communicate in English?</a:t>
            </a:r>
          </a:p>
          <a:p>
            <a:r>
              <a:rPr lang="en-US" altLang="ja-JP"/>
              <a:t>Did your teacher communicate to you in English?</a:t>
            </a:r>
            <a:endParaRPr lang="en-US"/>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wipe(left)">
                                      <p:cBhvr>
                                        <p:cTn id="7" dur="500"/>
                                        <p:tgtEl>
                                          <p:spTgt spid="65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wipe(left)">
                                      <p:cBhvr>
                                        <p:cTn id="12" dur="500"/>
                                        <p:tgtEl>
                                          <p:spTgt spid="655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Effect transition="in" filter="wipe(left)">
                                      <p:cBhvr>
                                        <p:cTn id="17" dur="500"/>
                                        <p:tgtEl>
                                          <p:spTgt spid="655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Effect transition="in" filter="wipe(left)">
                                      <p:cBhvr>
                                        <p:cTn id="22" dur="500"/>
                                        <p:tgtEl>
                                          <p:spTgt spid="655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Effect transition="in" filter="wipe(left)">
                                      <p:cBhvr>
                                        <p:cTn id="27" dur="500"/>
                                        <p:tgtEl>
                                          <p:spTgt spid="65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ja-JP"/>
              <a:t>Spelling and Grammar</a:t>
            </a:r>
          </a:p>
        </p:txBody>
      </p:sp>
      <p:sp>
        <p:nvSpPr>
          <p:cNvPr id="40963" name="Rectangle 3"/>
          <p:cNvSpPr>
            <a:spLocks noGrp="1" noChangeArrowheads="1"/>
          </p:cNvSpPr>
          <p:nvPr>
            <p:ph type="body" idx="1"/>
          </p:nvPr>
        </p:nvSpPr>
        <p:spPr>
          <a:xfrm>
            <a:off x="457200" y="1600200"/>
            <a:ext cx="8218488" cy="2981325"/>
          </a:xfrm>
        </p:spPr>
        <p:txBody>
          <a:bodyPr/>
          <a:lstStyle/>
          <a:p>
            <a:r>
              <a:rPr lang="en-US" altLang="ja-JP"/>
              <a:t>Spelling Instruction is almost never effective</a:t>
            </a:r>
          </a:p>
          <a:p>
            <a:pPr>
              <a:buFontTx/>
              <a:buNone/>
            </a:pPr>
            <a:endParaRPr lang="en-US" altLang="ja-JP"/>
          </a:p>
          <a:p>
            <a:r>
              <a:rPr lang="en-US" altLang="ja-JP"/>
              <a:t>Grammar Instruction does not help students read and write better</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blinds(horizontal)">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0963">
                                            <p:txEl>
                                              <p:pRg st="2" end="2"/>
                                            </p:txEl>
                                          </p:spTgt>
                                        </p:tgtEl>
                                        <p:attrNameLst>
                                          <p:attrName>style.visibility</p:attrName>
                                        </p:attrNameLst>
                                      </p:cBhvr>
                                      <p:to>
                                        <p:strVal val="visible"/>
                                      </p:to>
                                    </p:set>
                                    <p:animEffect transition="in" filter="blinds(horizontal)">
                                      <p:cBhvr>
                                        <p:cTn id="12"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50825" y="188913"/>
            <a:ext cx="8686800" cy="561975"/>
          </a:xfrm>
        </p:spPr>
        <p:txBody>
          <a:bodyPr/>
          <a:lstStyle/>
          <a:p>
            <a:r>
              <a:rPr lang="ja-JP" altLang="en-US" sz="4000"/>
              <a:t>（答えは日本語で書いてもいいです。）</a:t>
            </a:r>
          </a:p>
        </p:txBody>
      </p:sp>
      <p:sp>
        <p:nvSpPr>
          <p:cNvPr id="64515" name="Rectangle 3"/>
          <p:cNvSpPr>
            <a:spLocks noGrp="1" noChangeArrowheads="1"/>
          </p:cNvSpPr>
          <p:nvPr>
            <p:ph type="body" idx="1"/>
          </p:nvPr>
        </p:nvSpPr>
        <p:spPr/>
        <p:txBody>
          <a:bodyPr/>
          <a:lstStyle/>
          <a:p>
            <a:r>
              <a:rPr lang="en-US" altLang="ja-JP" sz="2800"/>
              <a:t>What is the connection between students who read for pleasure and TOEFL scores?</a:t>
            </a:r>
          </a:p>
          <a:p>
            <a:r>
              <a:rPr lang="en-US" altLang="ja-JP" sz="2800"/>
              <a:t>Why is studying grammar and vocabulary lists not an effective way of learning English?</a:t>
            </a:r>
          </a:p>
          <a:p>
            <a:r>
              <a:rPr lang="en-US" altLang="ja-JP" sz="2800"/>
              <a:t>Who was Malcom X? What is the connection between him and this presentation?</a:t>
            </a:r>
          </a:p>
          <a:p>
            <a:r>
              <a:rPr lang="en-US" altLang="ja-JP" sz="2800"/>
              <a:t>If you want to improve your English, what should you do after this class?</a:t>
            </a:r>
          </a:p>
          <a:p>
            <a:endParaRPr lang="en-US" altLang="ja-JP" sz="2800"/>
          </a:p>
          <a:p>
            <a:endParaRPr lang="en-US" altLang="ja-JP" sz="2800"/>
          </a:p>
        </p:txBody>
      </p:sp>
      <p:sp>
        <p:nvSpPr>
          <p:cNvPr id="64516" name="Rectangle 4"/>
          <p:cNvSpPr>
            <a:spLocks noChangeArrowheads="1"/>
          </p:cNvSpPr>
          <p:nvPr/>
        </p:nvSpPr>
        <p:spPr bwMode="auto">
          <a:xfrm>
            <a:off x="250825" y="1052513"/>
            <a:ext cx="86868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ja-JP" sz="4000">
                <a:solidFill>
                  <a:srgbClr val="FF3300"/>
                </a:solidFill>
              </a:rPr>
              <a:t>F.</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 calcmode="lin" valueType="num">
                                      <p:cBhvr additive="base">
                                        <p:cTn id="7" dur="500" fill="hold"/>
                                        <p:tgtEl>
                                          <p:spTgt spid="645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451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64515">
                                            <p:txEl>
                                              <p:pRg st="1" end="1"/>
                                            </p:txEl>
                                          </p:spTgt>
                                        </p:tgtEl>
                                        <p:attrNameLst>
                                          <p:attrName>style.visibility</p:attrName>
                                        </p:attrNameLst>
                                      </p:cBhvr>
                                      <p:to>
                                        <p:strVal val="visible"/>
                                      </p:to>
                                    </p:set>
                                    <p:anim calcmode="lin" valueType="num">
                                      <p:cBhvr additive="base">
                                        <p:cTn id="13" dur="500" fill="hold"/>
                                        <p:tgtEl>
                                          <p:spTgt spid="645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451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64515">
                                            <p:txEl>
                                              <p:pRg st="2" end="2"/>
                                            </p:txEl>
                                          </p:spTgt>
                                        </p:tgtEl>
                                        <p:attrNameLst>
                                          <p:attrName>style.visibility</p:attrName>
                                        </p:attrNameLst>
                                      </p:cBhvr>
                                      <p:to>
                                        <p:strVal val="visible"/>
                                      </p:to>
                                    </p:set>
                                    <p:anim calcmode="lin" valueType="num">
                                      <p:cBhvr additive="base">
                                        <p:cTn id="19" dur="500" fill="hold"/>
                                        <p:tgtEl>
                                          <p:spTgt spid="645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451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64515">
                                            <p:txEl>
                                              <p:pRg st="3" end="3"/>
                                            </p:txEl>
                                          </p:spTgt>
                                        </p:tgtEl>
                                        <p:attrNameLst>
                                          <p:attrName>style.visibility</p:attrName>
                                        </p:attrNameLst>
                                      </p:cBhvr>
                                      <p:to>
                                        <p:strVal val="visible"/>
                                      </p:to>
                                    </p:set>
                                    <p:anim calcmode="lin" valueType="num">
                                      <p:cBhvr additive="base">
                                        <p:cTn id="25" dur="500" fill="hold"/>
                                        <p:tgtEl>
                                          <p:spTgt spid="645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4515">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ja-JP"/>
              <a:t>Conclusion</a:t>
            </a:r>
          </a:p>
        </p:txBody>
      </p:sp>
      <p:sp>
        <p:nvSpPr>
          <p:cNvPr id="41987" name="Rectangle 3"/>
          <p:cNvSpPr>
            <a:spLocks noGrp="1" noChangeArrowheads="1"/>
          </p:cNvSpPr>
          <p:nvPr>
            <p:ph type="body" idx="1"/>
          </p:nvPr>
        </p:nvSpPr>
        <p:spPr/>
        <p:txBody>
          <a:bodyPr/>
          <a:lstStyle/>
          <a:p>
            <a:r>
              <a:rPr lang="en-US" altLang="ja-JP"/>
              <a:t>Light reading for fun is very important!!</a:t>
            </a:r>
          </a:p>
          <a:p>
            <a:pPr>
              <a:buFontTx/>
              <a:buNone/>
            </a:pPr>
            <a:endParaRPr lang="en-US" altLang="ja-JP"/>
          </a:p>
          <a:p>
            <a:r>
              <a:rPr lang="en-US" altLang="ja-JP"/>
              <a:t>Reading comic books, magazines and fictional stories is the best way to learn English</a:t>
            </a:r>
          </a:p>
          <a:p>
            <a:r>
              <a:rPr lang="en-US" altLang="ja-JP"/>
              <a:t>Here is a website of children’s stories!</a:t>
            </a:r>
          </a:p>
          <a:p>
            <a:pPr algn="ctr">
              <a:buFontTx/>
              <a:buNone/>
            </a:pPr>
            <a:r>
              <a:rPr lang="en-US" altLang="ja-JP" u="sng">
                <a:solidFill>
                  <a:srgbClr val="FF3300"/>
                </a:solidFill>
                <a:hlinkClick r:id="rId2"/>
              </a:rPr>
              <a:t>http://www.magickeys.com/books/</a:t>
            </a:r>
            <a:endParaRPr lang="en-US" altLang="ja-JP" u="sng">
              <a:solidFill>
                <a:srgbClr val="FF3300"/>
              </a:solidFill>
            </a:endParaRPr>
          </a:p>
          <a:p>
            <a:pPr algn="ctr">
              <a:buFontTx/>
              <a:buNone/>
            </a:pPr>
            <a:r>
              <a:rPr lang="en-US" altLang="ja-JP" u="sng"/>
              <a:t>Please read one for yourself!</a:t>
            </a:r>
          </a:p>
          <a:p>
            <a:pPr>
              <a:buFontTx/>
              <a:buNone/>
            </a:pPr>
            <a:endParaRPr lang="en-US" altLang="ja-JP"/>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wipe(right)">
                                      <p:cBhvr>
                                        <p:cTn id="7" dur="10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1987">
                                            <p:txEl>
                                              <p:pRg st="2" end="2"/>
                                            </p:txEl>
                                          </p:spTgt>
                                        </p:tgtEl>
                                        <p:attrNameLst>
                                          <p:attrName>style.visibility</p:attrName>
                                        </p:attrNameLst>
                                      </p:cBhvr>
                                      <p:to>
                                        <p:strVal val="visible"/>
                                      </p:to>
                                    </p:set>
                                    <p:animEffect transition="in" filter="wipe(up)">
                                      <p:cBhvr>
                                        <p:cTn id="12" dur="1000"/>
                                        <p:tgtEl>
                                          <p:spTgt spid="419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1987">
                                            <p:txEl>
                                              <p:pRg st="3" end="3"/>
                                            </p:txEl>
                                          </p:spTgt>
                                        </p:tgtEl>
                                        <p:attrNameLst>
                                          <p:attrName>style.visibility</p:attrName>
                                        </p:attrNameLst>
                                      </p:cBhvr>
                                      <p:to>
                                        <p:strVal val="visible"/>
                                      </p:to>
                                    </p:set>
                                    <p:animEffect transition="in" filter="wipe(up)">
                                      <p:cBhvr>
                                        <p:cTn id="17" dur="1000"/>
                                        <p:tgtEl>
                                          <p:spTgt spid="4198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1987">
                                            <p:txEl>
                                              <p:pRg st="4" end="4"/>
                                            </p:txEl>
                                          </p:spTgt>
                                        </p:tgtEl>
                                        <p:attrNameLst>
                                          <p:attrName>style.visibility</p:attrName>
                                        </p:attrNameLst>
                                      </p:cBhvr>
                                      <p:to>
                                        <p:strVal val="visible"/>
                                      </p:to>
                                    </p:set>
                                    <p:animEffect transition="in" filter="wipe(up)">
                                      <p:cBhvr>
                                        <p:cTn id="22" dur="1000"/>
                                        <p:tgtEl>
                                          <p:spTgt spid="4198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1987">
                                            <p:txEl>
                                              <p:pRg st="5" end="5"/>
                                            </p:txEl>
                                          </p:spTgt>
                                        </p:tgtEl>
                                        <p:attrNameLst>
                                          <p:attrName>style.visibility</p:attrName>
                                        </p:attrNameLst>
                                      </p:cBhvr>
                                      <p:to>
                                        <p:strVal val="visible"/>
                                      </p:to>
                                    </p:set>
                                    <p:animEffect transition="in" filter="wipe(up)">
                                      <p:cBhvr>
                                        <p:cTn id="27" dur="1000"/>
                                        <p:tgtEl>
                                          <p:spTgt spid="41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684213" y="1052513"/>
            <a:ext cx="79200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0" lang="en-GB" sz="2400">
                <a:cs typeface="Arial" pitchFamily="34" charset="0"/>
              </a:rPr>
              <a:t>This powerpoint was kindly donated to </a:t>
            </a:r>
            <a:r>
              <a:rPr kumimoji="0" lang="en-GB" sz="2400">
                <a:cs typeface="Arial" pitchFamily="34" charset="0"/>
                <a:hlinkClick r:id="rId2"/>
              </a:rPr>
              <a:t>www.worldofteaching.com</a:t>
            </a:r>
            <a:endParaRPr kumimoji="0" lang="en-GB" sz="2400">
              <a:cs typeface="Arial" pitchFamily="34" charset="0"/>
            </a:endParaRPr>
          </a:p>
          <a:p>
            <a:endParaRPr kumimoji="0" lang="en-GB" sz="2400">
              <a:cs typeface="Arial" pitchFamily="34" charset="0"/>
            </a:endParaRPr>
          </a:p>
          <a:p>
            <a:endParaRPr kumimoji="0" lang="en-GB" sz="2400">
              <a:cs typeface="Arial" pitchFamily="34" charset="0"/>
            </a:endParaRPr>
          </a:p>
          <a:p>
            <a:endParaRPr kumimoji="0" lang="en-GB" sz="2400">
              <a:cs typeface="Arial" pitchFamily="34" charset="0"/>
            </a:endParaRPr>
          </a:p>
          <a:p>
            <a:endParaRPr kumimoji="0" lang="en-GB" sz="2400">
              <a:cs typeface="Arial" pitchFamily="34" charset="0"/>
            </a:endParaRPr>
          </a:p>
          <a:p>
            <a:r>
              <a:rPr kumimoji="0" lang="en-GB" sz="2400">
                <a:cs typeface="Arial" pitchFamily="34" charset="0"/>
                <a:hlinkClick r:id="rId2"/>
              </a:rPr>
              <a:t>http://www.worldofteaching.com</a:t>
            </a:r>
            <a:r>
              <a:rPr kumimoji="0" lang="en-GB" sz="2400">
                <a:cs typeface="Arial" pitchFamily="34" charset="0"/>
              </a:rPr>
              <a:t> is home to over a thousand powerpoints submitted by teachers. This is a completely free site and requires no registration. Please visit and I hope it will help in your teaching.</a:t>
            </a:r>
            <a:endParaRPr kumimoji="0" lang="en-US" sz="2400">
              <a:cs typeface="Arial" pitchFamily="34" charset="0"/>
            </a:endParaRPr>
          </a:p>
        </p:txBody>
      </p:sp>
    </p:spTree>
  </p:cSld>
  <p:clrMapOvr>
    <a:masterClrMapping/>
  </p:clrMapOvr>
  <p:transition spd="med">
    <p:blinds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147050" cy="1858962"/>
          </a:xfrm>
        </p:spPr>
        <p:txBody>
          <a:bodyPr/>
          <a:lstStyle/>
          <a:p>
            <a:r>
              <a:rPr lang="en-US" altLang="ja-JP" sz="2800"/>
              <a:t>Characteristics of </a:t>
            </a:r>
            <a:br>
              <a:rPr lang="en-US" altLang="ja-JP" sz="2800"/>
            </a:br>
            <a:r>
              <a:rPr lang="en-US" altLang="ja-JP" sz="2800"/>
              <a:t>Entrance Exam Preparation </a:t>
            </a:r>
            <a:r>
              <a:rPr lang="ja-JP" altLang="en-US" sz="2800"/>
              <a:t>（受験勉強）</a:t>
            </a:r>
            <a:br>
              <a:rPr lang="ja-JP" altLang="en-US" sz="2800"/>
            </a:br>
            <a:endParaRPr lang="ja-JP" altLang="en-US" sz="2800"/>
          </a:p>
        </p:txBody>
      </p:sp>
      <p:sp>
        <p:nvSpPr>
          <p:cNvPr id="66563" name="Rectangle 3"/>
          <p:cNvSpPr>
            <a:spLocks noGrp="1" noChangeArrowheads="1"/>
          </p:cNvSpPr>
          <p:nvPr>
            <p:ph type="body" idx="1"/>
          </p:nvPr>
        </p:nvSpPr>
        <p:spPr>
          <a:xfrm>
            <a:off x="457200" y="2205038"/>
            <a:ext cx="8229600" cy="3921125"/>
          </a:xfrm>
        </p:spPr>
        <p:txBody>
          <a:bodyPr/>
          <a:lstStyle/>
          <a:p>
            <a:r>
              <a:rPr lang="en-US" altLang="ja-JP"/>
              <a:t>The purpose of education is to prepare for an exam</a:t>
            </a:r>
          </a:p>
          <a:p>
            <a:r>
              <a:rPr lang="en-US" altLang="ja-JP"/>
              <a:t>The purpose of the exam is to divide students into winners and losers</a:t>
            </a:r>
          </a:p>
          <a:p>
            <a:r>
              <a:rPr lang="en-US" altLang="ja-JP"/>
              <a:t>Students’ interests and individuality are ignored</a:t>
            </a:r>
          </a:p>
          <a:p>
            <a:r>
              <a:rPr lang="en-US" altLang="ja-JP"/>
              <a:t>Students memorize information</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wipe(right)">
                                      <p:cBhvr>
                                        <p:cTn id="7" dur="500"/>
                                        <p:tgtEl>
                                          <p:spTgt spid="66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wipe(right)">
                                      <p:cBhvr>
                                        <p:cTn id="12" dur="500"/>
                                        <p:tgtEl>
                                          <p:spTgt spid="665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66563">
                                            <p:txEl>
                                              <p:pRg st="2" end="2"/>
                                            </p:txEl>
                                          </p:spTgt>
                                        </p:tgtEl>
                                        <p:attrNameLst>
                                          <p:attrName>style.visibility</p:attrName>
                                        </p:attrNameLst>
                                      </p:cBhvr>
                                      <p:to>
                                        <p:strVal val="visible"/>
                                      </p:to>
                                    </p:set>
                                    <p:animEffect transition="in" filter="wipe(right)">
                                      <p:cBhvr>
                                        <p:cTn id="17" dur="500"/>
                                        <p:tgtEl>
                                          <p:spTgt spid="665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66563">
                                            <p:txEl>
                                              <p:pRg st="3" end="3"/>
                                            </p:txEl>
                                          </p:spTgt>
                                        </p:tgtEl>
                                        <p:attrNameLst>
                                          <p:attrName>style.visibility</p:attrName>
                                        </p:attrNameLst>
                                      </p:cBhvr>
                                      <p:to>
                                        <p:strVal val="visible"/>
                                      </p:to>
                                    </p:set>
                                    <p:animEffect transition="in" filter="wipe(right)">
                                      <p:cBhvr>
                                        <p:cTn id="22" dur="500"/>
                                        <p:tgtEl>
                                          <p:spTgt spid="665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ja-JP" sz="4000"/>
              <a:t>Indirect Results of </a:t>
            </a:r>
            <a:br>
              <a:rPr lang="en-US" altLang="ja-JP" sz="4000"/>
            </a:br>
            <a:r>
              <a:rPr lang="en-US" altLang="ja-JP" sz="4000"/>
              <a:t>Entrance-Exam Education</a:t>
            </a:r>
            <a:endParaRPr lang="en-US" sz="4000"/>
          </a:p>
        </p:txBody>
      </p:sp>
      <p:sp>
        <p:nvSpPr>
          <p:cNvPr id="67587" name="Rectangle 3"/>
          <p:cNvSpPr>
            <a:spLocks noGrp="1" noChangeArrowheads="1"/>
          </p:cNvSpPr>
          <p:nvPr>
            <p:ph type="body" idx="1"/>
          </p:nvPr>
        </p:nvSpPr>
        <p:spPr/>
        <p:txBody>
          <a:bodyPr/>
          <a:lstStyle/>
          <a:p>
            <a:r>
              <a:rPr lang="en-US" altLang="ja-JP"/>
              <a:t>Many students hate school</a:t>
            </a:r>
          </a:p>
          <a:p>
            <a:r>
              <a:rPr lang="en-US" altLang="ja-JP"/>
              <a:t>Many students hate learning</a:t>
            </a:r>
          </a:p>
          <a:p>
            <a:r>
              <a:rPr lang="en-US" altLang="ja-JP"/>
              <a:t>Many students find classes boring</a:t>
            </a:r>
          </a:p>
          <a:p>
            <a:r>
              <a:rPr lang="en-US" altLang="ja-JP"/>
              <a:t>Many students lose confidence in themselves, especially in their academic ability</a:t>
            </a:r>
          </a:p>
          <a:p>
            <a:r>
              <a:rPr lang="en-US" altLang="ja-JP"/>
              <a:t>Many teachers try to control students</a:t>
            </a:r>
            <a:endParaRPr lang="en-US"/>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wipe(up)">
                                      <p:cBhvr>
                                        <p:cTn id="7" dur="500"/>
                                        <p:tgtEl>
                                          <p:spTgt spid="675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7587">
                                            <p:txEl>
                                              <p:pRg st="1" end="1"/>
                                            </p:txEl>
                                          </p:spTgt>
                                        </p:tgtEl>
                                        <p:attrNameLst>
                                          <p:attrName>style.visibility</p:attrName>
                                        </p:attrNameLst>
                                      </p:cBhvr>
                                      <p:to>
                                        <p:strVal val="visible"/>
                                      </p:to>
                                    </p:set>
                                    <p:animEffect transition="in" filter="wipe(up)">
                                      <p:cBhvr>
                                        <p:cTn id="12" dur="500"/>
                                        <p:tgtEl>
                                          <p:spTgt spid="675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67587">
                                            <p:txEl>
                                              <p:pRg st="2" end="2"/>
                                            </p:txEl>
                                          </p:spTgt>
                                        </p:tgtEl>
                                        <p:attrNameLst>
                                          <p:attrName>style.visibility</p:attrName>
                                        </p:attrNameLst>
                                      </p:cBhvr>
                                      <p:to>
                                        <p:strVal val="visible"/>
                                      </p:to>
                                    </p:set>
                                    <p:animEffect transition="in" filter="wipe(up)">
                                      <p:cBhvr>
                                        <p:cTn id="17" dur="500"/>
                                        <p:tgtEl>
                                          <p:spTgt spid="675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7587">
                                            <p:txEl>
                                              <p:pRg st="3" end="3"/>
                                            </p:txEl>
                                          </p:spTgt>
                                        </p:tgtEl>
                                        <p:attrNameLst>
                                          <p:attrName>style.visibility</p:attrName>
                                        </p:attrNameLst>
                                      </p:cBhvr>
                                      <p:to>
                                        <p:strVal val="visible"/>
                                      </p:to>
                                    </p:set>
                                    <p:animEffect transition="in" filter="wipe(up)">
                                      <p:cBhvr>
                                        <p:cTn id="22" dur="500"/>
                                        <p:tgtEl>
                                          <p:spTgt spid="675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67587">
                                            <p:txEl>
                                              <p:pRg st="4" end="4"/>
                                            </p:txEl>
                                          </p:spTgt>
                                        </p:tgtEl>
                                        <p:attrNameLst>
                                          <p:attrName>style.visibility</p:attrName>
                                        </p:attrNameLst>
                                      </p:cBhvr>
                                      <p:to>
                                        <p:strVal val="visible"/>
                                      </p:to>
                                    </p:set>
                                    <p:animEffect transition="in" filter="wipe(up)">
                                      <p:cBhvr>
                                        <p:cTn id="27" dur="500"/>
                                        <p:tgtEl>
                                          <p:spTgt spid="675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ja-JP" sz="4000"/>
              <a:t>Student Strategies for Resisting Entrance-Exam Education</a:t>
            </a:r>
            <a:endParaRPr lang="en-US" sz="4000"/>
          </a:p>
        </p:txBody>
      </p:sp>
      <p:sp>
        <p:nvSpPr>
          <p:cNvPr id="68611" name="Rectangle 3"/>
          <p:cNvSpPr>
            <a:spLocks noGrp="1" noChangeArrowheads="1"/>
          </p:cNvSpPr>
          <p:nvPr>
            <p:ph type="body" idx="1"/>
          </p:nvPr>
        </p:nvSpPr>
        <p:spPr/>
        <p:txBody>
          <a:bodyPr/>
          <a:lstStyle/>
          <a:p>
            <a:r>
              <a:rPr lang="en-US" altLang="ja-JP"/>
              <a:t>Students become extremely passive, sleeping in classes</a:t>
            </a:r>
          </a:p>
          <a:p>
            <a:r>
              <a:rPr lang="en-US" altLang="ja-JP"/>
              <a:t>Students become silent, never asking questions or showing interest</a:t>
            </a:r>
          </a:p>
          <a:p>
            <a:r>
              <a:rPr lang="en-US" altLang="ja-JP"/>
              <a:t>Students completely separate their personal, meaningful lives from the classroom, which has no meaning for them</a:t>
            </a:r>
            <a:endParaRPr lang="en-US"/>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wipe(down)">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wipe(down)">
                                      <p:cBhvr>
                                        <p:cTn id="12" dur="500"/>
                                        <p:tgtEl>
                                          <p:spTgt spid="686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wipe(down)">
                                      <p:cBhvr>
                                        <p:cTn id="17" dur="500"/>
                                        <p:tgtEl>
                                          <p:spTgt spid="686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ja-JP"/>
              <a:t>Student Strategies II</a:t>
            </a:r>
            <a:endParaRPr lang="en-US"/>
          </a:p>
        </p:txBody>
      </p:sp>
      <p:sp>
        <p:nvSpPr>
          <p:cNvPr id="69635" name="Rectangle 3"/>
          <p:cNvSpPr>
            <a:spLocks noGrp="1" noChangeArrowheads="1"/>
          </p:cNvSpPr>
          <p:nvPr>
            <p:ph type="body" idx="1"/>
          </p:nvPr>
        </p:nvSpPr>
        <p:spPr>
          <a:xfrm>
            <a:off x="539750" y="1268413"/>
            <a:ext cx="8229600" cy="4137025"/>
          </a:xfrm>
        </p:spPr>
        <p:txBody>
          <a:bodyPr/>
          <a:lstStyle/>
          <a:p>
            <a:pPr>
              <a:lnSpc>
                <a:spcPct val="90000"/>
              </a:lnSpc>
            </a:pPr>
            <a:endParaRPr lang="en-US" altLang="ja-JP"/>
          </a:p>
          <a:p>
            <a:pPr>
              <a:lnSpc>
                <a:spcPct val="90000"/>
              </a:lnSpc>
            </a:pPr>
            <a:r>
              <a:rPr lang="en-US" altLang="ja-JP"/>
              <a:t>Students never do more than what is required by the teacher (homework)</a:t>
            </a:r>
          </a:p>
          <a:p>
            <a:pPr>
              <a:lnSpc>
                <a:spcPct val="90000"/>
              </a:lnSpc>
            </a:pPr>
            <a:r>
              <a:rPr lang="en-US" altLang="ja-JP"/>
              <a:t>Students do not think about the content of their education</a:t>
            </a:r>
          </a:p>
          <a:p>
            <a:pPr>
              <a:lnSpc>
                <a:spcPct val="90000"/>
              </a:lnSpc>
            </a:pPr>
            <a:r>
              <a:rPr lang="en-US" altLang="ja-JP"/>
              <a:t>Students in the classroom wait for class to end so they can be free of school</a:t>
            </a:r>
          </a:p>
          <a:p>
            <a:pPr>
              <a:lnSpc>
                <a:spcPct val="90000"/>
              </a:lnSpc>
            </a:pPr>
            <a:r>
              <a:rPr lang="en-US" altLang="ja-JP"/>
              <a:t>Students have no personal learning goals</a:t>
            </a:r>
          </a:p>
          <a:p>
            <a:pPr>
              <a:lnSpc>
                <a:spcPct val="90000"/>
              </a:lnSpc>
            </a:pPr>
            <a:endParaRPr lang="en-US" altLang="ja-JP"/>
          </a:p>
          <a:p>
            <a:pPr>
              <a:lnSpc>
                <a:spcPct val="90000"/>
              </a:lnSpc>
            </a:pPr>
            <a:endParaRPr lang="en-US" altLang="ja-JP"/>
          </a:p>
          <a:p>
            <a:pPr>
              <a:lnSpc>
                <a:spcPct val="90000"/>
              </a:lnSpc>
            </a:pPr>
            <a:endParaRPr lang="en-US"/>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9635">
                                            <p:txEl>
                                              <p:pRg st="1" end="1"/>
                                            </p:txEl>
                                          </p:spTgt>
                                        </p:tgtEl>
                                        <p:attrNameLst>
                                          <p:attrName>style.visibility</p:attrName>
                                        </p:attrNameLst>
                                      </p:cBhvr>
                                      <p:to>
                                        <p:strVal val="visible"/>
                                      </p:to>
                                    </p:set>
                                    <p:animEffect transition="in" filter="wipe(left)">
                                      <p:cBhvr>
                                        <p:cTn id="7" dur="500"/>
                                        <p:tgtEl>
                                          <p:spTgt spid="6963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9635">
                                            <p:txEl>
                                              <p:pRg st="2" end="2"/>
                                            </p:txEl>
                                          </p:spTgt>
                                        </p:tgtEl>
                                        <p:attrNameLst>
                                          <p:attrName>style.visibility</p:attrName>
                                        </p:attrNameLst>
                                      </p:cBhvr>
                                      <p:to>
                                        <p:strVal val="visible"/>
                                      </p:to>
                                    </p:set>
                                    <p:animEffect transition="in" filter="wipe(left)">
                                      <p:cBhvr>
                                        <p:cTn id="12" dur="500"/>
                                        <p:tgtEl>
                                          <p:spTgt spid="6963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9635">
                                            <p:txEl>
                                              <p:pRg st="3" end="3"/>
                                            </p:txEl>
                                          </p:spTgt>
                                        </p:tgtEl>
                                        <p:attrNameLst>
                                          <p:attrName>style.visibility</p:attrName>
                                        </p:attrNameLst>
                                      </p:cBhvr>
                                      <p:to>
                                        <p:strVal val="visible"/>
                                      </p:to>
                                    </p:set>
                                    <p:animEffect transition="in" filter="wipe(left)">
                                      <p:cBhvr>
                                        <p:cTn id="17" dur="500"/>
                                        <p:tgtEl>
                                          <p:spTgt spid="6963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9635">
                                            <p:txEl>
                                              <p:pRg st="4" end="4"/>
                                            </p:txEl>
                                          </p:spTgt>
                                        </p:tgtEl>
                                        <p:attrNameLst>
                                          <p:attrName>style.visibility</p:attrName>
                                        </p:attrNameLst>
                                      </p:cBhvr>
                                      <p:to>
                                        <p:strVal val="visible"/>
                                      </p:to>
                                    </p:set>
                                    <p:animEffect transition="in" filter="wipe(left)">
                                      <p:cBhvr>
                                        <p:cTn id="22" dur="500"/>
                                        <p:tgtEl>
                                          <p:spTgt spid="69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ja-JP" sz="4000"/>
              <a:t>Consequences of </a:t>
            </a:r>
            <a:br>
              <a:rPr lang="en-US" altLang="ja-JP" sz="4000"/>
            </a:br>
            <a:r>
              <a:rPr lang="en-US" altLang="ja-JP" sz="4000"/>
              <a:t>Entrance-Exam Education</a:t>
            </a:r>
            <a:endParaRPr lang="en-US" sz="4000"/>
          </a:p>
        </p:txBody>
      </p:sp>
      <p:sp>
        <p:nvSpPr>
          <p:cNvPr id="70659" name="Rectangle 3"/>
          <p:cNvSpPr>
            <a:spLocks noGrp="1" noChangeArrowheads="1"/>
          </p:cNvSpPr>
          <p:nvPr>
            <p:ph type="body" idx="1"/>
          </p:nvPr>
        </p:nvSpPr>
        <p:spPr>
          <a:xfrm>
            <a:off x="539750" y="1628775"/>
            <a:ext cx="8229600" cy="4752975"/>
          </a:xfrm>
        </p:spPr>
        <p:txBody>
          <a:bodyPr/>
          <a:lstStyle/>
          <a:p>
            <a:pPr>
              <a:lnSpc>
                <a:spcPct val="90000"/>
              </a:lnSpc>
            </a:pPr>
            <a:endParaRPr lang="en-US" altLang="ja-JP" sz="2800"/>
          </a:p>
          <a:p>
            <a:pPr>
              <a:lnSpc>
                <a:spcPct val="90000"/>
              </a:lnSpc>
            </a:pPr>
            <a:r>
              <a:rPr lang="en-US" altLang="ja-JP" sz="2800"/>
              <a:t>Students do not know how to learn for purposes of personal growth</a:t>
            </a:r>
          </a:p>
          <a:p>
            <a:pPr>
              <a:lnSpc>
                <a:spcPct val="90000"/>
              </a:lnSpc>
            </a:pPr>
            <a:r>
              <a:rPr lang="en-US" altLang="ja-JP" sz="2800"/>
              <a:t>Students never act independently</a:t>
            </a:r>
          </a:p>
          <a:p>
            <a:pPr>
              <a:lnSpc>
                <a:spcPct val="90000"/>
              </a:lnSpc>
            </a:pPr>
            <a:r>
              <a:rPr lang="en-US" altLang="ja-JP" sz="2800"/>
              <a:t>Students have little experience learning outside of class</a:t>
            </a:r>
          </a:p>
          <a:p>
            <a:pPr>
              <a:lnSpc>
                <a:spcPct val="90000"/>
              </a:lnSpc>
            </a:pPr>
            <a:r>
              <a:rPr lang="en-US" altLang="ja-JP" sz="2800"/>
              <a:t>Students do not see learning as something that gives them power</a:t>
            </a:r>
          </a:p>
          <a:p>
            <a:pPr>
              <a:lnSpc>
                <a:spcPct val="90000"/>
              </a:lnSpc>
            </a:pPr>
            <a:r>
              <a:rPr lang="en-US" altLang="ja-JP" sz="2800"/>
              <a:t>Students do not know how to study for purposes other than a test</a:t>
            </a:r>
            <a:endParaRPr lang="en-US" sz="2800"/>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70659">
                                            <p:txEl>
                                              <p:pRg st="1" end="1"/>
                                            </p:txEl>
                                          </p:spTgt>
                                        </p:tgtEl>
                                        <p:attrNameLst>
                                          <p:attrName>style.visibility</p:attrName>
                                        </p:attrNameLst>
                                      </p:cBhvr>
                                      <p:to>
                                        <p:strVal val="visible"/>
                                      </p:to>
                                    </p:set>
                                    <p:animEffect transition="in" filter="wipe(right)">
                                      <p:cBhvr>
                                        <p:cTn id="7" dur="500"/>
                                        <p:tgtEl>
                                          <p:spTgt spid="7065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70659">
                                            <p:txEl>
                                              <p:pRg st="2" end="2"/>
                                            </p:txEl>
                                          </p:spTgt>
                                        </p:tgtEl>
                                        <p:attrNameLst>
                                          <p:attrName>style.visibility</p:attrName>
                                        </p:attrNameLst>
                                      </p:cBhvr>
                                      <p:to>
                                        <p:strVal val="visible"/>
                                      </p:to>
                                    </p:set>
                                    <p:animEffect transition="in" filter="wipe(right)">
                                      <p:cBhvr>
                                        <p:cTn id="12" dur="500"/>
                                        <p:tgtEl>
                                          <p:spTgt spid="706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70659">
                                            <p:txEl>
                                              <p:pRg st="3" end="3"/>
                                            </p:txEl>
                                          </p:spTgt>
                                        </p:tgtEl>
                                        <p:attrNameLst>
                                          <p:attrName>style.visibility</p:attrName>
                                        </p:attrNameLst>
                                      </p:cBhvr>
                                      <p:to>
                                        <p:strVal val="visible"/>
                                      </p:to>
                                    </p:set>
                                    <p:animEffect transition="in" filter="wipe(right)">
                                      <p:cBhvr>
                                        <p:cTn id="17" dur="500"/>
                                        <p:tgtEl>
                                          <p:spTgt spid="7065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70659">
                                            <p:txEl>
                                              <p:pRg st="4" end="4"/>
                                            </p:txEl>
                                          </p:spTgt>
                                        </p:tgtEl>
                                        <p:attrNameLst>
                                          <p:attrName>style.visibility</p:attrName>
                                        </p:attrNameLst>
                                      </p:cBhvr>
                                      <p:to>
                                        <p:strVal val="visible"/>
                                      </p:to>
                                    </p:set>
                                    <p:animEffect transition="in" filter="wipe(right)">
                                      <p:cBhvr>
                                        <p:cTn id="22" dur="500"/>
                                        <p:tgtEl>
                                          <p:spTgt spid="7065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70659">
                                            <p:txEl>
                                              <p:pRg st="5" end="5"/>
                                            </p:txEl>
                                          </p:spTgt>
                                        </p:tgtEl>
                                        <p:attrNameLst>
                                          <p:attrName>style.visibility</p:attrName>
                                        </p:attrNameLst>
                                      </p:cBhvr>
                                      <p:to>
                                        <p:strVal val="visible"/>
                                      </p:to>
                                    </p:set>
                                    <p:animEffect transition="in" filter="wipe(right)">
                                      <p:cBhvr>
                                        <p:cTn id="27" dur="500"/>
                                        <p:tgtEl>
                                          <p:spTgt spid="706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95288" y="549275"/>
            <a:ext cx="8291512" cy="4464050"/>
          </a:xfrm>
        </p:spPr>
        <p:txBody>
          <a:bodyPr/>
          <a:lstStyle/>
          <a:p>
            <a:pPr algn="l"/>
            <a:r>
              <a:rPr lang="en-US" altLang="ja-JP" sz="4000">
                <a:solidFill>
                  <a:srgbClr val="FF3300"/>
                </a:solidFill>
              </a:rPr>
              <a:t>B.</a:t>
            </a:r>
            <a:r>
              <a:rPr lang="en-US" altLang="ja-JP" sz="4000"/>
              <a:t> </a:t>
            </a:r>
            <a:br>
              <a:rPr lang="en-US" altLang="ja-JP" sz="4000"/>
            </a:br>
            <a:r>
              <a:rPr lang="en-US" altLang="ja-JP" sz="4000"/>
              <a:t>What is the connection between Entrance Examinations and the fact that many students do not learn to speak English in high school? </a:t>
            </a:r>
            <a:br>
              <a:rPr lang="en-US" altLang="ja-JP" sz="4000"/>
            </a:br>
            <a:r>
              <a:rPr lang="en-US" altLang="ja-JP" sz="4000"/>
              <a:t/>
            </a:r>
            <a:br>
              <a:rPr lang="en-US" altLang="ja-JP" sz="4000"/>
            </a:br>
            <a:r>
              <a:rPr lang="en-US" altLang="ja-JP" sz="4000"/>
              <a:t>Please write down your idea in English or Japanese.</a:t>
            </a:r>
            <a:endParaRPr lang="en-US" sz="4000"/>
          </a:p>
        </p:txBody>
      </p:sp>
    </p:spTree>
  </p:cSld>
  <p:clrMapOvr>
    <a:masterClrMapping/>
  </p:clrMapOvr>
  <p:transition spd="med">
    <p:blinds dir="vert"/>
  </p:transition>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8484</TotalTime>
  <Words>1275</Words>
  <Application>Microsoft Office PowerPoint</Application>
  <PresentationFormat>On-screen Show (4:3)</PresentationFormat>
  <Paragraphs>208</Paragraphs>
  <Slides>33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ＭＳ Ｐゴシック</vt:lpstr>
      <vt:lpstr>ＭＳ Ｐ明朝</vt:lpstr>
      <vt:lpstr>標準デザイン</vt:lpstr>
      <vt:lpstr>The Power of Reading A Presentation  by Dr. Charles Cabell</vt:lpstr>
      <vt:lpstr>Stopping Points</vt:lpstr>
      <vt:lpstr>High School English Education</vt:lpstr>
      <vt:lpstr>Characteristics of  Entrance Exam Preparation （受験勉強） </vt:lpstr>
      <vt:lpstr>Indirect Results of  Entrance-Exam Education</vt:lpstr>
      <vt:lpstr>Student Strategies for Resisting Entrance-Exam Education</vt:lpstr>
      <vt:lpstr>Student Strategies II</vt:lpstr>
      <vt:lpstr>Consequences of  Entrance-Exam Education</vt:lpstr>
      <vt:lpstr>B.  What is the connection between Entrance Examinations and the fact that many students do not learn to speak English in high school?   Please write down your idea in English or Japanese.</vt:lpstr>
      <vt:lpstr>This is Keiko. She has a problem</vt:lpstr>
      <vt:lpstr>Keiko wants to improve her English</vt:lpstr>
      <vt:lpstr>Still, she still has trouble listening, understanding, reading and writing.   What should she do?</vt:lpstr>
      <vt:lpstr>The Best Way for Keiko to improve her English is to learn how to read English for fun!   Let me explain. </vt:lpstr>
      <vt:lpstr>Free Voluntary Reading (FVR)</vt:lpstr>
      <vt:lpstr>Reading English  without a Dictionary</vt:lpstr>
      <vt:lpstr>Why should you not  use a dictionary?</vt:lpstr>
      <vt:lpstr>Why use FVR?</vt:lpstr>
      <vt:lpstr>Ｓｉｎｇａｐｏｒｅ Results</vt:lpstr>
      <vt:lpstr>PowerPoint Presentation</vt:lpstr>
      <vt:lpstr>英語科目、再履修の学生</vt:lpstr>
      <vt:lpstr>D. Please summarize with your friends what I have said up to this point. (答えは日本語で書いてもいいです。） </vt:lpstr>
      <vt:lpstr>Students who develop the habit of  reading books on their own</vt:lpstr>
      <vt:lpstr>Language Complexity</vt:lpstr>
      <vt:lpstr>How do you say “椅子” in English?</vt:lpstr>
      <vt:lpstr>going to do　＝　するつもり</vt:lpstr>
      <vt:lpstr>These are some other words that have different nuances in Japanese and in English</vt:lpstr>
      <vt:lpstr>Who are these two people?</vt:lpstr>
      <vt:lpstr>The Story of Malcolm X</vt:lpstr>
      <vt:lpstr>Students who Practice FVR Receive Higher Scores in:</vt:lpstr>
      <vt:lpstr>Spelling and Grammar</vt:lpstr>
      <vt:lpstr>（答えは日本語で書いてもいいです。）</vt:lpstr>
      <vt:lpstr>Conclusion</vt:lpstr>
      <vt:lpstr>PowerPoint Presentation</vt:lpstr>
    </vt:vector>
  </TitlesOfParts>
  <Company>東洋大学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Power of Reading</dc:title>
  <dc:creator>東洋大学</dc:creator>
  <cp:lastModifiedBy>Teacher E-Solutions</cp:lastModifiedBy>
  <cp:revision>14</cp:revision>
  <dcterms:created xsi:type="dcterms:W3CDTF">2005-05-21T13:45:19Z</dcterms:created>
  <dcterms:modified xsi:type="dcterms:W3CDTF">2019-01-18T16:52:36Z</dcterms:modified>
</cp:coreProperties>
</file>