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4099" name="Group 3"/>
            <p:cNvGrpSpPr>
              <a:grpSpLocks/>
            </p:cNvGrpSpPr>
            <p:nvPr/>
          </p:nvGrpSpPr>
          <p:grpSpPr bwMode="auto">
            <a:xfrm flipH="1">
              <a:off x="-2" y="1562"/>
              <a:ext cx="5762" cy="638"/>
              <a:chOff x="-2" y="1562"/>
              <a:chExt cx="5762" cy="638"/>
            </a:xfrm>
          </p:grpSpPr>
          <p:sp>
            <p:nvSpPr>
              <p:cNvPr id="4100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1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2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8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9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1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2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3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4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5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6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7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8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119" name="Freeform 23"/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21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173163" y="198438"/>
            <a:ext cx="7772400" cy="2286000"/>
          </a:xfrm>
        </p:spPr>
        <p:txBody>
          <a:bodyPr anchor="b">
            <a:spAutoFit/>
          </a:bodyPr>
          <a:lstStyle>
            <a:lvl1pPr>
              <a:defRPr sz="72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4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123" name="Rectangle 27"/>
          <p:cNvSpPr>
            <a:spLocks noGrp="1" noChangeArrowheads="1"/>
          </p:cNvSpPr>
          <p:nvPr>
            <p:ph type="dt" sz="half" idx="2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4124" name="Rectangle 2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4125" name="Rectangle 2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2B4033B6-BB1F-4373-8565-8FCF1DBFC2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347354-5EE7-49BF-B92E-BD78EDBE63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52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F43D4F-4806-43B8-9E9D-77416EC1E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595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17EAA-0433-4D10-93C0-23F3A9D784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471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7A748-4D5D-46A9-876B-C32D6F9505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450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C195B6-00FF-4365-983D-7CDF67BF80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72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716B03-7BE7-4BAE-A328-70B7CE3C6B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671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4DD01E-33FA-43BF-9EC1-70426A9DB4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886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F7CB30-425E-4AA2-A823-9E4095FF76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924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2C20B7-4706-4D4A-AC12-8487439156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592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0B4961-1767-476F-AA6A-E3618958A9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85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3075" name="Group 3"/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3076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7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8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9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0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1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2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3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4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5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6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7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8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9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0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1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2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3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4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95" name="Freeform 23"/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" name="Freeform 24"/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97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98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99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fld id="{322D5DE5-DBDB-4FA6-9417-3896B664CA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Objective.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We will be able to predict the meaning of new words.</a:t>
            </a:r>
          </a:p>
          <a:p>
            <a:r>
              <a:rPr lang="en-GB"/>
              <a:t>We will be able to use clues given in the rest of the sentence or paragraph.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99FFCC"/>
          </a:solidFill>
        </p:spPr>
        <p:txBody>
          <a:bodyPr/>
          <a:lstStyle/>
          <a:p>
            <a:pPr algn="ctr"/>
            <a:r>
              <a:rPr lang="en-GB" sz="4000">
                <a:solidFill>
                  <a:schemeClr val="accent2"/>
                </a:solidFill>
                <a:latin typeface="Arial Black" pitchFamily="34" charset="0"/>
              </a:rPr>
              <a:t>Amphitheatres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Many towns had </a:t>
            </a:r>
            <a:r>
              <a:rPr lang="en-GB" b="1">
                <a:solidFill>
                  <a:schemeClr val="accent2"/>
                </a:solidFill>
              </a:rPr>
              <a:t>amphitheatres</a:t>
            </a:r>
            <a:r>
              <a:rPr lang="en-GB"/>
              <a:t>. They were very popular with the citizens of Rome. We particularly remember them for their great gladiator fights.</a:t>
            </a:r>
          </a:p>
          <a:p>
            <a:endParaRPr lang="en-GB"/>
          </a:p>
          <a:p>
            <a:pPr algn="ctr">
              <a:buFont typeface="Wingdings" pitchFamily="2" charset="2"/>
              <a:buNone/>
            </a:pPr>
            <a:r>
              <a:rPr lang="en-GB"/>
              <a:t>Can you predict the meaning of </a:t>
            </a:r>
            <a:r>
              <a:rPr lang="en-GB" b="1">
                <a:solidFill>
                  <a:schemeClr val="accent2"/>
                </a:solidFill>
              </a:rPr>
              <a:t>amphitheatres</a:t>
            </a:r>
            <a:r>
              <a:rPr lang="en-GB"/>
              <a:t>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/>
          <p:cNvSpPr>
            <a:spLocks noGrp="1" noChangeArrowheads="1"/>
          </p:cNvSpPr>
          <p:nvPr>
            <p:ph type="title"/>
          </p:nvPr>
        </p:nvSpPr>
        <p:spPr>
          <a:solidFill>
            <a:srgbClr val="FFFF66"/>
          </a:solidFill>
        </p:spPr>
        <p:txBody>
          <a:bodyPr/>
          <a:lstStyle/>
          <a:p>
            <a:pPr algn="ctr"/>
            <a:r>
              <a:rPr lang="en-GB">
                <a:solidFill>
                  <a:schemeClr val="accent2"/>
                </a:solidFill>
                <a:latin typeface="Arial Black" pitchFamily="34" charset="0"/>
              </a:rPr>
              <a:t>Scutum</a:t>
            </a:r>
          </a:p>
        </p:txBody>
      </p:sp>
      <p:sp>
        <p:nvSpPr>
          <p:cNvPr id="2662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Roman soldiers carried a large </a:t>
            </a:r>
            <a:r>
              <a:rPr lang="en-GB" b="1">
                <a:solidFill>
                  <a:schemeClr val="accent2"/>
                </a:solidFill>
              </a:rPr>
              <a:t>scutum </a:t>
            </a:r>
            <a:r>
              <a:rPr lang="en-GB"/>
              <a:t>to protect them from arrows.</a:t>
            </a:r>
          </a:p>
          <a:p>
            <a:pPr>
              <a:buFont typeface="Wingdings" pitchFamily="2" charset="2"/>
              <a:buNone/>
            </a:pPr>
            <a:endParaRPr lang="en-GB"/>
          </a:p>
        </p:txBody>
      </p:sp>
      <p:pic>
        <p:nvPicPr>
          <p:cNvPr id="26628" name="Picture 1028" descr="sy01241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581400"/>
            <a:ext cx="2600325" cy="2782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folHlink"/>
          </a:solidFill>
        </p:spPr>
        <p:txBody>
          <a:bodyPr/>
          <a:lstStyle/>
          <a:p>
            <a:pPr algn="ctr"/>
            <a:r>
              <a:rPr lang="en-GB">
                <a:solidFill>
                  <a:schemeClr val="accent2"/>
                </a:solidFill>
                <a:latin typeface="Arial Black" pitchFamily="34" charset="0"/>
              </a:rPr>
              <a:t>Legion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In AD43 about 40 000 soldiers (four </a:t>
            </a:r>
            <a:r>
              <a:rPr lang="en-GB" b="1">
                <a:solidFill>
                  <a:schemeClr val="accent2"/>
                </a:solidFill>
              </a:rPr>
              <a:t>legions</a:t>
            </a:r>
            <a:r>
              <a:rPr lang="en-GB"/>
              <a:t>) sailed to Britain to attack.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371600" y="4038600"/>
            <a:ext cx="7315200" cy="2041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chemeClr val="bg1"/>
                </a:solidFill>
                <a:latin typeface="Franklin Gothic Medium" pitchFamily="34" charset="0"/>
              </a:rPr>
              <a:t>The words you have discussed are what we call </a:t>
            </a:r>
            <a:r>
              <a:rPr lang="en-GB" sz="3200" b="1">
                <a:solidFill>
                  <a:srgbClr val="FFFF66"/>
                </a:solidFill>
                <a:latin typeface="Franklin Gothic Medium" pitchFamily="34" charset="0"/>
              </a:rPr>
              <a:t>Technical Vocabulary</a:t>
            </a:r>
            <a:r>
              <a:rPr lang="en-GB" sz="3200">
                <a:solidFill>
                  <a:schemeClr val="bg1"/>
                </a:solidFill>
                <a:latin typeface="Franklin Gothic Medium" pitchFamily="34" charset="0"/>
              </a:rPr>
              <a:t>. That means that they are </a:t>
            </a:r>
            <a:r>
              <a:rPr lang="en-GB" sz="3200" b="1">
                <a:solidFill>
                  <a:srgbClr val="FFFF66"/>
                </a:solidFill>
                <a:latin typeface="Franklin Gothic Medium" pitchFamily="34" charset="0"/>
              </a:rPr>
              <a:t>precise</a:t>
            </a:r>
            <a:r>
              <a:rPr lang="en-GB" sz="3200">
                <a:solidFill>
                  <a:schemeClr val="bg1"/>
                </a:solidFill>
                <a:latin typeface="Franklin Gothic Medium" pitchFamily="34" charset="0"/>
              </a:rPr>
              <a:t> words that a linked to </a:t>
            </a:r>
            <a:r>
              <a:rPr lang="en-GB" sz="3200" b="1">
                <a:solidFill>
                  <a:srgbClr val="FFFF66"/>
                </a:solidFill>
                <a:latin typeface="Franklin Gothic Medium" pitchFamily="34" charset="0"/>
              </a:rPr>
              <a:t>one particular subject area</a:t>
            </a:r>
            <a:r>
              <a:rPr lang="en-GB" sz="3200">
                <a:solidFill>
                  <a:schemeClr val="bg1"/>
                </a:solidFill>
                <a:latin typeface="Franklin Gothic Medium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GB" b="1">
                <a:latin typeface="Tempus Sans ITC" pitchFamily="82" charset="0"/>
              </a:rPr>
              <a:t>Writing objective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We will be able to write a clear paragraph of a non-chronological report.</a:t>
            </a:r>
          </a:p>
          <a:p>
            <a:pPr>
              <a:buFont typeface="Wingdings" pitchFamily="2" charset="2"/>
              <a:buNone/>
            </a:pPr>
            <a:endParaRPr lang="en-GB"/>
          </a:p>
          <a:p>
            <a:r>
              <a:rPr lang="en-GB"/>
              <a:t>We will be able to use</a:t>
            </a:r>
          </a:p>
          <a:p>
            <a:pPr>
              <a:buFont typeface="Wingdings" pitchFamily="2" charset="2"/>
              <a:buNone/>
            </a:pPr>
            <a:r>
              <a:rPr lang="en-GB"/>
              <a:t>   precise vocabulary. 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4648200" y="3429000"/>
            <a:ext cx="365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28677" name="Picture 5" descr="bd05509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048000"/>
            <a:ext cx="2660650" cy="3459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Your task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/>
              <a:t>You MUST rehearse your sentences orally with your writing partner.</a:t>
            </a:r>
          </a:p>
          <a:p>
            <a:endParaRPr lang="en-GB" sz="2800"/>
          </a:p>
          <a:p>
            <a:r>
              <a:rPr lang="en-GB" sz="2800"/>
              <a:t>You SHOULD draft your sentences first on a whiteboard then reread them.</a:t>
            </a:r>
          </a:p>
          <a:p>
            <a:endParaRPr lang="en-GB" sz="2800"/>
          </a:p>
          <a:p>
            <a:r>
              <a:rPr lang="en-GB" sz="2800"/>
              <a:t>You COULD have written a clear paragraph of text using precise vocabulary.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theme/theme1.xml><?xml version="1.0" encoding="utf-8"?>
<a:theme xmlns:a="http://schemas.openxmlformats.org/drawingml/2006/main" name="Dad`s Tie">
  <a:themeElements>
    <a:clrScheme name="Dad`s Tie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Dad`s Tie">
      <a:majorFont>
        <a:latin typeface="Times New Roman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Dad`s Tie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d`s Tie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Designs\Dad`s Tie.pot</Template>
  <TotalTime>36</TotalTime>
  <Words>188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Times New Roman</vt:lpstr>
      <vt:lpstr>Arial</vt:lpstr>
      <vt:lpstr>Wingdings</vt:lpstr>
      <vt:lpstr>Arial Black</vt:lpstr>
      <vt:lpstr>Franklin Gothic Medium</vt:lpstr>
      <vt:lpstr>Tempus Sans ITC</vt:lpstr>
      <vt:lpstr>Dad`s Tie</vt:lpstr>
      <vt:lpstr>Objective.</vt:lpstr>
      <vt:lpstr>Amphitheatres </vt:lpstr>
      <vt:lpstr>Scutum</vt:lpstr>
      <vt:lpstr>Legion</vt:lpstr>
      <vt:lpstr>Writing objective</vt:lpstr>
      <vt:lpstr>PowerPoint Presentation</vt:lpstr>
      <vt:lpstr>Your task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Objective.</dc:title>
  <dc:creator>Lindsay</dc:creator>
  <cp:lastModifiedBy>Teacher E-Solutions</cp:lastModifiedBy>
  <cp:revision>1</cp:revision>
  <cp:lastPrinted>1601-01-01T00:00:00Z</cp:lastPrinted>
  <dcterms:created xsi:type="dcterms:W3CDTF">2004-11-20T18:12:59Z</dcterms:created>
  <dcterms:modified xsi:type="dcterms:W3CDTF">2019-01-18T16:52:37Z</dcterms:modified>
</cp:coreProperties>
</file>