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3" r:id="rId6"/>
    <p:sldId id="261" r:id="rId7"/>
    <p:sldId id="262" r:id="rId8"/>
    <p:sldId id="268" r:id="rId9"/>
    <p:sldId id="259" r:id="rId10"/>
    <p:sldId id="269" r:id="rId11"/>
    <p:sldId id="260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292929"/>
    <a:srgbClr val="196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94660"/>
  </p:normalViewPr>
  <p:slideViewPr>
    <p:cSldViewPr>
      <p:cViewPr varScale="1">
        <p:scale>
          <a:sx n="41" d="100"/>
          <a:sy n="41" d="100"/>
        </p:scale>
        <p:origin x="-63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704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0866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7E3988-84F3-4B79-90DA-5D3E4CC141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90491-B78D-4113-93E5-1A48E58607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62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19431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81000"/>
            <a:ext cx="56769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40320-2F05-420D-ABBA-E36A472D11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7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F87EB-EF18-4F13-B43A-D053C009B6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67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DC0C1-21EF-41F4-83F8-2E4F7A4817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75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295400"/>
            <a:ext cx="27051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2900" y="1295400"/>
            <a:ext cx="27051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F3F9E-F70D-445B-AFAC-27E7C53F50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10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D842D-2E39-4B4D-B5B4-6075F86CF7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38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E44ED-8A66-424E-AC2A-82C9702A095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3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2D216-7815-46EE-A9E0-DAAE737C7DF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3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DC54E-49E0-4FB7-BA5D-9DCB06FF516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23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66BBE-5C96-47F9-9594-3BA7B1510BE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85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810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295400"/>
            <a:ext cx="55626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08845C-5506-4612-9044-881A61A5F4A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36838"/>
            <a:ext cx="7772400" cy="704850"/>
          </a:xfrm>
        </p:spPr>
        <p:txBody>
          <a:bodyPr/>
          <a:lstStyle/>
          <a:p>
            <a:r>
              <a:rPr lang="en-GB" sz="8800"/>
              <a:t>Prefixes</a:t>
            </a:r>
            <a:r>
              <a:rPr lang="en-GB" sz="3200"/>
              <a:t> – ‘re’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(Spelling Skills)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132138" y="6165850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http://www.primaryresources.co.uk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042988" y="2276475"/>
            <a:ext cx="62642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600">
                <a:solidFill>
                  <a:schemeClr val="tx2"/>
                </a:solidFill>
                <a:latin typeface="Arial Black" pitchFamily="34" charset="0"/>
              </a:rPr>
              <a:t>What other words can you think of that begin with the prefix ‘re’?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More words that begin with the prefix ‘re’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404938" y="414972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renew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572000" y="16287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redeem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0" y="263683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refuel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572000" y="479742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rehouse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572000" y="371633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retell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404938" y="28527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refit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331913" y="17732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More words that begin with the prefix ‘re’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851275" y="27082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rewind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258888" y="29241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rebirth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492500" y="53736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rebound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211638" y="414972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re-count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116013" y="16287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recover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476375" y="4508500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refloat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4500563" y="16287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reform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More words that begin with the prefix ‘re’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258888" y="3860800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rearm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572000" y="19161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recycle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116013" y="48688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redirect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619250" y="14843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redouble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403350" y="27082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regroup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427538" y="3141663"/>
            <a:ext cx="39608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reiterate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4500563" y="537368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relapse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3492500" y="4221163"/>
            <a:ext cx="3384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repossess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More words that begin with the prefix ‘re’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500563" y="3933825"/>
            <a:ext cx="3565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redevelop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203575" y="4724400"/>
            <a:ext cx="568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reassure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116013" y="3141663"/>
            <a:ext cx="5688012" cy="176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recapitulate</a:t>
            </a:r>
          </a:p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recap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339975" y="14843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refresh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284663" y="2349500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500563" y="13414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redo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50825" y="341313"/>
            <a:ext cx="849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What do all these words have in common?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219700" y="522922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revise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116013" y="2565400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rebuild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716463" y="40052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rewire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187450" y="12684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reappear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258888" y="5157788"/>
            <a:ext cx="4356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rearrange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971550" y="3716338"/>
            <a:ext cx="41036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reassemble</a:t>
            </a:r>
          </a:p>
        </p:txBody>
      </p:sp>
      <p:sp>
        <p:nvSpPr>
          <p:cNvPr id="22587" name="Text Box 59"/>
          <p:cNvSpPr txBox="1">
            <a:spLocks noChangeArrowheads="1"/>
          </p:cNvSpPr>
          <p:nvPr/>
        </p:nvSpPr>
        <p:spPr bwMode="auto">
          <a:xfrm>
            <a:off x="4140200" y="27082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00563" y="13414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re</a:t>
            </a:r>
            <a:r>
              <a:rPr lang="en-GB" sz="4400">
                <a:latin typeface="Comic Sans MS" pitchFamily="66" charset="0"/>
              </a:rPr>
              <a:t>do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50825" y="341313"/>
            <a:ext cx="849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They all begin with the prefix ‘re’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219700" y="522922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re</a:t>
            </a:r>
            <a:r>
              <a:rPr lang="en-GB" sz="4400">
                <a:latin typeface="Comic Sans MS" pitchFamily="66" charset="0"/>
              </a:rPr>
              <a:t>vise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116013" y="2565400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re</a:t>
            </a:r>
            <a:r>
              <a:rPr lang="en-GB" sz="4400">
                <a:latin typeface="Comic Sans MS" pitchFamily="66" charset="0"/>
              </a:rPr>
              <a:t>build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716463" y="40052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re</a:t>
            </a:r>
            <a:r>
              <a:rPr lang="en-GB" sz="4400">
                <a:latin typeface="Comic Sans MS" pitchFamily="66" charset="0"/>
              </a:rPr>
              <a:t>wire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187450" y="126841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re</a:t>
            </a:r>
            <a:r>
              <a:rPr lang="en-GB" sz="4400">
                <a:latin typeface="Comic Sans MS" pitchFamily="66" charset="0"/>
              </a:rPr>
              <a:t>appear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258888" y="5157788"/>
            <a:ext cx="43561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re</a:t>
            </a:r>
            <a:r>
              <a:rPr lang="en-GB" sz="4400">
                <a:latin typeface="Comic Sans MS" pitchFamily="66" charset="0"/>
              </a:rPr>
              <a:t>arrange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971550" y="3716338"/>
            <a:ext cx="41036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re</a:t>
            </a:r>
            <a:r>
              <a:rPr lang="en-GB" sz="4400">
                <a:latin typeface="Comic Sans MS" pitchFamily="66" charset="0"/>
              </a:rPr>
              <a:t>assemble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140200" y="27082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re</a:t>
            </a:r>
            <a:r>
              <a:rPr lang="en-GB" sz="4400">
                <a:latin typeface="Comic Sans MS" pitchFamily="66" charset="0"/>
              </a:rPr>
              <a:t>write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What does the prefix ‘re’ mean?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187450" y="1285875"/>
            <a:ext cx="568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redo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116013" y="2420938"/>
            <a:ext cx="65516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rebuild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16013" y="3644900"/>
            <a:ext cx="706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rewrite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116013" y="4868863"/>
            <a:ext cx="64087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reappear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700338" y="1484313"/>
            <a:ext cx="150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– to do again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348038" y="2619375"/>
            <a:ext cx="173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– to build again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497263" y="3843338"/>
            <a:ext cx="2635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to write (a thing) again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3708400" y="5113338"/>
            <a:ext cx="196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to appear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  <p:bldP spid="24584" grpId="0"/>
      <p:bldP spid="24585" grpId="0"/>
      <p:bldP spid="24586" grpId="0"/>
      <p:bldP spid="24587" grpId="0"/>
      <p:bldP spid="24588" grpId="0"/>
      <p:bldP spid="245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What does the prefix ‘re’ mean?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50825" y="5805488"/>
            <a:ext cx="849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It means ‘again’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116013" y="4645025"/>
            <a:ext cx="66960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revise</a:t>
            </a:r>
            <a:endParaRPr lang="en-GB" sz="2800">
              <a:latin typeface="Comic Sans MS" pitchFamily="66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116013" y="2565400"/>
            <a:ext cx="6048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rewire 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116013" y="3573463"/>
            <a:ext cx="66246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rearrange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116013" y="1700213"/>
            <a:ext cx="71278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reassemble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4356100" y="1995488"/>
            <a:ext cx="222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to assemble again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3059113" y="2811463"/>
            <a:ext cx="346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- to renew the electrical wiring of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924300" y="3798888"/>
            <a:ext cx="3333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to arrange in a different order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59113" y="4868863"/>
            <a:ext cx="4105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– to go over (work already learnt) in preparation for an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/>
      <p:bldP spid="29704" grpId="0"/>
      <p:bldP spid="29705" grpId="0"/>
      <p:bldP spid="29706" grpId="0"/>
      <p:bldP spid="29707" grpId="0"/>
      <p:bldP spid="29708" grpId="0"/>
      <p:bldP spid="29709" grpId="0"/>
      <p:bldP spid="29710" grpId="0"/>
      <p:bldP spid="297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96875" y="188913"/>
            <a:ext cx="8496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Add the prefix ‘re’ to these words to make new ones…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187450" y="501332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marry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187450" y="2811463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charge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87450" y="16287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type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187450" y="393223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order</a:t>
            </a:r>
          </a:p>
        </p:txBody>
      </p:sp>
      <p:grpSp>
        <p:nvGrpSpPr>
          <p:cNvPr id="27666" name="Group 18"/>
          <p:cNvGrpSpPr>
            <a:grpSpLocks/>
          </p:cNvGrpSpPr>
          <p:nvPr/>
        </p:nvGrpSpPr>
        <p:grpSpPr bwMode="auto">
          <a:xfrm>
            <a:off x="2627313" y="1628775"/>
            <a:ext cx="4465637" cy="762000"/>
            <a:chOff x="1655" y="1026"/>
            <a:chExt cx="2813" cy="480"/>
          </a:xfrm>
        </p:grpSpPr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2835" y="1026"/>
              <a:ext cx="16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chemeClr val="tx2"/>
                  </a:solidFill>
                  <a:latin typeface="Comic Sans MS" pitchFamily="66" charset="0"/>
                </a:rPr>
                <a:t>re</a:t>
              </a:r>
              <a:r>
                <a:rPr lang="en-GB" sz="4400">
                  <a:latin typeface="Comic Sans MS" pitchFamily="66" charset="0"/>
                </a:rPr>
                <a:t>type</a:t>
              </a:r>
            </a:p>
          </p:txBody>
        </p:sp>
        <p:sp>
          <p:nvSpPr>
            <p:cNvPr id="27662" name="Line 14"/>
            <p:cNvSpPr>
              <a:spLocks noChangeShapeType="1"/>
            </p:cNvSpPr>
            <p:nvPr/>
          </p:nvSpPr>
          <p:spPr bwMode="auto">
            <a:xfrm>
              <a:off x="1655" y="1298"/>
              <a:ext cx="108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3132138" y="2811463"/>
            <a:ext cx="3960812" cy="762000"/>
            <a:chOff x="1973" y="1771"/>
            <a:chExt cx="2495" cy="480"/>
          </a:xfrm>
        </p:grpSpPr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2835" y="1771"/>
              <a:ext cx="16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chemeClr val="tx2"/>
                  </a:solidFill>
                  <a:latin typeface="Comic Sans MS" pitchFamily="66" charset="0"/>
                </a:rPr>
                <a:t>re</a:t>
              </a:r>
              <a:r>
                <a:rPr lang="en-GB" sz="4400">
                  <a:latin typeface="Comic Sans MS" pitchFamily="66" charset="0"/>
                </a:rPr>
                <a:t>charge</a:t>
              </a:r>
            </a:p>
          </p:txBody>
        </p:sp>
        <p:sp>
          <p:nvSpPr>
            <p:cNvPr id="27663" name="Line 15"/>
            <p:cNvSpPr>
              <a:spLocks noChangeShapeType="1"/>
            </p:cNvSpPr>
            <p:nvPr/>
          </p:nvSpPr>
          <p:spPr bwMode="auto">
            <a:xfrm>
              <a:off x="1973" y="2024"/>
              <a:ext cx="81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2843213" y="3932238"/>
            <a:ext cx="4249737" cy="762000"/>
            <a:chOff x="1791" y="2477"/>
            <a:chExt cx="2677" cy="480"/>
          </a:xfrm>
        </p:grpSpPr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835" y="2477"/>
              <a:ext cx="16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chemeClr val="tx2"/>
                  </a:solidFill>
                  <a:latin typeface="Comic Sans MS" pitchFamily="66" charset="0"/>
                </a:rPr>
                <a:t>re</a:t>
              </a:r>
              <a:r>
                <a:rPr lang="en-GB" sz="4400">
                  <a:latin typeface="Comic Sans MS" pitchFamily="66" charset="0"/>
                </a:rPr>
                <a:t>order</a:t>
              </a:r>
            </a:p>
          </p:txBody>
        </p:sp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>
              <a:off x="1791" y="2750"/>
              <a:ext cx="10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69" name="Group 21"/>
          <p:cNvGrpSpPr>
            <a:grpSpLocks/>
          </p:cNvGrpSpPr>
          <p:nvPr/>
        </p:nvGrpSpPr>
        <p:grpSpPr bwMode="auto">
          <a:xfrm>
            <a:off x="2916238" y="5013325"/>
            <a:ext cx="4176712" cy="762000"/>
            <a:chOff x="1837" y="3158"/>
            <a:chExt cx="2631" cy="480"/>
          </a:xfrm>
        </p:grpSpPr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835" y="3158"/>
              <a:ext cx="163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4400">
                  <a:solidFill>
                    <a:schemeClr val="tx2"/>
                  </a:solidFill>
                  <a:latin typeface="Comic Sans MS" pitchFamily="66" charset="0"/>
                </a:rPr>
                <a:t>re</a:t>
              </a:r>
              <a:r>
                <a:rPr lang="en-GB" sz="4400">
                  <a:latin typeface="Comic Sans MS" pitchFamily="66" charset="0"/>
                </a:rPr>
                <a:t>marry</a:t>
              </a:r>
            </a:p>
          </p:txBody>
        </p:sp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>
              <a:off x="1837" y="3430"/>
              <a:ext cx="95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Can you identify the root words?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476375" y="16287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retake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331913" y="29241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return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331913" y="40052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recall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03350" y="51577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review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427538" y="16287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revalue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4500563" y="28527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reclaim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3635375" y="3933825"/>
            <a:ext cx="35290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reconsider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4572000" y="51577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rejoin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Can you identify the root words?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476375" y="1628775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take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turn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331913" y="4005263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call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403350" y="51577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view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value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500563" y="2852738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claim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635375" y="3933825"/>
            <a:ext cx="35290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consider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572000" y="5157788"/>
            <a:ext cx="25923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</a:t>
            </a:r>
            <a:r>
              <a:rPr lang="en-GB" sz="4400">
                <a:solidFill>
                  <a:schemeClr val="tx2"/>
                </a:solidFill>
                <a:latin typeface="Comic Sans MS" pitchFamily="66" charset="0"/>
              </a:rPr>
              <a:t>join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116013" y="1989138"/>
            <a:ext cx="4535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re-create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84663" y="2997200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re-elect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258888" y="393382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re-enter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500563" y="4797425"/>
            <a:ext cx="25923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latin typeface="Comic Sans MS" pitchFamily="66" charset="0"/>
              </a:rPr>
              <a:t>re-heat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23850" y="333375"/>
            <a:ext cx="8496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Sometimes the new word is hyphenated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6" grpId="0"/>
      <p:bldP spid="25607" grpId="0"/>
    </p:bldLst>
  </p:timing>
</p:sld>
</file>

<file path=ppt/theme/theme1.xml><?xml version="1.0" encoding="utf-8"?>
<a:theme xmlns:a="http://schemas.openxmlformats.org/drawingml/2006/main" name="Chilly market design template">
  <a:themeElements>
    <a:clrScheme name="Chilly market design template 13">
      <a:dk1>
        <a:srgbClr val="000000"/>
      </a:dk1>
      <a:lt1>
        <a:srgbClr val="FFFFFF"/>
      </a:lt1>
      <a:dk2>
        <a:srgbClr val="0088CC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Chilly market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illy market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lly market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lly market design template 13">
        <a:dk1>
          <a:srgbClr val="000000"/>
        </a:dk1>
        <a:lt1>
          <a:srgbClr val="FFFFFF"/>
        </a:lt1>
        <a:dk2>
          <a:srgbClr val="0088CC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hilly market design template 13">
    <a:dk1>
      <a:srgbClr val="000000"/>
    </a:dk1>
    <a:lt1>
      <a:srgbClr val="FFFFFF"/>
    </a:lt1>
    <a:dk2>
      <a:srgbClr val="0088CC"/>
    </a:dk2>
    <a:lt2>
      <a:srgbClr val="808080"/>
    </a:lt2>
    <a:accent1>
      <a:srgbClr val="99CCFF"/>
    </a:accent1>
    <a:accent2>
      <a:srgbClr val="CCCCFF"/>
    </a:accent2>
    <a:accent3>
      <a:srgbClr val="FFFFFF"/>
    </a:accent3>
    <a:accent4>
      <a:srgbClr val="000000"/>
    </a:accent4>
    <a:accent5>
      <a:srgbClr val="CAE2FF"/>
    </a:accent5>
    <a:accent6>
      <a:srgbClr val="B9B9E7"/>
    </a:accent6>
    <a:hlink>
      <a:srgbClr val="3333CC"/>
    </a:hlink>
    <a:folHlink>
      <a:srgbClr val="AF67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274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Comic Sans MS</vt:lpstr>
      <vt:lpstr>Chilly market design template</vt:lpstr>
      <vt:lpstr>Prefixes – ‘re’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Prefixes</dc:title>
  <dc:subject/>
  <dc:creator>Pitchford</dc:creator>
  <cp:keywords/>
  <dc:description/>
  <cp:lastModifiedBy>Teacher E-Solutions</cp:lastModifiedBy>
  <cp:revision>16</cp:revision>
  <cp:lastPrinted>1601-01-01T00:00:00Z</cp:lastPrinted>
  <dcterms:created xsi:type="dcterms:W3CDTF">2005-07-03T14:39:06Z</dcterms:created>
  <dcterms:modified xsi:type="dcterms:W3CDTF">2019-01-18T16:52:39Z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TC011811551033</vt:lpwstr>
  </property>
</Properties>
</file>