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63" r:id="rId6"/>
    <p:sldId id="261" r:id="rId7"/>
    <p:sldId id="262" r:id="rId8"/>
    <p:sldId id="268" r:id="rId9"/>
    <p:sldId id="269" r:id="rId10"/>
    <p:sldId id="260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777777"/>
    <a:srgbClr val="292929"/>
    <a:srgbClr val="1965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4" autoAdjust="0"/>
    <p:restoredTop sz="94660"/>
  </p:normalViewPr>
  <p:slideViewPr>
    <p:cSldViewPr>
      <p:cViewPr varScale="1">
        <p:scale>
          <a:sx n="41" d="100"/>
          <a:sy n="41" d="100"/>
        </p:scale>
        <p:origin x="-63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95600"/>
            <a:ext cx="7772400" cy="7048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086600" cy="762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0E82AD0-B270-4754-8DE9-2F12DB148D1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E532F9-6606-4598-A40B-822542272D3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38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381000"/>
            <a:ext cx="19431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381000"/>
            <a:ext cx="56769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12E5A9-78FE-46E6-A5CE-9F380D5EC82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216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F1A6E-D287-44BF-A18F-0AB3C3E6E1F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00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890162-9AB4-41FD-99B4-C9DD76C67FF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509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295400"/>
            <a:ext cx="27051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52900" y="1295400"/>
            <a:ext cx="27051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10625-998A-473E-BD72-5A4EFE48977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256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4D7B1F-D6FF-43A2-B4CF-C7C475E9DF5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09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C681AF-7596-49DB-A505-74793225462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854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EA405D-C8E3-460C-8CCC-2B91D86D435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983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66868-EEF8-4E03-B8BE-907DA5D3348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667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9255A4-A4AF-4D57-BA53-E9303A83240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980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3810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1295400"/>
            <a:ext cx="5562600" cy="483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C88968-F061-44C7-9EC3-D72028CB9A97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636838"/>
            <a:ext cx="7772400" cy="704850"/>
          </a:xfrm>
        </p:spPr>
        <p:txBody>
          <a:bodyPr/>
          <a:lstStyle/>
          <a:p>
            <a:r>
              <a:rPr lang="en-GB" sz="8800"/>
              <a:t>Prefixes</a:t>
            </a:r>
            <a:r>
              <a:rPr lang="en-GB" sz="3200"/>
              <a:t> – ‘un’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(Spelling Skills)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132138" y="6165850"/>
            <a:ext cx="5400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http://www.primaryresources.co.uk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23850" y="333375"/>
            <a:ext cx="8496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solidFill>
                  <a:schemeClr val="tx2"/>
                </a:solidFill>
                <a:latin typeface="Arial Black" pitchFamily="34" charset="0"/>
              </a:rPr>
              <a:t>More words that begin with the prefix ‘un’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404938" y="4149725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unpaid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572000" y="1628775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unlucky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572000" y="2636838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unreal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4572000" y="4797425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unlike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4572000" y="3716338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unscrew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1404938" y="2852738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unroll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331913" y="1773238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unload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solidFill>
                  <a:schemeClr val="tx2"/>
                </a:solidFill>
                <a:latin typeface="Arial Black" pitchFamily="34" charset="0"/>
              </a:rPr>
              <a:t>More words that begin with the prefix ‘un’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3851275" y="2708275"/>
            <a:ext cx="35290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unfortunate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1258888" y="2924175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unveil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3492500" y="5373688"/>
            <a:ext cx="3384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unidentified</a:t>
            </a: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4211638" y="4149725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unusual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1116013" y="1628775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unhook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1476375" y="4508500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untrue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3635375" y="1628775"/>
            <a:ext cx="34575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unhealthy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solidFill>
                  <a:schemeClr val="tx2"/>
                </a:solidFill>
                <a:latin typeface="Arial Black" pitchFamily="34" charset="0"/>
              </a:rPr>
              <a:t>More words that begin with the prefix ‘un’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258888" y="3860800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unwise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4572000" y="1916113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unaware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1116013" y="4868863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unwrap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1619250" y="1484313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unwilling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1403350" y="2708275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unbroken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4427538" y="3141663"/>
            <a:ext cx="3960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uncut</a:t>
            </a: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3779838" y="5373688"/>
            <a:ext cx="33131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uncommon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3492500" y="4221163"/>
            <a:ext cx="3384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unbelievable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solidFill>
                  <a:schemeClr val="tx2"/>
                </a:solidFill>
                <a:latin typeface="Arial Black" pitchFamily="34" charset="0"/>
              </a:rPr>
              <a:t>More words that begin with the prefix ‘un’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4932363" y="3644900"/>
            <a:ext cx="35655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unasked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2987675" y="5373688"/>
            <a:ext cx="5689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uncertain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1116013" y="3141663"/>
            <a:ext cx="5688012" cy="176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unfeeling</a:t>
            </a:r>
          </a:p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unexpected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403350" y="1484313"/>
            <a:ext cx="44640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uncomfortable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3276600" y="2349500"/>
            <a:ext cx="36004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unfamiliar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4500563" y="1341438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unlock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250825" y="341313"/>
            <a:ext cx="84963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solidFill>
                  <a:schemeClr val="tx2"/>
                </a:solidFill>
                <a:latin typeface="Arial Black" pitchFamily="34" charset="0"/>
              </a:rPr>
              <a:t>What do all these words have in common?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5219700" y="5229225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unable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1116013" y="2565400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unpack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4716463" y="4005263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uncover</a:t>
            </a:r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1187450" y="1268413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unhappy</a:t>
            </a: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1258888" y="5157788"/>
            <a:ext cx="43561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undo</a:t>
            </a:r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971550" y="3716338"/>
            <a:ext cx="41036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unkind</a:t>
            </a:r>
          </a:p>
        </p:txBody>
      </p:sp>
      <p:sp>
        <p:nvSpPr>
          <p:cNvPr id="22587" name="Text Box 59"/>
          <p:cNvSpPr txBox="1">
            <a:spLocks noChangeArrowheads="1"/>
          </p:cNvSpPr>
          <p:nvPr/>
        </p:nvSpPr>
        <p:spPr bwMode="auto">
          <a:xfrm>
            <a:off x="4140200" y="2708275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untie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4500563" y="1341438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un</a:t>
            </a:r>
            <a:r>
              <a:rPr lang="en-GB" sz="4400">
                <a:latin typeface="Comic Sans MS" pitchFamily="66" charset="0"/>
              </a:rPr>
              <a:t>lock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250825" y="341313"/>
            <a:ext cx="84963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solidFill>
                  <a:schemeClr val="tx2"/>
                </a:solidFill>
                <a:latin typeface="Arial Black" pitchFamily="34" charset="0"/>
              </a:rPr>
              <a:t>They all begin with the prefix ‘un’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5219700" y="5229225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un</a:t>
            </a:r>
            <a:r>
              <a:rPr lang="en-GB" sz="4400">
                <a:latin typeface="Comic Sans MS" pitchFamily="66" charset="0"/>
              </a:rPr>
              <a:t>able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1116013" y="2565400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un</a:t>
            </a:r>
            <a:r>
              <a:rPr lang="en-GB" sz="4400">
                <a:latin typeface="Comic Sans MS" pitchFamily="66" charset="0"/>
              </a:rPr>
              <a:t>pack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4716463" y="4005263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un</a:t>
            </a:r>
            <a:r>
              <a:rPr lang="en-GB" sz="4400">
                <a:latin typeface="Comic Sans MS" pitchFamily="66" charset="0"/>
              </a:rPr>
              <a:t>cover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1187450" y="1268413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un</a:t>
            </a:r>
            <a:r>
              <a:rPr lang="en-GB" sz="4400">
                <a:latin typeface="Comic Sans MS" pitchFamily="66" charset="0"/>
              </a:rPr>
              <a:t>happy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1258888" y="5157788"/>
            <a:ext cx="43561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un</a:t>
            </a:r>
            <a:r>
              <a:rPr lang="en-GB" sz="4400">
                <a:latin typeface="Comic Sans MS" pitchFamily="66" charset="0"/>
              </a:rPr>
              <a:t>do</a:t>
            </a: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971550" y="3716338"/>
            <a:ext cx="41036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un</a:t>
            </a:r>
            <a:r>
              <a:rPr lang="en-GB" sz="4400">
                <a:latin typeface="Comic Sans MS" pitchFamily="66" charset="0"/>
              </a:rPr>
              <a:t>kind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4140200" y="2708275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un</a:t>
            </a:r>
            <a:r>
              <a:rPr lang="en-GB" sz="4400">
                <a:latin typeface="Comic Sans MS" pitchFamily="66" charset="0"/>
              </a:rPr>
              <a:t>tie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23850" y="333375"/>
            <a:ext cx="8496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solidFill>
                  <a:schemeClr val="tx2"/>
                </a:solidFill>
                <a:latin typeface="Arial Black" pitchFamily="34" charset="0"/>
              </a:rPr>
              <a:t>What does the prefix ‘un’ mean?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187450" y="1285875"/>
            <a:ext cx="5689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unhappy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116013" y="2420938"/>
            <a:ext cx="65516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unlock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116013" y="3644900"/>
            <a:ext cx="7061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unpack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1116013" y="4868863"/>
            <a:ext cx="64087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untie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3708400" y="1484313"/>
            <a:ext cx="1873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/>
              <a:t>– not happy, sad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3348038" y="2619375"/>
            <a:ext cx="2482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/>
              <a:t>– to release the lock of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3497263" y="3843338"/>
            <a:ext cx="3714750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– to open and remove the contents</a:t>
            </a:r>
          </a:p>
          <a:p>
            <a:pPr>
              <a:spcBef>
                <a:spcPct val="50000"/>
              </a:spcBef>
            </a:pPr>
            <a:r>
              <a:rPr lang="en-GB"/>
              <a:t>of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3708400" y="5113338"/>
            <a:ext cx="1504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– to unfasten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/>
      <p:bldP spid="24583" grpId="0"/>
      <p:bldP spid="24584" grpId="0"/>
      <p:bldP spid="24585" grpId="0"/>
      <p:bldP spid="24586" grpId="0"/>
      <p:bldP spid="24587" grpId="0"/>
      <p:bldP spid="24588" grpId="0"/>
      <p:bldP spid="2458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solidFill>
                  <a:schemeClr val="tx2"/>
                </a:solidFill>
                <a:latin typeface="Arial Black" pitchFamily="34" charset="0"/>
              </a:rPr>
              <a:t>What does the prefix ‘un’ mean?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50825" y="5805488"/>
            <a:ext cx="84963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solidFill>
                  <a:schemeClr val="tx2"/>
                </a:solidFill>
                <a:latin typeface="Arial Black" pitchFamily="34" charset="0"/>
              </a:rPr>
              <a:t>It means ‘not’ / the opposite of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1116013" y="4645025"/>
            <a:ext cx="66960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unable</a:t>
            </a:r>
            <a:endParaRPr lang="en-GB" sz="2800">
              <a:latin typeface="Comic Sans MS" pitchFamily="66" charset="0"/>
            </a:endParaRP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1116013" y="2565400"/>
            <a:ext cx="6048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uncover 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1116013" y="3573463"/>
            <a:ext cx="6624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undo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1116013" y="1700213"/>
            <a:ext cx="71278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unkind</a:t>
            </a: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3563938" y="1916113"/>
            <a:ext cx="1873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– not kind, harsh</a:t>
            </a: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3419475" y="2781300"/>
            <a:ext cx="316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- to remove the covering from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3203575" y="3789363"/>
            <a:ext cx="2546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– to cancel the effect of</a:t>
            </a: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3059113" y="4868863"/>
            <a:ext cx="4105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– not 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/>
      <p:bldP spid="29704" grpId="0"/>
      <p:bldP spid="29705" grpId="0"/>
      <p:bldP spid="29706" grpId="0"/>
      <p:bldP spid="29707" grpId="0"/>
      <p:bldP spid="29708" grpId="0"/>
      <p:bldP spid="29709" grpId="0"/>
      <p:bldP spid="29710" grpId="0"/>
      <p:bldP spid="297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396875" y="188913"/>
            <a:ext cx="84963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solidFill>
                  <a:schemeClr val="tx2"/>
                </a:solidFill>
                <a:latin typeface="Arial Black" pitchFamily="34" charset="0"/>
              </a:rPr>
              <a:t>Add the prefix ‘un’ to these words to make new ones…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1187450" y="5013325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fit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1187450" y="2811463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equal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1187450" y="1628775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dress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1187450" y="3932238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fair</a:t>
            </a:r>
          </a:p>
        </p:txBody>
      </p:sp>
      <p:grpSp>
        <p:nvGrpSpPr>
          <p:cNvPr id="27666" name="Group 18"/>
          <p:cNvGrpSpPr>
            <a:grpSpLocks/>
          </p:cNvGrpSpPr>
          <p:nvPr/>
        </p:nvGrpSpPr>
        <p:grpSpPr bwMode="auto">
          <a:xfrm>
            <a:off x="2627313" y="1628775"/>
            <a:ext cx="4465637" cy="762000"/>
            <a:chOff x="1655" y="1026"/>
            <a:chExt cx="2813" cy="480"/>
          </a:xfrm>
        </p:grpSpPr>
        <p:sp>
          <p:nvSpPr>
            <p:cNvPr id="27660" name="Text Box 12"/>
            <p:cNvSpPr txBox="1">
              <a:spLocks noChangeArrowheads="1"/>
            </p:cNvSpPr>
            <p:nvPr/>
          </p:nvSpPr>
          <p:spPr bwMode="auto">
            <a:xfrm>
              <a:off x="2835" y="1026"/>
              <a:ext cx="1633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4400">
                  <a:solidFill>
                    <a:schemeClr val="tx2"/>
                  </a:solidFill>
                  <a:latin typeface="Comic Sans MS" pitchFamily="66" charset="0"/>
                </a:rPr>
                <a:t>un</a:t>
              </a:r>
              <a:r>
                <a:rPr lang="en-GB" sz="4400">
                  <a:latin typeface="Comic Sans MS" pitchFamily="66" charset="0"/>
                </a:rPr>
                <a:t>dress</a:t>
              </a:r>
            </a:p>
          </p:txBody>
        </p:sp>
        <p:sp>
          <p:nvSpPr>
            <p:cNvPr id="27662" name="Line 14"/>
            <p:cNvSpPr>
              <a:spLocks noChangeShapeType="1"/>
            </p:cNvSpPr>
            <p:nvPr/>
          </p:nvSpPr>
          <p:spPr bwMode="auto">
            <a:xfrm>
              <a:off x="1655" y="1298"/>
              <a:ext cx="1089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667" name="Group 19"/>
          <p:cNvGrpSpPr>
            <a:grpSpLocks/>
          </p:cNvGrpSpPr>
          <p:nvPr/>
        </p:nvGrpSpPr>
        <p:grpSpPr bwMode="auto">
          <a:xfrm>
            <a:off x="3132138" y="2811463"/>
            <a:ext cx="3960812" cy="762000"/>
            <a:chOff x="1973" y="1771"/>
            <a:chExt cx="2495" cy="480"/>
          </a:xfrm>
        </p:grpSpPr>
        <p:sp>
          <p:nvSpPr>
            <p:cNvPr id="27659" name="Text Box 11"/>
            <p:cNvSpPr txBox="1">
              <a:spLocks noChangeArrowheads="1"/>
            </p:cNvSpPr>
            <p:nvPr/>
          </p:nvSpPr>
          <p:spPr bwMode="auto">
            <a:xfrm>
              <a:off x="2835" y="1771"/>
              <a:ext cx="1633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4400">
                  <a:solidFill>
                    <a:schemeClr val="tx2"/>
                  </a:solidFill>
                  <a:latin typeface="Comic Sans MS" pitchFamily="66" charset="0"/>
                </a:rPr>
                <a:t>un</a:t>
              </a:r>
              <a:r>
                <a:rPr lang="en-GB" sz="4400">
                  <a:latin typeface="Comic Sans MS" pitchFamily="66" charset="0"/>
                </a:rPr>
                <a:t>equal</a:t>
              </a:r>
            </a:p>
          </p:txBody>
        </p:sp>
        <p:sp>
          <p:nvSpPr>
            <p:cNvPr id="27663" name="Line 15"/>
            <p:cNvSpPr>
              <a:spLocks noChangeShapeType="1"/>
            </p:cNvSpPr>
            <p:nvPr/>
          </p:nvSpPr>
          <p:spPr bwMode="auto">
            <a:xfrm>
              <a:off x="1973" y="2024"/>
              <a:ext cx="817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668" name="Group 20"/>
          <p:cNvGrpSpPr>
            <a:grpSpLocks/>
          </p:cNvGrpSpPr>
          <p:nvPr/>
        </p:nvGrpSpPr>
        <p:grpSpPr bwMode="auto">
          <a:xfrm>
            <a:off x="2843213" y="3932238"/>
            <a:ext cx="4249737" cy="762000"/>
            <a:chOff x="1791" y="2477"/>
            <a:chExt cx="2677" cy="480"/>
          </a:xfrm>
        </p:grpSpPr>
        <p:sp>
          <p:nvSpPr>
            <p:cNvPr id="27661" name="Text Box 13"/>
            <p:cNvSpPr txBox="1">
              <a:spLocks noChangeArrowheads="1"/>
            </p:cNvSpPr>
            <p:nvPr/>
          </p:nvSpPr>
          <p:spPr bwMode="auto">
            <a:xfrm>
              <a:off x="2835" y="2477"/>
              <a:ext cx="1633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4400">
                  <a:solidFill>
                    <a:schemeClr val="tx2"/>
                  </a:solidFill>
                  <a:latin typeface="Comic Sans MS" pitchFamily="66" charset="0"/>
                </a:rPr>
                <a:t>un</a:t>
              </a:r>
              <a:r>
                <a:rPr lang="en-GB" sz="4400">
                  <a:latin typeface="Comic Sans MS" pitchFamily="66" charset="0"/>
                </a:rPr>
                <a:t>fair</a:t>
              </a:r>
            </a:p>
          </p:txBody>
        </p:sp>
        <p:sp>
          <p:nvSpPr>
            <p:cNvPr id="27664" name="Line 16"/>
            <p:cNvSpPr>
              <a:spLocks noChangeShapeType="1"/>
            </p:cNvSpPr>
            <p:nvPr/>
          </p:nvSpPr>
          <p:spPr bwMode="auto">
            <a:xfrm>
              <a:off x="1791" y="2750"/>
              <a:ext cx="10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669" name="Group 21"/>
          <p:cNvGrpSpPr>
            <a:grpSpLocks/>
          </p:cNvGrpSpPr>
          <p:nvPr/>
        </p:nvGrpSpPr>
        <p:grpSpPr bwMode="auto">
          <a:xfrm>
            <a:off x="2916238" y="5013325"/>
            <a:ext cx="4176712" cy="762000"/>
            <a:chOff x="1837" y="3158"/>
            <a:chExt cx="2631" cy="480"/>
          </a:xfrm>
        </p:grpSpPr>
        <p:sp>
          <p:nvSpPr>
            <p:cNvPr id="27658" name="Text Box 10"/>
            <p:cNvSpPr txBox="1">
              <a:spLocks noChangeArrowheads="1"/>
            </p:cNvSpPr>
            <p:nvPr/>
          </p:nvSpPr>
          <p:spPr bwMode="auto">
            <a:xfrm>
              <a:off x="2835" y="3158"/>
              <a:ext cx="1633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4400">
                  <a:solidFill>
                    <a:schemeClr val="tx2"/>
                  </a:solidFill>
                  <a:latin typeface="Comic Sans MS" pitchFamily="66" charset="0"/>
                </a:rPr>
                <a:t>un</a:t>
              </a:r>
              <a:r>
                <a:rPr lang="en-GB" sz="4400">
                  <a:latin typeface="Comic Sans MS" pitchFamily="66" charset="0"/>
                </a:rPr>
                <a:t>fit</a:t>
              </a:r>
            </a:p>
          </p:txBody>
        </p:sp>
        <p:sp>
          <p:nvSpPr>
            <p:cNvPr id="27665" name="Line 17"/>
            <p:cNvSpPr>
              <a:spLocks noChangeShapeType="1"/>
            </p:cNvSpPr>
            <p:nvPr/>
          </p:nvSpPr>
          <p:spPr bwMode="auto">
            <a:xfrm>
              <a:off x="1837" y="3430"/>
              <a:ext cx="95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23850" y="333375"/>
            <a:ext cx="8496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solidFill>
                  <a:schemeClr val="tx2"/>
                </a:solidFill>
                <a:latin typeface="Arial Black" pitchFamily="34" charset="0"/>
              </a:rPr>
              <a:t>Can you identify the root words?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1476375" y="1628775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unfold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1331913" y="2924175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unable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331913" y="4005263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unbolt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1403350" y="5157788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unarmed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4427538" y="1628775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unblock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4500563" y="2852738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unlike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3635375" y="3933825"/>
            <a:ext cx="35290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unknown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4572000" y="5157788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unfasten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solidFill>
                  <a:schemeClr val="tx2"/>
                </a:solidFill>
                <a:latin typeface="Arial Black" pitchFamily="34" charset="0"/>
              </a:rPr>
              <a:t>Can you identify the root words?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476375" y="1628775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</a:t>
            </a:r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fold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331913" y="2924175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</a:t>
            </a:r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able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1331913" y="4005263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</a:t>
            </a:r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bolt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1403350" y="5157788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</a:t>
            </a:r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armed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4427538" y="1628775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</a:t>
            </a:r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block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4500563" y="2852738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</a:t>
            </a:r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like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3635375" y="3933825"/>
            <a:ext cx="35290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</a:t>
            </a:r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known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4572000" y="5157788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un</a:t>
            </a:r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fasten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042988" y="2276475"/>
            <a:ext cx="626427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3600">
                <a:solidFill>
                  <a:schemeClr val="tx2"/>
                </a:solidFill>
                <a:latin typeface="Arial Black" pitchFamily="34" charset="0"/>
              </a:rPr>
              <a:t>What other words can you think of that begin with the prefix ‘un’?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hilly market design template">
  <a:themeElements>
    <a:clrScheme name="Chilly market design template 13">
      <a:dk1>
        <a:srgbClr val="000000"/>
      </a:dk1>
      <a:lt1>
        <a:srgbClr val="FFFFFF"/>
      </a:lt1>
      <a:dk2>
        <a:srgbClr val="0088CC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Chilly market design 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illy market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lly market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lly market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lly market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lly market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lly market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lly market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lly market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lly market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lly market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lly market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lly market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lly market design template 13">
        <a:dk1>
          <a:srgbClr val="000000"/>
        </a:dk1>
        <a:lt1>
          <a:srgbClr val="FFFFFF"/>
        </a:lt1>
        <a:dk2>
          <a:srgbClr val="0088CC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Chilly market design template 13">
    <a:dk1>
      <a:srgbClr val="000000"/>
    </a:dk1>
    <a:lt1>
      <a:srgbClr val="FFFFFF"/>
    </a:lt1>
    <a:dk2>
      <a:srgbClr val="0088CC"/>
    </a:dk2>
    <a:lt2>
      <a:srgbClr val="808080"/>
    </a:lt2>
    <a:accent1>
      <a:srgbClr val="99CCFF"/>
    </a:accent1>
    <a:accent2>
      <a:srgbClr val="CCCCFF"/>
    </a:accent2>
    <a:accent3>
      <a:srgbClr val="FFFFFF"/>
    </a:accent3>
    <a:accent4>
      <a:srgbClr val="000000"/>
    </a:accent4>
    <a:accent5>
      <a:srgbClr val="CAE2FF"/>
    </a:accent5>
    <a:accent6>
      <a:srgbClr val="B9B9E7"/>
    </a:accent6>
    <a:hlink>
      <a:srgbClr val="3333CC"/>
    </a:hlink>
    <a:folHlink>
      <a:srgbClr val="AF67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Words>258</Words>
  <Application>Microsoft Office PowerPoint</Application>
  <PresentationFormat>On-screen Show (4:3)</PresentationFormat>
  <Paragraphs>101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Arial Black</vt:lpstr>
      <vt:lpstr>Comic Sans MS</vt:lpstr>
      <vt:lpstr>Chilly market design template</vt:lpstr>
      <vt:lpstr>Prefixes – ‘un’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Prefixes</dc:title>
  <dc:subject/>
  <dc:creator>Pitchford</dc:creator>
  <cp:keywords/>
  <dc:description/>
  <cp:lastModifiedBy>Teacher E-Solutions</cp:lastModifiedBy>
  <cp:revision>22</cp:revision>
  <cp:lastPrinted>1601-01-01T00:00:00Z</cp:lastPrinted>
  <dcterms:created xsi:type="dcterms:W3CDTF">2005-07-03T14:39:06Z</dcterms:created>
  <dcterms:modified xsi:type="dcterms:W3CDTF">2019-01-18T16:52:40Z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TC011811551033</vt:lpwstr>
  </property>
</Properties>
</file>