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1" r:id="rId6"/>
    <p:sldId id="277" r:id="rId7"/>
    <p:sldId id="263" r:id="rId8"/>
    <p:sldId id="278" r:id="rId9"/>
    <p:sldId id="265" r:id="rId10"/>
    <p:sldId id="266" r:id="rId11"/>
    <p:sldId id="267" r:id="rId12"/>
    <p:sldId id="268" r:id="rId13"/>
    <p:sldId id="269" r:id="rId14"/>
    <p:sldId id="271" r:id="rId15"/>
    <p:sldId id="276" r:id="rId16"/>
    <p:sldId id="279" r:id="rId17"/>
    <p:sldId id="272" r:id="rId18"/>
    <p:sldId id="281" r:id="rId19"/>
    <p:sldId id="273" r:id="rId20"/>
    <p:sldId id="274" r:id="rId21"/>
    <p:sldId id="275" r:id="rId22"/>
    <p:sldId id="280" r:id="rId23"/>
    <p:sldId id="28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50F4CB-3B2C-4E52-AC88-BA784A96F807}" type="datetimeFigureOut">
              <a:rPr lang="en-US" smtClean="0"/>
              <a:pPr/>
              <a:t>7/10/2009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DF438B-F8DB-4646-958F-EADEBB398A8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DF438B-F8DB-4646-958F-EADEBB398A8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DF438B-F8DB-4646-958F-EADEBB398A8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1342FF-B7C1-4A6E-8EFB-50FAD0CF3764}" type="slidenum">
              <a:rPr lang="en-US"/>
              <a:pPr/>
              <a:t>23</a:t>
            </a:fld>
            <a:endParaRPr lang="en-US"/>
          </a:p>
        </p:txBody>
      </p:sp>
      <p:sp>
        <p:nvSpPr>
          <p:cNvPr id="119810" name="Rectangle 2"/>
          <p:cNvSpPr>
            <a:spLocks noGrp="1" noRot="1" noChangeAspect="1" noChangeArrowheads="1" noTextEdit="1"/>
          </p:cNvSpPr>
          <p:nvPr>
            <p:ph type="sldImg"/>
          </p:nvPr>
        </p:nvSpPr>
        <p:spPr>
          <a:xfrm>
            <a:off x="1144588" y="685800"/>
            <a:ext cx="4572000" cy="3429000"/>
          </a:xfrm>
          <a:ln/>
        </p:spPr>
      </p:sp>
      <p:sp>
        <p:nvSpPr>
          <p:cNvPr id="119811"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BDF438B-F8DB-4646-958F-EADEBB398A8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C0507E-31C3-476C-8C8B-C2BCC62F8137}" type="datetimeFigureOut">
              <a:rPr lang="en-US" smtClean="0"/>
              <a:pPr/>
              <a:t>7/10/2009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0507E-31C3-476C-8C8B-C2BCC62F8137}" type="datetimeFigureOut">
              <a:rPr lang="en-US" smtClean="0"/>
              <a:pPr/>
              <a:t>7/10/2009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0507E-31C3-476C-8C8B-C2BCC62F8137}" type="datetimeFigureOut">
              <a:rPr lang="en-US" smtClean="0"/>
              <a:pPr/>
              <a:t>7/10/2009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0507E-31C3-476C-8C8B-C2BCC62F8137}" type="datetimeFigureOut">
              <a:rPr lang="en-US" smtClean="0"/>
              <a:pPr/>
              <a:t>7/10/2009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C0507E-31C3-476C-8C8B-C2BCC62F8137}" type="datetimeFigureOut">
              <a:rPr lang="en-US" smtClean="0"/>
              <a:pPr/>
              <a:t>7/10/2009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C0507E-31C3-476C-8C8B-C2BCC62F8137}" type="datetimeFigureOut">
              <a:rPr lang="en-US" smtClean="0"/>
              <a:pPr/>
              <a:t>7/10/2009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C0507E-31C3-476C-8C8B-C2BCC62F8137}" type="datetimeFigureOut">
              <a:rPr lang="en-US" smtClean="0"/>
              <a:pPr/>
              <a:t>7/10/2009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C0507E-31C3-476C-8C8B-C2BCC62F8137}" type="datetimeFigureOut">
              <a:rPr lang="en-US" smtClean="0"/>
              <a:pPr/>
              <a:t>7/10/2009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0507E-31C3-476C-8C8B-C2BCC62F8137}" type="datetimeFigureOut">
              <a:rPr lang="en-US" smtClean="0"/>
              <a:pPr/>
              <a:t>7/10/2009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C0507E-31C3-476C-8C8B-C2BCC62F8137}" type="datetimeFigureOut">
              <a:rPr lang="en-US" smtClean="0"/>
              <a:pPr/>
              <a:t>7/10/2009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C0507E-31C3-476C-8C8B-C2BCC62F8137}" type="datetimeFigureOut">
              <a:rPr lang="en-US" smtClean="0"/>
              <a:pPr/>
              <a:t>7/10/2009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47135B-63BB-4DA6-8A5C-D8A70B46CC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0507E-31C3-476C-8C8B-C2BCC62F8137}" type="datetimeFigureOut">
              <a:rPr lang="en-US" smtClean="0"/>
              <a:pPr/>
              <a:t>7/10/2009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47135B-63BB-4DA6-8A5C-D8A70B46CC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838200"/>
            <a:ext cx="7772400" cy="1470025"/>
          </a:xfrm>
        </p:spPr>
        <p:txBody>
          <a:bodyPr>
            <a:noAutofit/>
          </a:bodyPr>
          <a:lstStyle/>
          <a:p>
            <a:r>
              <a:rPr lang="en-US" sz="13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Pronouns</a:t>
            </a:r>
            <a:endParaRPr lang="en-US" sz="13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more examples :-</a:t>
            </a:r>
            <a:endParaRPr lang="en-US" dirty="0"/>
          </a:p>
        </p:txBody>
      </p:sp>
      <p:sp>
        <p:nvSpPr>
          <p:cNvPr id="3" name="Content Placeholder 2"/>
          <p:cNvSpPr>
            <a:spLocks noGrp="1"/>
          </p:cNvSpPr>
          <p:nvPr>
            <p:ph idx="1"/>
          </p:nvPr>
        </p:nvSpPr>
        <p:spPr/>
        <p:txBody>
          <a:bodyPr>
            <a:normAutofit fontScale="92500"/>
          </a:bodyPr>
          <a:lstStyle/>
          <a:p>
            <a:r>
              <a:rPr lang="en-US" dirty="0" smtClean="0"/>
              <a:t>Be careful not to cut </a:t>
            </a:r>
            <a:r>
              <a:rPr lang="en-US" dirty="0" smtClean="0">
                <a:solidFill>
                  <a:srgbClr val="00B0F0"/>
                </a:solidFill>
              </a:rPr>
              <a:t>yourself</a:t>
            </a:r>
            <a:r>
              <a:rPr lang="en-US" dirty="0" smtClean="0"/>
              <a:t> with that knife.</a:t>
            </a:r>
          </a:p>
          <a:p>
            <a:r>
              <a:rPr lang="en-US" dirty="0" smtClean="0"/>
              <a:t>Our cat washes </a:t>
            </a:r>
            <a:r>
              <a:rPr lang="en-US" dirty="0" smtClean="0">
                <a:solidFill>
                  <a:srgbClr val="00B0F0"/>
                </a:solidFill>
              </a:rPr>
              <a:t>itself </a:t>
            </a:r>
            <a:r>
              <a:rPr lang="en-US" dirty="0" smtClean="0"/>
              <a:t>after every meal.</a:t>
            </a:r>
          </a:p>
          <a:p>
            <a:r>
              <a:rPr lang="en-US" dirty="0" smtClean="0"/>
              <a:t>We baked the cake by </a:t>
            </a:r>
            <a:r>
              <a:rPr lang="en-US" dirty="0" smtClean="0">
                <a:solidFill>
                  <a:srgbClr val="00B0F0"/>
                </a:solidFill>
              </a:rPr>
              <a:t>ourselves</a:t>
            </a:r>
            <a:r>
              <a:rPr lang="en-US" dirty="0" smtClean="0"/>
              <a:t>.</a:t>
            </a:r>
          </a:p>
          <a:p>
            <a:r>
              <a:rPr lang="en-US" i="1" dirty="0" smtClean="0"/>
              <a:t>Come in, everybody, and find </a:t>
            </a:r>
            <a:r>
              <a:rPr lang="en-US" i="1" dirty="0" smtClean="0">
                <a:solidFill>
                  <a:srgbClr val="00B0F0"/>
                </a:solidFill>
              </a:rPr>
              <a:t>yourselves</a:t>
            </a:r>
            <a:r>
              <a:rPr lang="en-US" i="1" dirty="0" smtClean="0"/>
              <a:t> a seat.</a:t>
            </a:r>
          </a:p>
          <a:p>
            <a:r>
              <a:rPr lang="en-US" i="1" dirty="0" smtClean="0"/>
              <a:t>The children cleaned their room all by </a:t>
            </a:r>
            <a:r>
              <a:rPr lang="en-US" i="1" dirty="0" smtClean="0">
                <a:solidFill>
                  <a:srgbClr val="00B0F0"/>
                </a:solidFill>
              </a:rPr>
              <a:t>themselves</a:t>
            </a:r>
            <a:r>
              <a:rPr lang="en-US" i="1" dirty="0" smtClean="0"/>
              <a:t>.</a:t>
            </a:r>
          </a:p>
          <a:p>
            <a:r>
              <a:rPr lang="en-US" i="1" dirty="0" smtClean="0"/>
              <a:t>Bears like to rub </a:t>
            </a:r>
            <a:r>
              <a:rPr lang="en-US" i="1" dirty="0" smtClean="0">
                <a:solidFill>
                  <a:srgbClr val="00B0F0"/>
                </a:solidFill>
              </a:rPr>
              <a:t>themselves</a:t>
            </a:r>
            <a:r>
              <a:rPr lang="en-US" i="1" dirty="0" smtClean="0"/>
              <a:t> against a tree.</a:t>
            </a:r>
          </a:p>
          <a:p>
            <a:r>
              <a:rPr lang="en-US" i="1" dirty="0" smtClean="0"/>
              <a:t>The bird washed </a:t>
            </a:r>
            <a:r>
              <a:rPr lang="en-US" i="1" dirty="0" smtClean="0">
                <a:solidFill>
                  <a:srgbClr val="00B0F0"/>
                </a:solidFill>
              </a:rPr>
              <a:t>itself </a:t>
            </a:r>
            <a:r>
              <a:rPr lang="en-US" i="1" dirty="0" smtClean="0"/>
              <a:t>by splashing in a puddle.</a:t>
            </a:r>
          </a:p>
          <a:p>
            <a:r>
              <a:rPr lang="en-US" i="1" dirty="0" smtClean="0"/>
              <a:t>The players train every day to keep </a:t>
            </a:r>
            <a:r>
              <a:rPr lang="en-US" i="1" dirty="0" smtClean="0">
                <a:solidFill>
                  <a:srgbClr val="00B0F0"/>
                </a:solidFill>
              </a:rPr>
              <a:t>themselves</a:t>
            </a:r>
            <a:r>
              <a:rPr lang="en-US" i="1" dirty="0" smtClean="0"/>
              <a:t> it.</a:t>
            </a:r>
          </a:p>
          <a:p>
            <a:pPr>
              <a:buNone/>
            </a:pPr>
            <a:endParaRPr lang="en-US" i="1"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0"/>
          <a:ext cx="9144000" cy="3601720"/>
        </p:xfrm>
        <a:graphic>
          <a:graphicData uri="http://schemas.openxmlformats.org/drawingml/2006/table">
            <a:tbl>
              <a:tblPr firstRow="1" bandRow="1">
                <a:tableStyleId>{5C22544A-7EE6-4342-B048-85BDC9FD1C3A}</a:tableStyleId>
              </a:tblPr>
              <a:tblGrid>
                <a:gridCol w="4572000"/>
                <a:gridCol w="4572000"/>
              </a:tblGrid>
              <a:tr h="450215">
                <a:tc>
                  <a:txBody>
                    <a:bodyPr/>
                    <a:lstStyle/>
                    <a:p>
                      <a:r>
                        <a:rPr lang="en-US" dirty="0" smtClean="0"/>
                        <a:t>Singular personal</a:t>
                      </a:r>
                      <a:r>
                        <a:rPr lang="en-US" baseline="0" dirty="0" smtClean="0"/>
                        <a:t> pronoun</a:t>
                      </a:r>
                      <a:endParaRPr lang="en-US" dirty="0"/>
                    </a:p>
                  </a:txBody>
                  <a:tcPr/>
                </a:tc>
                <a:tc>
                  <a:txBody>
                    <a:bodyPr/>
                    <a:lstStyle/>
                    <a:p>
                      <a:r>
                        <a:rPr lang="en-US" dirty="0" smtClean="0"/>
                        <a:t>Reflexive pronoun</a:t>
                      </a:r>
                      <a:endParaRPr lang="en-US" dirty="0"/>
                    </a:p>
                  </a:txBody>
                  <a:tcPr/>
                </a:tc>
              </a:tr>
              <a:tr h="450215">
                <a:tc>
                  <a:txBody>
                    <a:bodyPr/>
                    <a:lstStyle/>
                    <a:p>
                      <a:r>
                        <a:rPr lang="en-US" dirty="0" smtClean="0"/>
                        <a:t>I (subject</a:t>
                      </a:r>
                      <a:r>
                        <a:rPr lang="en-US" baseline="0" dirty="0" smtClean="0"/>
                        <a:t> pronoun)</a:t>
                      </a:r>
                      <a:endParaRPr lang="en-US" dirty="0"/>
                    </a:p>
                  </a:txBody>
                  <a:tcPr/>
                </a:tc>
                <a:tc>
                  <a:txBody>
                    <a:bodyPr/>
                    <a:lstStyle/>
                    <a:p>
                      <a:r>
                        <a:rPr lang="en-US" dirty="0" smtClean="0"/>
                        <a:t>Myself</a:t>
                      </a:r>
                      <a:endParaRPr lang="en-US" dirty="0"/>
                    </a:p>
                  </a:txBody>
                  <a:tcPr/>
                </a:tc>
              </a:tr>
              <a:tr h="450215">
                <a:tc>
                  <a:txBody>
                    <a:bodyPr/>
                    <a:lstStyle/>
                    <a:p>
                      <a:r>
                        <a:rPr lang="en-US" dirty="0" smtClean="0"/>
                        <a:t>Me (object</a:t>
                      </a:r>
                      <a:r>
                        <a:rPr lang="en-US" baseline="0" dirty="0" smtClean="0"/>
                        <a:t> pronoun)</a:t>
                      </a:r>
                      <a:endParaRPr lang="en-US" dirty="0"/>
                    </a:p>
                  </a:txBody>
                  <a:tcPr/>
                </a:tc>
                <a:tc>
                  <a:txBody>
                    <a:bodyPr/>
                    <a:lstStyle/>
                    <a:p>
                      <a:r>
                        <a:rPr lang="en-US" dirty="0" smtClean="0"/>
                        <a:t>Myself</a:t>
                      </a:r>
                      <a:endParaRPr lang="en-US" dirty="0"/>
                    </a:p>
                  </a:txBody>
                  <a:tcPr/>
                </a:tc>
              </a:tr>
              <a:tr h="450215">
                <a:tc>
                  <a:txBody>
                    <a:bodyPr/>
                    <a:lstStyle/>
                    <a:p>
                      <a:r>
                        <a:rPr lang="en-US" dirty="0" smtClean="0"/>
                        <a:t>You (subject/object pronoun)</a:t>
                      </a:r>
                      <a:endParaRPr lang="en-US" dirty="0"/>
                    </a:p>
                  </a:txBody>
                  <a:tcPr/>
                </a:tc>
                <a:tc>
                  <a:txBody>
                    <a:bodyPr/>
                    <a:lstStyle/>
                    <a:p>
                      <a:r>
                        <a:rPr lang="en-US" dirty="0" smtClean="0"/>
                        <a:t>Yourself</a:t>
                      </a:r>
                      <a:endParaRPr lang="en-US" dirty="0"/>
                    </a:p>
                  </a:txBody>
                  <a:tcPr/>
                </a:tc>
              </a:tr>
              <a:tr h="450215">
                <a:tc>
                  <a:txBody>
                    <a:bodyPr/>
                    <a:lstStyle/>
                    <a:p>
                      <a:r>
                        <a:rPr lang="en-US" dirty="0" smtClean="0"/>
                        <a:t>He (subject pronoun)</a:t>
                      </a:r>
                      <a:endParaRPr lang="en-US" dirty="0"/>
                    </a:p>
                  </a:txBody>
                  <a:tcPr/>
                </a:tc>
                <a:tc>
                  <a:txBody>
                    <a:bodyPr/>
                    <a:lstStyle/>
                    <a:p>
                      <a:r>
                        <a:rPr lang="en-US" dirty="0" smtClean="0"/>
                        <a:t>Himself</a:t>
                      </a:r>
                      <a:endParaRPr lang="en-US" dirty="0"/>
                    </a:p>
                  </a:txBody>
                  <a:tcPr/>
                </a:tc>
              </a:tr>
              <a:tr h="450215">
                <a:tc>
                  <a:txBody>
                    <a:bodyPr/>
                    <a:lstStyle/>
                    <a:p>
                      <a:r>
                        <a:rPr lang="en-US" dirty="0" smtClean="0"/>
                        <a:t>Him(object pronoun)</a:t>
                      </a:r>
                      <a:endParaRPr lang="en-US" dirty="0"/>
                    </a:p>
                  </a:txBody>
                  <a:tcPr/>
                </a:tc>
                <a:tc>
                  <a:txBody>
                    <a:bodyPr/>
                    <a:lstStyle/>
                    <a:p>
                      <a:r>
                        <a:rPr lang="en-US" dirty="0" smtClean="0"/>
                        <a:t>Himself</a:t>
                      </a:r>
                      <a:endParaRPr lang="en-US" dirty="0"/>
                    </a:p>
                  </a:txBody>
                  <a:tcPr/>
                </a:tc>
              </a:tr>
              <a:tr h="450215">
                <a:tc>
                  <a:txBody>
                    <a:bodyPr/>
                    <a:lstStyle/>
                    <a:p>
                      <a:r>
                        <a:rPr lang="en-US" dirty="0" smtClean="0"/>
                        <a:t>She(subject pronoun)</a:t>
                      </a:r>
                      <a:endParaRPr lang="en-US" dirty="0"/>
                    </a:p>
                  </a:txBody>
                  <a:tcPr/>
                </a:tc>
                <a:tc>
                  <a:txBody>
                    <a:bodyPr/>
                    <a:lstStyle/>
                    <a:p>
                      <a:r>
                        <a:rPr lang="en-US" dirty="0" smtClean="0"/>
                        <a:t>Herself</a:t>
                      </a:r>
                      <a:endParaRPr lang="en-US" dirty="0"/>
                    </a:p>
                  </a:txBody>
                  <a:tcPr/>
                </a:tc>
              </a:tr>
              <a:tr h="450215">
                <a:tc>
                  <a:txBody>
                    <a:bodyPr/>
                    <a:lstStyle/>
                    <a:p>
                      <a:r>
                        <a:rPr lang="en-US" dirty="0" smtClean="0"/>
                        <a:t>It </a:t>
                      </a:r>
                      <a:endParaRPr lang="en-US" dirty="0"/>
                    </a:p>
                  </a:txBody>
                  <a:tcPr/>
                </a:tc>
                <a:tc>
                  <a:txBody>
                    <a:bodyPr/>
                    <a:lstStyle/>
                    <a:p>
                      <a:r>
                        <a:rPr lang="en-US" dirty="0" smtClean="0"/>
                        <a:t>itself</a:t>
                      </a:r>
                      <a:endParaRPr lang="en-US" dirty="0"/>
                    </a:p>
                  </a:txBody>
                  <a:tcPr/>
                </a:tc>
              </a:tr>
            </a:tbl>
          </a:graphicData>
        </a:graphic>
      </p:graphicFrame>
      <p:graphicFrame>
        <p:nvGraphicFramePr>
          <p:cNvPr id="5" name="Table 4"/>
          <p:cNvGraphicFramePr>
            <a:graphicFrameLocks noGrp="1"/>
          </p:cNvGraphicFramePr>
          <p:nvPr/>
        </p:nvGraphicFramePr>
        <p:xfrm>
          <a:off x="0" y="3581400"/>
          <a:ext cx="9144000" cy="3276600"/>
        </p:xfrm>
        <a:graphic>
          <a:graphicData uri="http://schemas.openxmlformats.org/drawingml/2006/table">
            <a:tbl>
              <a:tblPr firstRow="1" bandRow="1">
                <a:tableStyleId>{5C22544A-7EE6-4342-B048-85BDC9FD1C3A}</a:tableStyleId>
              </a:tblPr>
              <a:tblGrid>
                <a:gridCol w="4572000"/>
                <a:gridCol w="4572000"/>
              </a:tblGrid>
              <a:tr h="546100">
                <a:tc>
                  <a:txBody>
                    <a:bodyPr/>
                    <a:lstStyle/>
                    <a:p>
                      <a:r>
                        <a:rPr lang="en-US" dirty="0" smtClean="0"/>
                        <a:t>Plural</a:t>
                      </a:r>
                      <a:r>
                        <a:rPr lang="en-US" baseline="0" dirty="0" smtClean="0"/>
                        <a:t> personal pronoun</a:t>
                      </a:r>
                      <a:endParaRPr lang="en-US" dirty="0"/>
                    </a:p>
                  </a:txBody>
                  <a:tcPr/>
                </a:tc>
                <a:tc>
                  <a:txBody>
                    <a:bodyPr/>
                    <a:lstStyle/>
                    <a:p>
                      <a:r>
                        <a:rPr lang="en-US" dirty="0" smtClean="0"/>
                        <a:t>Reflexive </a:t>
                      </a:r>
                      <a:r>
                        <a:rPr lang="en-US" baseline="0" dirty="0" smtClean="0"/>
                        <a:t> pronoun</a:t>
                      </a:r>
                      <a:endParaRPr lang="en-US" dirty="0"/>
                    </a:p>
                  </a:txBody>
                  <a:tcPr/>
                </a:tc>
              </a:tr>
              <a:tr h="546100">
                <a:tc>
                  <a:txBody>
                    <a:bodyPr/>
                    <a:lstStyle/>
                    <a:p>
                      <a:r>
                        <a:rPr lang="en-US" dirty="0" smtClean="0"/>
                        <a:t>We (subject</a:t>
                      </a:r>
                      <a:r>
                        <a:rPr lang="en-US" baseline="0" dirty="0" smtClean="0"/>
                        <a:t> pronoun)</a:t>
                      </a:r>
                      <a:endParaRPr lang="en-US" dirty="0"/>
                    </a:p>
                  </a:txBody>
                  <a:tcPr/>
                </a:tc>
                <a:tc>
                  <a:txBody>
                    <a:bodyPr/>
                    <a:lstStyle/>
                    <a:p>
                      <a:r>
                        <a:rPr lang="en-US" dirty="0" smtClean="0"/>
                        <a:t>Ourselves</a:t>
                      </a:r>
                      <a:endParaRPr lang="en-US" dirty="0"/>
                    </a:p>
                  </a:txBody>
                  <a:tcPr/>
                </a:tc>
              </a:tr>
              <a:tr h="546100">
                <a:tc>
                  <a:txBody>
                    <a:bodyPr/>
                    <a:lstStyle/>
                    <a:p>
                      <a:r>
                        <a:rPr lang="en-US" dirty="0" smtClean="0"/>
                        <a:t>Us (object</a:t>
                      </a:r>
                      <a:r>
                        <a:rPr lang="en-US" baseline="0" dirty="0" smtClean="0"/>
                        <a:t> pronoun)</a:t>
                      </a:r>
                      <a:endParaRPr lang="en-US" dirty="0"/>
                    </a:p>
                  </a:txBody>
                  <a:tcPr/>
                </a:tc>
                <a:tc>
                  <a:txBody>
                    <a:bodyPr/>
                    <a:lstStyle/>
                    <a:p>
                      <a:r>
                        <a:rPr lang="en-US" dirty="0" smtClean="0"/>
                        <a:t>Ourselves</a:t>
                      </a:r>
                      <a:endParaRPr lang="en-US" dirty="0"/>
                    </a:p>
                  </a:txBody>
                  <a:tcPr/>
                </a:tc>
              </a:tr>
              <a:tr h="546100">
                <a:tc>
                  <a:txBody>
                    <a:bodyPr/>
                    <a:lstStyle/>
                    <a:p>
                      <a:r>
                        <a:rPr lang="en-US" dirty="0" smtClean="0"/>
                        <a:t>You(subject</a:t>
                      </a:r>
                      <a:r>
                        <a:rPr lang="en-US" baseline="0" dirty="0" smtClean="0"/>
                        <a:t> / object pronoun)</a:t>
                      </a:r>
                      <a:endParaRPr lang="en-US" dirty="0"/>
                    </a:p>
                  </a:txBody>
                  <a:tcPr/>
                </a:tc>
                <a:tc>
                  <a:txBody>
                    <a:bodyPr/>
                    <a:lstStyle/>
                    <a:p>
                      <a:r>
                        <a:rPr lang="en-US" dirty="0" smtClean="0"/>
                        <a:t>Yourselves</a:t>
                      </a:r>
                      <a:endParaRPr lang="en-US" dirty="0"/>
                    </a:p>
                  </a:txBody>
                  <a:tcPr/>
                </a:tc>
              </a:tr>
              <a:tr h="546100">
                <a:tc>
                  <a:txBody>
                    <a:bodyPr/>
                    <a:lstStyle/>
                    <a:p>
                      <a:r>
                        <a:rPr lang="en-US" dirty="0" smtClean="0"/>
                        <a:t>They (subject pronoun)</a:t>
                      </a:r>
                      <a:endParaRPr lang="en-US" dirty="0"/>
                    </a:p>
                  </a:txBody>
                  <a:tcPr/>
                </a:tc>
                <a:tc>
                  <a:txBody>
                    <a:bodyPr/>
                    <a:lstStyle/>
                    <a:p>
                      <a:r>
                        <a:rPr lang="en-US" dirty="0" smtClean="0"/>
                        <a:t>themselves</a:t>
                      </a:r>
                      <a:endParaRPr lang="en-US" dirty="0"/>
                    </a:p>
                  </a:txBody>
                  <a:tcPr/>
                </a:tc>
              </a:tr>
              <a:tr h="546100">
                <a:tc>
                  <a:txBody>
                    <a:bodyPr/>
                    <a:lstStyle/>
                    <a:p>
                      <a:r>
                        <a:rPr lang="en-US" dirty="0" smtClean="0"/>
                        <a:t>Them (object pronoun)</a:t>
                      </a:r>
                      <a:endParaRPr lang="en-US" dirty="0"/>
                    </a:p>
                  </a:txBody>
                  <a:tcPr/>
                </a:tc>
                <a:tc>
                  <a:txBody>
                    <a:bodyPr/>
                    <a:lstStyle/>
                    <a:p>
                      <a:r>
                        <a:rPr lang="en-US" dirty="0" smtClean="0"/>
                        <a:t>themselves</a:t>
                      </a:r>
                      <a:endParaRPr lang="en-US"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en-US"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4.Demonstrative Pronouns </a:t>
            </a:r>
            <a:endParaRPr lang="en-US"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3" name="Content Placeholder 2"/>
          <p:cNvSpPr>
            <a:spLocks noGrp="1"/>
          </p:cNvSpPr>
          <p:nvPr>
            <p:ph idx="1"/>
          </p:nvPr>
        </p:nvSpPr>
        <p:spPr/>
        <p:txBody>
          <a:bodyPr/>
          <a:lstStyle/>
          <a:p>
            <a:r>
              <a:rPr lang="en-US" dirty="0" smtClean="0"/>
              <a:t>Demonstrative pronouns are used for pointing out things. The words this, that, these and those are demonstrative pronouns.</a:t>
            </a:r>
          </a:p>
          <a:p>
            <a:endParaRPr lang="en-US" dirty="0"/>
          </a:p>
          <a:p>
            <a:r>
              <a:rPr lang="en-US" dirty="0" smtClean="0"/>
              <a:t>Examples:-</a:t>
            </a:r>
          </a:p>
          <a:p>
            <a:r>
              <a:rPr lang="en-US" dirty="0" smtClean="0">
                <a:solidFill>
                  <a:schemeClr val="tx2"/>
                </a:solidFill>
              </a:rPr>
              <a:t>These</a:t>
            </a:r>
            <a:r>
              <a:rPr lang="en-US" dirty="0" smtClean="0">
                <a:solidFill>
                  <a:srgbClr val="FF0000"/>
                </a:solidFill>
              </a:rPr>
              <a:t> </a:t>
            </a:r>
            <a:r>
              <a:rPr lang="en-US" dirty="0" smtClean="0"/>
              <a:t>are my pets.</a:t>
            </a:r>
          </a:p>
          <a:p>
            <a:r>
              <a:rPr lang="en-US" dirty="0" smtClean="0">
                <a:solidFill>
                  <a:schemeClr val="tx2"/>
                </a:solidFill>
              </a:rPr>
              <a:t>These </a:t>
            </a:r>
            <a:r>
              <a:rPr lang="en-US" dirty="0" smtClean="0"/>
              <a:t>are sheep but those are goats.</a:t>
            </a:r>
          </a:p>
          <a:p>
            <a:r>
              <a:rPr lang="en-US" dirty="0" smtClean="0">
                <a:solidFill>
                  <a:schemeClr val="tx2"/>
                </a:solidFill>
              </a:rPr>
              <a:t>Those</a:t>
            </a:r>
            <a:r>
              <a:rPr lang="en-US" dirty="0" smtClean="0"/>
              <a:t> are horses.</a:t>
            </a:r>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more examples :-</a:t>
            </a:r>
            <a:endParaRPr lang="en-US" dirty="0"/>
          </a:p>
        </p:txBody>
      </p:sp>
      <p:sp>
        <p:nvSpPr>
          <p:cNvPr id="3" name="Content Placeholder 2"/>
          <p:cNvSpPr>
            <a:spLocks noGrp="1"/>
          </p:cNvSpPr>
          <p:nvPr>
            <p:ph idx="1"/>
          </p:nvPr>
        </p:nvSpPr>
        <p:spPr/>
        <p:txBody>
          <a:bodyPr/>
          <a:lstStyle/>
          <a:p>
            <a:r>
              <a:rPr lang="en-US" dirty="0" smtClean="0">
                <a:solidFill>
                  <a:schemeClr val="tx2"/>
                </a:solidFill>
              </a:rPr>
              <a:t>This</a:t>
            </a:r>
            <a:r>
              <a:rPr lang="en-US" dirty="0" smtClean="0"/>
              <a:t> is my desk. </a:t>
            </a:r>
          </a:p>
          <a:p>
            <a:r>
              <a:rPr lang="en-US" dirty="0" smtClean="0">
                <a:solidFill>
                  <a:schemeClr val="tx2"/>
                </a:solidFill>
              </a:rPr>
              <a:t>This</a:t>
            </a:r>
            <a:r>
              <a:rPr lang="en-US" dirty="0" smtClean="0">
                <a:solidFill>
                  <a:srgbClr val="FF0000"/>
                </a:solidFill>
              </a:rPr>
              <a:t> </a:t>
            </a:r>
            <a:r>
              <a:rPr lang="en-US" dirty="0" smtClean="0"/>
              <a:t>is the </a:t>
            </a:r>
            <a:r>
              <a:rPr lang="en-US" dirty="0" err="1" smtClean="0"/>
              <a:t>Mings</a:t>
            </a:r>
            <a:r>
              <a:rPr lang="en-US" dirty="0" smtClean="0"/>
              <a:t>' house. </a:t>
            </a:r>
          </a:p>
          <a:p>
            <a:r>
              <a:rPr lang="en-US" dirty="0" smtClean="0">
                <a:solidFill>
                  <a:schemeClr val="tx2"/>
                </a:solidFill>
              </a:rPr>
              <a:t>That</a:t>
            </a:r>
            <a:r>
              <a:rPr lang="en-US" dirty="0" smtClean="0"/>
              <a:t> is my friend’s house. </a:t>
            </a:r>
          </a:p>
          <a:p>
            <a:r>
              <a:rPr lang="en-US" dirty="0" smtClean="0">
                <a:solidFill>
                  <a:schemeClr val="tx2"/>
                </a:solidFill>
              </a:rPr>
              <a:t>That’s</a:t>
            </a:r>
            <a:r>
              <a:rPr lang="en-US" dirty="0" smtClean="0"/>
              <a:t>	my mother’s car.</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5. Indefinite Pronouns</a:t>
            </a:r>
            <a:endPar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Content Placeholder 2"/>
          <p:cNvSpPr>
            <a:spLocks noGrp="1"/>
          </p:cNvSpPr>
          <p:nvPr>
            <p:ph idx="1"/>
          </p:nvPr>
        </p:nvSpPr>
        <p:spPr>
          <a:xfrm>
            <a:off x="457200" y="1447800"/>
            <a:ext cx="8229600" cy="4525963"/>
          </a:xfrm>
        </p:spPr>
        <p:txBody>
          <a:bodyPr>
            <a:normAutofit fontScale="92500" lnSpcReduction="20000"/>
          </a:bodyPr>
          <a:lstStyle/>
          <a:p>
            <a:r>
              <a:rPr lang="en-US" dirty="0" smtClean="0"/>
              <a:t>An indefinite pronoun does not refer directly to any other word. Most indefinite pronouns express he idea of quantity.</a:t>
            </a:r>
          </a:p>
          <a:p>
            <a:endParaRPr lang="en-US" dirty="0" smtClean="0"/>
          </a:p>
          <a:p>
            <a:r>
              <a:rPr lang="en-US" dirty="0" smtClean="0">
                <a:solidFill>
                  <a:srgbClr val="7030A0"/>
                </a:solidFill>
              </a:rPr>
              <a:t>Examples :-</a:t>
            </a:r>
          </a:p>
          <a:p>
            <a:endParaRPr lang="en-US" dirty="0" smtClean="0"/>
          </a:p>
          <a:p>
            <a:r>
              <a:rPr lang="en-US" dirty="0" smtClean="0">
                <a:solidFill>
                  <a:srgbClr val="7030A0"/>
                </a:solidFill>
              </a:rPr>
              <a:t>Everybody</a:t>
            </a:r>
            <a:r>
              <a:rPr lang="en-US" dirty="0" smtClean="0">
                <a:solidFill>
                  <a:srgbClr val="FF0000"/>
                </a:solidFill>
              </a:rPr>
              <a:t> </a:t>
            </a:r>
            <a:r>
              <a:rPr lang="en-US" dirty="0" smtClean="0"/>
              <a:t>is welcome at the meeting.</a:t>
            </a:r>
          </a:p>
          <a:p>
            <a:r>
              <a:rPr lang="en-US" dirty="0" smtClean="0">
                <a:solidFill>
                  <a:srgbClr val="7030A0"/>
                </a:solidFill>
              </a:rPr>
              <a:t>Many </a:t>
            </a:r>
            <a:r>
              <a:rPr lang="en-US" dirty="0" smtClean="0"/>
              <a:t>prefer their coffee with sugar.</a:t>
            </a:r>
          </a:p>
          <a:p>
            <a:r>
              <a:rPr lang="en-US" dirty="0" smtClean="0"/>
              <a:t>Does </a:t>
            </a:r>
            <a:r>
              <a:rPr lang="en-US" dirty="0" smtClean="0">
                <a:solidFill>
                  <a:srgbClr val="7030A0"/>
                </a:solidFill>
              </a:rPr>
              <a:t>anybody </a:t>
            </a:r>
            <a:r>
              <a:rPr lang="en-US" dirty="0" smtClean="0"/>
              <a:t>care for a cheese sandwich?</a:t>
            </a:r>
          </a:p>
          <a:p>
            <a:r>
              <a:rPr lang="en-US" dirty="0" smtClean="0">
                <a:solidFill>
                  <a:srgbClr val="7030A0"/>
                </a:solidFill>
              </a:rPr>
              <a:t>Few</a:t>
            </a:r>
            <a:r>
              <a:rPr lang="en-US" dirty="0" smtClean="0"/>
              <a:t> choose to live in the arid desert.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762000"/>
            <a:ext cx="8763000" cy="3293209"/>
          </a:xfrm>
          <a:prstGeom prst="rect">
            <a:avLst/>
          </a:prstGeom>
        </p:spPr>
        <p:txBody>
          <a:bodyPr wrap="square">
            <a:spAutoFit/>
          </a:bodyPr>
          <a:lstStyle/>
          <a:p>
            <a:r>
              <a:rPr lang="en-US" sz="2800" b="1" i="1" u="sng" dirty="0" smtClean="0">
                <a:solidFill>
                  <a:srgbClr val="7030A0"/>
                </a:solidFill>
                <a:effectLst>
                  <a:outerShdw blurRad="38100" dist="38100" dir="2700000" algn="tl">
                    <a:srgbClr val="000000">
                      <a:alpha val="43137"/>
                    </a:srgbClr>
                  </a:outerShdw>
                </a:effectLst>
              </a:rPr>
              <a:t>Can you find indefinite pronoun in each sentence.</a:t>
            </a:r>
          </a:p>
          <a:p>
            <a:r>
              <a:rPr lang="en-US" sz="2000" dirty="0" smtClean="0"/>
              <a:t> </a:t>
            </a:r>
          </a:p>
          <a:p>
            <a:endParaRPr lang="en-US" sz="2000" dirty="0" smtClean="0"/>
          </a:p>
          <a:p>
            <a:r>
              <a:rPr lang="en-US" sz="2000" dirty="0" smtClean="0"/>
              <a:t> </a:t>
            </a:r>
            <a:r>
              <a:rPr lang="en-US" sz="2800" dirty="0" smtClean="0"/>
              <a:t>1.   One never knows who might be listening.</a:t>
            </a:r>
          </a:p>
          <a:p>
            <a:r>
              <a:rPr lang="en-US" sz="2800" dirty="0" smtClean="0"/>
              <a:t> 2.   Many are called but few are chosen.</a:t>
            </a:r>
          </a:p>
          <a:p>
            <a:r>
              <a:rPr lang="en-US" sz="2800" dirty="0" smtClean="0"/>
              <a:t> 3.   I finished my cookie and asked for another.</a:t>
            </a:r>
          </a:p>
          <a:p>
            <a:r>
              <a:rPr lang="en-US" sz="2800" dirty="0" smtClean="0"/>
              <a:t> 4.   Both were punished for the crime they committed.</a:t>
            </a:r>
          </a:p>
          <a:p>
            <a:r>
              <a:rPr lang="en-US" sz="2800" dirty="0" smtClean="0"/>
              <a:t> 5.   Several applied for the job, but no one was hired.</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28600"/>
            <a:ext cx="4953000" cy="584775"/>
          </a:xfrm>
          <a:prstGeom prst="rect">
            <a:avLst/>
          </a:prstGeom>
        </p:spPr>
        <p:txBody>
          <a:bodyPr wrap="square">
            <a:spAutoFit/>
          </a:bodyPr>
          <a:lstStyle/>
          <a:p>
            <a:r>
              <a:rPr lang="en-US" sz="3200" b="1" i="1" dirty="0" smtClean="0"/>
              <a:t>Indefinite Pronouns :-</a:t>
            </a:r>
            <a:endParaRPr lang="en-US" sz="3200" b="1" i="1" dirty="0"/>
          </a:p>
        </p:txBody>
      </p:sp>
      <p:graphicFrame>
        <p:nvGraphicFramePr>
          <p:cNvPr id="5" name="Table 4"/>
          <p:cNvGraphicFramePr>
            <a:graphicFrameLocks noGrp="1"/>
          </p:cNvGraphicFramePr>
          <p:nvPr/>
        </p:nvGraphicFramePr>
        <p:xfrm>
          <a:off x="304800" y="1447800"/>
          <a:ext cx="8562816" cy="4114800"/>
        </p:xfrm>
        <a:graphic>
          <a:graphicData uri="http://schemas.openxmlformats.org/drawingml/2006/table">
            <a:tbl>
              <a:tblPr firstRow="1" bandRow="1"/>
              <a:tblGrid>
                <a:gridCol w="2140704"/>
                <a:gridCol w="2140704"/>
                <a:gridCol w="2140704"/>
                <a:gridCol w="2140704"/>
              </a:tblGrid>
              <a:tr h="685800">
                <a:tc>
                  <a:txBody>
                    <a:bodyPr/>
                    <a:lstStyle/>
                    <a:p>
                      <a:r>
                        <a:rPr lang="en-US" sz="2400" dirty="0" smtClean="0"/>
                        <a:t>All</a:t>
                      </a:r>
                      <a:endParaRPr lang="en-US" sz="2400" dirty="0"/>
                    </a:p>
                  </a:txBody>
                  <a:tcPr/>
                </a:tc>
                <a:tc>
                  <a:txBody>
                    <a:bodyPr/>
                    <a:lstStyle/>
                    <a:p>
                      <a:r>
                        <a:rPr lang="en-US" sz="2400" dirty="0" smtClean="0"/>
                        <a:t>Each</a:t>
                      </a:r>
                      <a:endParaRPr lang="en-US" sz="2400" dirty="0"/>
                    </a:p>
                  </a:txBody>
                  <a:tcPr/>
                </a:tc>
                <a:tc>
                  <a:txBody>
                    <a:bodyPr/>
                    <a:lstStyle/>
                    <a:p>
                      <a:r>
                        <a:rPr lang="en-US" sz="2400" dirty="0" smtClean="0"/>
                        <a:t>Most</a:t>
                      </a:r>
                      <a:endParaRPr lang="en-US" sz="2400" dirty="0"/>
                    </a:p>
                  </a:txBody>
                  <a:tcPr/>
                </a:tc>
                <a:tc>
                  <a:txBody>
                    <a:bodyPr/>
                    <a:lstStyle/>
                    <a:p>
                      <a:r>
                        <a:rPr lang="en-US" sz="2400" dirty="0" smtClean="0"/>
                        <a:t>Other</a:t>
                      </a:r>
                      <a:endParaRPr lang="en-US" sz="2400" dirty="0"/>
                    </a:p>
                  </a:txBody>
                  <a:tcPr/>
                </a:tc>
              </a:tr>
              <a:tr h="685800">
                <a:tc>
                  <a:txBody>
                    <a:bodyPr/>
                    <a:lstStyle/>
                    <a:p>
                      <a:r>
                        <a:rPr lang="en-US" sz="2400" dirty="0" smtClean="0"/>
                        <a:t>Another</a:t>
                      </a:r>
                      <a:endParaRPr lang="en-US" sz="2400" dirty="0"/>
                    </a:p>
                  </a:txBody>
                  <a:tcPr/>
                </a:tc>
                <a:tc>
                  <a:txBody>
                    <a:bodyPr/>
                    <a:lstStyle/>
                    <a:p>
                      <a:r>
                        <a:rPr lang="en-US" sz="2400" dirty="0" smtClean="0"/>
                        <a:t>Either</a:t>
                      </a:r>
                      <a:endParaRPr lang="en-US" sz="2400" dirty="0"/>
                    </a:p>
                  </a:txBody>
                  <a:tcPr/>
                </a:tc>
                <a:tc>
                  <a:txBody>
                    <a:bodyPr/>
                    <a:lstStyle/>
                    <a:p>
                      <a:r>
                        <a:rPr lang="en-US" sz="2400" dirty="0" smtClean="0"/>
                        <a:t>Neither</a:t>
                      </a:r>
                      <a:endParaRPr lang="en-US" sz="2400" dirty="0"/>
                    </a:p>
                  </a:txBody>
                  <a:tcPr/>
                </a:tc>
                <a:tc>
                  <a:txBody>
                    <a:bodyPr/>
                    <a:lstStyle/>
                    <a:p>
                      <a:r>
                        <a:rPr lang="en-US" sz="2400" dirty="0" smtClean="0"/>
                        <a:t>Several</a:t>
                      </a:r>
                      <a:endParaRPr lang="en-US" sz="2400" dirty="0"/>
                    </a:p>
                  </a:txBody>
                  <a:tcPr/>
                </a:tc>
              </a:tr>
              <a:tr h="685800">
                <a:tc>
                  <a:txBody>
                    <a:bodyPr/>
                    <a:lstStyle/>
                    <a:p>
                      <a:r>
                        <a:rPr lang="en-US" sz="2400" dirty="0" smtClean="0"/>
                        <a:t>Any</a:t>
                      </a:r>
                      <a:endParaRPr lang="en-US" sz="2400" dirty="0"/>
                    </a:p>
                  </a:txBody>
                  <a:tcPr/>
                </a:tc>
                <a:tc>
                  <a:txBody>
                    <a:bodyPr/>
                    <a:lstStyle/>
                    <a:p>
                      <a:r>
                        <a:rPr lang="en-US" sz="2400" dirty="0" smtClean="0"/>
                        <a:t>Everybody</a:t>
                      </a:r>
                      <a:endParaRPr lang="en-US" sz="2400" dirty="0"/>
                    </a:p>
                  </a:txBody>
                  <a:tcPr/>
                </a:tc>
                <a:tc>
                  <a:txBody>
                    <a:bodyPr/>
                    <a:lstStyle/>
                    <a:p>
                      <a:r>
                        <a:rPr lang="en-US" sz="2400" dirty="0" smtClean="0"/>
                        <a:t>Nobody</a:t>
                      </a:r>
                      <a:endParaRPr lang="en-US" sz="2400" dirty="0"/>
                    </a:p>
                  </a:txBody>
                  <a:tcPr/>
                </a:tc>
                <a:tc>
                  <a:txBody>
                    <a:bodyPr/>
                    <a:lstStyle/>
                    <a:p>
                      <a:r>
                        <a:rPr lang="en-US" sz="2400" dirty="0" smtClean="0"/>
                        <a:t>Some</a:t>
                      </a:r>
                      <a:endParaRPr lang="en-US" sz="2400" dirty="0"/>
                    </a:p>
                  </a:txBody>
                  <a:tcPr/>
                </a:tc>
              </a:tr>
              <a:tr h="685800">
                <a:tc>
                  <a:txBody>
                    <a:bodyPr/>
                    <a:lstStyle/>
                    <a:p>
                      <a:r>
                        <a:rPr lang="en-US" sz="2400" dirty="0" smtClean="0"/>
                        <a:t>Anybody</a:t>
                      </a:r>
                      <a:endParaRPr lang="en-US" sz="2400" dirty="0"/>
                    </a:p>
                  </a:txBody>
                  <a:tcPr/>
                </a:tc>
                <a:tc>
                  <a:txBody>
                    <a:bodyPr/>
                    <a:lstStyle/>
                    <a:p>
                      <a:r>
                        <a:rPr lang="en-US" sz="2400" dirty="0" smtClean="0"/>
                        <a:t>Everyone</a:t>
                      </a:r>
                      <a:endParaRPr lang="en-US" sz="2400" dirty="0"/>
                    </a:p>
                  </a:txBody>
                  <a:tcPr/>
                </a:tc>
                <a:tc>
                  <a:txBody>
                    <a:bodyPr/>
                    <a:lstStyle/>
                    <a:p>
                      <a:r>
                        <a:rPr lang="en-US" sz="2400" dirty="0" smtClean="0"/>
                        <a:t>No one</a:t>
                      </a:r>
                      <a:endParaRPr lang="en-US" sz="2400" dirty="0"/>
                    </a:p>
                  </a:txBody>
                  <a:tcPr/>
                </a:tc>
                <a:tc>
                  <a:txBody>
                    <a:bodyPr/>
                    <a:lstStyle/>
                    <a:p>
                      <a:r>
                        <a:rPr lang="en-US" sz="2400" dirty="0" smtClean="0"/>
                        <a:t>Somebody</a:t>
                      </a:r>
                      <a:endParaRPr lang="en-US" sz="2400" dirty="0"/>
                    </a:p>
                  </a:txBody>
                  <a:tcPr/>
                </a:tc>
              </a:tr>
              <a:tr h="685800">
                <a:tc>
                  <a:txBody>
                    <a:bodyPr/>
                    <a:lstStyle/>
                    <a:p>
                      <a:r>
                        <a:rPr lang="en-US" sz="2400" dirty="0" smtClean="0"/>
                        <a:t>Anyone</a:t>
                      </a:r>
                      <a:endParaRPr lang="en-US" sz="2400" dirty="0"/>
                    </a:p>
                  </a:txBody>
                  <a:tcPr/>
                </a:tc>
                <a:tc>
                  <a:txBody>
                    <a:bodyPr/>
                    <a:lstStyle/>
                    <a:p>
                      <a:r>
                        <a:rPr lang="en-US" sz="2400" dirty="0" smtClean="0"/>
                        <a:t>Few</a:t>
                      </a:r>
                      <a:endParaRPr lang="en-US" sz="2400" dirty="0"/>
                    </a:p>
                  </a:txBody>
                  <a:tcPr/>
                </a:tc>
                <a:tc>
                  <a:txBody>
                    <a:bodyPr/>
                    <a:lstStyle/>
                    <a:p>
                      <a:r>
                        <a:rPr lang="en-US" sz="2400" dirty="0" smtClean="0"/>
                        <a:t>None</a:t>
                      </a:r>
                      <a:endParaRPr lang="en-US" sz="2400" dirty="0"/>
                    </a:p>
                  </a:txBody>
                  <a:tcPr/>
                </a:tc>
                <a:tc>
                  <a:txBody>
                    <a:bodyPr/>
                    <a:lstStyle/>
                    <a:p>
                      <a:r>
                        <a:rPr lang="en-US" sz="2400" dirty="0" smtClean="0"/>
                        <a:t>Someone</a:t>
                      </a:r>
                      <a:endParaRPr lang="en-US" sz="2400" dirty="0"/>
                    </a:p>
                  </a:txBody>
                  <a:tcPr/>
                </a:tc>
              </a:tr>
              <a:tr h="685800">
                <a:tc>
                  <a:txBody>
                    <a:bodyPr/>
                    <a:lstStyle/>
                    <a:p>
                      <a:r>
                        <a:rPr lang="en-US" sz="2400" dirty="0" smtClean="0"/>
                        <a:t>both</a:t>
                      </a:r>
                      <a:endParaRPr lang="en-US" sz="2400" dirty="0"/>
                    </a:p>
                  </a:txBody>
                  <a:tcPr/>
                </a:tc>
                <a:tc>
                  <a:txBody>
                    <a:bodyPr/>
                    <a:lstStyle/>
                    <a:p>
                      <a:r>
                        <a:rPr lang="en-US" sz="2400" dirty="0" smtClean="0"/>
                        <a:t>Many</a:t>
                      </a:r>
                      <a:endParaRPr lang="en-US" sz="2400" dirty="0"/>
                    </a:p>
                  </a:txBody>
                  <a:tcPr/>
                </a:tc>
                <a:tc>
                  <a:txBody>
                    <a:bodyPr/>
                    <a:lstStyle/>
                    <a:p>
                      <a:r>
                        <a:rPr lang="en-US" sz="2400" dirty="0" smtClean="0"/>
                        <a:t>One</a:t>
                      </a:r>
                      <a:endParaRPr lang="en-US" sz="2400" dirty="0"/>
                    </a:p>
                  </a:txBody>
                  <a:tcPr/>
                </a:tc>
                <a:tc>
                  <a:txBody>
                    <a:bodyPr/>
                    <a:lstStyle/>
                    <a:p>
                      <a:r>
                        <a:rPr lang="en-US" sz="2400" dirty="0" smtClean="0"/>
                        <a:t>such</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6. Reciprocal Pronouns </a:t>
            </a:r>
            <a:endParaRPr lang="en-US"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Content Placeholder 2"/>
          <p:cNvSpPr>
            <a:spLocks noGrp="1"/>
          </p:cNvSpPr>
          <p:nvPr>
            <p:ph idx="1"/>
          </p:nvPr>
        </p:nvSpPr>
        <p:spPr/>
        <p:txBody>
          <a:bodyPr/>
          <a:lstStyle/>
          <a:p>
            <a:r>
              <a:rPr lang="en-US" dirty="0" smtClean="0"/>
              <a:t>It expresses a relationship between the individuals indicated in the plural subject</a:t>
            </a:r>
            <a:endParaRPr lang="en-US" dirty="0"/>
          </a:p>
        </p:txBody>
      </p:sp>
      <p:sp>
        <p:nvSpPr>
          <p:cNvPr id="4" name="TextBox 3"/>
          <p:cNvSpPr txBox="1"/>
          <p:nvPr/>
        </p:nvSpPr>
        <p:spPr>
          <a:xfrm>
            <a:off x="762000" y="3276600"/>
            <a:ext cx="7010400" cy="3108543"/>
          </a:xfrm>
          <a:prstGeom prst="rect">
            <a:avLst/>
          </a:prstGeom>
          <a:noFill/>
        </p:spPr>
        <p:txBody>
          <a:bodyPr wrap="square" rtlCol="0">
            <a:spAutoFit/>
          </a:bodyPr>
          <a:lstStyle/>
          <a:p>
            <a:r>
              <a:rPr lang="en-US" sz="2800" b="1" dirty="0" smtClean="0">
                <a:solidFill>
                  <a:srgbClr val="FF0000"/>
                </a:solidFill>
              </a:rPr>
              <a:t>Examples :-</a:t>
            </a:r>
          </a:p>
          <a:p>
            <a:endParaRPr lang="en-US" sz="2800" dirty="0" smtClean="0">
              <a:solidFill>
                <a:srgbClr val="FF0000"/>
              </a:solidFill>
            </a:endParaRPr>
          </a:p>
          <a:p>
            <a:pPr>
              <a:buFont typeface="Wingdings" pitchFamily="2" charset="2"/>
              <a:buChar char="v"/>
            </a:pPr>
            <a:r>
              <a:rPr lang="en-US" sz="2800" b="1" i="1" dirty="0" smtClean="0">
                <a:solidFill>
                  <a:srgbClr val="7030A0"/>
                </a:solidFill>
              </a:rPr>
              <a:t>Two boys fought with </a:t>
            </a:r>
            <a:r>
              <a:rPr lang="en-US" sz="2800" b="1" i="1" u="sng" dirty="0" smtClean="0">
                <a:solidFill>
                  <a:srgbClr val="FF0000"/>
                </a:solidFill>
              </a:rPr>
              <a:t>each  other.</a:t>
            </a:r>
          </a:p>
          <a:p>
            <a:r>
              <a:rPr lang="en-US" sz="2800" b="1" i="1" dirty="0" smtClean="0">
                <a:solidFill>
                  <a:srgbClr val="FF0000"/>
                </a:solidFill>
              </a:rPr>
              <a:t>  </a:t>
            </a:r>
          </a:p>
          <a:p>
            <a:r>
              <a:rPr lang="en-US" sz="2800" b="1" i="1" dirty="0" smtClean="0">
                <a:solidFill>
                  <a:schemeClr val="accent1">
                    <a:lumMod val="75000"/>
                  </a:schemeClr>
                </a:solidFill>
              </a:rPr>
              <a:t>  Here :-Each other is reciprocal pronoun.</a:t>
            </a:r>
          </a:p>
          <a:p>
            <a:r>
              <a:rPr lang="en-US" sz="2800" b="1" i="1" dirty="0" smtClean="0">
                <a:solidFill>
                  <a:srgbClr val="FF0000"/>
                </a:solidFill>
              </a:rPr>
              <a:t>.</a:t>
            </a:r>
          </a:p>
          <a:p>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SOME MORE EXAMPLES</a:t>
            </a:r>
            <a:endParaRPr lang="en-US" dirty="0">
              <a:latin typeface="Algerian" pitchFamily="82" charset="0"/>
            </a:endParaRPr>
          </a:p>
        </p:txBody>
      </p:sp>
      <p:sp>
        <p:nvSpPr>
          <p:cNvPr id="3" name="Content Placeholder 2"/>
          <p:cNvSpPr>
            <a:spLocks noGrp="1"/>
          </p:cNvSpPr>
          <p:nvPr>
            <p:ph idx="1"/>
          </p:nvPr>
        </p:nvSpPr>
        <p:spPr/>
        <p:txBody>
          <a:bodyPr/>
          <a:lstStyle/>
          <a:p>
            <a:pPr>
              <a:buFont typeface="Wingdings" pitchFamily="2" charset="2"/>
              <a:buChar char="v"/>
            </a:pPr>
            <a:endParaRPr lang="en-US" dirty="0" smtClean="0">
              <a:solidFill>
                <a:srgbClr val="0070C0"/>
              </a:solidFill>
            </a:endParaRPr>
          </a:p>
          <a:p>
            <a:pPr>
              <a:buFont typeface="Wingdings" pitchFamily="2" charset="2"/>
              <a:buChar char="v"/>
            </a:pPr>
            <a:r>
              <a:rPr lang="en-US" dirty="0" smtClean="0">
                <a:solidFill>
                  <a:srgbClr val="0070C0"/>
                </a:solidFill>
              </a:rPr>
              <a:t>The boys fought with </a:t>
            </a:r>
            <a:r>
              <a:rPr lang="en-US" b="1" i="1" u="sng" dirty="0" smtClean="0">
                <a:solidFill>
                  <a:srgbClr val="0070C0"/>
                </a:solidFill>
              </a:rPr>
              <a:t>one another</a:t>
            </a:r>
            <a:r>
              <a:rPr lang="en-US" b="1" i="1" dirty="0" smtClean="0">
                <a:solidFill>
                  <a:srgbClr val="0070C0"/>
                </a:solidFill>
              </a:rPr>
              <a:t>.</a:t>
            </a:r>
          </a:p>
          <a:p>
            <a:pPr>
              <a:buFont typeface="Wingdings" pitchFamily="2" charset="2"/>
              <a:buChar char="v"/>
            </a:pPr>
            <a:endParaRPr lang="en-US" dirty="0" smtClean="0">
              <a:solidFill>
                <a:srgbClr val="FF0000"/>
              </a:solidFill>
            </a:endParaRPr>
          </a:p>
          <a:p>
            <a:pPr>
              <a:buFont typeface="Wingdings" pitchFamily="2" charset="2"/>
              <a:buChar char="v"/>
            </a:pPr>
            <a:endParaRPr lang="en-US" dirty="0" smtClean="0">
              <a:solidFill>
                <a:srgbClr val="FF0000"/>
              </a:solidFill>
            </a:endParaRPr>
          </a:p>
          <a:p>
            <a:pPr>
              <a:buFont typeface="Wingdings" pitchFamily="2" charset="2"/>
              <a:buChar char="v"/>
            </a:pPr>
            <a:r>
              <a:rPr lang="en-US" dirty="0" smtClean="0">
                <a:solidFill>
                  <a:srgbClr val="7030A0"/>
                </a:solidFill>
              </a:rPr>
              <a:t>The members of the family love </a:t>
            </a:r>
            <a:r>
              <a:rPr lang="en-US" b="1" i="1" u="sng" dirty="0" smtClean="0">
                <a:solidFill>
                  <a:srgbClr val="7030A0"/>
                </a:solidFill>
              </a:rPr>
              <a:t>one another.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rmAutofit fontScale="90000"/>
          </a:bodyPr>
          <a:lstStyle/>
          <a:p>
            <a:r>
              <a:rPr lang="en-US"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7. Interrogative Pronouns (or) </a:t>
            </a:r>
            <a:br>
              <a:rPr lang="en-US"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br>
            <a:r>
              <a:rPr lang="en-US"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Relative Pronouns</a:t>
            </a:r>
            <a:endParaRPr lang="en-US"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3" name="Content Placeholder 2"/>
          <p:cNvSpPr>
            <a:spLocks noGrp="1"/>
          </p:cNvSpPr>
          <p:nvPr>
            <p:ph idx="1"/>
          </p:nvPr>
        </p:nvSpPr>
        <p:spPr>
          <a:xfrm>
            <a:off x="381000" y="1600200"/>
            <a:ext cx="8229600" cy="5105400"/>
          </a:xfrm>
        </p:spPr>
        <p:txBody>
          <a:bodyPr>
            <a:normAutofit fontScale="92500"/>
          </a:bodyPr>
          <a:lstStyle/>
          <a:p>
            <a:r>
              <a:rPr lang="en-US" sz="3400" dirty="0" smtClean="0"/>
              <a:t>Interrogative pronouns are used  to ask questions. The words who,  whose, what, which and whom are  interrogative pronouns.</a:t>
            </a:r>
          </a:p>
          <a:p>
            <a:endParaRPr lang="en-US" dirty="0" smtClean="0">
              <a:solidFill>
                <a:srgbClr val="7030A0"/>
              </a:solidFill>
            </a:endParaRPr>
          </a:p>
          <a:p>
            <a:r>
              <a:rPr lang="en-US" dirty="0" smtClean="0">
                <a:solidFill>
                  <a:srgbClr val="7030A0"/>
                </a:solidFill>
              </a:rPr>
              <a:t>Examples:- </a:t>
            </a:r>
          </a:p>
          <a:p>
            <a:endParaRPr lang="en-US" dirty="0" smtClean="0"/>
          </a:p>
          <a:p>
            <a:r>
              <a:rPr lang="en-US" dirty="0" smtClean="0">
                <a:solidFill>
                  <a:srgbClr val="0070C0"/>
                </a:solidFill>
              </a:rPr>
              <a:t>Who</a:t>
            </a:r>
            <a:r>
              <a:rPr lang="en-US" dirty="0" smtClean="0"/>
              <a:t> used all my paper?</a:t>
            </a:r>
          </a:p>
          <a:p>
            <a:r>
              <a:rPr lang="en-US" dirty="0" smtClean="0">
                <a:solidFill>
                  <a:srgbClr val="0070C0"/>
                </a:solidFill>
              </a:rPr>
              <a:t>Who</a:t>
            </a:r>
            <a:r>
              <a:rPr lang="en-US" dirty="0" smtClean="0"/>
              <a:t> is Mom talking to?</a:t>
            </a:r>
          </a:p>
          <a:p>
            <a:r>
              <a:rPr lang="en-US" dirty="0" smtClean="0">
                <a:solidFill>
                  <a:srgbClr val="0070C0"/>
                </a:solidFill>
              </a:rPr>
              <a:t>Who </a:t>
            </a:r>
            <a:r>
              <a:rPr lang="en-US" dirty="0" smtClean="0"/>
              <a:t>are those people?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What is a pronoun ?</a:t>
            </a:r>
            <a:endParaRPr lang="en-US" sz="6000" b="1" u="sng"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p:txBody>
      </p:sp>
      <p:sp>
        <p:nvSpPr>
          <p:cNvPr id="3" name="Content Placeholder 2"/>
          <p:cNvSpPr>
            <a:spLocks noGrp="1"/>
          </p:cNvSpPr>
          <p:nvPr>
            <p:ph idx="1"/>
          </p:nvPr>
        </p:nvSpPr>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r>
              <a:rPr lang="en-US" sz="4800" b="1"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  Pronoun is a word that takes the place of a noun</a:t>
            </a:r>
            <a:endParaRPr lang="en-US" sz="4800" b="1" i="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more examples :-</a:t>
            </a:r>
            <a:endParaRPr lang="en-US" dirty="0"/>
          </a:p>
        </p:txBody>
      </p:sp>
      <p:sp>
        <p:nvSpPr>
          <p:cNvPr id="3" name="Content Placeholder 2"/>
          <p:cNvSpPr>
            <a:spLocks noGrp="1"/>
          </p:cNvSpPr>
          <p:nvPr>
            <p:ph idx="1"/>
          </p:nvPr>
        </p:nvSpPr>
        <p:spPr/>
        <p:txBody>
          <a:bodyPr/>
          <a:lstStyle/>
          <a:p>
            <a:r>
              <a:rPr lang="en-US" dirty="0" smtClean="0">
                <a:solidFill>
                  <a:srgbClr val="0070C0"/>
                </a:solidFill>
              </a:rPr>
              <a:t>Whose</a:t>
            </a:r>
            <a:r>
              <a:rPr lang="en-US" dirty="0" smtClean="0"/>
              <a:t> pen is this?</a:t>
            </a:r>
          </a:p>
          <a:p>
            <a:r>
              <a:rPr lang="en-US" dirty="0" smtClean="0">
                <a:solidFill>
                  <a:srgbClr val="0070C0"/>
                </a:solidFill>
              </a:rPr>
              <a:t>Whose</a:t>
            </a:r>
            <a:r>
              <a:rPr lang="en-US" dirty="0" smtClean="0"/>
              <a:t> are these shoes?</a:t>
            </a:r>
          </a:p>
          <a:p>
            <a:r>
              <a:rPr lang="en-US" dirty="0" smtClean="0">
                <a:solidFill>
                  <a:srgbClr val="0070C0"/>
                </a:solidFill>
              </a:rPr>
              <a:t>What</a:t>
            </a:r>
            <a:r>
              <a:rPr lang="en-US" dirty="0" smtClean="0"/>
              <a:t> is your brother’s name?</a:t>
            </a:r>
          </a:p>
          <a:p>
            <a:r>
              <a:rPr lang="en-US" dirty="0" smtClean="0">
                <a:solidFill>
                  <a:srgbClr val="0070C0"/>
                </a:solidFill>
              </a:rPr>
              <a:t>What</a:t>
            </a:r>
            <a:r>
              <a:rPr lang="en-US" dirty="0" smtClean="0"/>
              <a:t> does Tom want?</a:t>
            </a:r>
          </a:p>
          <a:p>
            <a:r>
              <a:rPr lang="en-US" dirty="0" smtClean="0">
                <a:solidFill>
                  <a:srgbClr val="0070C0"/>
                </a:solidFill>
              </a:rPr>
              <a:t>What</a:t>
            </a:r>
            <a:r>
              <a:rPr lang="en-US" dirty="0" smtClean="0"/>
              <a:t> is the date today?</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8.Other Pronouns</a:t>
            </a:r>
            <a:endParaRPr lang="en-US" dirty="0"/>
          </a:p>
        </p:txBody>
      </p:sp>
      <p:graphicFrame>
        <p:nvGraphicFramePr>
          <p:cNvPr id="4" name="Table 3"/>
          <p:cNvGraphicFramePr>
            <a:graphicFrameLocks noGrp="1"/>
          </p:cNvGraphicFramePr>
          <p:nvPr/>
        </p:nvGraphicFramePr>
        <p:xfrm>
          <a:off x="685800" y="1981200"/>
          <a:ext cx="8077200" cy="3784600"/>
        </p:xfrm>
        <a:graphic>
          <a:graphicData uri="http://schemas.openxmlformats.org/drawingml/2006/table">
            <a:tbl>
              <a:tblPr firstRow="1" bandRow="1"/>
              <a:tblGrid>
                <a:gridCol w="2019300"/>
                <a:gridCol w="2019300"/>
                <a:gridCol w="2019300"/>
                <a:gridCol w="2019300"/>
              </a:tblGrid>
              <a:tr h="756920">
                <a:tc>
                  <a:txBody>
                    <a:bodyPr/>
                    <a:lstStyle/>
                    <a:p>
                      <a:r>
                        <a:rPr lang="en-US" sz="2800" dirty="0" smtClean="0"/>
                        <a:t>All</a:t>
                      </a:r>
                      <a:r>
                        <a:rPr lang="en-US" sz="2800" baseline="0" dirty="0" smtClean="0"/>
                        <a:t> </a:t>
                      </a:r>
                      <a:endParaRPr lang="en-US" sz="2800" dirty="0"/>
                    </a:p>
                  </a:txBody>
                  <a:tcPr/>
                </a:tc>
                <a:tc>
                  <a:txBody>
                    <a:bodyPr/>
                    <a:lstStyle/>
                    <a:p>
                      <a:r>
                        <a:rPr lang="en-US" sz="2800" dirty="0" smtClean="0"/>
                        <a:t>Each</a:t>
                      </a:r>
                      <a:endParaRPr lang="en-US" sz="2800" dirty="0"/>
                    </a:p>
                  </a:txBody>
                  <a:tcPr/>
                </a:tc>
                <a:tc>
                  <a:txBody>
                    <a:bodyPr/>
                    <a:lstStyle/>
                    <a:p>
                      <a:r>
                        <a:rPr lang="en-US" sz="2800" dirty="0" smtClean="0"/>
                        <a:t>Every</a:t>
                      </a:r>
                      <a:endParaRPr lang="en-US" sz="2800" dirty="0"/>
                    </a:p>
                  </a:txBody>
                  <a:tcPr/>
                </a:tc>
                <a:tc>
                  <a:txBody>
                    <a:bodyPr/>
                    <a:lstStyle/>
                    <a:p>
                      <a:r>
                        <a:rPr lang="en-US" sz="2800" dirty="0" smtClean="0"/>
                        <a:t>Another</a:t>
                      </a:r>
                      <a:endParaRPr lang="en-US" sz="2800" dirty="0"/>
                    </a:p>
                  </a:txBody>
                  <a:tcPr/>
                </a:tc>
              </a:tr>
              <a:tr h="756920">
                <a:tc>
                  <a:txBody>
                    <a:bodyPr/>
                    <a:lstStyle/>
                    <a:p>
                      <a:r>
                        <a:rPr lang="en-US" sz="2800" dirty="0" smtClean="0"/>
                        <a:t>Both</a:t>
                      </a:r>
                      <a:endParaRPr lang="en-US" sz="2800" dirty="0"/>
                    </a:p>
                  </a:txBody>
                  <a:tcPr/>
                </a:tc>
                <a:tc>
                  <a:txBody>
                    <a:bodyPr/>
                    <a:lstStyle/>
                    <a:p>
                      <a:r>
                        <a:rPr lang="en-US" sz="2800" dirty="0" smtClean="0"/>
                        <a:t>Either</a:t>
                      </a:r>
                      <a:endParaRPr lang="en-US" sz="2800" dirty="0"/>
                    </a:p>
                  </a:txBody>
                  <a:tcPr/>
                </a:tc>
                <a:tc>
                  <a:txBody>
                    <a:bodyPr/>
                    <a:lstStyle/>
                    <a:p>
                      <a:r>
                        <a:rPr lang="en-US" sz="2800" dirty="0" smtClean="0"/>
                        <a:t>Neither</a:t>
                      </a:r>
                      <a:endParaRPr lang="en-US" sz="2800" dirty="0"/>
                    </a:p>
                  </a:txBody>
                  <a:tcPr/>
                </a:tc>
                <a:tc>
                  <a:txBody>
                    <a:bodyPr/>
                    <a:lstStyle/>
                    <a:p>
                      <a:r>
                        <a:rPr lang="en-US" sz="2800" dirty="0" smtClean="0"/>
                        <a:t>Enough</a:t>
                      </a:r>
                      <a:endParaRPr lang="en-US" sz="2800" dirty="0"/>
                    </a:p>
                  </a:txBody>
                  <a:tcPr/>
                </a:tc>
              </a:tr>
              <a:tr h="756920">
                <a:tc>
                  <a:txBody>
                    <a:bodyPr/>
                    <a:lstStyle/>
                    <a:p>
                      <a:r>
                        <a:rPr lang="en-US" sz="2800" dirty="0" smtClean="0"/>
                        <a:t>Little</a:t>
                      </a:r>
                      <a:endParaRPr lang="en-US" sz="2800" dirty="0"/>
                    </a:p>
                  </a:txBody>
                  <a:tcPr/>
                </a:tc>
                <a:tc>
                  <a:txBody>
                    <a:bodyPr/>
                    <a:lstStyle/>
                    <a:p>
                      <a:r>
                        <a:rPr lang="en-US" sz="2800" dirty="0" smtClean="0"/>
                        <a:t>Less</a:t>
                      </a:r>
                      <a:endParaRPr lang="en-US" sz="2800" dirty="0"/>
                    </a:p>
                  </a:txBody>
                  <a:tcPr/>
                </a:tc>
                <a:tc>
                  <a:txBody>
                    <a:bodyPr/>
                    <a:lstStyle/>
                    <a:p>
                      <a:r>
                        <a:rPr lang="en-US" sz="2800" dirty="0" smtClean="0"/>
                        <a:t>Fewer</a:t>
                      </a:r>
                      <a:endParaRPr lang="en-US" sz="2800" dirty="0"/>
                    </a:p>
                  </a:txBody>
                  <a:tcPr/>
                </a:tc>
                <a:tc>
                  <a:txBody>
                    <a:bodyPr/>
                    <a:lstStyle/>
                    <a:p>
                      <a:r>
                        <a:rPr lang="en-US" sz="2800" dirty="0" smtClean="0"/>
                        <a:t>Many</a:t>
                      </a:r>
                      <a:endParaRPr lang="en-US" sz="2800" dirty="0"/>
                    </a:p>
                  </a:txBody>
                  <a:tcPr/>
                </a:tc>
              </a:tr>
              <a:tr h="756920">
                <a:tc>
                  <a:txBody>
                    <a:bodyPr/>
                    <a:lstStyle/>
                    <a:p>
                      <a:r>
                        <a:rPr lang="en-US" sz="2800" dirty="0" smtClean="0"/>
                        <a:t>Most</a:t>
                      </a:r>
                      <a:endParaRPr lang="en-US" sz="2800" dirty="0"/>
                    </a:p>
                  </a:txBody>
                  <a:tcPr/>
                </a:tc>
                <a:tc>
                  <a:txBody>
                    <a:bodyPr/>
                    <a:lstStyle/>
                    <a:p>
                      <a:r>
                        <a:rPr lang="en-US" sz="2800" dirty="0" smtClean="0"/>
                        <a:t>Several </a:t>
                      </a:r>
                      <a:endParaRPr lang="en-US" sz="2800" dirty="0"/>
                    </a:p>
                  </a:txBody>
                  <a:tcPr/>
                </a:tc>
                <a:tc>
                  <a:txBody>
                    <a:bodyPr/>
                    <a:lstStyle/>
                    <a:p>
                      <a:r>
                        <a:rPr lang="en-US" sz="2800" dirty="0" smtClean="0"/>
                        <a:t>Some</a:t>
                      </a:r>
                      <a:endParaRPr lang="en-US" sz="2800" dirty="0"/>
                    </a:p>
                  </a:txBody>
                  <a:tcPr/>
                </a:tc>
                <a:tc>
                  <a:txBody>
                    <a:bodyPr/>
                    <a:lstStyle/>
                    <a:p>
                      <a:r>
                        <a:rPr lang="en-US" sz="2800" dirty="0" smtClean="0"/>
                        <a:t>One</a:t>
                      </a:r>
                    </a:p>
                  </a:txBody>
                  <a:tcPr/>
                </a:tc>
              </a:tr>
              <a:tr h="756920">
                <a:tc>
                  <a:txBody>
                    <a:bodyPr/>
                    <a:lstStyle/>
                    <a:p>
                      <a:r>
                        <a:rPr lang="en-US" sz="2800" dirty="0" smtClean="0"/>
                        <a:t>Any</a:t>
                      </a:r>
                      <a:endParaRPr lang="en-US" sz="2800" dirty="0"/>
                    </a:p>
                  </a:txBody>
                  <a:tcPr/>
                </a:tc>
                <a:tc>
                  <a:txBody>
                    <a:bodyPr/>
                    <a:lstStyle/>
                    <a:p>
                      <a:r>
                        <a:rPr lang="en-US" sz="2800" dirty="0" smtClean="0"/>
                        <a:t>Few</a:t>
                      </a:r>
                      <a:endParaRPr lang="en-US" sz="2800" dirty="0"/>
                    </a:p>
                  </a:txBody>
                  <a:tcPr/>
                </a:tc>
                <a:tc>
                  <a:txBody>
                    <a:bodyPr/>
                    <a:lstStyle/>
                    <a:p>
                      <a:r>
                        <a:rPr lang="en-US" sz="2800" dirty="0" smtClean="0"/>
                        <a:t>much</a:t>
                      </a:r>
                      <a:endParaRPr lang="en-US" sz="2800" dirty="0"/>
                    </a:p>
                  </a:txBody>
                  <a:tcPr/>
                </a:tc>
                <a:tc>
                  <a:txBody>
                    <a:bodyPr/>
                    <a:lstStyle/>
                    <a:p>
                      <a:endParaRPr lang="en-US" sz="2800" dirty="0"/>
                    </a:p>
                  </a:txBody>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057400"/>
            <a:ext cx="8382000" cy="1862048"/>
          </a:xfrm>
          <a:prstGeom prst="rect">
            <a:avLst/>
          </a:prstGeom>
          <a:noFill/>
          <a:effectLst>
            <a:outerShdw blurRad="50800" dist="50800" dir="5400000" algn="ctr" rotWithShape="0">
              <a:srgbClr val="000000">
                <a:alpha val="52000"/>
              </a:srgbClr>
            </a:outerShdw>
          </a:effectLst>
        </p:spPr>
        <p:txBody>
          <a:bodyPr wrap="square" rtlCol="0">
            <a:spAutoFit/>
            <a:scene3d>
              <a:camera prst="orthographicFront"/>
              <a:lightRig rig="flat" dir="tl"/>
            </a:scene3d>
            <a:sp3d contourW="19050" prstMaterial="clear">
              <a:bevelT w="50800" h="50800"/>
              <a:contourClr>
                <a:schemeClr val="accent5">
                  <a:tint val="70000"/>
                  <a:satMod val="180000"/>
                  <a:alpha val="70000"/>
                </a:schemeClr>
              </a:contourClr>
            </a:sp3d>
          </a:bodyPr>
          <a:lstStyle/>
          <a:p>
            <a:r>
              <a:rPr lang="en-US" sz="11500" b="1" dirty="0" smtClean="0">
                <a:ln/>
                <a:solidFill>
                  <a:schemeClr val="accent5">
                    <a:tint val="50000"/>
                    <a:satMod val="180000"/>
                  </a:schemeClr>
                </a:solidFill>
                <a:effectLst>
                  <a:glow rad="228600">
                    <a:schemeClr val="accent5">
                      <a:satMod val="175000"/>
                      <a:alpha val="40000"/>
                    </a:schemeClr>
                  </a:glow>
                </a:effectLst>
              </a:rPr>
              <a:t>Thank You</a:t>
            </a:r>
            <a:endParaRPr lang="en-US" sz="11500" b="1" dirty="0">
              <a:ln/>
              <a:solidFill>
                <a:schemeClr val="accent5">
                  <a:tint val="50000"/>
                  <a:satMod val="180000"/>
                </a:schemeClr>
              </a:solidFill>
              <a:effectLst>
                <a:glow rad="228600">
                  <a:schemeClr val="accent5">
                    <a:satMod val="175000"/>
                    <a:alpha val="40000"/>
                  </a:schemeClr>
                </a:glo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 Box 2"/>
          <p:cNvSpPr txBox="1">
            <a:spLocks noChangeArrowheads="1"/>
          </p:cNvSpPr>
          <p:nvPr/>
        </p:nvSpPr>
        <p:spPr bwMode="auto">
          <a:xfrm>
            <a:off x="684213" y="1052513"/>
            <a:ext cx="7920037" cy="3743325"/>
          </a:xfrm>
          <a:prstGeom prst="rect">
            <a:avLst/>
          </a:prstGeom>
          <a:noFill/>
          <a:ln w="9525">
            <a:noFill/>
            <a:miter lim="800000"/>
            <a:headEnd/>
            <a:tailEnd/>
          </a:ln>
          <a:effectLst/>
        </p:spPr>
        <p:txBody>
          <a:bodyPr>
            <a:spAutoFit/>
          </a:bodyPr>
          <a:lstStyle/>
          <a:p>
            <a:pPr>
              <a:spcBef>
                <a:spcPct val="0"/>
              </a:spcBef>
              <a:buClrTx/>
              <a:buSzTx/>
              <a:buFontTx/>
              <a:buNone/>
            </a:pPr>
            <a:r>
              <a:rPr lang="en-GB" sz="2400"/>
              <a:t>This powerpoint was kindly donated to </a:t>
            </a:r>
            <a:r>
              <a:rPr lang="en-GB" sz="2400">
                <a:hlinkClick r:id="rId3"/>
              </a:rPr>
              <a:t>www.worldofteaching.com</a:t>
            </a:r>
            <a:endParaRPr lang="en-GB" sz="2400"/>
          </a:p>
          <a:p>
            <a:pPr>
              <a:spcBef>
                <a:spcPct val="0"/>
              </a:spcBef>
              <a:buClrTx/>
              <a:buSzTx/>
              <a:buFontTx/>
              <a:buNone/>
            </a:pPr>
            <a:endParaRPr lang="en-GB" sz="2400"/>
          </a:p>
          <a:p>
            <a:pPr>
              <a:spcBef>
                <a:spcPct val="0"/>
              </a:spcBef>
              <a:buClrTx/>
              <a:buSzTx/>
              <a:buFontTx/>
              <a:buNone/>
            </a:pPr>
            <a:endParaRPr lang="en-GB" sz="2400"/>
          </a:p>
          <a:p>
            <a:pPr>
              <a:spcBef>
                <a:spcPct val="0"/>
              </a:spcBef>
              <a:buClrTx/>
              <a:buSzTx/>
              <a:buFontTx/>
              <a:buNone/>
            </a:pPr>
            <a:endParaRPr lang="en-GB" sz="2400"/>
          </a:p>
          <a:p>
            <a:pPr>
              <a:spcBef>
                <a:spcPct val="0"/>
              </a:spcBef>
              <a:buClrTx/>
              <a:buSzTx/>
              <a:buFontTx/>
              <a:buNone/>
            </a:pPr>
            <a:endParaRPr lang="en-GB" sz="2400"/>
          </a:p>
          <a:p>
            <a:pPr>
              <a:spcBef>
                <a:spcPct val="0"/>
              </a:spcBef>
              <a:buClrTx/>
              <a:buSzTx/>
              <a:buFontTx/>
              <a:buNone/>
            </a:pPr>
            <a:r>
              <a:rPr lang="en-GB" sz="2400">
                <a:hlinkClick r:id="rId3"/>
              </a:rPr>
              <a:t>http://www.worldofteaching.com</a:t>
            </a:r>
            <a:r>
              <a:rPr lang="en-GB" sz="2400"/>
              <a:t> is home to over a thousand powerpoints submitted by teachers. This is a completely free site and requires no registration. Please visit and I hope it will help in your teaching.</a:t>
            </a:r>
            <a:endParaRPr lang="en-US" sz="2400"/>
          </a:p>
        </p:txBody>
      </p:sp>
    </p:spTree>
  </p:cSld>
  <p:clrMapOvr>
    <a:masterClrMapping/>
  </p:clrMapOvr>
  <p:transition advTm="7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flat" dir="tl"/>
            </a:scene3d>
            <a:sp3d contourW="19050" prstMaterial="clear">
              <a:bevelT w="50800" h="50800"/>
              <a:contourClr>
                <a:schemeClr val="accent5">
                  <a:tint val="70000"/>
                  <a:satMod val="180000"/>
                  <a:alpha val="70000"/>
                </a:schemeClr>
              </a:contourClr>
            </a:sp3d>
          </a:bodyPr>
          <a:lstStyle/>
          <a:p>
            <a:r>
              <a:rPr lang="en-US" b="1" dirty="0" smtClean="0">
                <a:ln/>
                <a:solidFill>
                  <a:schemeClr val="accent5">
                    <a:tint val="50000"/>
                    <a:satMod val="180000"/>
                  </a:schemeClr>
                </a:solidFill>
              </a:rPr>
              <a:t>Types of Pronouns</a:t>
            </a:r>
            <a:endParaRPr lang="en-US" b="1" dirty="0">
              <a:ln/>
              <a:solidFill>
                <a:schemeClr val="accent5">
                  <a:tint val="50000"/>
                  <a:satMod val="180000"/>
                </a:schemeClr>
              </a:solidFill>
            </a:endParaRPr>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v"/>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 Personal pronouns</a:t>
            </a:r>
          </a:p>
          <a:p>
            <a:pPr>
              <a:buFont typeface="Wingdings" pitchFamily="2" charset="2"/>
              <a:buChar char="ü"/>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      the subject of a verb</a:t>
            </a:r>
          </a:p>
          <a:p>
            <a:pPr>
              <a:buFont typeface="Wingdings" pitchFamily="2" charset="2"/>
              <a:buChar char="ü"/>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     the object of a verb</a:t>
            </a:r>
          </a:p>
          <a:p>
            <a:pPr>
              <a:buFont typeface="Wingdings" pitchFamily="2" charset="2"/>
              <a:buChar char="v"/>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Possessive pronouns</a:t>
            </a:r>
          </a:p>
          <a:p>
            <a:pPr>
              <a:buFont typeface="Wingdings" pitchFamily="2" charset="2"/>
              <a:buChar char="v"/>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 Reflexive pronoun</a:t>
            </a:r>
          </a:p>
          <a:p>
            <a:pPr>
              <a:buFont typeface="Wingdings" pitchFamily="2" charset="2"/>
              <a:buChar char="v"/>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Demonstrative pronouns</a:t>
            </a:r>
          </a:p>
          <a:p>
            <a:pPr>
              <a:buFont typeface="Wingdings" pitchFamily="2" charset="2"/>
              <a:buChar char="v"/>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Indefinite pronouns</a:t>
            </a:r>
          </a:p>
          <a:p>
            <a:pPr>
              <a:buFont typeface="Wingdings" pitchFamily="2" charset="2"/>
              <a:buChar char="v"/>
            </a:pP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Reciprocal Pronouns</a:t>
            </a:r>
          </a:p>
          <a:p>
            <a:pPr>
              <a:buFont typeface="Wingdings" pitchFamily="2" charset="2"/>
              <a:buChar char="v"/>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Interrogative pronouns  (or) Relative pronouns</a:t>
            </a:r>
          </a:p>
          <a:p>
            <a:pPr>
              <a:buFont typeface="Wingdings" pitchFamily="2" charset="2"/>
              <a:buChar char="v"/>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a:t>
            </a:r>
            <a:r>
              <a:rPr lang="en-US" dirty="0" smtClean="0">
                <a:ln w="10160">
                  <a:solidFill>
                    <a:schemeClr val="accent1"/>
                  </a:solidFill>
                  <a:prstDash val="solid"/>
                </a:ln>
                <a:solidFill>
                  <a:srgbClr val="FFFFFF"/>
                </a:solidFill>
                <a:effectLst>
                  <a:outerShdw blurRad="38100" dist="32000" dir="5400000" algn="tl">
                    <a:srgbClr val="000000">
                      <a:alpha val="30000"/>
                    </a:srgbClr>
                  </a:outerShdw>
                </a:effectLst>
              </a:rPr>
              <a:t>Other pronouns</a:t>
            </a:r>
            <a:endParaRPr lang="en-US"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Personal Pronouns </a:t>
            </a:r>
            <a:endParaRPr lang="en-US" dirty="0"/>
          </a:p>
        </p:txBody>
      </p:sp>
      <p:sp>
        <p:nvSpPr>
          <p:cNvPr id="3" name="Content Placeholder 2"/>
          <p:cNvSpPr>
            <a:spLocks noGrp="1"/>
          </p:cNvSpPr>
          <p:nvPr>
            <p:ph idx="1"/>
          </p:nvPr>
        </p:nvSpPr>
        <p:spPr/>
        <p:txBody>
          <a:bodyPr/>
          <a:lstStyle/>
          <a:p>
            <a:r>
              <a:rPr lang="en-US" u="sng" dirty="0" smtClean="0"/>
              <a:t>The subject of a verb : - </a:t>
            </a:r>
          </a:p>
          <a:p>
            <a:pPr>
              <a:buNone/>
            </a:pPr>
            <a:r>
              <a:rPr lang="en-US" dirty="0"/>
              <a:t> </a:t>
            </a:r>
            <a:r>
              <a:rPr lang="en-US" dirty="0" smtClean="0"/>
              <a:t>   </a:t>
            </a:r>
            <a:r>
              <a:rPr lang="en-US" dirty="0"/>
              <a:t>I, you, he, she, it, we and they can all </a:t>
            </a:r>
            <a:r>
              <a:rPr lang="en-US" dirty="0" smtClean="0"/>
              <a:t>be used </a:t>
            </a:r>
            <a:r>
              <a:rPr lang="en-US" dirty="0"/>
              <a:t>as the subject of a </a:t>
            </a:r>
            <a:r>
              <a:rPr lang="en-US" dirty="0" smtClean="0"/>
              <a:t>verb.</a:t>
            </a:r>
            <a:endParaRPr lang="en-US" dirty="0"/>
          </a:p>
        </p:txBody>
      </p:sp>
      <p:sp>
        <p:nvSpPr>
          <p:cNvPr id="4" name="Rectangle 3"/>
          <p:cNvSpPr/>
          <p:nvPr/>
        </p:nvSpPr>
        <p:spPr>
          <a:xfrm>
            <a:off x="609600" y="3276600"/>
            <a:ext cx="6781800" cy="3046988"/>
          </a:xfrm>
          <a:prstGeom prst="rect">
            <a:avLst/>
          </a:prstGeom>
        </p:spPr>
        <p:txBody>
          <a:bodyPr wrap="square">
            <a:spAutoFit/>
          </a:bodyPr>
          <a:lstStyle/>
          <a:p>
            <a:r>
              <a:rPr lang="en-US" sz="3200" dirty="0" smtClean="0"/>
              <a:t>Examples :-</a:t>
            </a:r>
          </a:p>
          <a:p>
            <a:endParaRPr lang="en-US" sz="3200" dirty="0" smtClean="0"/>
          </a:p>
          <a:p>
            <a:pPr>
              <a:buFont typeface="Wingdings" pitchFamily="2" charset="2"/>
              <a:buChar char="ü"/>
            </a:pPr>
            <a:r>
              <a:rPr lang="en-US" sz="3200" dirty="0" smtClean="0"/>
              <a:t> </a:t>
            </a:r>
            <a:r>
              <a:rPr lang="en-US" sz="3200" u="dbl" dirty="0" smtClean="0"/>
              <a:t>Lisa</a:t>
            </a:r>
            <a:r>
              <a:rPr lang="en-US" sz="3200" dirty="0" smtClean="0"/>
              <a:t> likes cats. </a:t>
            </a:r>
          </a:p>
          <a:p>
            <a:pPr>
              <a:buFont typeface="Wingdings" pitchFamily="2" charset="2"/>
              <a:buChar char="ü"/>
            </a:pPr>
            <a:endParaRPr lang="en-US" sz="3200" dirty="0" smtClean="0"/>
          </a:p>
          <a:p>
            <a:pPr>
              <a:buFont typeface="Wingdings" pitchFamily="2" charset="2"/>
              <a:buChar char="ü"/>
            </a:pPr>
            <a:r>
              <a:rPr lang="en-US" sz="3200" u="sng" dirty="0" smtClean="0"/>
              <a:t>She</a:t>
            </a:r>
            <a:r>
              <a:rPr lang="en-US" sz="3200" dirty="0" smtClean="0"/>
              <a:t> has four cats.</a:t>
            </a:r>
          </a:p>
          <a:p>
            <a:r>
              <a:rPr lang="en-US" sz="3200" dirty="0" smtClean="0"/>
              <a:t>  </a:t>
            </a:r>
          </a:p>
        </p:txBody>
      </p:sp>
      <p:sp>
        <p:nvSpPr>
          <p:cNvPr id="8" name="TextBox 7"/>
          <p:cNvSpPr txBox="1"/>
          <p:nvPr/>
        </p:nvSpPr>
        <p:spPr>
          <a:xfrm>
            <a:off x="4876800" y="4267200"/>
            <a:ext cx="3962400" cy="738664"/>
          </a:xfrm>
          <a:prstGeom prst="rect">
            <a:avLst/>
          </a:prstGeom>
          <a:noFill/>
        </p:spPr>
        <p:txBody>
          <a:bodyPr wrap="square" rtlCol="0">
            <a:spAutoFit/>
          </a:bodyPr>
          <a:lstStyle/>
          <a:p>
            <a:r>
              <a:rPr lang="en-US" sz="2400" dirty="0" smtClean="0"/>
              <a:t>Lisa –  proper noun (subject</a:t>
            </a:r>
            <a:r>
              <a:rPr lang="en-US" dirty="0" smtClean="0"/>
              <a:t>)</a:t>
            </a:r>
          </a:p>
          <a:p>
            <a:endParaRPr lang="en-US" dirty="0"/>
          </a:p>
        </p:txBody>
      </p:sp>
      <p:cxnSp>
        <p:nvCxnSpPr>
          <p:cNvPr id="10" name="Straight Arrow Connector 9"/>
          <p:cNvCxnSpPr/>
          <p:nvPr/>
        </p:nvCxnSpPr>
        <p:spPr>
          <a:xfrm>
            <a:off x="3352800" y="4572000"/>
            <a:ext cx="1600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886200" y="5562600"/>
            <a:ext cx="1447800" cy="44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562600" y="5410200"/>
            <a:ext cx="3581400" cy="461665"/>
          </a:xfrm>
          <a:prstGeom prst="rect">
            <a:avLst/>
          </a:prstGeom>
          <a:noFill/>
        </p:spPr>
        <p:txBody>
          <a:bodyPr wrap="square" rtlCol="0">
            <a:spAutoFit/>
          </a:bodyPr>
          <a:lstStyle/>
          <a:p>
            <a:r>
              <a:rPr lang="en-US" sz="2400" dirty="0" smtClean="0"/>
              <a:t>She – pronoun (subject)</a:t>
            </a:r>
            <a:endParaRPr lang="en-US" sz="2400" dirty="0"/>
          </a:p>
        </p:txBody>
      </p:sp>
      <p:sp>
        <p:nvSpPr>
          <p:cNvPr id="9" name="Rectangle 8"/>
          <p:cNvSpPr/>
          <p:nvPr/>
        </p:nvSpPr>
        <p:spPr>
          <a:xfrm>
            <a:off x="685800" y="6019800"/>
            <a:ext cx="7113101" cy="523220"/>
          </a:xfrm>
          <a:prstGeom prst="rect">
            <a:avLst/>
          </a:prstGeom>
        </p:spPr>
        <p:txBody>
          <a:bodyPr wrap="none">
            <a:spAutoFit/>
          </a:bodyPr>
          <a:lstStyle/>
          <a:p>
            <a:pPr>
              <a:buFont typeface="Wingdings" pitchFamily="2" charset="2"/>
              <a:buChar char="ü"/>
            </a:pPr>
            <a:r>
              <a:rPr lang="en-US" sz="2800" dirty="0" smtClean="0"/>
              <a:t>Sharma is a good teacher. He is a  good player</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4525963"/>
          </a:xfrm>
        </p:spPr>
        <p:txBody>
          <a:bodyPr>
            <a:normAutofit lnSpcReduction="10000"/>
          </a:bodyPr>
          <a:lstStyle/>
          <a:p>
            <a:r>
              <a:rPr lang="en-US" u="sng" dirty="0" smtClean="0"/>
              <a:t>The objective of a verb : -</a:t>
            </a:r>
          </a:p>
          <a:p>
            <a:r>
              <a:rPr lang="en-US" dirty="0"/>
              <a:t>me, you, him, her, it, us and them can all be used as the object of a </a:t>
            </a:r>
            <a:r>
              <a:rPr lang="en-US" dirty="0" smtClean="0"/>
              <a:t>verb.</a:t>
            </a:r>
          </a:p>
          <a:p>
            <a:endParaRPr lang="en-US" dirty="0" smtClean="0"/>
          </a:p>
          <a:p>
            <a:r>
              <a:rPr lang="en-US" dirty="0" smtClean="0"/>
              <a:t>Ex : -</a:t>
            </a:r>
          </a:p>
          <a:p>
            <a:r>
              <a:rPr lang="en-US" dirty="0" smtClean="0"/>
              <a:t>Lisa likes</a:t>
            </a:r>
            <a:r>
              <a:rPr lang="en-US" u="dbl" dirty="0" smtClean="0"/>
              <a:t> cats</a:t>
            </a:r>
            <a:r>
              <a:rPr lang="en-US" dirty="0" smtClean="0"/>
              <a:t>. She likes to </a:t>
            </a:r>
            <a:r>
              <a:rPr lang="en-US" u="sng" dirty="0" smtClean="0"/>
              <a:t>stroke</a:t>
            </a:r>
            <a:r>
              <a:rPr lang="en-US" u="dotted" dirty="0" smtClean="0"/>
              <a:t> them</a:t>
            </a:r>
            <a:r>
              <a:rPr lang="en-US" dirty="0" smtClean="0"/>
              <a:t>.</a:t>
            </a:r>
          </a:p>
          <a:p>
            <a:endParaRPr lang="en-US" dirty="0"/>
          </a:p>
          <a:p>
            <a:pPr>
              <a:buNone/>
            </a:pPr>
            <a:r>
              <a:rPr lang="en-US" sz="2000" dirty="0" smtClean="0"/>
              <a:t>                                 </a:t>
            </a:r>
          </a:p>
          <a:p>
            <a:pPr>
              <a:buNone/>
            </a:pPr>
            <a:r>
              <a:rPr lang="en-US" sz="2000" dirty="0"/>
              <a:t> </a:t>
            </a:r>
            <a:r>
              <a:rPr lang="en-US" sz="2000" dirty="0" smtClean="0"/>
              <a:t>                                </a:t>
            </a:r>
            <a:r>
              <a:rPr lang="en-US" sz="2400" dirty="0" smtClean="0"/>
              <a:t> </a:t>
            </a:r>
            <a:r>
              <a:rPr lang="en-US" sz="2400" dirty="0" smtClean="0">
                <a:solidFill>
                  <a:srgbClr val="FF0000"/>
                </a:solidFill>
              </a:rPr>
              <a:t>noun</a:t>
            </a:r>
            <a:endParaRPr lang="en-US" sz="2000" dirty="0" smtClean="0">
              <a:solidFill>
                <a:srgbClr val="FF0000"/>
              </a:solidFill>
            </a:endParaRPr>
          </a:p>
        </p:txBody>
      </p:sp>
      <p:cxnSp>
        <p:nvCxnSpPr>
          <p:cNvPr id="5" name="Straight Arrow Connector 4"/>
          <p:cNvCxnSpPr/>
          <p:nvPr/>
        </p:nvCxnSpPr>
        <p:spPr>
          <a:xfrm rot="5400000">
            <a:off x="2286794" y="3809206"/>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876300" y="4229100"/>
            <a:ext cx="2057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762000" y="5410200"/>
            <a:ext cx="2966068" cy="461665"/>
          </a:xfrm>
          <a:prstGeom prst="rect">
            <a:avLst/>
          </a:prstGeom>
        </p:spPr>
        <p:txBody>
          <a:bodyPr wrap="none">
            <a:spAutoFit/>
          </a:bodyPr>
          <a:lstStyle/>
          <a:p>
            <a:r>
              <a:rPr lang="en-US" sz="2400" dirty="0" smtClean="0">
                <a:solidFill>
                  <a:srgbClr val="FF0000"/>
                </a:solidFill>
              </a:rPr>
              <a:t>the</a:t>
            </a:r>
            <a:r>
              <a:rPr lang="en-US" sz="2400" b="1" dirty="0" smtClean="0">
                <a:solidFill>
                  <a:srgbClr val="FF0000"/>
                </a:solidFill>
              </a:rPr>
              <a:t> </a:t>
            </a:r>
            <a:r>
              <a:rPr lang="en-US" sz="2400" dirty="0" smtClean="0">
                <a:solidFill>
                  <a:srgbClr val="FF0000"/>
                </a:solidFill>
              </a:rPr>
              <a:t>object</a:t>
            </a:r>
            <a:r>
              <a:rPr lang="en-US" sz="2400" b="1" dirty="0" smtClean="0">
                <a:solidFill>
                  <a:srgbClr val="FF0000"/>
                </a:solidFill>
              </a:rPr>
              <a:t> </a:t>
            </a:r>
            <a:r>
              <a:rPr lang="en-US" sz="2400" dirty="0" smtClean="0">
                <a:solidFill>
                  <a:srgbClr val="FF0000"/>
                </a:solidFill>
              </a:rPr>
              <a:t>of the verb </a:t>
            </a:r>
            <a:endParaRPr lang="en-US" sz="2400" dirty="0">
              <a:solidFill>
                <a:srgbClr val="FF0000"/>
              </a:solidFill>
            </a:endParaRPr>
          </a:p>
        </p:txBody>
      </p:sp>
      <p:cxnSp>
        <p:nvCxnSpPr>
          <p:cNvPr id="10" name="Straight Connector 9"/>
          <p:cNvCxnSpPr/>
          <p:nvPr/>
        </p:nvCxnSpPr>
        <p:spPr>
          <a:xfrm rot="5400000">
            <a:off x="6057900" y="4000500"/>
            <a:ext cx="1295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324600" y="4724400"/>
            <a:ext cx="1676400" cy="400110"/>
          </a:xfrm>
          <a:prstGeom prst="rect">
            <a:avLst/>
          </a:prstGeom>
          <a:noFill/>
        </p:spPr>
        <p:txBody>
          <a:bodyPr wrap="square" rtlCol="0">
            <a:spAutoFit/>
          </a:bodyPr>
          <a:lstStyle/>
          <a:p>
            <a:r>
              <a:rPr lang="en-US" sz="2000" dirty="0" smtClean="0">
                <a:solidFill>
                  <a:srgbClr val="FF0000"/>
                </a:solidFill>
              </a:rPr>
              <a:t>Pronoun</a:t>
            </a:r>
            <a:endParaRPr lang="en-US" sz="2000" dirty="0">
              <a:solidFill>
                <a:srgbClr val="FF0000"/>
              </a:solidFill>
            </a:endParaRPr>
          </a:p>
        </p:txBody>
      </p:sp>
      <p:cxnSp>
        <p:nvCxnSpPr>
          <p:cNvPr id="13" name="Straight Arrow Connector 12"/>
          <p:cNvCxnSpPr/>
          <p:nvPr/>
        </p:nvCxnSpPr>
        <p:spPr>
          <a:xfrm rot="5400000">
            <a:off x="4533900" y="4229100"/>
            <a:ext cx="2209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4343400" y="5486400"/>
            <a:ext cx="2504916" cy="400110"/>
          </a:xfrm>
          <a:prstGeom prst="rect">
            <a:avLst/>
          </a:prstGeom>
        </p:spPr>
        <p:txBody>
          <a:bodyPr wrap="none">
            <a:spAutoFit/>
          </a:bodyPr>
          <a:lstStyle/>
          <a:p>
            <a:r>
              <a:rPr lang="en-US" sz="2000" dirty="0" smtClean="0">
                <a:solidFill>
                  <a:srgbClr val="FF0000"/>
                </a:solidFill>
              </a:rPr>
              <a:t>the</a:t>
            </a:r>
            <a:r>
              <a:rPr lang="en-US" sz="2000" b="1" dirty="0" smtClean="0">
                <a:solidFill>
                  <a:srgbClr val="FF0000"/>
                </a:solidFill>
              </a:rPr>
              <a:t> </a:t>
            </a:r>
            <a:r>
              <a:rPr lang="en-US" sz="2000" dirty="0" smtClean="0">
                <a:solidFill>
                  <a:srgbClr val="FF0000"/>
                </a:solidFill>
              </a:rPr>
              <a:t>object</a:t>
            </a:r>
            <a:r>
              <a:rPr lang="en-US" sz="2000" b="1" dirty="0" smtClean="0">
                <a:solidFill>
                  <a:srgbClr val="FF0000"/>
                </a:solidFill>
              </a:rPr>
              <a:t> </a:t>
            </a:r>
            <a:r>
              <a:rPr lang="en-US" sz="2000" dirty="0" smtClean="0">
                <a:solidFill>
                  <a:srgbClr val="FF0000"/>
                </a:solidFill>
              </a:rPr>
              <a:t>of the verb </a:t>
            </a:r>
            <a:endParaRPr lang="en-US" sz="20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066800" y="457200"/>
          <a:ext cx="6477000" cy="3840480"/>
        </p:xfrm>
        <a:graphic>
          <a:graphicData uri="http://schemas.openxmlformats.org/drawingml/2006/table">
            <a:tbl>
              <a:tblPr firstRow="1" bandRow="1"/>
              <a:tblGrid>
                <a:gridCol w="2413000"/>
                <a:gridCol w="2032000"/>
                <a:gridCol w="2032000"/>
              </a:tblGrid>
              <a:tr h="371929">
                <a:tc>
                  <a:txBody>
                    <a:bodyPr/>
                    <a:lstStyle/>
                    <a:p>
                      <a:endParaRPr lang="en-US" sz="2400" dirty="0"/>
                    </a:p>
                  </a:txBody>
                  <a:tcPr/>
                </a:tc>
                <a:tc>
                  <a:txBody>
                    <a:bodyPr/>
                    <a:lstStyle/>
                    <a:p>
                      <a:r>
                        <a:rPr lang="en-US" sz="2400" dirty="0" smtClean="0"/>
                        <a:t>Subject</a:t>
                      </a:r>
                      <a:endParaRPr lang="en-US" sz="2400" dirty="0"/>
                    </a:p>
                  </a:txBody>
                  <a:tcPr/>
                </a:tc>
                <a:tc>
                  <a:txBody>
                    <a:bodyPr/>
                    <a:lstStyle/>
                    <a:p>
                      <a:r>
                        <a:rPr lang="en-US" sz="2400" dirty="0" smtClean="0"/>
                        <a:t>Object</a:t>
                      </a:r>
                      <a:endParaRPr lang="en-US" sz="2400" dirty="0"/>
                    </a:p>
                  </a:txBody>
                  <a:tcPr/>
                </a:tc>
              </a:tr>
              <a:tr h="669471">
                <a:tc>
                  <a:txBody>
                    <a:bodyPr/>
                    <a:lstStyle/>
                    <a:p>
                      <a:r>
                        <a:rPr lang="en-US" sz="2400" dirty="0" smtClean="0"/>
                        <a:t>First person singular</a:t>
                      </a:r>
                      <a:endParaRPr lang="en-US" sz="2400" dirty="0"/>
                    </a:p>
                  </a:txBody>
                  <a:tcPr/>
                </a:tc>
                <a:tc>
                  <a:txBody>
                    <a:bodyPr/>
                    <a:lstStyle/>
                    <a:p>
                      <a:r>
                        <a:rPr lang="en-US" sz="2400" dirty="0" smtClean="0"/>
                        <a:t>I</a:t>
                      </a:r>
                      <a:r>
                        <a:rPr lang="en-US" sz="2400" baseline="0" dirty="0" smtClean="0"/>
                        <a:t> </a:t>
                      </a:r>
                      <a:endParaRPr lang="en-US" sz="2400" dirty="0"/>
                    </a:p>
                  </a:txBody>
                  <a:tcPr/>
                </a:tc>
                <a:tc>
                  <a:txBody>
                    <a:bodyPr/>
                    <a:lstStyle/>
                    <a:p>
                      <a:r>
                        <a:rPr lang="en-US" sz="2400" dirty="0" smtClean="0"/>
                        <a:t>Me</a:t>
                      </a:r>
                      <a:endParaRPr lang="en-US" sz="2400" dirty="0"/>
                    </a:p>
                  </a:txBody>
                  <a:tcPr/>
                </a:tc>
              </a:tr>
              <a:tr h="669471">
                <a:tc>
                  <a:txBody>
                    <a:bodyPr/>
                    <a:lstStyle/>
                    <a:p>
                      <a:r>
                        <a:rPr lang="en-US" sz="2400" dirty="0" smtClean="0"/>
                        <a:t>Second person</a:t>
                      </a:r>
                      <a:r>
                        <a:rPr lang="en-US" sz="2400" baseline="0" dirty="0" smtClean="0"/>
                        <a:t> singular</a:t>
                      </a:r>
                      <a:endParaRPr lang="en-US" sz="2400" dirty="0"/>
                    </a:p>
                  </a:txBody>
                  <a:tcPr/>
                </a:tc>
                <a:tc>
                  <a:txBody>
                    <a:bodyPr/>
                    <a:lstStyle/>
                    <a:p>
                      <a:r>
                        <a:rPr lang="en-US" sz="2400" dirty="0" smtClean="0"/>
                        <a:t>You</a:t>
                      </a:r>
                      <a:endParaRPr lang="en-US" sz="2400" dirty="0"/>
                    </a:p>
                  </a:txBody>
                  <a:tcPr/>
                </a:tc>
                <a:tc>
                  <a:txBody>
                    <a:bodyPr/>
                    <a:lstStyle/>
                    <a:p>
                      <a:r>
                        <a:rPr lang="en-US" sz="2400" dirty="0" smtClean="0"/>
                        <a:t>You</a:t>
                      </a:r>
                      <a:endParaRPr lang="en-US" sz="2400" dirty="0"/>
                    </a:p>
                  </a:txBody>
                  <a:tcPr/>
                </a:tc>
              </a:tr>
              <a:tr h="669471">
                <a:tc>
                  <a:txBody>
                    <a:bodyPr/>
                    <a:lstStyle/>
                    <a:p>
                      <a:r>
                        <a:rPr lang="en-US" sz="2400" dirty="0" smtClean="0"/>
                        <a:t>Third</a:t>
                      </a:r>
                      <a:r>
                        <a:rPr lang="en-US" sz="2400" baseline="0" dirty="0" smtClean="0"/>
                        <a:t> person singular</a:t>
                      </a:r>
                      <a:endParaRPr lang="en-US" sz="2400" dirty="0"/>
                    </a:p>
                  </a:txBody>
                  <a:tcPr/>
                </a:tc>
                <a:tc>
                  <a:txBody>
                    <a:bodyPr/>
                    <a:lstStyle/>
                    <a:p>
                      <a:r>
                        <a:rPr lang="en-US" sz="2400" dirty="0" smtClean="0"/>
                        <a:t>He</a:t>
                      </a:r>
                      <a:endParaRPr lang="en-US" sz="2400" dirty="0"/>
                    </a:p>
                  </a:txBody>
                  <a:tcPr/>
                </a:tc>
                <a:tc>
                  <a:txBody>
                    <a:bodyPr/>
                    <a:lstStyle/>
                    <a:p>
                      <a:r>
                        <a:rPr lang="en-US" sz="2400" dirty="0" smtClean="0"/>
                        <a:t>Him</a:t>
                      </a:r>
                      <a:endParaRPr lang="en-US" sz="2400" dirty="0"/>
                    </a:p>
                  </a:txBody>
                  <a:tcPr/>
                </a:tc>
              </a:tr>
              <a:tr h="371929">
                <a:tc>
                  <a:txBody>
                    <a:bodyPr/>
                    <a:lstStyle/>
                    <a:p>
                      <a:endParaRPr lang="en-US" sz="2400" dirty="0"/>
                    </a:p>
                  </a:txBody>
                  <a:tcPr/>
                </a:tc>
                <a:tc>
                  <a:txBody>
                    <a:bodyPr/>
                    <a:lstStyle/>
                    <a:p>
                      <a:r>
                        <a:rPr lang="en-US" sz="2400" dirty="0" smtClean="0"/>
                        <a:t>She</a:t>
                      </a:r>
                      <a:endParaRPr lang="en-US" sz="2400" dirty="0"/>
                    </a:p>
                  </a:txBody>
                  <a:tcPr/>
                </a:tc>
                <a:tc>
                  <a:txBody>
                    <a:bodyPr/>
                    <a:lstStyle/>
                    <a:p>
                      <a:r>
                        <a:rPr lang="en-US" sz="2400" dirty="0" smtClean="0"/>
                        <a:t>Her</a:t>
                      </a:r>
                      <a:endParaRPr lang="en-US" sz="2400" dirty="0"/>
                    </a:p>
                  </a:txBody>
                  <a:tcPr/>
                </a:tc>
              </a:tr>
              <a:tr h="371929">
                <a:tc>
                  <a:txBody>
                    <a:bodyPr/>
                    <a:lstStyle/>
                    <a:p>
                      <a:endParaRPr lang="en-US" sz="2400" dirty="0"/>
                    </a:p>
                  </a:txBody>
                  <a:tcPr/>
                </a:tc>
                <a:tc>
                  <a:txBody>
                    <a:bodyPr/>
                    <a:lstStyle/>
                    <a:p>
                      <a:r>
                        <a:rPr lang="en-US" sz="2400" dirty="0" smtClean="0"/>
                        <a:t>It</a:t>
                      </a:r>
                      <a:endParaRPr lang="en-US" sz="2400" dirty="0"/>
                    </a:p>
                  </a:txBody>
                  <a:tcPr/>
                </a:tc>
                <a:tc>
                  <a:txBody>
                    <a:bodyPr/>
                    <a:lstStyle/>
                    <a:p>
                      <a:r>
                        <a:rPr lang="en-US" sz="2400" dirty="0" smtClean="0"/>
                        <a:t>It</a:t>
                      </a:r>
                    </a:p>
                  </a:txBody>
                  <a:tcPr/>
                </a:tc>
              </a:tr>
            </a:tbl>
          </a:graphicData>
        </a:graphic>
      </p:graphicFrame>
      <p:graphicFrame>
        <p:nvGraphicFramePr>
          <p:cNvPr id="5" name="Table 4"/>
          <p:cNvGraphicFramePr>
            <a:graphicFrameLocks noGrp="1"/>
          </p:cNvGraphicFramePr>
          <p:nvPr/>
        </p:nvGraphicFramePr>
        <p:xfrm>
          <a:off x="1066800" y="4343400"/>
          <a:ext cx="6477000" cy="2316480"/>
        </p:xfrm>
        <a:graphic>
          <a:graphicData uri="http://schemas.openxmlformats.org/drawingml/2006/table">
            <a:tbl>
              <a:tblPr firstRow="1" bandRow="1"/>
              <a:tblGrid>
                <a:gridCol w="2438400"/>
                <a:gridCol w="2057400"/>
                <a:gridCol w="1981200"/>
              </a:tblGrid>
              <a:tr h="670560">
                <a:tc>
                  <a:txBody>
                    <a:bodyPr/>
                    <a:lstStyle/>
                    <a:p>
                      <a:r>
                        <a:rPr lang="en-US" sz="2400" dirty="0" smtClean="0"/>
                        <a:t>First</a:t>
                      </a:r>
                      <a:r>
                        <a:rPr lang="en-US" sz="2400" baseline="0" dirty="0" smtClean="0"/>
                        <a:t> person plural</a:t>
                      </a:r>
                      <a:endParaRPr lang="en-US" sz="2400" dirty="0"/>
                    </a:p>
                  </a:txBody>
                  <a:tcPr/>
                </a:tc>
                <a:tc>
                  <a:txBody>
                    <a:bodyPr/>
                    <a:lstStyle/>
                    <a:p>
                      <a:r>
                        <a:rPr lang="en-US" sz="2400" dirty="0" smtClean="0"/>
                        <a:t>We</a:t>
                      </a:r>
                      <a:endParaRPr lang="en-US" sz="2400" dirty="0"/>
                    </a:p>
                  </a:txBody>
                  <a:tcPr/>
                </a:tc>
                <a:tc>
                  <a:txBody>
                    <a:bodyPr/>
                    <a:lstStyle/>
                    <a:p>
                      <a:r>
                        <a:rPr lang="en-US" sz="2400" dirty="0" smtClean="0"/>
                        <a:t>Us</a:t>
                      </a:r>
                      <a:endParaRPr lang="en-US" sz="2400" dirty="0"/>
                    </a:p>
                  </a:txBody>
                  <a:tcPr/>
                </a:tc>
              </a:tr>
              <a:tr h="670560">
                <a:tc>
                  <a:txBody>
                    <a:bodyPr/>
                    <a:lstStyle/>
                    <a:p>
                      <a:r>
                        <a:rPr lang="en-US" sz="2400" dirty="0" smtClean="0"/>
                        <a:t>Second person plural</a:t>
                      </a:r>
                      <a:endParaRPr lang="en-US" sz="2400" dirty="0"/>
                    </a:p>
                  </a:txBody>
                  <a:tcPr/>
                </a:tc>
                <a:tc>
                  <a:txBody>
                    <a:bodyPr/>
                    <a:lstStyle/>
                    <a:p>
                      <a:r>
                        <a:rPr lang="en-US" sz="2400" dirty="0" smtClean="0"/>
                        <a:t>You</a:t>
                      </a:r>
                      <a:endParaRPr lang="en-US" sz="2400" dirty="0"/>
                    </a:p>
                  </a:txBody>
                  <a:tcPr/>
                </a:tc>
                <a:tc>
                  <a:txBody>
                    <a:bodyPr/>
                    <a:lstStyle/>
                    <a:p>
                      <a:r>
                        <a:rPr lang="en-US" sz="2400" dirty="0" smtClean="0"/>
                        <a:t>You</a:t>
                      </a:r>
                      <a:endParaRPr lang="en-US" sz="2400" dirty="0"/>
                    </a:p>
                  </a:txBody>
                  <a:tcPr/>
                </a:tc>
              </a:tr>
              <a:tr h="670560">
                <a:tc>
                  <a:txBody>
                    <a:bodyPr/>
                    <a:lstStyle/>
                    <a:p>
                      <a:r>
                        <a:rPr lang="en-US" sz="2400" dirty="0" smtClean="0"/>
                        <a:t>Third</a:t>
                      </a:r>
                      <a:r>
                        <a:rPr lang="en-US" sz="2400" baseline="0" dirty="0" smtClean="0"/>
                        <a:t> person plural</a:t>
                      </a:r>
                      <a:endParaRPr lang="en-US" sz="2400" dirty="0"/>
                    </a:p>
                  </a:txBody>
                  <a:tcPr/>
                </a:tc>
                <a:tc>
                  <a:txBody>
                    <a:bodyPr/>
                    <a:lstStyle/>
                    <a:p>
                      <a:r>
                        <a:rPr lang="en-US" sz="2400" dirty="0" smtClean="0"/>
                        <a:t>They</a:t>
                      </a:r>
                      <a:endParaRPr lang="en-US" sz="2400" dirty="0"/>
                    </a:p>
                  </a:txBody>
                  <a:tcPr/>
                </a:tc>
                <a:tc>
                  <a:txBody>
                    <a:bodyPr/>
                    <a:lstStyle/>
                    <a:p>
                      <a:r>
                        <a:rPr lang="en-US" sz="2400" dirty="0" smtClean="0"/>
                        <a:t>them</a:t>
                      </a:r>
                      <a:endParaRPr lang="en-US" sz="2400" dirty="0"/>
                    </a:p>
                  </a:txBody>
                  <a:tcPr/>
                </a:tc>
              </a:tr>
            </a:tbl>
          </a:graphicData>
        </a:graphic>
      </p:graphicFrame>
      <p:sp>
        <p:nvSpPr>
          <p:cNvPr id="7" name="TextBox 6"/>
          <p:cNvSpPr txBox="1"/>
          <p:nvPr/>
        </p:nvSpPr>
        <p:spPr>
          <a:xfrm>
            <a:off x="1295400" y="0"/>
            <a:ext cx="3200400" cy="523220"/>
          </a:xfrm>
          <a:prstGeom prst="rect">
            <a:avLst/>
          </a:prstGeom>
          <a:noFill/>
        </p:spPr>
        <p:txBody>
          <a:bodyPr wrap="square" rtlCol="0">
            <a:spAutoFit/>
          </a:bodyPr>
          <a:lstStyle/>
          <a:p>
            <a:r>
              <a:rPr lang="en-U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Personal pronouns</a:t>
            </a:r>
            <a:endPar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2. Possessive Pronouns</a:t>
            </a:r>
            <a:endParaRPr lang="en-US"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0" y="1600200"/>
            <a:ext cx="8915400" cy="4525963"/>
          </a:xfrm>
        </p:spPr>
        <p:txBody>
          <a:bodyPr/>
          <a:lstStyle/>
          <a:p>
            <a:r>
              <a:rPr lang="en-US" dirty="0" smtClean="0"/>
              <a:t>Possessive pronouns are used to talk about things that belong to people.  The words mine, yours, his, hers, ours and theirs are possessive pronouns.</a:t>
            </a:r>
          </a:p>
          <a:p>
            <a:endParaRPr lang="en-US" u="sng" dirty="0"/>
          </a:p>
          <a:p>
            <a:pPr>
              <a:buNone/>
            </a:pPr>
            <a:r>
              <a:rPr lang="en-US" u="sng" dirty="0" smtClean="0"/>
              <a:t>Examples :-</a:t>
            </a:r>
          </a:p>
          <a:p>
            <a:pPr>
              <a:buNone/>
            </a:pPr>
            <a:endParaRPr lang="en-US" dirty="0"/>
          </a:p>
          <a:p>
            <a:pPr>
              <a:buFont typeface="Wingdings" pitchFamily="2" charset="2"/>
              <a:buChar char="Ø"/>
            </a:pPr>
            <a:r>
              <a:rPr lang="en-US" dirty="0" smtClean="0"/>
              <a:t>  This book is </a:t>
            </a:r>
            <a:r>
              <a:rPr lang="en-US" dirty="0" smtClean="0">
                <a:solidFill>
                  <a:srgbClr val="FF0000"/>
                </a:solidFill>
              </a:rPr>
              <a:t>mine</a:t>
            </a:r>
            <a:r>
              <a:rPr lang="en-US" dirty="0" smtClean="0"/>
              <a:t>.</a:t>
            </a:r>
          </a:p>
          <a:p>
            <a:pPr>
              <a:buFont typeface="Wingdings" pitchFamily="2" charset="2"/>
              <a:buChar char="Ø"/>
            </a:pPr>
            <a:r>
              <a:rPr lang="en-US" dirty="0"/>
              <a:t> </a:t>
            </a:r>
            <a:r>
              <a:rPr lang="en-US" dirty="0" smtClean="0"/>
              <a:t>Have you lost </a:t>
            </a:r>
            <a:r>
              <a:rPr lang="en-US" dirty="0" smtClean="0">
                <a:solidFill>
                  <a:srgbClr val="FF0000"/>
                </a:solidFill>
              </a:rPr>
              <a:t>yours</a:t>
            </a:r>
            <a:r>
              <a:rPr lang="en-US" dirty="0" smtClean="0"/>
              <a:t>, Tom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nodeType="clickEffect">
                                  <p:stCondLst>
                                    <p:cond delay="0"/>
                                  </p:stCondLst>
                                  <p:childTnLst>
                                    <p:animClr clrSpc="hsl">
                                      <p:cBhvr override="childStyle">
                                        <p:cTn id="6" dur="500" fill="hold"/>
                                        <p:tgtEl>
                                          <p:spTgt spid="3">
                                            <p:txEl>
                                              <p:pRg st="4" end="4"/>
                                            </p:txEl>
                                          </p:spTgt>
                                        </p:tgtEl>
                                        <p:attrNameLst>
                                          <p:attrName>style.color</p:attrName>
                                        </p:attrNameLst>
                                      </p:cBhvr>
                                      <p:by>
                                        <p:hsl h="7200000" s="0" l="0"/>
                                      </p:by>
                                    </p:animClr>
                                    <p:animClr clrSpc="hsl">
                                      <p:cBhvr>
                                        <p:cTn id="7" dur="500" fill="hold"/>
                                        <p:tgtEl>
                                          <p:spTgt spid="3">
                                            <p:txEl>
                                              <p:pRg st="4" end="4"/>
                                            </p:txEl>
                                          </p:spTgt>
                                        </p:tgtEl>
                                        <p:attrNameLst>
                                          <p:attrName>fillcolor</p:attrName>
                                        </p:attrNameLst>
                                      </p:cBhvr>
                                      <p:by>
                                        <p:hsl h="7200000" s="0" l="0"/>
                                      </p:by>
                                    </p:animClr>
                                    <p:animClr clrSpc="hsl">
                                      <p:cBhvr>
                                        <p:cTn id="8" dur="500" fill="hold"/>
                                        <p:tgtEl>
                                          <p:spTgt spid="3">
                                            <p:txEl>
                                              <p:pRg st="4" end="4"/>
                                            </p:txEl>
                                          </p:spTgt>
                                        </p:tgtEl>
                                        <p:attrNameLst>
                                          <p:attrName>stroke.color</p:attrName>
                                        </p:attrNameLst>
                                      </p:cBhvr>
                                      <p:by>
                                        <p:hsl h="7200000" s="0" l="0"/>
                                      </p:by>
                                    </p:animClr>
                                    <p:set>
                                      <p:cBhvr>
                                        <p:cTn id="9" dur="500" fill="hold"/>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0"/>
          <a:ext cx="9144000" cy="3378200"/>
        </p:xfrm>
        <a:graphic>
          <a:graphicData uri="http://schemas.openxmlformats.org/drawingml/2006/table">
            <a:tbl>
              <a:tblPr firstRow="1" bandRow="1">
                <a:tableStyleId>{5C22544A-7EE6-4342-B048-85BDC9FD1C3A}</a:tableStyleId>
              </a:tblPr>
              <a:tblGrid>
                <a:gridCol w="4572000"/>
                <a:gridCol w="4572000"/>
              </a:tblGrid>
              <a:tr h="675640">
                <a:tc>
                  <a:txBody>
                    <a:bodyPr/>
                    <a:lstStyle/>
                    <a:p>
                      <a:r>
                        <a:rPr lang="en-US" sz="2000" dirty="0" smtClean="0"/>
                        <a:t>Singular</a:t>
                      </a:r>
                      <a:r>
                        <a:rPr lang="en-US" sz="2000" baseline="0" dirty="0" smtClean="0"/>
                        <a:t> personal pronoun</a:t>
                      </a:r>
                      <a:endParaRPr lang="en-US" sz="2000" dirty="0"/>
                    </a:p>
                  </a:txBody>
                  <a:tcPr/>
                </a:tc>
                <a:tc>
                  <a:txBody>
                    <a:bodyPr/>
                    <a:lstStyle/>
                    <a:p>
                      <a:r>
                        <a:rPr lang="en-US" sz="2000" dirty="0" smtClean="0"/>
                        <a:t>Possessive pronouns</a:t>
                      </a:r>
                      <a:endParaRPr lang="en-US" sz="2000" dirty="0"/>
                    </a:p>
                  </a:txBody>
                  <a:tcPr/>
                </a:tc>
              </a:tr>
              <a:tr h="675640">
                <a:tc>
                  <a:txBody>
                    <a:bodyPr/>
                    <a:lstStyle/>
                    <a:p>
                      <a:r>
                        <a:rPr lang="en-US" sz="2400" dirty="0" smtClean="0"/>
                        <a:t>I , me</a:t>
                      </a:r>
                      <a:endParaRPr lang="en-US" sz="2400" dirty="0"/>
                    </a:p>
                  </a:txBody>
                  <a:tcPr/>
                </a:tc>
                <a:tc>
                  <a:txBody>
                    <a:bodyPr/>
                    <a:lstStyle/>
                    <a:p>
                      <a:r>
                        <a:rPr lang="en-US" sz="2400" dirty="0" smtClean="0"/>
                        <a:t>Mine</a:t>
                      </a:r>
                      <a:endParaRPr lang="en-US" sz="2400" dirty="0"/>
                    </a:p>
                  </a:txBody>
                  <a:tcPr/>
                </a:tc>
              </a:tr>
              <a:tr h="675640">
                <a:tc>
                  <a:txBody>
                    <a:bodyPr/>
                    <a:lstStyle/>
                    <a:p>
                      <a:r>
                        <a:rPr lang="en-US" sz="2400" dirty="0" smtClean="0"/>
                        <a:t>You</a:t>
                      </a:r>
                      <a:endParaRPr lang="en-US" sz="2400" dirty="0"/>
                    </a:p>
                  </a:txBody>
                  <a:tcPr/>
                </a:tc>
                <a:tc>
                  <a:txBody>
                    <a:bodyPr/>
                    <a:lstStyle/>
                    <a:p>
                      <a:r>
                        <a:rPr lang="en-US" sz="2400" dirty="0" smtClean="0"/>
                        <a:t>Yours</a:t>
                      </a:r>
                      <a:endParaRPr lang="en-US" sz="2400" dirty="0"/>
                    </a:p>
                  </a:txBody>
                  <a:tcPr/>
                </a:tc>
              </a:tr>
              <a:tr h="675640">
                <a:tc>
                  <a:txBody>
                    <a:bodyPr/>
                    <a:lstStyle/>
                    <a:p>
                      <a:r>
                        <a:rPr lang="en-US" sz="2400" dirty="0" smtClean="0"/>
                        <a:t>He ,him</a:t>
                      </a:r>
                      <a:endParaRPr lang="en-US" sz="2400" dirty="0"/>
                    </a:p>
                  </a:txBody>
                  <a:tcPr/>
                </a:tc>
                <a:tc>
                  <a:txBody>
                    <a:bodyPr/>
                    <a:lstStyle/>
                    <a:p>
                      <a:r>
                        <a:rPr lang="en-US" sz="2400" dirty="0" smtClean="0"/>
                        <a:t>His</a:t>
                      </a:r>
                      <a:endParaRPr lang="en-US" sz="2400" dirty="0"/>
                    </a:p>
                  </a:txBody>
                  <a:tcPr/>
                </a:tc>
              </a:tr>
              <a:tr h="675640">
                <a:tc>
                  <a:txBody>
                    <a:bodyPr/>
                    <a:lstStyle/>
                    <a:p>
                      <a:r>
                        <a:rPr lang="en-US" sz="2400" dirty="0" smtClean="0"/>
                        <a:t>She, her</a:t>
                      </a:r>
                      <a:endParaRPr lang="en-US" sz="2400" dirty="0"/>
                    </a:p>
                  </a:txBody>
                  <a:tcPr/>
                </a:tc>
                <a:tc>
                  <a:txBody>
                    <a:bodyPr/>
                    <a:lstStyle/>
                    <a:p>
                      <a:r>
                        <a:rPr lang="en-US" sz="2400" dirty="0" smtClean="0"/>
                        <a:t>hers</a:t>
                      </a:r>
                      <a:endParaRPr lang="en-US" sz="2400" dirty="0"/>
                    </a:p>
                  </a:txBody>
                  <a:tcPr/>
                </a:tc>
              </a:tr>
            </a:tbl>
          </a:graphicData>
        </a:graphic>
      </p:graphicFrame>
      <p:graphicFrame>
        <p:nvGraphicFramePr>
          <p:cNvPr id="5" name="Table 4"/>
          <p:cNvGraphicFramePr>
            <a:graphicFrameLocks noGrp="1"/>
          </p:cNvGraphicFramePr>
          <p:nvPr/>
        </p:nvGraphicFramePr>
        <p:xfrm>
          <a:off x="0" y="3352800"/>
          <a:ext cx="9144000" cy="3505200"/>
        </p:xfrm>
        <a:graphic>
          <a:graphicData uri="http://schemas.openxmlformats.org/drawingml/2006/table">
            <a:tbl>
              <a:tblPr firstRow="1" bandRow="1">
                <a:tableStyleId>{5C22544A-7EE6-4342-B048-85BDC9FD1C3A}</a:tableStyleId>
              </a:tblPr>
              <a:tblGrid>
                <a:gridCol w="4572000"/>
                <a:gridCol w="4572000"/>
              </a:tblGrid>
              <a:tr h="1314450">
                <a:tc>
                  <a:txBody>
                    <a:bodyPr/>
                    <a:lstStyle/>
                    <a:p>
                      <a:r>
                        <a:rPr lang="en-US" sz="2400" dirty="0" smtClean="0"/>
                        <a:t>Plural</a:t>
                      </a:r>
                      <a:r>
                        <a:rPr lang="en-US" sz="2400" baseline="0" dirty="0" smtClean="0"/>
                        <a:t> personal pronoun</a:t>
                      </a:r>
                      <a:endParaRPr lang="en-US" sz="2400" dirty="0"/>
                    </a:p>
                  </a:txBody>
                  <a:tcPr/>
                </a:tc>
                <a:tc>
                  <a:txBody>
                    <a:bodyPr/>
                    <a:lstStyle/>
                    <a:p>
                      <a:r>
                        <a:rPr lang="en-US" sz="2400" dirty="0" smtClean="0"/>
                        <a:t>Possessive</a:t>
                      </a:r>
                      <a:r>
                        <a:rPr lang="en-US" sz="2400" baseline="0" dirty="0" smtClean="0"/>
                        <a:t> pronouns</a:t>
                      </a:r>
                      <a:endParaRPr lang="en-US" sz="2400" dirty="0"/>
                    </a:p>
                  </a:txBody>
                  <a:tcPr/>
                </a:tc>
              </a:tr>
              <a:tr h="730250">
                <a:tc>
                  <a:txBody>
                    <a:bodyPr/>
                    <a:lstStyle/>
                    <a:p>
                      <a:r>
                        <a:rPr lang="en-US" sz="2400" dirty="0" smtClean="0"/>
                        <a:t>We ,us</a:t>
                      </a:r>
                      <a:endParaRPr lang="en-US" sz="2400" dirty="0"/>
                    </a:p>
                  </a:txBody>
                  <a:tcPr/>
                </a:tc>
                <a:tc>
                  <a:txBody>
                    <a:bodyPr/>
                    <a:lstStyle/>
                    <a:p>
                      <a:r>
                        <a:rPr lang="en-US" sz="2400" dirty="0" smtClean="0"/>
                        <a:t>Ours</a:t>
                      </a:r>
                      <a:endParaRPr lang="en-US" sz="2400" dirty="0"/>
                    </a:p>
                  </a:txBody>
                  <a:tcPr/>
                </a:tc>
              </a:tr>
              <a:tr h="730250">
                <a:tc>
                  <a:txBody>
                    <a:bodyPr/>
                    <a:lstStyle/>
                    <a:p>
                      <a:r>
                        <a:rPr lang="en-US" sz="2400" dirty="0" smtClean="0"/>
                        <a:t>You</a:t>
                      </a:r>
                      <a:endParaRPr lang="en-US" sz="2400" dirty="0"/>
                    </a:p>
                  </a:txBody>
                  <a:tcPr/>
                </a:tc>
                <a:tc>
                  <a:txBody>
                    <a:bodyPr/>
                    <a:lstStyle/>
                    <a:p>
                      <a:r>
                        <a:rPr lang="en-US" sz="2400" dirty="0" smtClean="0"/>
                        <a:t>Yours</a:t>
                      </a:r>
                      <a:endParaRPr lang="en-US" sz="2400" dirty="0"/>
                    </a:p>
                  </a:txBody>
                  <a:tcPr/>
                </a:tc>
              </a:tr>
              <a:tr h="730250">
                <a:tc>
                  <a:txBody>
                    <a:bodyPr/>
                    <a:lstStyle/>
                    <a:p>
                      <a:r>
                        <a:rPr lang="en-US" sz="2400" dirty="0" smtClean="0"/>
                        <a:t>They</a:t>
                      </a:r>
                      <a:r>
                        <a:rPr lang="en-US" sz="2400" baseline="0" dirty="0" smtClean="0"/>
                        <a:t> , them</a:t>
                      </a:r>
                      <a:endParaRPr lang="en-US" sz="2400" dirty="0"/>
                    </a:p>
                  </a:txBody>
                  <a:tcPr/>
                </a:tc>
                <a:tc>
                  <a:txBody>
                    <a:bodyPr/>
                    <a:lstStyle/>
                    <a:p>
                      <a:r>
                        <a:rPr lang="en-US" sz="2400" dirty="0" smtClean="0"/>
                        <a:t>theirs</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3. Reflexive Pronouns </a:t>
            </a:r>
            <a:endParaRPr lang="en-US"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3" name="Content Placeholder 2"/>
          <p:cNvSpPr>
            <a:spLocks noGrp="1"/>
          </p:cNvSpPr>
          <p:nvPr>
            <p:ph idx="1"/>
          </p:nvPr>
        </p:nvSpPr>
        <p:spPr/>
        <p:txBody>
          <a:bodyPr/>
          <a:lstStyle/>
          <a:p>
            <a:r>
              <a:rPr lang="en-US" i="1" dirty="0" smtClean="0"/>
              <a:t>Reflexive pronouns are words that refer to the noun or pronoun that is  the subject of the verb. The words myself,  yourself, himself, herself, itself, ourselves, yourselves and themselves are reflexive pronouns.</a:t>
            </a:r>
          </a:p>
          <a:p>
            <a:r>
              <a:rPr lang="en-US" dirty="0" smtClean="0"/>
              <a:t>Examples :-</a:t>
            </a:r>
          </a:p>
          <a:p>
            <a:pPr>
              <a:buFont typeface="Wingdings" pitchFamily="2" charset="2"/>
              <a:buChar char="ü"/>
            </a:pPr>
            <a:r>
              <a:rPr lang="en-US" dirty="0"/>
              <a:t> </a:t>
            </a:r>
            <a:r>
              <a:rPr lang="en-US" dirty="0" smtClean="0"/>
              <a:t>My brother built this computer </a:t>
            </a:r>
            <a:r>
              <a:rPr lang="en-US" dirty="0" smtClean="0">
                <a:solidFill>
                  <a:srgbClr val="FF0000"/>
                </a:solidFill>
              </a:rPr>
              <a:t>himself</a:t>
            </a:r>
          </a:p>
          <a:p>
            <a:pPr>
              <a:buFont typeface="Wingdings" pitchFamily="2" charset="2"/>
              <a:buChar char="ü"/>
            </a:pPr>
            <a:r>
              <a:rPr lang="en-US" dirty="0"/>
              <a:t> </a:t>
            </a:r>
            <a:r>
              <a:rPr lang="en-US" dirty="0" smtClean="0"/>
              <a:t>John was looking at </a:t>
            </a:r>
            <a:r>
              <a:rPr lang="en-US" dirty="0" smtClean="0">
                <a:solidFill>
                  <a:srgbClr val="FF0000"/>
                </a:solidFill>
              </a:rPr>
              <a:t>himself</a:t>
            </a:r>
            <a:r>
              <a:rPr lang="en-US" dirty="0" smtClean="0"/>
              <a:t> in the mirror</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975</Words>
  <Application>Microsoft Office PowerPoint</Application>
  <PresentationFormat>On-screen Show (4:3)</PresentationFormat>
  <Paragraphs>261</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Pronouns</vt:lpstr>
      <vt:lpstr>What is a pronoun ?</vt:lpstr>
      <vt:lpstr>Types of Pronouns</vt:lpstr>
      <vt:lpstr>1. Personal Pronouns </vt:lpstr>
      <vt:lpstr>Slide 5</vt:lpstr>
      <vt:lpstr>Slide 6</vt:lpstr>
      <vt:lpstr>2. Possessive Pronouns</vt:lpstr>
      <vt:lpstr>Slide 8</vt:lpstr>
      <vt:lpstr>3. Reflexive Pronouns </vt:lpstr>
      <vt:lpstr>Some more examples :-</vt:lpstr>
      <vt:lpstr>Slide 11</vt:lpstr>
      <vt:lpstr>4.Demonstrative Pronouns </vt:lpstr>
      <vt:lpstr>Some more examples :-</vt:lpstr>
      <vt:lpstr>5. Indefinite Pronouns</vt:lpstr>
      <vt:lpstr>Slide 15</vt:lpstr>
      <vt:lpstr>Slide 16</vt:lpstr>
      <vt:lpstr>6. Reciprocal Pronouns </vt:lpstr>
      <vt:lpstr>SOME MORE EXAMPLES</vt:lpstr>
      <vt:lpstr>7. Interrogative Pronouns (or)  Relative Pronouns</vt:lpstr>
      <vt:lpstr>Some more examples :-</vt:lpstr>
      <vt:lpstr>8.Other Pronouns</vt:lpstr>
      <vt:lpstr>Slide 22</vt:lpstr>
      <vt:lpstr>Slide 23</vt:lpstr>
    </vt:vector>
  </TitlesOfParts>
  <Company>APIIIT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Pronoun</dc:title>
  <dc:creator>R082626</dc:creator>
  <cp:lastModifiedBy>gareth</cp:lastModifiedBy>
  <cp:revision>21</cp:revision>
  <dcterms:created xsi:type="dcterms:W3CDTF">2009-02-10T09:36:25Z</dcterms:created>
  <dcterms:modified xsi:type="dcterms:W3CDTF">2009-07-10T21:50:37Z</dcterms:modified>
</cp:coreProperties>
</file>