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66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33" autoAdjust="0"/>
  </p:normalViewPr>
  <p:slideViewPr>
    <p:cSldViewPr>
      <p:cViewPr varScale="1">
        <p:scale>
          <a:sx n="42" d="100"/>
          <a:sy n="42" d="100"/>
        </p:scale>
        <p:origin x="-648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fld id="{8C48CE7A-71E8-40E6-B1E0-073C4870EB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9472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9FF798-BACC-48CA-A5F9-398785FA97EC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DE178C-CB1B-4A1B-8CE8-274F9E2B1F64}" type="slidenum">
              <a:rPr lang="en-US"/>
              <a:pPr/>
              <a:t>10</a:t>
            </a:fld>
            <a:endParaRPr lang="en-US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862162-4D34-4C2B-AD1C-C993BB6594DF}" type="slidenum">
              <a:rPr lang="en-US"/>
              <a:pPr/>
              <a:t>11</a:t>
            </a:fld>
            <a:endParaRPr lang="en-US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8AACDF-BC1E-45E8-8ADF-7ED80FA762D7}" type="slidenum">
              <a:rPr lang="en-US"/>
              <a:pPr/>
              <a:t>12</a:t>
            </a:fld>
            <a:endParaRPr lang="en-US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B1A05F-3C9B-4919-92C3-154C22E9FF2D}" type="slidenum">
              <a:rPr lang="en-US"/>
              <a:pPr/>
              <a:t>2</a:t>
            </a:fld>
            <a:endParaRPr lang="en-US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17CA61-817D-4E82-A766-B48319582F89}" type="slidenum">
              <a:rPr lang="en-US"/>
              <a:pPr/>
              <a:t>3</a:t>
            </a:fld>
            <a:endParaRPr lang="en-US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96423D-E292-4969-9B40-0373D8DD210D}" type="slidenum">
              <a:rPr lang="en-US"/>
              <a:pPr/>
              <a:t>4</a:t>
            </a:fld>
            <a:endParaRPr lang="en-US"/>
          </a:p>
        </p:txBody>
      </p:sp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DE6EFD-4E75-42EC-8667-5FD2DCF186BF}" type="slidenum">
              <a:rPr lang="en-US"/>
              <a:pPr/>
              <a:t>5</a:t>
            </a:fld>
            <a:endParaRPr lang="en-US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2BC894-BA62-4E9D-8837-0EC67EA3A0BC}" type="slidenum">
              <a:rPr lang="en-US"/>
              <a:pPr/>
              <a:t>6</a:t>
            </a:fld>
            <a:endParaRPr lang="en-US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13CD3D-01E8-4687-B3C2-D18D9D2A28AB}" type="slidenum">
              <a:rPr lang="en-US"/>
              <a:pPr/>
              <a:t>7</a:t>
            </a:fld>
            <a:endParaRPr lang="en-US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D117DC-F381-4259-8376-D4F2D435942D}" type="slidenum">
              <a:rPr lang="en-US"/>
              <a:pPr/>
              <a:t>8</a:t>
            </a:fld>
            <a:endParaRPr lang="en-US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86C276-BBF0-4B79-B6FF-0351944240B8}" type="slidenum">
              <a:rPr lang="en-US"/>
              <a:pPr/>
              <a:t>9</a:t>
            </a:fld>
            <a:endParaRPr lang="en-US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07361EA-5F1E-4267-9661-835DF5B693BE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4824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34825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6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7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4828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34829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30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31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32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33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4834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34835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6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7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4838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34839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40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41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42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43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4844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5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33273-15F0-427B-B81A-F6B05692FA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87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0C2D11-31EA-43CE-AB49-FF26C4C82A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032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73666E-E704-4E5A-954F-39B5737908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55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A579BE-A898-44F9-8C46-AE4996CDB9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86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DF3515-6EDE-4A52-A51A-53AADC10B9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00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0116E7-8E9F-482E-94DF-72C56894E3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89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5DD14D-8D37-48B4-8429-0C670665CC9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08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8E055F-7DDE-4ECD-B7FF-B0245CF30A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8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4A8B96-51D9-44AA-A3D6-E3732781BB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011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8E52A-8742-4D6B-B95F-98DB219C56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154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CB9725B-7F2D-4888-AF5C-BB1C9588F8D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380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0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33803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4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5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6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7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0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1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3812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33813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3381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1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1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817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8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9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3820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33821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22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23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24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25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26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27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28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3829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33830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1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832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33833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33834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3835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33836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37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38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39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40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41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42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43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3844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Punctuation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Making Sense of Writing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Exclamation marks!</a:t>
            </a: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Exclamation marks are used to emphasise meaning. It could be to :-</a:t>
            </a:r>
          </a:p>
          <a:p>
            <a:r>
              <a:rPr lang="en-GB" sz="2800">
                <a:solidFill>
                  <a:schemeClr val="tx2"/>
                </a:solidFill>
              </a:rPr>
              <a:t>Give a word more strength</a:t>
            </a:r>
          </a:p>
          <a:p>
            <a:r>
              <a:rPr lang="en-GB" sz="2800">
                <a:solidFill>
                  <a:schemeClr val="tx2"/>
                </a:solidFill>
              </a:rPr>
              <a:t>Show someone is shouting</a:t>
            </a:r>
          </a:p>
          <a:p>
            <a:r>
              <a:rPr lang="en-GB" sz="2800">
                <a:solidFill>
                  <a:schemeClr val="tx2"/>
                </a:solidFill>
              </a:rPr>
              <a:t>Add a sense of urgency</a:t>
            </a:r>
            <a:r>
              <a:rPr lang="en-GB" sz="2800"/>
              <a:t>                 </a:t>
            </a:r>
          </a:p>
          <a:p>
            <a:endParaRPr lang="en-GB" sz="2800"/>
          </a:p>
          <a:p>
            <a:pPr>
              <a:buFontTx/>
              <a:buNone/>
            </a:pPr>
            <a:endParaRPr lang="en-US" sz="2800"/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4092575"/>
            <a:ext cx="2555875" cy="276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229" name="Oval 5"/>
          <p:cNvSpPr>
            <a:spLocks noChangeArrowheads="1"/>
          </p:cNvSpPr>
          <p:nvPr/>
        </p:nvSpPr>
        <p:spPr bwMode="auto">
          <a:xfrm>
            <a:off x="6084888" y="3573463"/>
            <a:ext cx="21590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3200">
                <a:solidFill>
                  <a:schemeClr val="tx2"/>
                </a:solidFill>
              </a:rPr>
              <a:t>HELP</a:t>
            </a:r>
            <a:r>
              <a:rPr lang="en-GB">
                <a:solidFill>
                  <a:schemeClr val="tx2"/>
                </a:solidFill>
              </a:rPr>
              <a:t>!</a:t>
            </a:r>
            <a:endParaRPr 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0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1" dur="2000" fill="hold"/>
                                        <p:tgtEl>
                                          <p:spTgt spid="5222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9" grpId="0" animBg="1"/>
      <p:bldP spid="52229" grpId="1" animBg="1"/>
      <p:bldP spid="52229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shall we do now?</a:t>
            </a: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400"/>
              <a:t>First you must use </a:t>
            </a:r>
            <a:r>
              <a:rPr lang="en-GB" sz="2400">
                <a:solidFill>
                  <a:schemeClr val="folHlink"/>
                </a:solidFill>
              </a:rPr>
              <a:t>capitals</a:t>
            </a:r>
            <a:r>
              <a:rPr lang="en-GB" sz="2400"/>
              <a:t> and </a:t>
            </a:r>
            <a:r>
              <a:rPr lang="en-GB" sz="2400">
                <a:solidFill>
                  <a:schemeClr val="hlink"/>
                </a:solidFill>
              </a:rPr>
              <a:t>full stops</a:t>
            </a:r>
            <a:r>
              <a:rPr lang="en-GB" sz="2400"/>
              <a:t>. Read it out loud to yourself. Identify each sentence.</a:t>
            </a:r>
          </a:p>
          <a:p>
            <a:pPr>
              <a:lnSpc>
                <a:spcPct val="80000"/>
              </a:lnSpc>
            </a:pPr>
            <a:r>
              <a:rPr lang="en-GB" sz="2400"/>
              <a:t>Have you used a </a:t>
            </a:r>
            <a:r>
              <a:rPr lang="en-GB" sz="2400">
                <a:solidFill>
                  <a:schemeClr val="folHlink"/>
                </a:solidFill>
              </a:rPr>
              <a:t>capital </a:t>
            </a:r>
            <a:r>
              <a:rPr lang="en-GB" sz="2400"/>
              <a:t>for </a:t>
            </a:r>
            <a:r>
              <a:rPr lang="en-GB" sz="2400">
                <a:solidFill>
                  <a:schemeClr val="folHlink"/>
                </a:solidFill>
              </a:rPr>
              <a:t>proper nouns</a:t>
            </a:r>
            <a:r>
              <a:rPr lang="en-GB" sz="2400"/>
              <a:t>?</a:t>
            </a:r>
          </a:p>
          <a:p>
            <a:pPr>
              <a:lnSpc>
                <a:spcPct val="80000"/>
              </a:lnSpc>
            </a:pPr>
            <a:r>
              <a:rPr lang="en-GB" sz="2400"/>
              <a:t>Check if you have long sentences or lists that need dividing up with </a:t>
            </a:r>
            <a:r>
              <a:rPr lang="en-GB" sz="2400">
                <a:solidFill>
                  <a:srgbClr val="3333FF"/>
                </a:solidFill>
              </a:rPr>
              <a:t>commas</a:t>
            </a:r>
            <a:r>
              <a:rPr lang="en-GB" sz="2400"/>
              <a:t>.</a:t>
            </a:r>
          </a:p>
          <a:p>
            <a:pPr>
              <a:lnSpc>
                <a:spcPct val="80000"/>
              </a:lnSpc>
            </a:pPr>
            <a:r>
              <a:rPr lang="en-GB" sz="2400"/>
              <a:t>Have you used any </a:t>
            </a:r>
            <a:r>
              <a:rPr lang="en-GB" sz="2400">
                <a:solidFill>
                  <a:srgbClr val="FF3399"/>
                </a:solidFill>
              </a:rPr>
              <a:t>questions?</a:t>
            </a:r>
            <a:r>
              <a:rPr lang="en-GB" sz="2400"/>
              <a:t> What do you need</a:t>
            </a:r>
            <a:r>
              <a:rPr lang="en-GB" sz="2400">
                <a:solidFill>
                  <a:srgbClr val="FF3399"/>
                </a:solidFill>
              </a:rPr>
              <a:t>?</a:t>
            </a:r>
          </a:p>
          <a:p>
            <a:pPr>
              <a:lnSpc>
                <a:spcPct val="80000"/>
              </a:lnSpc>
            </a:pPr>
            <a:r>
              <a:rPr lang="en-GB" sz="2400"/>
              <a:t>Have you shown when a character is </a:t>
            </a:r>
            <a:r>
              <a:rPr lang="en-GB" sz="2400">
                <a:solidFill>
                  <a:srgbClr val="006600"/>
                </a:solidFill>
              </a:rPr>
              <a:t>speaking</a:t>
            </a:r>
            <a:r>
              <a:rPr lang="en-GB" sz="2400">
                <a:solidFill>
                  <a:srgbClr val="FF3399"/>
                </a:solidFill>
              </a:rPr>
              <a:t>?</a:t>
            </a:r>
          </a:p>
          <a:p>
            <a:pPr>
              <a:lnSpc>
                <a:spcPct val="80000"/>
              </a:lnSpc>
            </a:pPr>
            <a:r>
              <a:rPr lang="en-GB" sz="2400"/>
              <a:t>Do you wish to </a:t>
            </a:r>
            <a:r>
              <a:rPr lang="en-GB" sz="2400">
                <a:solidFill>
                  <a:schemeClr val="tx2"/>
                </a:solidFill>
              </a:rPr>
              <a:t>emphasise</a:t>
            </a:r>
            <a:r>
              <a:rPr lang="en-GB" sz="2400"/>
              <a:t> any words?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/>
          </a:p>
          <a:p>
            <a:pPr>
              <a:lnSpc>
                <a:spcPct val="80000"/>
              </a:lnSpc>
            </a:pPr>
            <a:endParaRPr lang="en-GB" sz="1400"/>
          </a:p>
          <a:p>
            <a:pPr>
              <a:lnSpc>
                <a:spcPct val="80000"/>
              </a:lnSpc>
            </a:pP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0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CHECK  PUNCTUATION.</a:t>
            </a: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GB"/>
          </a:p>
          <a:p>
            <a:pPr>
              <a:lnSpc>
                <a:spcPct val="90000"/>
              </a:lnSpc>
            </a:pPr>
            <a:r>
              <a:rPr lang="en-GB"/>
              <a:t>You will all have a punctuation check list.</a:t>
            </a:r>
          </a:p>
          <a:p>
            <a:pPr>
              <a:lnSpc>
                <a:spcPct val="90000"/>
              </a:lnSpc>
            </a:pPr>
            <a:r>
              <a:rPr lang="en-GB"/>
              <a:t>Use it every time you do a piece of writing.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6000">
                <a:solidFill>
                  <a:schemeClr val="folHlink"/>
                </a:solidFill>
              </a:rPr>
              <a:t>C </a:t>
            </a:r>
            <a:r>
              <a:rPr lang="en-GB" sz="6000"/>
              <a:t> </a:t>
            </a:r>
            <a:r>
              <a:rPr lang="en-GB" sz="6000">
                <a:solidFill>
                  <a:schemeClr val="hlink"/>
                </a:solidFill>
              </a:rPr>
              <a:t>. </a:t>
            </a:r>
            <a:r>
              <a:rPr lang="en-GB" sz="6000"/>
              <a:t> </a:t>
            </a:r>
            <a:r>
              <a:rPr lang="en-GB" sz="6000">
                <a:solidFill>
                  <a:srgbClr val="3333FF"/>
                </a:solidFill>
              </a:rPr>
              <a:t>, </a:t>
            </a:r>
            <a:r>
              <a:rPr lang="en-GB" sz="6000"/>
              <a:t>  </a:t>
            </a:r>
            <a:r>
              <a:rPr lang="en-GB" sz="6000">
                <a:solidFill>
                  <a:srgbClr val="FF3399"/>
                </a:solidFill>
              </a:rPr>
              <a:t>? </a:t>
            </a:r>
            <a:r>
              <a:rPr lang="en-GB" sz="6000"/>
              <a:t> </a:t>
            </a:r>
            <a:r>
              <a:rPr lang="en-GB" sz="6000">
                <a:solidFill>
                  <a:srgbClr val="006600"/>
                </a:solidFill>
              </a:rPr>
              <a:t>“</a:t>
            </a:r>
            <a:r>
              <a:rPr lang="en-GB" sz="6000"/>
              <a:t> ___</a:t>
            </a:r>
            <a:r>
              <a:rPr lang="en-GB" sz="6000">
                <a:solidFill>
                  <a:srgbClr val="006600"/>
                </a:solidFill>
              </a:rPr>
              <a:t>”</a:t>
            </a:r>
            <a:r>
              <a:rPr lang="en-GB" sz="6000"/>
              <a:t>  </a:t>
            </a:r>
            <a:r>
              <a:rPr lang="en-GB" sz="6000">
                <a:solidFill>
                  <a:schemeClr val="tx2"/>
                </a:solidFill>
              </a:rPr>
              <a:t>!</a:t>
            </a:r>
            <a:endParaRPr lang="en-US" sz="60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folHlink"/>
                </a:solidFill>
              </a:rPr>
              <a:t>Capital Letters</a:t>
            </a:r>
            <a:endParaRPr lang="en-US">
              <a:solidFill>
                <a:schemeClr val="folHlink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We need these to begin a new sentence.</a:t>
            </a:r>
          </a:p>
          <a:p>
            <a:pPr>
              <a:lnSpc>
                <a:spcPct val="90000"/>
              </a:lnSpc>
            </a:pPr>
            <a:r>
              <a:rPr lang="en-GB"/>
              <a:t>For proper nouns which are the names of people, places, book and film titles.</a:t>
            </a:r>
          </a:p>
          <a:p>
            <a:pPr>
              <a:lnSpc>
                <a:spcPct val="90000"/>
              </a:lnSpc>
            </a:pPr>
            <a:r>
              <a:rPr lang="en-GB">
                <a:solidFill>
                  <a:schemeClr val="folHlink"/>
                </a:solidFill>
              </a:rPr>
              <a:t>Can you think of any proper nouns which need a capital letter?</a:t>
            </a:r>
            <a:endParaRPr lang="en-US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Proper Nouns</a:t>
            </a: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solidFill>
                  <a:schemeClr val="folHlink"/>
                </a:solidFill>
              </a:rPr>
              <a:t>J</a:t>
            </a:r>
            <a:r>
              <a:rPr lang="en-GB"/>
              <a:t>enny, who lived in </a:t>
            </a:r>
            <a:r>
              <a:rPr lang="en-GB">
                <a:solidFill>
                  <a:schemeClr val="folHlink"/>
                </a:solidFill>
              </a:rPr>
              <a:t>K</a:t>
            </a:r>
            <a:r>
              <a:rPr lang="en-GB"/>
              <a:t>ing </a:t>
            </a:r>
            <a:r>
              <a:rPr lang="en-GB">
                <a:solidFill>
                  <a:schemeClr val="folHlink"/>
                </a:solidFill>
              </a:rPr>
              <a:t>S</a:t>
            </a:r>
            <a:r>
              <a:rPr lang="en-GB"/>
              <a:t>treet, </a:t>
            </a:r>
            <a:r>
              <a:rPr lang="en-GB">
                <a:solidFill>
                  <a:schemeClr val="folHlink"/>
                </a:solidFill>
              </a:rPr>
              <a:t>M</a:t>
            </a:r>
            <a:r>
              <a:rPr lang="en-GB"/>
              <a:t>anchester, had a pet frog who liked to jump in the air. </a:t>
            </a:r>
            <a:r>
              <a:rPr lang="en-GB">
                <a:solidFill>
                  <a:schemeClr val="folHlink"/>
                </a:solidFill>
              </a:rPr>
              <a:t>S</a:t>
            </a:r>
            <a:r>
              <a:rPr lang="en-GB"/>
              <a:t>he wrote a book about it called </a:t>
            </a:r>
            <a:r>
              <a:rPr lang="en-GB">
                <a:solidFill>
                  <a:schemeClr val="folHlink"/>
                </a:solidFill>
              </a:rPr>
              <a:t>T</a:t>
            </a:r>
            <a:r>
              <a:rPr lang="en-GB"/>
              <a:t>he </a:t>
            </a:r>
            <a:r>
              <a:rPr lang="en-GB">
                <a:solidFill>
                  <a:schemeClr val="folHlink"/>
                </a:solidFill>
              </a:rPr>
              <a:t>L</a:t>
            </a:r>
            <a:r>
              <a:rPr lang="en-GB"/>
              <a:t>eaping </a:t>
            </a:r>
            <a:r>
              <a:rPr lang="en-GB">
                <a:solidFill>
                  <a:schemeClr val="folHlink"/>
                </a:solidFill>
              </a:rPr>
              <a:t>F</a:t>
            </a:r>
            <a:r>
              <a:rPr lang="en-GB"/>
              <a:t>rog.</a:t>
            </a:r>
          </a:p>
          <a:p>
            <a:pPr>
              <a:buFontTx/>
              <a:buNone/>
            </a:pPr>
            <a:endParaRPr lang="en-GB"/>
          </a:p>
          <a:p>
            <a:pPr>
              <a:buFontTx/>
              <a:buNone/>
            </a:pPr>
            <a:r>
              <a:rPr lang="en-GB"/>
              <a:t>                </a:t>
            </a:r>
            <a:endParaRPr lang="en-US"/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4076700"/>
            <a:ext cx="4032250" cy="25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Why do we need full stops?</a:t>
            </a: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solidFill>
                  <a:schemeClr val="hlink"/>
                </a:solidFill>
              </a:rPr>
              <a:t>Full stops</a:t>
            </a:r>
            <a:r>
              <a:rPr lang="en-GB"/>
              <a:t> are needed to divide up sentences so that we know where to pause</a:t>
            </a:r>
            <a:r>
              <a:rPr lang="en-GB">
                <a:solidFill>
                  <a:schemeClr val="hlink"/>
                </a:solidFill>
              </a:rPr>
              <a:t>.</a:t>
            </a:r>
          </a:p>
          <a:p>
            <a:r>
              <a:rPr lang="en-GB"/>
              <a:t>They are used when we have finished saying one thing, and we are going on to say something else</a:t>
            </a:r>
            <a:r>
              <a:rPr lang="en-GB">
                <a:solidFill>
                  <a:schemeClr val="hlink"/>
                </a:solidFill>
              </a:rPr>
              <a:t>.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Can you spot where we need full stops?</a:t>
            </a: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Sean was eating a large pizza</a:t>
            </a:r>
            <a:r>
              <a:rPr lang="en-GB">
                <a:solidFill>
                  <a:schemeClr val="tx2"/>
                </a:solidFill>
              </a:rPr>
              <a:t>  </a:t>
            </a:r>
            <a:r>
              <a:rPr lang="en-GB"/>
              <a:t>he was getting fed up with it</a:t>
            </a:r>
            <a:r>
              <a:rPr lang="en-GB">
                <a:solidFill>
                  <a:schemeClr val="tx2"/>
                </a:solidFill>
              </a:rPr>
              <a:t> </a:t>
            </a:r>
            <a:r>
              <a:rPr lang="en-GB"/>
              <a:t> he decided to give the rest to the dog</a:t>
            </a:r>
            <a:r>
              <a:rPr lang="en-GB">
                <a:solidFill>
                  <a:schemeClr val="tx2"/>
                </a:solidFill>
              </a:rPr>
              <a:t>  </a:t>
            </a:r>
            <a:r>
              <a:rPr lang="en-GB"/>
              <a:t>the dog was happy</a:t>
            </a:r>
            <a:endParaRPr lang="en-GB">
              <a:solidFill>
                <a:schemeClr val="tx2"/>
              </a:solidFill>
            </a:endParaRPr>
          </a:p>
          <a:p>
            <a:pPr>
              <a:buFontTx/>
              <a:buNone/>
            </a:pPr>
            <a:r>
              <a:rPr lang="en-GB">
                <a:solidFill>
                  <a:schemeClr val="tx2"/>
                </a:solidFill>
              </a:rPr>
              <a:t>        </a:t>
            </a:r>
            <a:endParaRPr lang="en-US">
              <a:solidFill>
                <a:schemeClr val="tx2"/>
              </a:solidFill>
            </a:endParaRPr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716338"/>
            <a:ext cx="3024188" cy="288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608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265613"/>
            <a:ext cx="2016125" cy="259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Commas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We need commas to </a:t>
            </a:r>
            <a:r>
              <a:rPr lang="en-GB">
                <a:solidFill>
                  <a:srgbClr val="3333FF"/>
                </a:solidFill>
              </a:rPr>
              <a:t>separate items</a:t>
            </a:r>
            <a:r>
              <a:rPr lang="en-GB"/>
              <a:t> in a </a:t>
            </a:r>
            <a:r>
              <a:rPr lang="en-GB">
                <a:solidFill>
                  <a:srgbClr val="3333FF"/>
                </a:solidFill>
              </a:rPr>
              <a:t>list</a:t>
            </a:r>
            <a:r>
              <a:rPr lang="en-GB"/>
              <a:t>.</a:t>
            </a:r>
          </a:p>
          <a:p>
            <a:r>
              <a:rPr lang="en-GB"/>
              <a:t>She had a ham sandwich</a:t>
            </a:r>
            <a:r>
              <a:rPr lang="en-GB">
                <a:solidFill>
                  <a:srgbClr val="3333FF"/>
                </a:solidFill>
              </a:rPr>
              <a:t>,</a:t>
            </a:r>
            <a:r>
              <a:rPr lang="en-GB"/>
              <a:t> a drink, a jelly</a:t>
            </a:r>
            <a:r>
              <a:rPr lang="en-GB">
                <a:solidFill>
                  <a:srgbClr val="3333FF"/>
                </a:solidFill>
              </a:rPr>
              <a:t>,</a:t>
            </a:r>
            <a:r>
              <a:rPr lang="en-GB"/>
              <a:t> and a chocolate bar for lunch.</a:t>
            </a:r>
          </a:p>
          <a:p>
            <a:pPr>
              <a:buFontTx/>
              <a:buNone/>
            </a:pPr>
            <a:r>
              <a:rPr lang="en-GB"/>
              <a:t>                                                                               </a:t>
            </a:r>
            <a:endParaRPr lang="en-US"/>
          </a:p>
        </p:txBody>
      </p:sp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4508500"/>
            <a:ext cx="2016125" cy="20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724400"/>
            <a:ext cx="1584325" cy="156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99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4941888"/>
            <a:ext cx="2389187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Any other reason for commas?</a:t>
            </a: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We also use commas to </a:t>
            </a:r>
            <a:r>
              <a:rPr lang="en-GB">
                <a:solidFill>
                  <a:srgbClr val="3333FF"/>
                </a:solidFill>
              </a:rPr>
              <a:t>separate</a:t>
            </a:r>
            <a:r>
              <a:rPr lang="en-GB"/>
              <a:t> </a:t>
            </a:r>
            <a:r>
              <a:rPr lang="en-GB">
                <a:solidFill>
                  <a:srgbClr val="3333FF"/>
                </a:solidFill>
              </a:rPr>
              <a:t>clauses</a:t>
            </a:r>
            <a:r>
              <a:rPr lang="en-GB"/>
              <a:t> in complex sentences.</a:t>
            </a:r>
          </a:p>
          <a:p>
            <a:pPr>
              <a:lnSpc>
                <a:spcPct val="90000"/>
              </a:lnSpc>
            </a:pPr>
            <a:r>
              <a:rPr lang="en-GB"/>
              <a:t>The boy was playing with a football</a:t>
            </a:r>
            <a:r>
              <a:rPr lang="en-GB">
                <a:solidFill>
                  <a:srgbClr val="3333FF"/>
                </a:solidFill>
              </a:rPr>
              <a:t>,</a:t>
            </a:r>
            <a:r>
              <a:rPr lang="en-GB"/>
              <a:t> which had been signed by Wayne Rooney.</a:t>
            </a:r>
          </a:p>
          <a:p>
            <a:pPr>
              <a:lnSpc>
                <a:spcPct val="90000"/>
              </a:lnSpc>
            </a:pPr>
            <a:endParaRPr lang="en-GB"/>
          </a:p>
          <a:p>
            <a:pPr>
              <a:lnSpc>
                <a:spcPct val="90000"/>
              </a:lnSpc>
              <a:buFontTx/>
              <a:buNone/>
            </a:pPr>
            <a:r>
              <a:rPr lang="en-GB"/>
              <a:t>                </a:t>
            </a:r>
            <a:endParaRPr lang="en-US"/>
          </a:p>
        </p:txBody>
      </p:sp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4367213"/>
            <a:ext cx="2043112" cy="2490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Question marks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Of course we use </a:t>
            </a:r>
            <a:r>
              <a:rPr lang="en-GB">
                <a:solidFill>
                  <a:srgbClr val="FF3399"/>
                </a:solidFill>
              </a:rPr>
              <a:t>question marks</a:t>
            </a:r>
            <a:r>
              <a:rPr lang="en-GB"/>
              <a:t> when a question is asked. This often occurs when characters use speech.</a:t>
            </a:r>
          </a:p>
          <a:p>
            <a:pPr>
              <a:buFontTx/>
              <a:buNone/>
            </a:pPr>
            <a:r>
              <a:rPr lang="en-GB"/>
              <a:t>                            </a:t>
            </a:r>
            <a:endParaRPr lang="en-US"/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3644900"/>
            <a:ext cx="2376487" cy="321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133" name="Oval 5"/>
          <p:cNvSpPr>
            <a:spLocks noChangeArrowheads="1"/>
          </p:cNvSpPr>
          <p:nvPr/>
        </p:nvSpPr>
        <p:spPr bwMode="auto">
          <a:xfrm>
            <a:off x="3059113" y="3933825"/>
            <a:ext cx="2232025" cy="1584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/>
              <a:t>Can you all hear me?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Speech marks</a:t>
            </a: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/>
              <a:t>We let the reader know when someone is speaking by putting </a:t>
            </a:r>
            <a:r>
              <a:rPr lang="en-GB" sz="2800">
                <a:solidFill>
                  <a:srgbClr val="006600"/>
                </a:solidFill>
              </a:rPr>
              <a:t>speech marks</a:t>
            </a:r>
            <a:r>
              <a:rPr lang="en-GB" sz="2800"/>
              <a:t> around the </a:t>
            </a:r>
            <a:r>
              <a:rPr lang="en-GB" sz="2800">
                <a:solidFill>
                  <a:srgbClr val="006600"/>
                </a:solidFill>
              </a:rPr>
              <a:t>spoken</a:t>
            </a:r>
            <a:r>
              <a:rPr lang="en-GB" sz="2800"/>
              <a:t> words.</a:t>
            </a:r>
          </a:p>
          <a:p>
            <a:r>
              <a:rPr lang="en-GB" sz="2800">
                <a:solidFill>
                  <a:srgbClr val="006600"/>
                </a:solidFill>
              </a:rPr>
              <a:t>“</a:t>
            </a:r>
            <a:r>
              <a:rPr lang="en-GB" sz="2800"/>
              <a:t>I will be on TV some day,</a:t>
            </a:r>
            <a:r>
              <a:rPr lang="en-GB" sz="2800">
                <a:solidFill>
                  <a:srgbClr val="006600"/>
                </a:solidFill>
              </a:rPr>
              <a:t>”</a:t>
            </a:r>
            <a:r>
              <a:rPr lang="en-GB" sz="2800"/>
              <a:t> announced Jimmy. </a:t>
            </a:r>
            <a:r>
              <a:rPr lang="en-GB" sz="2800">
                <a:solidFill>
                  <a:srgbClr val="006600"/>
                </a:solidFill>
              </a:rPr>
              <a:t>“</a:t>
            </a:r>
            <a:r>
              <a:rPr lang="en-GB" sz="2800"/>
              <a:t> Just you wait and see.</a:t>
            </a:r>
            <a:r>
              <a:rPr lang="en-GB" sz="2800">
                <a:solidFill>
                  <a:srgbClr val="006600"/>
                </a:solidFill>
              </a:rPr>
              <a:t>”</a:t>
            </a:r>
          </a:p>
          <a:p>
            <a:pPr>
              <a:buFontTx/>
              <a:buNone/>
            </a:pPr>
            <a:r>
              <a:rPr lang="en-GB" sz="2800"/>
              <a:t>                              </a:t>
            </a:r>
            <a:endParaRPr lang="en-US" sz="2800"/>
          </a:p>
        </p:txBody>
      </p:sp>
      <p:pic>
        <p:nvPicPr>
          <p:cNvPr id="4915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078288"/>
            <a:ext cx="1682750" cy="27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256</TotalTime>
  <Words>448</Words>
  <Application>Microsoft Office PowerPoint</Application>
  <PresentationFormat>On-screen Show (4:3)</PresentationFormat>
  <Paragraphs>64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Comic Sans MS</vt:lpstr>
      <vt:lpstr>Crayons</vt:lpstr>
      <vt:lpstr>Punctuation</vt:lpstr>
      <vt:lpstr>Capital Letters</vt:lpstr>
      <vt:lpstr>Proper Nouns</vt:lpstr>
      <vt:lpstr>Why do we need full stops?</vt:lpstr>
      <vt:lpstr>Can you spot where we need full stops?</vt:lpstr>
      <vt:lpstr>Commas</vt:lpstr>
      <vt:lpstr>Any other reason for commas?</vt:lpstr>
      <vt:lpstr>Question marks</vt:lpstr>
      <vt:lpstr>Speech marks</vt:lpstr>
      <vt:lpstr>Exclamation marks!</vt:lpstr>
      <vt:lpstr>What shall we do now?</vt:lpstr>
      <vt:lpstr>CHECK  PUNCTUATION.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Punctuation</dc:title>
  <dc:creator>Lynne Brennan</dc:creator>
  <cp:lastModifiedBy>Teacher E-Solutions</cp:lastModifiedBy>
  <cp:revision>12</cp:revision>
  <dcterms:created xsi:type="dcterms:W3CDTF">2006-10-12T21:14:18Z</dcterms:created>
  <dcterms:modified xsi:type="dcterms:W3CDTF">2019-01-18T16:53:01Z</dcterms:modified>
</cp:coreProperties>
</file>