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66"/>
    <a:srgbClr val="000066"/>
    <a:srgbClr val="33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CAC2AE1B-44F6-49B8-BB44-A8D467C009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20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41D49-CFDA-432D-879E-B49BC56F6E7B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FF609-2C2B-492B-AE17-4A12389B914D}" type="slidenum">
              <a:rPr lang="en-GB"/>
              <a:pPr/>
              <a:t>2</a:t>
            </a:fld>
            <a:endParaRPr lang="en-GB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54C78-C1DC-47E8-9513-8C24175E0B67}" type="slidenum">
              <a:rPr lang="en-GB"/>
              <a:pPr/>
              <a:t>3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C7546-4053-4A46-9C43-700FA53AD186}" type="slidenum">
              <a:rPr lang="en-GB"/>
              <a:pPr/>
              <a:t>4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4E3CD-609D-4095-BE62-6D3322EBD252}" type="slidenum">
              <a:rPr lang="en-GB"/>
              <a:pPr/>
              <a:t>5</a:t>
            </a:fld>
            <a:endParaRPr lang="en-GB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C8E27-DBA0-46A8-9BD2-E706593CCCE3}" type="slidenum">
              <a:rPr lang="en-GB"/>
              <a:pPr/>
              <a:t>6</a:t>
            </a:fld>
            <a:endParaRPr lang="en-GB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F5C45-3AA6-4830-B20B-D132AB482B43}" type="slidenum">
              <a:rPr lang="en-GB"/>
              <a:pPr/>
              <a:t>7</a:t>
            </a:fld>
            <a:endParaRPr lang="en-GB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80BD3C-7C73-4BDC-BED4-5E0000383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E0762-6E8C-495F-B4DD-8A260D843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2F144-5DF7-4A65-A903-41CF78151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4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B7D9E1-4AD2-4EDE-A232-6DC910D22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60290E-1553-4E02-87CD-30EBAB27B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18F15A-6EF5-4C41-9E8D-34CBFDB3D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555D6-064A-4187-830C-7D48D7CFF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B070D-5E8E-449A-8DE7-F76206083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81440-B4BE-43FE-9D0A-43FEB5B74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0A705-5774-45BB-B2FD-0CA6826A7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6D91C-8119-41EC-8AB8-853ECD21C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5754B-B1D9-4816-AF12-90DB72973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228E-FB6D-48E9-A295-438B5C1BA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5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1903F-30DC-4D97-997C-D23380AF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CEF824-3AF7-4995-B3A9-B2D96BA2EB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Wri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4400550"/>
            <a:ext cx="4672012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74725" y="769938"/>
            <a:ext cx="744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Subject: Language Arts/Vocabulary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66800" y="1981200"/>
            <a:ext cx="76787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Objective:  1.03 Students will increase </a:t>
            </a:r>
          </a:p>
          <a:p>
            <a:r>
              <a:rPr lang="en-US" sz="2800"/>
              <a:t>Reading and writing vocabulary through word study and word reference materials.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3733800" cy="4572000"/>
          </a:xfrm>
          <a:solidFill>
            <a:srgbClr val="99CC00"/>
          </a:solidFill>
        </p:spPr>
        <p:txBody>
          <a:bodyPr/>
          <a:lstStyle/>
          <a:p>
            <a:pPr algn="l"/>
            <a:r>
              <a:rPr 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Teacher draws a big cowboy hat on the board.</a:t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-On the top part of the hat teacher writes the word </a:t>
            </a:r>
            <a:r>
              <a:rPr lang="en-US" sz="2000" b="1" i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Cowboy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-Students take turns writing two words they know that have to do with cowboys.</a:t>
            </a:r>
          </a:p>
        </p:txBody>
      </p:sp>
      <p:pic>
        <p:nvPicPr>
          <p:cNvPr id="2052" name="Picture 4" descr="Student at Chalkboard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0"/>
            <a:ext cx="4672012" cy="880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7525" y="5543550"/>
            <a:ext cx="5889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Anticipatory Set/Pre-Knowledge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3200400"/>
          </a:xfrm>
        </p:spPr>
        <p:txBody>
          <a:bodyPr/>
          <a:lstStyle/>
          <a:p>
            <a:r>
              <a:rPr lang="en-US" sz="2400" b="1" u="sng">
                <a:solidFill>
                  <a:srgbClr val="660066"/>
                </a:solidFill>
              </a:rPr>
              <a:t>Teacher instructs students to;</a:t>
            </a:r>
            <a:br>
              <a:rPr lang="en-US" sz="2400" b="1" u="sng">
                <a:solidFill>
                  <a:srgbClr val="660066"/>
                </a:solidFill>
              </a:rPr>
            </a:br>
            <a:r>
              <a:rPr lang="en-US" sz="2400" b="1" u="sng">
                <a:solidFill>
                  <a:srgbClr val="660066"/>
                </a:solidFill>
              </a:rPr>
              <a:t/>
            </a:r>
            <a:br>
              <a:rPr lang="en-US" sz="2400" b="1" u="sng">
                <a:solidFill>
                  <a:srgbClr val="660066"/>
                </a:solidFill>
              </a:rPr>
            </a:br>
            <a:r>
              <a:rPr lang="en-US" sz="2400" b="1">
                <a:solidFill>
                  <a:srgbClr val="660066"/>
                </a:solidFill>
              </a:rPr>
              <a:t>- Return to their seats.</a:t>
            </a:r>
            <a:br>
              <a:rPr lang="en-US" sz="2400" b="1">
                <a:solidFill>
                  <a:srgbClr val="660066"/>
                </a:solidFill>
              </a:rPr>
            </a:br>
            <a:r>
              <a:rPr lang="en-US" sz="2400" b="1">
                <a:solidFill>
                  <a:srgbClr val="660066"/>
                </a:solidFill>
              </a:rPr>
              <a:t/>
            </a:r>
            <a:br>
              <a:rPr lang="en-US" sz="2400" b="1">
                <a:solidFill>
                  <a:srgbClr val="660066"/>
                </a:solidFill>
              </a:rPr>
            </a:br>
            <a:r>
              <a:rPr lang="en-US" sz="2400" b="1">
                <a:solidFill>
                  <a:srgbClr val="660066"/>
                </a:solidFill>
              </a:rPr>
              <a:t>-Turn to one another and talk about the subject, Cowboys, for 2 minutes</a:t>
            </a:r>
            <a:r>
              <a:rPr lang="en-US" sz="2400">
                <a:solidFill>
                  <a:srgbClr val="660066"/>
                </a:solidFill>
              </a:rPr>
              <a:t> </a:t>
            </a:r>
            <a:r>
              <a:rPr lang="en-US" sz="2400" b="1">
                <a:solidFill>
                  <a:srgbClr val="660066"/>
                </a:solidFill>
              </a:rPr>
              <a:t>with a partner.</a:t>
            </a:r>
            <a:br>
              <a:rPr lang="en-US" sz="2400" b="1">
                <a:solidFill>
                  <a:srgbClr val="660066"/>
                </a:solidFill>
              </a:rPr>
            </a:br>
            <a:r>
              <a:rPr lang="en-US" sz="2400" b="1">
                <a:solidFill>
                  <a:srgbClr val="660066"/>
                </a:solidFill>
              </a:rPr>
              <a:t/>
            </a:r>
            <a:br>
              <a:rPr lang="en-US" sz="2400" b="1">
                <a:solidFill>
                  <a:srgbClr val="660066"/>
                </a:solidFill>
              </a:rPr>
            </a:br>
            <a:r>
              <a:rPr lang="en-US" sz="2400" b="1">
                <a:solidFill>
                  <a:srgbClr val="660066"/>
                </a:solidFill>
              </a:rPr>
              <a:t>-Use the board as a reference as needed.</a:t>
            </a:r>
            <a:r>
              <a:rPr lang="en-US" sz="2400">
                <a:solidFill>
                  <a:srgbClr val="660066"/>
                </a:solidFill>
              </a:rPr>
              <a:t/>
            </a:r>
            <a:br>
              <a:rPr lang="en-US" sz="2400">
                <a:solidFill>
                  <a:srgbClr val="660066"/>
                </a:solidFill>
              </a:rPr>
            </a:br>
            <a:endParaRPr lang="en-US" sz="2400">
              <a:solidFill>
                <a:srgbClr val="660066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28600" y="304800"/>
          <a:ext cx="40354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hart" r:id="rId4" imgW="4038600" imgH="4533900" progId="MSGraph.Chart.8">
                  <p:embed followColorScheme="full"/>
                </p:oleObj>
              </mc:Choice>
              <mc:Fallback>
                <p:oleObj name="Chart" r:id="rId4" imgW="4038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4035425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8" descr="Tutorial 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3810000"/>
            <a:ext cx="3352800" cy="2874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Dictionary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Word Wheel Packets (6 pages)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Colored pencils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Pen or pencil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Main dry erase board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Dry erase markers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Dry erase board eraser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Sentence Strips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660066"/>
                </a:solidFill>
              </a:rPr>
              <a:t>Tape</a:t>
            </a:r>
          </a:p>
        </p:txBody>
      </p:sp>
      <p:pic>
        <p:nvPicPr>
          <p:cNvPr id="10244" name="Picture 4" descr="Dictionary &amp; Thesaurus 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533775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6542088"/>
            <a:ext cx="425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latin typeface="Arial" pitchFamily="34" charset="0"/>
                <a:cs typeface="Arial" pitchFamily="34" charset="0"/>
              </a:rPr>
              <a:t>More free powerpoints at www.worldofteaching.com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Practice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295400"/>
            <a:ext cx="426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Teacher gives student sentence strip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Teacher assigns student a vocabulary word.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Student is to write on the strip.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Student is instructed to stand up and read the word and tell what it means.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Student then posts the word onto the word wall with tape.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solidFill>
                <a:srgbClr val="000099"/>
              </a:solidFill>
            </a:endParaRPr>
          </a:p>
        </p:txBody>
      </p:sp>
      <p:pic>
        <p:nvPicPr>
          <p:cNvPr id="12297" name="Picture 9" descr="Pencil Cup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2109788" cy="1974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 descr="Ta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1447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1" name="Picture 13" descr="Giving Present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600"/>
            <a:ext cx="2667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070725" y="4527550"/>
            <a:ext cx="112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Crisis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Check for Understanding:</a:t>
            </a:r>
            <a:br>
              <a:rPr lang="en-US" sz="4000"/>
            </a:br>
            <a:endParaRPr lang="en-US" sz="4000"/>
          </a:p>
        </p:txBody>
      </p:sp>
      <p:pic>
        <p:nvPicPr>
          <p:cNvPr id="15364" name="Picture 4" descr="Class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5200" y="1620838"/>
            <a:ext cx="4672013" cy="4487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69925" y="990600"/>
            <a:ext cx="747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Teacher walks around the room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2089150"/>
            <a:ext cx="2514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Checks </a:t>
            </a:r>
          </a:p>
          <a:p>
            <a:r>
              <a:rPr lang="en-US">
                <a:solidFill>
                  <a:srgbClr val="000000"/>
                </a:solidFill>
              </a:rPr>
              <a:t>Student’s</a:t>
            </a:r>
          </a:p>
          <a:p>
            <a:r>
              <a:rPr lang="en-US">
                <a:solidFill>
                  <a:srgbClr val="000000"/>
                </a:solidFill>
              </a:rPr>
              <a:t>Work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5181600"/>
            <a:ext cx="8320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-Corrects any mistakes or </a:t>
            </a:r>
          </a:p>
          <a:p>
            <a:r>
              <a:rPr lang="en-US" sz="2400" b="1">
                <a:solidFill>
                  <a:srgbClr val="000000"/>
                </a:solidFill>
              </a:rPr>
              <a:t>misunderstanding of the lesson</a:t>
            </a:r>
          </a:p>
          <a:p>
            <a:r>
              <a:rPr lang="en-US" sz="2400" b="1">
                <a:solidFill>
                  <a:srgbClr val="000000"/>
                </a:solidFill>
              </a:rPr>
              <a:t>-Ensures word wheel is filled out correctly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 sz="2400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240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2400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 sz="2400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64</TotalTime>
  <Words>205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Cliff</vt:lpstr>
      <vt:lpstr>Microsoft Graph Chart</vt:lpstr>
      <vt:lpstr>PowerPoint Presentation</vt:lpstr>
      <vt:lpstr>-Teacher draws a big cowboy hat on the board.    -On the top part of the hat teacher writes the word Cowboy.   -Students take turns writing two words they know that have to do with cowboys.</vt:lpstr>
      <vt:lpstr>Teacher instructs students to;  - Return to their seats.  -Turn to one another and talk about the subject, Cowboys, for 2 minutes with a partner.  -Use the board as a reference as needed. </vt:lpstr>
      <vt:lpstr>Materials:</vt:lpstr>
      <vt:lpstr>Independent Practice</vt:lpstr>
      <vt:lpstr>Check for Understanding: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-Teacher draws a big cowboy hat on the board.    -On the top part of the hat teacher writes the word Cowboy.   -Students take turns writing two words they know that have to do with cowboys.</dc:title>
  <dc:creator>kathy</dc:creator>
  <cp:lastModifiedBy>Teacher E-Solutions</cp:lastModifiedBy>
  <cp:revision>4</cp:revision>
  <dcterms:created xsi:type="dcterms:W3CDTF">2006-03-08T02:00:42Z</dcterms:created>
  <dcterms:modified xsi:type="dcterms:W3CDTF">2019-01-18T16:53:06Z</dcterms:modified>
</cp:coreProperties>
</file>