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19" r:id="rId2"/>
    <p:sldId id="256" r:id="rId3"/>
    <p:sldId id="289" r:id="rId4"/>
    <p:sldId id="313" r:id="rId5"/>
    <p:sldId id="291" r:id="rId6"/>
    <p:sldId id="290" r:id="rId7"/>
    <p:sldId id="292" r:id="rId8"/>
    <p:sldId id="293" r:id="rId9"/>
    <p:sldId id="294" r:id="rId10"/>
    <p:sldId id="318" r:id="rId11"/>
    <p:sldId id="295" r:id="rId12"/>
    <p:sldId id="296" r:id="rId13"/>
    <p:sldId id="297" r:id="rId14"/>
    <p:sldId id="298" r:id="rId15"/>
    <p:sldId id="312" r:id="rId16"/>
    <p:sldId id="299" r:id="rId17"/>
    <p:sldId id="300" r:id="rId18"/>
    <p:sldId id="301" r:id="rId19"/>
    <p:sldId id="302" r:id="rId20"/>
    <p:sldId id="303" r:id="rId21"/>
    <p:sldId id="304" r:id="rId22"/>
    <p:sldId id="305" r:id="rId23"/>
    <p:sldId id="310" r:id="rId24"/>
    <p:sldId id="306" r:id="rId25"/>
    <p:sldId id="307" r:id="rId26"/>
    <p:sldId id="311" r:id="rId27"/>
    <p:sldId id="262" r:id="rId28"/>
    <p:sldId id="308" r:id="rId29"/>
    <p:sldId id="309" r:id="rId30"/>
    <p:sldId id="314" r:id="rId31"/>
    <p:sldId id="315" r:id="rId32"/>
    <p:sldId id="316" r:id="rId33"/>
  </p:sldIdLst>
  <p:sldSz cx="9144000" cy="6858000" type="screen4x3"/>
  <p:notesSz cx="6815138"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60800" y="0"/>
            <a:ext cx="295275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5E842629-DDFB-47C1-A6E1-950EF08AAACD}" type="datetimeFigureOut">
              <a:rPr lang="en-US"/>
              <a:pPr>
                <a:defRPr/>
              </a:pPr>
              <a:t>1/15/2019</a:t>
            </a:fld>
            <a:endParaRPr lang="en-GB"/>
          </a:p>
        </p:txBody>
      </p:sp>
      <p:sp>
        <p:nvSpPr>
          <p:cNvPr id="4" name="Footer Placeholder 3"/>
          <p:cNvSpPr>
            <a:spLocks noGrp="1"/>
          </p:cNvSpPr>
          <p:nvPr>
            <p:ph type="ftr" sz="quarter" idx="2"/>
          </p:nvPr>
        </p:nvSpPr>
        <p:spPr>
          <a:xfrm>
            <a:off x="0" y="9444038"/>
            <a:ext cx="295275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60800" y="9444038"/>
            <a:ext cx="2952750"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F7A4AF57-A650-4FE1-9E4B-125F2D8F4948}" type="slidenum">
              <a:rPr lang="en-GB"/>
              <a:pPr>
                <a:defRPr/>
              </a:pPr>
              <a:t>‹#›</a:t>
            </a:fld>
            <a:endParaRPr lang="en-GB"/>
          </a:p>
        </p:txBody>
      </p:sp>
    </p:spTree>
    <p:extLst>
      <p:ext uri="{BB962C8B-B14F-4D97-AF65-F5344CB8AC3E}">
        <p14:creationId xmlns:p14="http://schemas.microsoft.com/office/powerpoint/2010/main" val="157194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7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60800" y="0"/>
            <a:ext cx="29527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9BD629-78C5-42AB-90D8-13802AC46A2B}" type="datetimeFigureOut">
              <a:rPr lang="en-US"/>
              <a:pPr>
                <a:defRPr/>
              </a:pPr>
              <a:t>1/15/2019</a:t>
            </a:fld>
            <a:endParaRPr lang="en-GB"/>
          </a:p>
        </p:txBody>
      </p:sp>
      <p:sp>
        <p:nvSpPr>
          <p:cNvPr id="4" name="Slide Image Placeholder 3"/>
          <p:cNvSpPr>
            <a:spLocks noGrp="1" noRot="1" noChangeAspect="1"/>
          </p:cNvSpPr>
          <p:nvPr>
            <p:ph type="sldImg" idx="2"/>
          </p:nvPr>
        </p:nvSpPr>
        <p:spPr>
          <a:xfrm>
            <a:off x="922338" y="744538"/>
            <a:ext cx="4970462" cy="372903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1038" y="4722813"/>
            <a:ext cx="5453062" cy="447516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4038"/>
            <a:ext cx="29527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60800" y="9444038"/>
            <a:ext cx="295275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3DA81AD-2B57-4976-ACA5-6808642F63DF}" type="slidenum">
              <a:rPr lang="en-GB"/>
              <a:pPr>
                <a:defRPr/>
              </a:pPr>
              <a:t>‹#›</a:t>
            </a:fld>
            <a:endParaRPr lang="en-GB"/>
          </a:p>
        </p:txBody>
      </p:sp>
    </p:spTree>
    <p:extLst>
      <p:ext uri="{BB962C8B-B14F-4D97-AF65-F5344CB8AC3E}">
        <p14:creationId xmlns:p14="http://schemas.microsoft.com/office/powerpoint/2010/main" val="953957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6AEE94-6D42-468B-87DE-9B9D9D367437}"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F27EE00-7888-4B15-B756-9A82A01B4DF6}" type="slidenum">
              <a:rPr lang="en-GB" smtClean="0"/>
              <a:pPr>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F256CF2-32C7-4A09-B352-343B6C2110B4}" type="slidenum">
              <a:rPr lang="en-GB" smtClean="0"/>
              <a:pPr>
                <a:defRPr/>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64C3799-8B52-4423-BA6A-A9A924C891A6}" type="slidenum">
              <a:rPr lang="en-GB" smtClean="0"/>
              <a:pPr>
                <a:defRPr/>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C406F5C-A284-412C-AF3E-F227491AF3D2}" type="slidenum">
              <a:rPr lang="en-GB" smtClean="0"/>
              <a:pPr>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38D7AC6-2C44-4044-A48B-4B523D958A3D}" type="slidenum">
              <a:rPr lang="en-GB" smtClean="0"/>
              <a:pPr>
                <a:defRPr/>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4CE53D0-D1E3-4C1D-9D65-57EBD4EA7F4F}" type="slidenum">
              <a:rPr lang="en-GB" smtClean="0"/>
              <a:pPr>
                <a:defRPr/>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92B6E0A-F552-4662-BB22-6FBD0BECC675}" type="slidenum">
              <a:rPr lang="en-GB" smtClean="0"/>
              <a:pPr>
                <a:defRPr/>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BB3D719-07DD-4CB3-BFCE-039081806DCC}" type="slidenum">
              <a:rPr lang="en-GB" smtClean="0"/>
              <a:pPr>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673FA59-6BC1-499B-9B53-FE5194B1FC94}" type="slidenum">
              <a:rPr lang="en-GB" smtClean="0"/>
              <a:pPr>
                <a:defRPr/>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58C93FD-DBE9-4C36-9195-B48E17EF90BC}"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B40186B-C077-4664-8088-75992B778BBD}" type="slidenum">
              <a:rPr lang="en-GB" smtClean="0"/>
              <a:pPr>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6E25A10-6CCF-4ED3-9188-C277BB6A9EE9}" type="slidenum">
              <a:rPr lang="en-GB" smtClean="0"/>
              <a:pPr>
                <a:defRPr/>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5DBEF7C-6B27-4C00-8C9C-2E1E243DCDEB}" type="slidenum">
              <a:rPr lang="en-GB" smtClean="0"/>
              <a:pPr>
                <a:defRPr/>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0F7516D-CA9E-4214-BC90-F6713D99D4FD}" type="slidenum">
              <a:rPr lang="en-GB" smtClean="0"/>
              <a:pPr>
                <a:defRPr/>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23236F0-EA78-4187-B85D-FFDA506E3734}" type="slidenum">
              <a:rPr lang="en-GB" smtClean="0"/>
              <a:pPr>
                <a:defRPr/>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7B356C2-8B21-4A2B-9335-A4D7FE360868}" type="slidenum">
              <a:rPr lang="en-GB" smtClean="0"/>
              <a:pPr>
                <a:defRPr/>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E5B74FB-D654-48C3-B187-31C624FFFAA3}" type="slidenum">
              <a:rPr lang="en-GB" smtClean="0"/>
              <a:pPr>
                <a:defRPr/>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CAA144-E42F-43F3-B412-E3151AFA50D2}" type="slidenum">
              <a:rPr lang="en-GB" smtClean="0"/>
              <a:pPr fontAlgn="base">
                <a:spcBef>
                  <a:spcPct val="0"/>
                </a:spcBef>
                <a:spcAft>
                  <a:spcPct val="0"/>
                </a:spcAft>
                <a:defRPr/>
              </a:pPr>
              <a:t>27</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4036560-67ED-4F51-A428-5C7F97A1F87F}" type="slidenum">
              <a:rPr lang="en-GB" smtClean="0"/>
              <a:pPr>
                <a:defRPr/>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6C1011A-A4C0-43AA-B5BD-DB327FEE61AB}" type="slidenum">
              <a:rPr lang="en-GB" smtClean="0"/>
              <a:pPr>
                <a:defRPr/>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4B062B5-D80F-48EF-A0F9-A7683B37FD06}" type="slidenum">
              <a:rPr lang="en-GB" smtClean="0"/>
              <a:pPr>
                <a:defRPr/>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ACE1D7C-041D-4DCE-9BC1-677E7A9BBBFD}" type="slidenum">
              <a:rPr lang="en-GB" smtClean="0"/>
              <a:pPr>
                <a:defRPr/>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49551C8-F98D-408D-B3EF-B6CF47D769AC}" type="slidenum">
              <a:rPr lang="en-GB" smtClean="0"/>
              <a:pPr>
                <a:defRPr/>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EF15DE4-4E07-4D38-BB19-A2F9127AB9DC}" type="slidenum">
              <a:rPr lang="en-GB" smtClean="0"/>
              <a:pPr>
                <a:defRPr/>
              </a:pPr>
              <a:t>32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93E6FD9-1451-447A-8EBE-5F9ECE0A64F8}"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07DBBE2-D1C1-4610-9A4B-BCB37F2C91A5}"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E8F1357-FE91-4FED-9CC7-04BE8F12BD13}" type="slidenum">
              <a:rPr lang="en-GB" smtClean="0"/>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074618A-246F-4F34-A8CD-28F70C1258D6}"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94635FD-08E9-43CD-AFC6-4B7B5DECA6FF}"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46B6065-B8CA-4F7C-94D6-1A0AC399DA3A}"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0D1E88C-6E29-429C-BC15-60780115C6C3}" type="datetimeFigureOut">
              <a:rPr lang="en-US"/>
              <a:pPr>
                <a:defRPr/>
              </a:pPr>
              <a:t>1/15/2019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3272CC2-96AC-4F31-832C-029274AAFB26}" type="slidenum">
              <a:rPr lang="en-GB"/>
              <a:pPr>
                <a:defRPr/>
              </a:pPr>
              <a:t>‹#›</a:t>
            </a:fld>
            <a:endParaRPr lang="en-GB"/>
          </a:p>
        </p:txBody>
      </p:sp>
    </p:spTree>
    <p:extLst>
      <p:ext uri="{BB962C8B-B14F-4D97-AF65-F5344CB8AC3E}">
        <p14:creationId xmlns:p14="http://schemas.microsoft.com/office/powerpoint/2010/main" val="342596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A369AA5-C2C6-4935-956C-1A14300CA2F2}" type="datetimeFigureOut">
              <a:rPr lang="en-US"/>
              <a:pPr>
                <a:defRPr/>
              </a:pPr>
              <a:t>1/15/2019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10C731-91C6-471E-B97A-98FB6CBFBAD7}" type="slidenum">
              <a:rPr lang="en-GB"/>
              <a:pPr>
                <a:defRPr/>
              </a:pPr>
              <a:t>‹#›</a:t>
            </a:fld>
            <a:endParaRPr lang="en-GB"/>
          </a:p>
        </p:txBody>
      </p:sp>
    </p:spTree>
    <p:extLst>
      <p:ext uri="{BB962C8B-B14F-4D97-AF65-F5344CB8AC3E}">
        <p14:creationId xmlns:p14="http://schemas.microsoft.com/office/powerpoint/2010/main" val="32919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96240EB-C048-4E94-98D8-A8B9323FC181}" type="datetimeFigureOut">
              <a:rPr lang="en-US"/>
              <a:pPr>
                <a:defRPr/>
              </a:pPr>
              <a:t>1/15/2019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FBB5D2-F7F6-4E62-B36F-49CBBCD241EE}" type="slidenum">
              <a:rPr lang="en-GB"/>
              <a:pPr>
                <a:defRPr/>
              </a:pPr>
              <a:t>‹#›</a:t>
            </a:fld>
            <a:endParaRPr lang="en-GB"/>
          </a:p>
        </p:txBody>
      </p:sp>
    </p:spTree>
    <p:extLst>
      <p:ext uri="{BB962C8B-B14F-4D97-AF65-F5344CB8AC3E}">
        <p14:creationId xmlns:p14="http://schemas.microsoft.com/office/powerpoint/2010/main" val="319770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ACBE596-2524-42C5-BDE3-F33B3D671FF0}" type="datetimeFigureOut">
              <a:rPr lang="en-US"/>
              <a:pPr>
                <a:defRPr/>
              </a:pPr>
              <a:t>1/15/2019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77D3D3-6D46-49A8-9812-A509A5A0E633}" type="slidenum">
              <a:rPr lang="en-GB"/>
              <a:pPr>
                <a:defRPr/>
              </a:pPr>
              <a:t>‹#›</a:t>
            </a:fld>
            <a:endParaRPr lang="en-GB"/>
          </a:p>
        </p:txBody>
      </p:sp>
    </p:spTree>
    <p:extLst>
      <p:ext uri="{BB962C8B-B14F-4D97-AF65-F5344CB8AC3E}">
        <p14:creationId xmlns:p14="http://schemas.microsoft.com/office/powerpoint/2010/main" val="95023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02A1E4-2D28-49F2-BDF9-31EBE5A0D3AC}" type="datetimeFigureOut">
              <a:rPr lang="en-US"/>
              <a:pPr>
                <a:defRPr/>
              </a:pPr>
              <a:t>1/15/2019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950474-7697-49F8-A845-35E47D4E66F1}" type="slidenum">
              <a:rPr lang="en-GB"/>
              <a:pPr>
                <a:defRPr/>
              </a:pPr>
              <a:t>‹#›</a:t>
            </a:fld>
            <a:endParaRPr lang="en-GB"/>
          </a:p>
        </p:txBody>
      </p:sp>
    </p:spTree>
    <p:extLst>
      <p:ext uri="{BB962C8B-B14F-4D97-AF65-F5344CB8AC3E}">
        <p14:creationId xmlns:p14="http://schemas.microsoft.com/office/powerpoint/2010/main" val="367292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5452555-90EC-47A9-AB80-A573C84D60B1}" type="datetimeFigureOut">
              <a:rPr lang="en-US"/>
              <a:pPr>
                <a:defRPr/>
              </a:pPr>
              <a:t>1/15/2019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5572D7B-AF35-48D1-8AFF-6FBDCC449F30}" type="slidenum">
              <a:rPr lang="en-GB"/>
              <a:pPr>
                <a:defRPr/>
              </a:pPr>
              <a:t>‹#›</a:t>
            </a:fld>
            <a:endParaRPr lang="en-GB"/>
          </a:p>
        </p:txBody>
      </p:sp>
    </p:spTree>
    <p:extLst>
      <p:ext uri="{BB962C8B-B14F-4D97-AF65-F5344CB8AC3E}">
        <p14:creationId xmlns:p14="http://schemas.microsoft.com/office/powerpoint/2010/main" val="39841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303ADD1-FF19-4C55-8904-6F4761AB0AE7}" type="datetimeFigureOut">
              <a:rPr lang="en-US"/>
              <a:pPr>
                <a:defRPr/>
              </a:pPr>
              <a:t>1/15/2019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8DB6F0-0733-4354-898C-B1C03FCDB2A1}" type="slidenum">
              <a:rPr lang="en-GB"/>
              <a:pPr>
                <a:defRPr/>
              </a:pPr>
              <a:t>‹#›</a:t>
            </a:fld>
            <a:endParaRPr lang="en-GB"/>
          </a:p>
        </p:txBody>
      </p:sp>
    </p:spTree>
    <p:extLst>
      <p:ext uri="{BB962C8B-B14F-4D97-AF65-F5344CB8AC3E}">
        <p14:creationId xmlns:p14="http://schemas.microsoft.com/office/powerpoint/2010/main" val="368400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B801576-8CD3-48BE-8C41-FA50BF4B7B97}" type="datetimeFigureOut">
              <a:rPr lang="en-US"/>
              <a:pPr>
                <a:defRPr/>
              </a:pPr>
              <a:t>1/15/2019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81F8C19-F16E-4650-84FF-8F5FEF5D96DF}" type="slidenum">
              <a:rPr lang="en-GB"/>
              <a:pPr>
                <a:defRPr/>
              </a:pPr>
              <a:t>‹#›</a:t>
            </a:fld>
            <a:endParaRPr lang="en-GB"/>
          </a:p>
        </p:txBody>
      </p:sp>
    </p:spTree>
    <p:extLst>
      <p:ext uri="{BB962C8B-B14F-4D97-AF65-F5344CB8AC3E}">
        <p14:creationId xmlns:p14="http://schemas.microsoft.com/office/powerpoint/2010/main" val="254315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691337-6B82-4216-B43B-1F424D73F071}" type="datetimeFigureOut">
              <a:rPr lang="en-US"/>
              <a:pPr>
                <a:defRPr/>
              </a:pPr>
              <a:t>1/15/2019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087E66B-0979-4D8A-B055-753323CAA30A}" type="slidenum">
              <a:rPr lang="en-GB"/>
              <a:pPr>
                <a:defRPr/>
              </a:pPr>
              <a:t>‹#›</a:t>
            </a:fld>
            <a:endParaRPr lang="en-GB"/>
          </a:p>
        </p:txBody>
      </p:sp>
    </p:spTree>
    <p:extLst>
      <p:ext uri="{BB962C8B-B14F-4D97-AF65-F5344CB8AC3E}">
        <p14:creationId xmlns:p14="http://schemas.microsoft.com/office/powerpoint/2010/main" val="59592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A0C29D-BCCE-40EA-8DAA-500A0EFB843F}" type="datetimeFigureOut">
              <a:rPr lang="en-US"/>
              <a:pPr>
                <a:defRPr/>
              </a:pPr>
              <a:t>1/15/2019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EB21409-D4AF-4D06-8BD8-28158B6C0EA9}" type="slidenum">
              <a:rPr lang="en-GB"/>
              <a:pPr>
                <a:defRPr/>
              </a:pPr>
              <a:t>‹#›</a:t>
            </a:fld>
            <a:endParaRPr lang="en-GB"/>
          </a:p>
        </p:txBody>
      </p:sp>
    </p:spTree>
    <p:extLst>
      <p:ext uri="{BB962C8B-B14F-4D97-AF65-F5344CB8AC3E}">
        <p14:creationId xmlns:p14="http://schemas.microsoft.com/office/powerpoint/2010/main" val="215786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C029AE-5E5B-4BCA-B017-A2DA0CFDBE61}" type="datetimeFigureOut">
              <a:rPr lang="en-US"/>
              <a:pPr>
                <a:defRPr/>
              </a:pPr>
              <a:t>1/15/2019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7925483-12DF-4994-85FD-58C97E905A6E}" type="slidenum">
              <a:rPr lang="en-GB"/>
              <a:pPr>
                <a:defRPr/>
              </a:pPr>
              <a:t>‹#›</a:t>
            </a:fld>
            <a:endParaRPr lang="en-GB"/>
          </a:p>
        </p:txBody>
      </p:sp>
    </p:spTree>
    <p:extLst>
      <p:ext uri="{BB962C8B-B14F-4D97-AF65-F5344CB8AC3E}">
        <p14:creationId xmlns:p14="http://schemas.microsoft.com/office/powerpoint/2010/main" val="224672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8909149-D951-4D76-A917-D4FF04B8F39E}" type="datetimeFigureOut">
              <a:rPr lang="en-US"/>
              <a:pPr>
                <a:defRPr/>
              </a:pPr>
              <a:t>1/15/2019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B43431-CCE6-44E5-A303-3040C32A29F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http://www.poultryhub.org/images/thumb/7/7e/Check-laying1.jpg/120px-Check-laying1.jpg"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http://www.poultryhub.org/images/thumb/8/8a/Hold-chook5.jpg/120px-Hold-chook5.jpg" TargetMode="External"/><Relationship Id="rId5" Type="http://schemas.openxmlformats.org/officeDocument/2006/relationships/image" Target="../media/image6.jpeg"/><Relationship Id="rId10" Type="http://schemas.openxmlformats.org/officeDocument/2006/relationships/image" Target="http://www.poultryhub.org/images/thumb/8/86/Check-laying4.jpg/120px-Check-laying4.jpg" TargetMode="External"/><Relationship Id="rId4" Type="http://schemas.openxmlformats.org/officeDocument/2006/relationships/image" Target="http://www.poultryhub.org/images/thumb/8/8b/Carry-chook.jpg/120px-Carry-chook.jpg" TargetMode="Externa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101013" cy="1470025"/>
          </a:xfrm>
        </p:spPr>
        <p:txBody>
          <a:bodyPr>
            <a:normAutofit fontScale="90000"/>
          </a:bodyPr>
          <a:lstStyle/>
          <a:p>
            <a:pPr>
              <a:defRPr/>
            </a:pPr>
            <a:r>
              <a:rPr lang="en-US" sz="3600" b="1" dirty="0" smtClean="0"/>
              <a:t>UNIVERSITY OF AGRICULTURE, ABEOKUTA</a:t>
            </a:r>
            <a:r>
              <a:rPr lang="en-GB" sz="3600" dirty="0" smtClean="0"/>
              <a:t/>
            </a:r>
            <a:br>
              <a:rPr lang="en-GB" sz="3600" dirty="0" smtClean="0"/>
            </a:br>
            <a:r>
              <a:rPr lang="en-US" sz="2700" b="1" dirty="0" smtClean="0"/>
              <a:t>DEPARTMENT OF ANIMAL PRODUCTION AND HEALTH</a:t>
            </a:r>
            <a:r>
              <a:rPr lang="en-GB" sz="4000" dirty="0" smtClean="0"/>
              <a:t/>
            </a:r>
            <a:br>
              <a:rPr lang="en-GB" sz="4000" dirty="0" smtClean="0"/>
            </a:br>
            <a:endParaRPr lang="en-GB" dirty="0"/>
          </a:p>
        </p:txBody>
      </p:sp>
      <p:sp>
        <p:nvSpPr>
          <p:cNvPr id="3" name="Subtitle 2"/>
          <p:cNvSpPr>
            <a:spLocks noGrp="1"/>
          </p:cNvSpPr>
          <p:nvPr>
            <p:ph type="subTitle" idx="1"/>
          </p:nvPr>
        </p:nvSpPr>
        <p:spPr>
          <a:xfrm>
            <a:off x="357188" y="3886200"/>
            <a:ext cx="7415212" cy="1752600"/>
          </a:xfrm>
        </p:spPr>
        <p:txBody>
          <a:bodyPr/>
          <a:lstStyle/>
          <a:p>
            <a:pPr>
              <a:buFont typeface="Arial" pitchFamily="34" charset="0"/>
              <a:buNone/>
              <a:defRPr/>
            </a:pPr>
            <a:r>
              <a:rPr lang="en-US" b="1" dirty="0" smtClean="0"/>
              <a:t>APH302 (NON-RUMINANT PRODUCTION)</a:t>
            </a:r>
            <a:r>
              <a:rPr lang="en-GB" dirty="0" smtClean="0"/>
              <a:t/>
            </a:r>
            <a:br>
              <a:rPr lang="en-GB" dirty="0" smtClean="0"/>
            </a:br>
            <a:endParaRPr lang="en-GB" dirty="0"/>
          </a:p>
        </p:txBody>
      </p:sp>
      <p:pic>
        <p:nvPicPr>
          <p:cNvPr id="2052" name="Picture 2" descr="unaab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1688"/>
            <a:ext cx="1143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313" y="500063"/>
          <a:ext cx="8715375" cy="5922962"/>
        </p:xfrm>
        <a:graphic>
          <a:graphicData uri="http://schemas.openxmlformats.org/drawingml/2006/table">
            <a:tbl>
              <a:tblPr/>
              <a:tblGrid>
                <a:gridCol w="2178844"/>
                <a:gridCol w="2178844"/>
                <a:gridCol w="2178844"/>
                <a:gridCol w="2178844"/>
              </a:tblGrid>
              <a:tr h="5922962">
                <a:tc>
                  <a:txBody>
                    <a:bodyPr/>
                    <a:lstStyle/>
                    <a:p>
                      <a:pPr algn="just">
                        <a:lnSpc>
                          <a:spcPct val="115000"/>
                        </a:lnSpc>
                        <a:spcAft>
                          <a:spcPts val="0"/>
                        </a:spcAft>
                      </a:pPr>
                      <a:endParaRPr lang="en-GB" sz="1100" dirty="0">
                        <a:latin typeface="Calibri"/>
                        <a:ea typeface="Calibri"/>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r>
                        <a:rPr lang="en-GB" sz="2400" dirty="0" smtClean="0">
                          <a:latin typeface="Calibri"/>
                          <a:ea typeface="Times New Roman"/>
                          <a:cs typeface="Times New Roman"/>
                        </a:rPr>
                        <a:t>Correct </a:t>
                      </a:r>
                      <a:r>
                        <a:rPr lang="en-GB" sz="2400" dirty="0">
                          <a:latin typeface="Calibri"/>
                          <a:ea typeface="Times New Roman"/>
                          <a:cs typeface="Times New Roman"/>
                        </a:rPr>
                        <a:t>method of catching and carrying poultry (</a:t>
                      </a:r>
                      <a:r>
                        <a:rPr lang="en-GB" sz="2400" i="1" dirty="0">
                          <a:latin typeface="Calibri"/>
                          <a:ea typeface="Times New Roman"/>
                          <a:cs typeface="Times New Roman"/>
                        </a:rPr>
                        <a:t>Click on images for larger version</a:t>
                      </a:r>
                      <a:r>
                        <a:rPr lang="en-GB" sz="2400" dirty="0">
                          <a:latin typeface="Calibri"/>
                          <a:ea typeface="Times New Roman"/>
                          <a:cs typeface="Times New Roman"/>
                        </a:rPr>
                        <a:t>) </a:t>
                      </a:r>
                    </a:p>
                  </a:txBody>
                  <a:tcPr marL="0" marR="0" marT="0" marB="0" anchor="ctr">
                    <a:lnL>
                      <a:noFill/>
                    </a:lnL>
                    <a:lnR>
                      <a:noFill/>
                    </a:lnR>
                    <a:lnT>
                      <a:noFill/>
                    </a:lnT>
                    <a:lnB>
                      <a:noFill/>
                    </a:lnB>
                  </a:tcPr>
                </a:tc>
                <a:tc>
                  <a:txBody>
                    <a:bodyPr/>
                    <a:lstStyle/>
                    <a:p>
                      <a:pPr algn="just">
                        <a:lnSpc>
                          <a:spcPct val="115000"/>
                        </a:lnSpc>
                        <a:spcAft>
                          <a:spcPts val="0"/>
                        </a:spcAft>
                      </a:pPr>
                      <a:endParaRPr lang="en-GB" sz="1100" dirty="0">
                        <a:latin typeface="Calibri"/>
                        <a:ea typeface="Calibri"/>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r>
                        <a:rPr lang="en-GB" sz="2800" dirty="0" smtClean="0">
                          <a:latin typeface="Calibri"/>
                          <a:ea typeface="Times New Roman"/>
                          <a:cs typeface="Times New Roman"/>
                        </a:rPr>
                        <a:t>Holding </a:t>
                      </a:r>
                      <a:r>
                        <a:rPr lang="en-GB" sz="2800" dirty="0">
                          <a:latin typeface="Calibri"/>
                          <a:ea typeface="Times New Roman"/>
                          <a:cs typeface="Times New Roman"/>
                        </a:rPr>
                        <a:t>a hen in a comfortable position </a:t>
                      </a:r>
                    </a:p>
                  </a:txBody>
                  <a:tcPr marL="0" marR="0" marT="0" marB="0" anchor="ctr">
                    <a:lnL>
                      <a:noFill/>
                    </a:lnL>
                    <a:lnR>
                      <a:noFill/>
                    </a:lnR>
                    <a:lnT>
                      <a:noFill/>
                    </a:lnT>
                    <a:lnB>
                      <a:noFill/>
                    </a:lnB>
                  </a:tcPr>
                </a:tc>
                <a:tc>
                  <a:txBody>
                    <a:bodyPr/>
                    <a:lstStyle/>
                    <a:p>
                      <a:pPr algn="just">
                        <a:lnSpc>
                          <a:spcPct val="115000"/>
                        </a:lnSpc>
                        <a:spcAft>
                          <a:spcPts val="0"/>
                        </a:spcAft>
                      </a:pPr>
                      <a:endParaRPr lang="en-GB" sz="1100" dirty="0">
                        <a:latin typeface="Calibri"/>
                        <a:ea typeface="Calibri"/>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r>
                        <a:rPr lang="en-GB" sz="2400" dirty="0" smtClean="0">
                          <a:latin typeface="Calibri"/>
                          <a:ea typeface="Times New Roman"/>
                          <a:cs typeface="Times New Roman"/>
                        </a:rPr>
                        <a:t>Checking </a:t>
                      </a:r>
                      <a:r>
                        <a:rPr lang="en-GB" sz="2400" dirty="0">
                          <a:latin typeface="Calibri"/>
                          <a:ea typeface="Times New Roman"/>
                          <a:cs typeface="Times New Roman"/>
                        </a:rPr>
                        <a:t>a hen for laying status by measuring the spread of the pubic bones </a:t>
                      </a:r>
                    </a:p>
                  </a:txBody>
                  <a:tcPr marL="0" marR="0" marT="0" marB="0" anchor="ctr">
                    <a:lnL>
                      <a:noFill/>
                    </a:lnL>
                    <a:lnR>
                      <a:noFill/>
                    </a:lnR>
                    <a:lnT>
                      <a:noFill/>
                    </a:lnT>
                    <a:lnB>
                      <a:noFill/>
                    </a:lnB>
                  </a:tcPr>
                </a:tc>
                <a:tc>
                  <a:txBody>
                    <a:bodyPr/>
                    <a:lstStyle/>
                    <a:p>
                      <a:pPr algn="just">
                        <a:lnSpc>
                          <a:spcPct val="115000"/>
                        </a:lnSpc>
                        <a:spcAft>
                          <a:spcPts val="0"/>
                        </a:spcAft>
                      </a:pPr>
                      <a:endParaRPr lang="en-GB" sz="1100" dirty="0">
                        <a:latin typeface="Calibri"/>
                        <a:ea typeface="Calibri"/>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endParaRPr lang="en-GB" sz="1100" dirty="0" smtClean="0">
                        <a:latin typeface="Calibri"/>
                        <a:ea typeface="Times New Roman"/>
                        <a:cs typeface="Times New Roman"/>
                      </a:endParaRPr>
                    </a:p>
                    <a:p>
                      <a:r>
                        <a:rPr lang="en-GB" sz="2400" dirty="0" smtClean="0">
                          <a:latin typeface="Calibri"/>
                          <a:ea typeface="Times New Roman"/>
                          <a:cs typeface="Times New Roman"/>
                        </a:rPr>
                        <a:t>Checking </a:t>
                      </a:r>
                      <a:r>
                        <a:rPr lang="en-GB" sz="2400" dirty="0">
                          <a:latin typeface="Calibri"/>
                          <a:ea typeface="Times New Roman"/>
                          <a:cs typeface="Times New Roman"/>
                        </a:rPr>
                        <a:t>a hen for laying status by examining the colour and condition of the vent </a:t>
                      </a:r>
                    </a:p>
                  </a:txBody>
                  <a:tcPr marL="0" marR="0" marT="0" marB="0" anchor="ctr">
                    <a:lnL>
                      <a:noFill/>
                    </a:lnL>
                    <a:lnR>
                      <a:noFill/>
                    </a:lnR>
                    <a:lnT>
                      <a:noFill/>
                    </a:lnT>
                    <a:lnB>
                      <a:noFill/>
                    </a:lnB>
                  </a:tcPr>
                </a:tc>
              </a:tr>
            </a:tbl>
          </a:graphicData>
        </a:graphic>
      </p:graphicFrame>
      <p:pic>
        <p:nvPicPr>
          <p:cNvPr id="11271" name="Picture 4" descr="http://www.poultryhub.org/images/thumb/8/8b/Carry-chook.jpg/120px-Carry-chook.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5750" y="1214438"/>
            <a:ext cx="207168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3" descr="http://www.poultryhub.org/images/thumb/8/8a/Hold-chook5.jpg/120px-Hold-chook5.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500313" y="1214438"/>
            <a:ext cx="178593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descr="http://www.poultryhub.org/images/thumb/7/7e/Check-laying1.jpg/120px-Check-laying1.jpg"/>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643438" y="1285875"/>
            <a:ext cx="17859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 descr="http://www.poultryhub.org/images/thumb/8/86/Check-laying4.jpg/120px-Check-laying4.jpg"/>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858000" y="1071563"/>
            <a:ext cx="20002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1438"/>
            <a:ext cx="8229600" cy="368300"/>
          </a:xfrm>
        </p:spPr>
        <p:txBody>
          <a:bodyPr/>
          <a:lstStyle/>
          <a:p>
            <a:r>
              <a:rPr lang="en-GB" sz="2800" b="1" smtClean="0"/>
              <a:t>Management of Breeders</a:t>
            </a:r>
          </a:p>
        </p:txBody>
      </p:sp>
      <p:sp>
        <p:nvSpPr>
          <p:cNvPr id="12291" name="Content Placeholder 2"/>
          <p:cNvSpPr>
            <a:spLocks noGrp="1"/>
          </p:cNvSpPr>
          <p:nvPr>
            <p:ph idx="1"/>
          </p:nvPr>
        </p:nvSpPr>
        <p:spPr>
          <a:xfrm>
            <a:off x="457200" y="571500"/>
            <a:ext cx="8229600" cy="6286500"/>
          </a:xfrm>
        </p:spPr>
        <p:txBody>
          <a:bodyPr/>
          <a:lstStyle/>
          <a:p>
            <a:pPr algn="just"/>
            <a:r>
              <a:rPr lang="en-GB" sz="2400" smtClean="0"/>
              <a:t>Chickens are also kept as breeders for production of day-old chicks</a:t>
            </a:r>
          </a:p>
          <a:p>
            <a:pPr algn="just"/>
            <a:r>
              <a:rPr lang="en-GB" sz="2400" smtClean="0"/>
              <a:t>Breeding stock should be reared far apart from other poultry stock. Breeder may either be for the production of broiler chicks for meat production or for the production of pullets for egg.</a:t>
            </a:r>
          </a:p>
          <a:p>
            <a:pPr algn="just">
              <a:buFont typeface="Arial" charset="0"/>
              <a:buNone/>
            </a:pPr>
            <a:r>
              <a:rPr lang="en-GB" sz="2400" b="1" smtClean="0"/>
              <a:t>NB. Most of the mgt. principles discussed for chickens also apply.</a:t>
            </a:r>
          </a:p>
          <a:p>
            <a:pPr algn="just">
              <a:buFont typeface="Arial" charset="0"/>
              <a:buNone/>
            </a:pPr>
            <a:r>
              <a:rPr lang="en-GB" sz="2400" b="1" u="sng" smtClean="0"/>
              <a:t>Additional Mgt. &amp; Feeding Principles</a:t>
            </a:r>
          </a:p>
          <a:p>
            <a:pPr algn="just">
              <a:buFont typeface="Wingdings" pitchFamily="2" charset="2"/>
              <a:buChar char="ü"/>
            </a:pPr>
            <a:r>
              <a:rPr lang="en-GB" sz="2400" smtClean="0"/>
              <a:t>Breeding chickens are mainly reared on floors. From the rearing to adult stage, they are given more floor space, more feeds and water.</a:t>
            </a:r>
          </a:p>
          <a:p>
            <a:pPr algn="just">
              <a:buFont typeface="Wingdings" pitchFamily="2" charset="2"/>
              <a:buChar char="ü"/>
            </a:pPr>
            <a:r>
              <a:rPr lang="en-GB" sz="2400" smtClean="0"/>
              <a:t>To prevent indiscriminate mating,  males and females are managed separately till maturity.</a:t>
            </a:r>
          </a:p>
          <a:p>
            <a:pPr algn="just">
              <a:buFont typeface="Arial" charset="0"/>
              <a:buNone/>
            </a:pPr>
            <a:endParaRPr lang="en-GB"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325"/>
            <a:ext cx="8229600" cy="439738"/>
          </a:xfrm>
        </p:spPr>
        <p:txBody>
          <a:bodyPr/>
          <a:lstStyle/>
          <a:p>
            <a:r>
              <a:rPr lang="en-GB" b="1" u="sng" smtClean="0"/>
              <a:t/>
            </a:r>
            <a:br>
              <a:rPr lang="en-GB" b="1" u="sng" smtClean="0"/>
            </a:br>
            <a:r>
              <a:rPr lang="en-GB" sz="2800" b="1" u="sng" smtClean="0"/>
              <a:t>Additional Mgt. &amp; Feeding Principles</a:t>
            </a:r>
            <a:br>
              <a:rPr lang="en-GB" sz="2800" b="1" u="sng" smtClean="0"/>
            </a:br>
            <a:endParaRPr lang="en-GB" smtClean="0"/>
          </a:p>
        </p:txBody>
      </p:sp>
      <p:sp>
        <p:nvSpPr>
          <p:cNvPr id="13315" name="Content Placeholder 2"/>
          <p:cNvSpPr>
            <a:spLocks noGrp="1"/>
          </p:cNvSpPr>
          <p:nvPr>
            <p:ph idx="1"/>
          </p:nvPr>
        </p:nvSpPr>
        <p:spPr>
          <a:xfrm>
            <a:off x="0" y="642938"/>
            <a:ext cx="9144000" cy="6357937"/>
          </a:xfrm>
        </p:spPr>
        <p:txBody>
          <a:bodyPr/>
          <a:lstStyle/>
          <a:p>
            <a:pPr algn="just">
              <a:buFont typeface="Wingdings" pitchFamily="2" charset="2"/>
              <a:buChar char="ü"/>
            </a:pPr>
            <a:r>
              <a:rPr lang="en-GB" sz="1800" smtClean="0"/>
              <a:t>The recommended ratios between males and females in the flock are:</a:t>
            </a:r>
          </a:p>
          <a:p>
            <a:pPr>
              <a:buFont typeface="Wingdings" pitchFamily="2" charset="2"/>
              <a:buChar char="§"/>
            </a:pPr>
            <a:r>
              <a:rPr lang="en-GB" sz="1800" smtClean="0"/>
              <a:t>1 male to 12 females – for light birds</a:t>
            </a:r>
          </a:p>
          <a:p>
            <a:pPr>
              <a:buFont typeface="Wingdings" pitchFamily="2" charset="2"/>
              <a:buChar char="§"/>
            </a:pPr>
            <a:r>
              <a:rPr lang="en-GB" sz="1800" smtClean="0"/>
              <a:t>1 male to 10 females – for medium-sized birds</a:t>
            </a:r>
          </a:p>
          <a:p>
            <a:pPr>
              <a:buFont typeface="Wingdings" pitchFamily="2" charset="2"/>
              <a:buChar char="§"/>
            </a:pPr>
            <a:r>
              <a:rPr lang="en-GB" sz="1800" smtClean="0"/>
              <a:t>1 male to 8 females – for meat-type birds</a:t>
            </a:r>
          </a:p>
          <a:p>
            <a:pPr algn="just">
              <a:buFont typeface="Wingdings" pitchFamily="2" charset="2"/>
              <a:buChar char="ü"/>
            </a:pPr>
            <a:r>
              <a:rPr lang="en-GB" sz="1800" smtClean="0"/>
              <a:t>Breeders may be revaccinated for IBDV at 14-16 weeks of age.</a:t>
            </a:r>
          </a:p>
          <a:p>
            <a:pPr algn="just">
              <a:buFont typeface="Wingdings" pitchFamily="2" charset="2"/>
              <a:buChar char="ü"/>
            </a:pPr>
            <a:r>
              <a:rPr lang="en-GB" sz="1800" smtClean="0"/>
              <a:t>If movement to a separate layer house is necessary,  they are moved at 10 to 12 weeks. Movement at a young age prevents stress and ensure possible breaks in </a:t>
            </a:r>
            <a:r>
              <a:rPr lang="en-GB" sz="1800" i="1" smtClean="0"/>
              <a:t>Mycoplasma gallisepticum</a:t>
            </a:r>
            <a:r>
              <a:rPr lang="en-GB" sz="1800" smtClean="0"/>
              <a:t> and </a:t>
            </a:r>
            <a:r>
              <a:rPr lang="en-GB" sz="1800" i="1" smtClean="0"/>
              <a:t>Mycoplasma synoviae</a:t>
            </a:r>
            <a:r>
              <a:rPr lang="en-GB" sz="1800" smtClean="0"/>
              <a:t> clean status.</a:t>
            </a:r>
          </a:p>
          <a:p>
            <a:pPr algn="just">
              <a:buFont typeface="Wingdings" pitchFamily="2" charset="2"/>
              <a:buChar char="ü"/>
            </a:pPr>
            <a:r>
              <a:rPr lang="en-GB" sz="1800" smtClean="0"/>
              <a:t>The enclosure where the birds (males &amp; females) are kept (though separately)should be made of wire netting so that the birds can see and get used to themselves.</a:t>
            </a:r>
          </a:p>
          <a:p>
            <a:pPr algn="just">
              <a:buFont typeface="Wingdings" pitchFamily="2" charset="2"/>
              <a:buChar char="ü"/>
            </a:pPr>
            <a:r>
              <a:rPr lang="en-GB" sz="1800" smtClean="0"/>
              <a:t>The males should be introduced into the female pens about one hour before dark in order to allow little time for fighting that may ensue.</a:t>
            </a:r>
          </a:p>
          <a:p>
            <a:pPr algn="just">
              <a:buFont typeface="Wingdings" pitchFamily="2" charset="2"/>
              <a:buChar char="ü"/>
            </a:pPr>
            <a:r>
              <a:rPr lang="en-GB" sz="1800" smtClean="0"/>
              <a:t>Note that cockerels (male birds) attain peak fertility at 24 to 26 weeks of age.  </a:t>
            </a:r>
            <a:r>
              <a:rPr lang="en-GB" sz="1800" b="1" smtClean="0"/>
              <a:t>Only intact males are used for breeding.</a:t>
            </a:r>
          </a:p>
          <a:p>
            <a:pPr algn="just">
              <a:buFont typeface="Wingdings" pitchFamily="2" charset="2"/>
              <a:buChar char="ü"/>
            </a:pPr>
            <a:r>
              <a:rPr lang="en-GB" sz="1800" smtClean="0"/>
              <a:t>The first eggs for incubation should be collected at least 2 weeks after the onset of egg production. Hatching eggs weighing between 50 to 54g should be collected and fumigated immediately.</a:t>
            </a:r>
          </a:p>
          <a:p>
            <a:pPr algn="just">
              <a:buFont typeface="Wingdings" pitchFamily="2" charset="2"/>
              <a:buChar char="ü"/>
            </a:pPr>
            <a:r>
              <a:rPr lang="en-GB" sz="1800" smtClean="0"/>
              <a:t>The diets of the males and females are changed to breeders diets (15% CP &amp; 2850kcal/kg ME) at maturity (24</a:t>
            </a:r>
            <a:r>
              <a:rPr lang="en-GB" sz="1800" baseline="30000" smtClean="0"/>
              <a:t>th</a:t>
            </a:r>
            <a:r>
              <a:rPr lang="en-GB" sz="1800" smtClean="0"/>
              <a:t> week for male and Point of Lay for female)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1438"/>
            <a:ext cx="8229600" cy="582612"/>
          </a:xfrm>
        </p:spPr>
        <p:txBody>
          <a:bodyPr/>
          <a:lstStyle/>
          <a:p>
            <a:r>
              <a:rPr lang="en-GB" sz="2800" b="1" smtClean="0"/>
              <a:t>Management of Broiler Chicken</a:t>
            </a:r>
          </a:p>
        </p:txBody>
      </p:sp>
      <p:sp>
        <p:nvSpPr>
          <p:cNvPr id="14339" name="Content Placeholder 2"/>
          <p:cNvSpPr>
            <a:spLocks noGrp="1"/>
          </p:cNvSpPr>
          <p:nvPr>
            <p:ph idx="1"/>
          </p:nvPr>
        </p:nvSpPr>
        <p:spPr>
          <a:xfrm>
            <a:off x="214313" y="857250"/>
            <a:ext cx="8643937" cy="5572125"/>
          </a:xfrm>
        </p:spPr>
        <p:txBody>
          <a:bodyPr/>
          <a:lstStyle/>
          <a:p>
            <a:pPr algn="just">
              <a:buFont typeface="Wingdings" pitchFamily="2" charset="2"/>
              <a:buChar char="Ø"/>
            </a:pPr>
            <a:r>
              <a:rPr lang="en-GB" sz="2400" smtClean="0"/>
              <a:t>Management similar to that of pullet chicks during brooding but it requires a higher ventilation  because they are stocked at a higher density (0.06sq m) from day-old to market weight. </a:t>
            </a:r>
          </a:p>
          <a:p>
            <a:pPr algn="just">
              <a:buFont typeface="Wingdings" pitchFamily="2" charset="2"/>
              <a:buChar char="Ø"/>
            </a:pPr>
            <a:r>
              <a:rPr lang="en-GB" sz="2400" b="1" i="1" smtClean="0"/>
              <a:t>High stocking density informed by the need to ensure profit from floor space and restrict extensive movement which is accompanied by the wasteful dissipation of energy.</a:t>
            </a:r>
          </a:p>
          <a:p>
            <a:pPr algn="just">
              <a:buFont typeface="Wingdings" pitchFamily="2" charset="2"/>
              <a:buChar char="Ø"/>
            </a:pPr>
            <a:r>
              <a:rPr lang="en-GB" sz="2400" smtClean="0"/>
              <a:t>The birds are fed broiler starter (0-4weeks) with 23-24% CP and 3200Kcal/kg ME and finisher (5-8weeks) with 20-22% CP and 3200Kcal/kg ME.</a:t>
            </a:r>
          </a:p>
          <a:p>
            <a:pPr algn="just">
              <a:buFont typeface="Wingdings" pitchFamily="2" charset="2"/>
              <a:buChar char="Ø"/>
            </a:pPr>
            <a:r>
              <a:rPr lang="en-GB" sz="2400" smtClean="0"/>
              <a:t>A broiler chicken consumes about 2.5 to 4kg or more feeds from day-old to market weight. The FCR is between 2:1 to 5:1.</a:t>
            </a:r>
          </a:p>
          <a:p>
            <a:pPr algn="just">
              <a:buFont typeface="Wingdings" pitchFamily="2" charset="2"/>
              <a:buChar char="Ø"/>
            </a:pPr>
            <a:r>
              <a:rPr lang="en-GB" sz="2400" smtClean="0"/>
              <a:t>Under good management, mortality should not exceed 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1438"/>
            <a:ext cx="8229600" cy="428625"/>
          </a:xfrm>
        </p:spPr>
        <p:txBody>
          <a:bodyPr/>
          <a:lstStyle/>
          <a:p>
            <a:r>
              <a:rPr lang="en-GB" sz="3200" b="1" smtClean="0"/>
              <a:t>Management of Turkey</a:t>
            </a:r>
          </a:p>
        </p:txBody>
      </p:sp>
      <p:sp>
        <p:nvSpPr>
          <p:cNvPr id="15363" name="Content Placeholder 2"/>
          <p:cNvSpPr>
            <a:spLocks noGrp="1"/>
          </p:cNvSpPr>
          <p:nvPr>
            <p:ph idx="1"/>
          </p:nvPr>
        </p:nvSpPr>
        <p:spPr>
          <a:xfrm>
            <a:off x="0" y="571500"/>
            <a:ext cx="9144000" cy="6286500"/>
          </a:xfrm>
        </p:spPr>
        <p:txBody>
          <a:bodyPr/>
          <a:lstStyle/>
          <a:p>
            <a:pPr algn="just"/>
            <a:r>
              <a:rPr lang="en-GB" sz="2000" smtClean="0"/>
              <a:t>Reared primarily for meat or as breeders to produce hatching eggs. They are rarely kept for the production of table eggs though the eggs are edible.</a:t>
            </a:r>
          </a:p>
          <a:p>
            <a:pPr algn="just"/>
            <a:r>
              <a:rPr lang="en-GB" sz="2000" smtClean="0"/>
              <a:t>The facilities required for a certain number of chickens should be doubled for the same number of turkeys. The stocking density is 0.12 sq metre.</a:t>
            </a:r>
          </a:p>
          <a:p>
            <a:pPr algn="just"/>
            <a:r>
              <a:rPr lang="en-GB" sz="2000" b="1" i="1" smtClean="0"/>
              <a:t>Desnooding i.e removal of the snood (a tubular fleshy appendage on the head near the front) is done to prevent head injury due to pecking and also reduce the spread of a disease known as erysipelas.</a:t>
            </a:r>
          </a:p>
          <a:p>
            <a:pPr algn="just"/>
            <a:r>
              <a:rPr lang="en-GB" sz="2000" smtClean="0"/>
              <a:t>The vaccination schedule for chickens is also suitable except that turkeys are not vaccinated against IBDV. However, they are vaccinated against </a:t>
            </a:r>
            <a:r>
              <a:rPr lang="en-GB" sz="2000" b="1" smtClean="0"/>
              <a:t>blackhead (histomoniasis)</a:t>
            </a:r>
            <a:r>
              <a:rPr lang="en-GB" sz="2000" smtClean="0"/>
              <a:t> disease.</a:t>
            </a:r>
          </a:p>
          <a:p>
            <a:pPr algn="just"/>
            <a:r>
              <a:rPr lang="en-GB" sz="2000" smtClean="0"/>
              <a:t>The feeding regime for turkeys reared intensively is as shown below:</a:t>
            </a:r>
          </a:p>
          <a:p>
            <a:pPr algn="just">
              <a:buFont typeface="Wingdings" pitchFamily="2" charset="2"/>
              <a:buChar char="ü"/>
            </a:pPr>
            <a:r>
              <a:rPr lang="en-GB" sz="2000" smtClean="0"/>
              <a:t>Turkey starter diet : 0 -8weeks</a:t>
            </a:r>
          </a:p>
          <a:p>
            <a:pPr algn="just">
              <a:buFont typeface="Wingdings" pitchFamily="2" charset="2"/>
              <a:buChar char="ü"/>
            </a:pPr>
            <a:r>
              <a:rPr lang="en-GB" sz="2000" smtClean="0"/>
              <a:t>Turkey grower diet : 8 – 16 weeks</a:t>
            </a:r>
          </a:p>
          <a:p>
            <a:pPr algn="just">
              <a:buFont typeface="Wingdings" pitchFamily="2" charset="2"/>
              <a:buChar char="ü"/>
            </a:pPr>
            <a:r>
              <a:rPr lang="en-GB" sz="2000" smtClean="0"/>
              <a:t>Turkey finisher diet : 16 – 20 weeks</a:t>
            </a:r>
          </a:p>
          <a:p>
            <a:pPr algn="just">
              <a:buFont typeface="Wingdings" pitchFamily="2" charset="2"/>
              <a:buChar char="ü"/>
            </a:pPr>
            <a:r>
              <a:rPr lang="en-GB" sz="2000" smtClean="0"/>
              <a:t>Turkey roaster diet : &gt; 20 weeks of age.</a:t>
            </a:r>
          </a:p>
          <a:p>
            <a:pPr algn="just">
              <a:buFont typeface="Arial" charset="0"/>
              <a:buNone/>
            </a:pPr>
            <a:r>
              <a:rPr lang="en-GB" sz="2000" b="1" i="1" smtClean="0"/>
              <a:t>Turkeys are marketed as meat birds any time from 16 weeks of age. The CP of starter is 28% while finisher has CP of 18 – 20%. The feed intake up to 24 weeks of age is about 25kg/bird.</a:t>
            </a:r>
          </a:p>
          <a:p>
            <a:pPr algn="just"/>
            <a:endParaRPr lang="en-GB"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571500"/>
            <a:ext cx="3857625" cy="863600"/>
          </a:xfrm>
        </p:spPr>
        <p:txBody>
          <a:bodyPr/>
          <a:lstStyle/>
          <a:p>
            <a:r>
              <a:rPr lang="en-GB" sz="2800" smtClean="0"/>
              <a:t>Domesticated Turkey</a:t>
            </a:r>
          </a:p>
        </p:txBody>
      </p:sp>
      <p:pic>
        <p:nvPicPr>
          <p:cNvPr id="163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71938" y="285750"/>
            <a:ext cx="4786312" cy="62865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31763"/>
            <a:ext cx="9144000" cy="511175"/>
          </a:xfrm>
        </p:spPr>
        <p:txBody>
          <a:bodyPr/>
          <a:lstStyle/>
          <a:p>
            <a:r>
              <a:rPr lang="en-GB" sz="3200" b="1" smtClean="0"/>
              <a:t>Management of Turkey (Contd.)</a:t>
            </a:r>
            <a:endParaRPr lang="en-GB" sz="3200" smtClean="0"/>
          </a:p>
        </p:txBody>
      </p:sp>
      <p:sp>
        <p:nvSpPr>
          <p:cNvPr id="17411" name="Content Placeholder 2"/>
          <p:cNvSpPr>
            <a:spLocks noGrp="1"/>
          </p:cNvSpPr>
          <p:nvPr>
            <p:ph idx="1"/>
          </p:nvPr>
        </p:nvSpPr>
        <p:spPr>
          <a:xfrm>
            <a:off x="71438" y="928688"/>
            <a:ext cx="8929687" cy="5572125"/>
          </a:xfrm>
        </p:spPr>
        <p:txBody>
          <a:bodyPr/>
          <a:lstStyle/>
          <a:p>
            <a:pPr algn="just">
              <a:buFont typeface="Wingdings" pitchFamily="2" charset="2"/>
              <a:buChar char="ü"/>
            </a:pPr>
            <a:r>
              <a:rPr lang="en-GB" sz="2400" smtClean="0"/>
              <a:t>Extensive mgt of turkey requires the establishment of well-managed fenced pasture having ranged shelter.</a:t>
            </a:r>
          </a:p>
          <a:p>
            <a:pPr algn="just">
              <a:buFont typeface="Wingdings" pitchFamily="2" charset="2"/>
              <a:buChar char="ü"/>
            </a:pPr>
            <a:r>
              <a:rPr lang="en-GB" sz="2400" smtClean="0"/>
              <a:t>Wing clippings are practised when the birds are placed on range usually at 15 weeks of age in order to prevent flight.</a:t>
            </a:r>
          </a:p>
          <a:p>
            <a:pPr algn="just">
              <a:buFont typeface="Wingdings" pitchFamily="2" charset="2"/>
              <a:buChar char="ü"/>
            </a:pPr>
            <a:r>
              <a:rPr lang="en-GB" sz="2400" smtClean="0"/>
              <a:t>Toe clipping is also done with the aid of a surgical shears in order to prevent back scratching and tearing of flesh during mating.</a:t>
            </a:r>
          </a:p>
          <a:p>
            <a:pPr algn="just"/>
            <a:endParaRPr lang="en-GB" sz="2400" smtClean="0"/>
          </a:p>
          <a:p>
            <a:pPr algn="just"/>
            <a:r>
              <a:rPr lang="en-GB" sz="2800" b="1" i="1" smtClean="0"/>
              <a:t>Note: Breeding males should not be wing-clipped after 16 weeks as this may toss them off balance.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8686800" cy="428625"/>
          </a:xfrm>
        </p:spPr>
        <p:txBody>
          <a:bodyPr/>
          <a:lstStyle/>
          <a:p>
            <a:pPr algn="l"/>
            <a:r>
              <a:rPr lang="en-GB" sz="2800" b="1" smtClean="0"/>
              <a:t>Management of Breeding Turkey</a:t>
            </a:r>
          </a:p>
        </p:txBody>
      </p:sp>
      <p:sp>
        <p:nvSpPr>
          <p:cNvPr id="3" name="Content Placeholder 2"/>
          <p:cNvSpPr>
            <a:spLocks noGrp="1"/>
          </p:cNvSpPr>
          <p:nvPr>
            <p:ph idx="1"/>
          </p:nvPr>
        </p:nvSpPr>
        <p:spPr>
          <a:xfrm>
            <a:off x="0" y="500063"/>
            <a:ext cx="9144000" cy="6357937"/>
          </a:xfrm>
        </p:spPr>
        <p:txBody>
          <a:bodyPr/>
          <a:lstStyle/>
          <a:p>
            <a:pPr algn="just">
              <a:defRPr/>
            </a:pPr>
            <a:r>
              <a:rPr lang="en-GB" sz="2000" dirty="0" smtClean="0"/>
              <a:t>Turkey starts to produce eggs at about 32 weeks of age. </a:t>
            </a:r>
          </a:p>
          <a:p>
            <a:pPr algn="just">
              <a:defRPr/>
            </a:pPr>
            <a:r>
              <a:rPr lang="en-GB" sz="2000" dirty="0" smtClean="0"/>
              <a:t>Potential female breeders and males should be reared separately to allow for the following advantages:</a:t>
            </a:r>
          </a:p>
          <a:p>
            <a:pPr marL="514350" indent="-514350" algn="just">
              <a:buFont typeface="Arial" charset="0"/>
              <a:buAutoNum type="arabicPeriod"/>
              <a:defRPr/>
            </a:pPr>
            <a:r>
              <a:rPr lang="en-GB" sz="2000" dirty="0" smtClean="0"/>
              <a:t>To reduce injury to female due to bruising in the latter stage of growth.</a:t>
            </a:r>
          </a:p>
          <a:p>
            <a:pPr marL="514350" indent="-514350" algn="just">
              <a:buFont typeface="Arial" charset="0"/>
              <a:buAutoNum type="arabicPeriod"/>
              <a:defRPr/>
            </a:pPr>
            <a:r>
              <a:rPr lang="en-GB" sz="2000" dirty="0" smtClean="0"/>
              <a:t>To reduce fighting among the males because they fight less in the absence of females.</a:t>
            </a:r>
          </a:p>
          <a:p>
            <a:pPr marL="514350" indent="-514350" algn="just">
              <a:buFont typeface="Arial" charset="0"/>
              <a:buAutoNum type="arabicPeriod"/>
              <a:defRPr/>
            </a:pPr>
            <a:r>
              <a:rPr lang="en-GB" sz="2000" dirty="0" smtClean="0"/>
              <a:t>To increase the efficiency of feeding the sexes separately</a:t>
            </a:r>
          </a:p>
          <a:p>
            <a:pPr marL="514350" indent="-514350" algn="just">
              <a:buFont typeface="Wingdings" pitchFamily="2" charset="2"/>
              <a:buChar char="ü"/>
              <a:defRPr/>
            </a:pPr>
            <a:r>
              <a:rPr lang="en-GB" sz="2000" b="1" dirty="0" smtClean="0"/>
              <a:t>The same diets fed meat turkeys are suitable for breeding turkeys up to the 28</a:t>
            </a:r>
            <a:r>
              <a:rPr lang="en-GB" sz="2000" b="1" baseline="30000" dirty="0" smtClean="0"/>
              <a:t>th</a:t>
            </a:r>
            <a:r>
              <a:rPr lang="en-GB" sz="2000" b="1" dirty="0" smtClean="0"/>
              <a:t> week.</a:t>
            </a:r>
          </a:p>
          <a:p>
            <a:pPr marL="514350" indent="-514350" algn="just">
              <a:buFont typeface="Arial" charset="0"/>
              <a:buNone/>
              <a:defRPr/>
            </a:pPr>
            <a:r>
              <a:rPr lang="en-GB" sz="2400" b="1" dirty="0" smtClean="0"/>
              <a:t>SELECTION OF BREEDERS</a:t>
            </a:r>
          </a:p>
          <a:p>
            <a:pPr marL="514350" indent="-514350" algn="just">
              <a:buFont typeface="Arial" charset="0"/>
              <a:buNone/>
              <a:defRPr/>
            </a:pPr>
            <a:r>
              <a:rPr lang="en-GB" sz="2400" dirty="0" smtClean="0"/>
              <a:t>Breeders are selected for vigour at 12-16 weeks, 22-24 weeks and 7 months.</a:t>
            </a:r>
          </a:p>
          <a:p>
            <a:pPr marL="514350" indent="-514350" algn="just">
              <a:buFont typeface="Arial" charset="0"/>
              <a:buNone/>
              <a:defRPr/>
            </a:pPr>
            <a:r>
              <a:rPr lang="en-GB" sz="2400" dirty="0" smtClean="0"/>
              <a:t>The criteria for selection are:</a:t>
            </a:r>
          </a:p>
          <a:p>
            <a:pPr marL="514350" indent="-514350" algn="just">
              <a:buFont typeface="Wingdings" pitchFamily="2" charset="2"/>
              <a:buChar char="§"/>
              <a:defRPr/>
            </a:pPr>
            <a:r>
              <a:rPr lang="en-GB" sz="2400" dirty="0" smtClean="0"/>
              <a:t>Straight and strong legs (not crooked, no swollen hock, etc)</a:t>
            </a:r>
          </a:p>
          <a:p>
            <a:pPr marL="514350" indent="-514350" algn="just">
              <a:buFont typeface="Wingdings" pitchFamily="2" charset="2"/>
              <a:buChar char="§"/>
              <a:defRPr/>
            </a:pPr>
            <a:r>
              <a:rPr lang="en-GB" sz="2400" dirty="0" smtClean="0"/>
              <a:t>Potentiality for early market finish: plump well, meaty drumsticks, good breast muscle, rapid feathering, bright round head, good health and </a:t>
            </a:r>
            <a:r>
              <a:rPr lang="en-GB" sz="2400" dirty="0" err="1" smtClean="0"/>
              <a:t>livability</a:t>
            </a:r>
            <a:r>
              <a:rPr lang="en-GB" sz="2400" dirty="0" smtClean="0"/>
              <a:t>, good egg production and fertility. </a:t>
            </a:r>
          </a:p>
          <a:p>
            <a:pPr marL="514350" indent="-514350" algn="just">
              <a:buFont typeface="Arial" charset="0"/>
              <a:buAutoNum type="arabicPeriod"/>
              <a:defRPr/>
            </a:pPr>
            <a:endParaRPr lang="en-GB" sz="2000" dirty="0" smtClean="0"/>
          </a:p>
          <a:p>
            <a:pPr algn="just">
              <a:defRPr/>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1438"/>
            <a:ext cx="8229600" cy="368300"/>
          </a:xfrm>
        </p:spPr>
        <p:txBody>
          <a:bodyPr/>
          <a:lstStyle/>
          <a:p>
            <a:r>
              <a:rPr lang="en-GB" sz="2400" b="1" smtClean="0"/>
              <a:t>Management of Breeding Turkey</a:t>
            </a:r>
            <a:endParaRPr lang="en-GB" sz="2400" smtClean="0"/>
          </a:p>
        </p:txBody>
      </p:sp>
      <p:sp>
        <p:nvSpPr>
          <p:cNvPr id="19459" name="Content Placeholder 2"/>
          <p:cNvSpPr>
            <a:spLocks noGrp="1"/>
          </p:cNvSpPr>
          <p:nvPr>
            <p:ph idx="1"/>
          </p:nvPr>
        </p:nvSpPr>
        <p:spPr>
          <a:xfrm>
            <a:off x="457200" y="785813"/>
            <a:ext cx="8229600" cy="5340350"/>
          </a:xfrm>
        </p:spPr>
        <p:txBody>
          <a:bodyPr/>
          <a:lstStyle/>
          <a:p>
            <a:pPr algn="just"/>
            <a:r>
              <a:rPr lang="en-GB" sz="2000" smtClean="0"/>
              <a:t>The recommended male to female ratio are as follows:</a:t>
            </a:r>
          </a:p>
          <a:p>
            <a:pPr algn="just"/>
            <a:endParaRPr lang="en-GB" smtClean="0"/>
          </a:p>
        </p:txBody>
      </p:sp>
      <p:graphicFrame>
        <p:nvGraphicFramePr>
          <p:cNvPr id="19460" name="Object 5"/>
          <p:cNvGraphicFramePr>
            <a:graphicFrameLocks noChangeAspect="1"/>
          </p:cNvGraphicFramePr>
          <p:nvPr/>
        </p:nvGraphicFramePr>
        <p:xfrm>
          <a:off x="714375" y="1214438"/>
          <a:ext cx="8072438" cy="5357812"/>
        </p:xfrm>
        <a:graphic>
          <a:graphicData uri="http://schemas.openxmlformats.org/presentationml/2006/ole">
            <mc:AlternateContent xmlns:mc="http://schemas.openxmlformats.org/markup-compatibility/2006">
              <mc:Choice xmlns:v="urn:schemas-microsoft-com:vml" Requires="v">
                <p:oleObj spid="_x0000_s19461" name="Document" r:id="rId4" imgW="5871307" imgH="2860081" progId="Word.Document.12">
                  <p:embed/>
                </p:oleObj>
              </mc:Choice>
              <mc:Fallback>
                <p:oleObj name="Document" r:id="rId4" imgW="5871307" imgH="2860081" progId="Word.Documen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1214438"/>
                        <a:ext cx="8072438" cy="535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42875"/>
            <a:ext cx="8229600" cy="439738"/>
          </a:xfrm>
        </p:spPr>
        <p:txBody>
          <a:bodyPr/>
          <a:lstStyle/>
          <a:p>
            <a:r>
              <a:rPr lang="en-GB" sz="3200" b="1" smtClean="0"/>
              <a:t>Ducks and Geese Production</a:t>
            </a:r>
          </a:p>
        </p:txBody>
      </p:sp>
      <p:sp>
        <p:nvSpPr>
          <p:cNvPr id="20483" name="Content Placeholder 2"/>
          <p:cNvSpPr>
            <a:spLocks noGrp="1"/>
          </p:cNvSpPr>
          <p:nvPr>
            <p:ph idx="1"/>
          </p:nvPr>
        </p:nvSpPr>
        <p:spPr>
          <a:xfrm>
            <a:off x="214313" y="642938"/>
            <a:ext cx="8643937" cy="5857875"/>
          </a:xfrm>
        </p:spPr>
        <p:txBody>
          <a:bodyPr/>
          <a:lstStyle/>
          <a:p>
            <a:pPr algn="just"/>
            <a:r>
              <a:rPr lang="en-GB" sz="2000" smtClean="0"/>
              <a:t>These are known as </a:t>
            </a:r>
            <a:r>
              <a:rPr lang="en-GB" sz="2000" b="1" i="1" smtClean="0"/>
              <a:t>‘water fowls’</a:t>
            </a:r>
            <a:r>
              <a:rPr lang="en-GB" sz="2000" smtClean="0"/>
              <a:t> because of their love for swimming water, though they can be raised without access to swimming water.</a:t>
            </a:r>
          </a:p>
          <a:p>
            <a:pPr algn="just"/>
            <a:r>
              <a:rPr lang="en-GB" sz="2000" smtClean="0"/>
              <a:t>They can raised for meat, table eggs and as breeders to produce hatching eggs for ducklings and goslings.</a:t>
            </a:r>
          </a:p>
          <a:p>
            <a:pPr algn="just"/>
            <a:r>
              <a:rPr lang="en-GB" sz="2000" smtClean="0"/>
              <a:t>Ducks are mainly kept as free-ranging birds in Nigeria.</a:t>
            </a:r>
          </a:p>
          <a:p>
            <a:pPr algn="just"/>
            <a:r>
              <a:rPr lang="en-GB" sz="2000" smtClean="0"/>
              <a:t>Ducks and geese reared for meat may be finished on pastures. They may be allowed outdoors at 4 to 6weeks of age or at 2 weeks in warm weather.</a:t>
            </a:r>
          </a:p>
          <a:p>
            <a:pPr algn="just"/>
            <a:endParaRPr lang="en-GB" sz="2000" smtClean="0"/>
          </a:p>
          <a:p>
            <a:pPr algn="just"/>
            <a:r>
              <a:rPr lang="en-GB" sz="2000" smtClean="0"/>
              <a:t>Ducks are not good foragers as geese. It  is economical to rear ducks without access to pasture though they can be let out into a yard. </a:t>
            </a:r>
            <a:r>
              <a:rPr lang="en-GB" sz="2000" b="1" i="1" smtClean="0"/>
              <a:t>Floor space of 0.12sq meter is adequate for fast-growing ducks, 0.45sqmeter for breeders and 100ducklings per hectare on range. Swimming water is essential from 6weeks of age.</a:t>
            </a:r>
          </a:p>
          <a:p>
            <a:pPr algn="just"/>
            <a:endParaRPr lang="en-GB" sz="2000" smtClean="0"/>
          </a:p>
          <a:p>
            <a:pPr algn="just"/>
            <a:r>
              <a:rPr lang="en-GB" sz="2000" smtClean="0"/>
              <a:t>Geese are best finished on pastures since they are excellent foragers and weeders. </a:t>
            </a:r>
            <a:r>
              <a:rPr lang="en-GB" sz="2000" b="1" i="1" smtClean="0"/>
              <a:t>They are stocked at 40-50 birds/hectare. Floor space required is 0.1sq meter.</a:t>
            </a:r>
          </a:p>
          <a:p>
            <a:pPr algn="just"/>
            <a:endParaRPr lang="en-GB" sz="2000" smtClean="0"/>
          </a:p>
          <a:p>
            <a:pPr algn="just"/>
            <a:endParaRPr lang="en-GB"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4"/>
            <a:ext cx="9144000" cy="6494085"/>
          </a:xfrm>
          <a:prstGeom prst="rect">
            <a:avLst/>
          </a:prstGeom>
          <a:noFill/>
        </p:spPr>
        <p:txBody>
          <a:bodyPr>
            <a:spAutoFit/>
          </a:bodyPr>
          <a:lstStyle/>
          <a:p>
            <a:pPr algn="ctr" fontAlgn="auto">
              <a:spcBef>
                <a:spcPts val="0"/>
              </a:spcBef>
              <a:spcAft>
                <a:spcPts val="0"/>
              </a:spcAft>
              <a:defRPr/>
            </a:pPr>
            <a:endParaRPr lang="en-GB"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endParaRPr>
          </a:p>
          <a:p>
            <a:pPr algn="ctr" fontAlgn="auto">
              <a:spcBef>
                <a:spcPts val="0"/>
              </a:spcBef>
              <a:spcAft>
                <a:spcPts val="0"/>
              </a:spcAft>
              <a:defRPr/>
            </a:pPr>
            <a:endParaRPr lang="en-GB"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endParaRPr>
          </a:p>
          <a:p>
            <a:pPr algn="ctr" fontAlgn="auto">
              <a:spcBef>
                <a:spcPts val="0"/>
              </a:spcBef>
              <a:spcAft>
                <a:spcPts val="0"/>
              </a:spcAft>
              <a:defRPr/>
            </a:pPr>
            <a:endParaRPr lang="en-GB"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endParaRPr>
          </a:p>
          <a:p>
            <a:pPr algn="ctr" fontAlgn="auto">
              <a:spcBef>
                <a:spcPts val="0"/>
              </a:spcBef>
              <a:spcAft>
                <a:spcPts val="0"/>
              </a:spcAft>
              <a:defRPr/>
            </a:pPr>
            <a:endParaRPr lang="en-GB"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endParaRPr>
          </a:p>
          <a:p>
            <a:pPr algn="ctr" fontAlgn="auto">
              <a:spcBef>
                <a:spcPts val="0"/>
              </a:spcBef>
              <a:spcAft>
                <a:spcPts val="0"/>
              </a:spcAft>
              <a:defRPr/>
            </a:pPr>
            <a:r>
              <a:rPr lang="en-GB"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t>Poultry Production</a:t>
            </a:r>
          </a:p>
          <a:p>
            <a:pPr algn="ctr" fontAlgn="auto">
              <a:spcBef>
                <a:spcPts val="0"/>
              </a:spcBef>
              <a:spcAft>
                <a:spcPts val="0"/>
              </a:spcAft>
              <a:defRPr/>
            </a:pPr>
            <a:r>
              <a:rPr lang="en-GB"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t>By </a:t>
            </a:r>
          </a:p>
          <a:p>
            <a:pPr algn="ctr" fontAlgn="auto">
              <a:spcBef>
                <a:spcPts val="0"/>
              </a:spcBef>
              <a:spcAft>
                <a:spcPts val="0"/>
              </a:spcAft>
              <a:defRPr/>
            </a:pPr>
            <a:r>
              <a:rPr lang="en-GB"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t>Dr. O.M. Sogunle</a:t>
            </a:r>
            <a:br>
              <a:rPr lang="en-GB"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br>
            <a:r>
              <a:rPr lang="en-GB"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t/>
            </a:r>
            <a:br>
              <a:rPr lang="en-GB"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br>
            <a:endParaRPr lang="en-GB"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42875"/>
            <a:ext cx="8229600" cy="428625"/>
          </a:xfrm>
        </p:spPr>
        <p:txBody>
          <a:bodyPr/>
          <a:lstStyle/>
          <a:p>
            <a:r>
              <a:rPr lang="en-GB" sz="2800" b="1" smtClean="0"/>
              <a:t>Management of Broiler Ducks and Geese</a:t>
            </a:r>
          </a:p>
        </p:txBody>
      </p:sp>
      <p:sp>
        <p:nvSpPr>
          <p:cNvPr id="3" name="Content Placeholder 2"/>
          <p:cNvSpPr>
            <a:spLocks noGrp="1"/>
          </p:cNvSpPr>
          <p:nvPr>
            <p:ph idx="1"/>
          </p:nvPr>
        </p:nvSpPr>
        <p:spPr>
          <a:xfrm>
            <a:off x="457200" y="642938"/>
            <a:ext cx="8229600" cy="6000750"/>
          </a:xfrm>
        </p:spPr>
        <p:txBody>
          <a:bodyPr/>
          <a:lstStyle/>
          <a:p>
            <a:pPr algn="just">
              <a:defRPr/>
            </a:pPr>
            <a:r>
              <a:rPr lang="en-GB" sz="2200" dirty="0" smtClean="0">
                <a:latin typeface="Agency FB" pitchFamily="34" charset="0"/>
              </a:rPr>
              <a:t>They are managed essentially in the same way as chickens. However, the points outlined below  are specific for broiler ducks and geese:</a:t>
            </a:r>
          </a:p>
          <a:p>
            <a:pPr marL="457200" indent="-457200" algn="just">
              <a:buFont typeface="Arial" charset="0"/>
              <a:buAutoNum type="arabicPeriod"/>
              <a:defRPr/>
            </a:pPr>
            <a:r>
              <a:rPr lang="en-GB" sz="2200" dirty="0" smtClean="0">
                <a:latin typeface="Agency FB" pitchFamily="34" charset="0"/>
              </a:rPr>
              <a:t>They do well in simpler houses since they are fairly hardy and can protect themselves better against marauders.</a:t>
            </a:r>
          </a:p>
          <a:p>
            <a:pPr marL="457200" indent="-457200" algn="just">
              <a:buFont typeface="Arial" charset="0"/>
              <a:buAutoNum type="arabicPeriod"/>
              <a:defRPr/>
            </a:pPr>
            <a:r>
              <a:rPr lang="en-GB" sz="2200" dirty="0" smtClean="0">
                <a:latin typeface="Agency FB" pitchFamily="34" charset="0"/>
              </a:rPr>
              <a:t>Less brooder heat  (30</a:t>
            </a:r>
            <a:r>
              <a:rPr lang="en-GB" sz="2200" baseline="30000" dirty="0" smtClean="0">
                <a:latin typeface="Agency FB" pitchFamily="34" charset="0"/>
              </a:rPr>
              <a:t>0</a:t>
            </a:r>
            <a:r>
              <a:rPr lang="en-GB" sz="2200" dirty="0" smtClean="0">
                <a:latin typeface="Agency FB" pitchFamily="34" charset="0"/>
              </a:rPr>
              <a:t>C)is required during brooding.</a:t>
            </a:r>
          </a:p>
          <a:p>
            <a:pPr marL="457200" indent="-457200" algn="just">
              <a:buFont typeface="Arial" charset="0"/>
              <a:buAutoNum type="arabicPeriod"/>
              <a:defRPr/>
            </a:pPr>
            <a:r>
              <a:rPr lang="en-GB" sz="2200" dirty="0" smtClean="0">
                <a:latin typeface="Agency FB" pitchFamily="34" charset="0"/>
              </a:rPr>
              <a:t>Dim all night lights.</a:t>
            </a:r>
          </a:p>
          <a:p>
            <a:pPr marL="457200" indent="-457200" algn="just">
              <a:buFont typeface="Arial" charset="0"/>
              <a:buAutoNum type="arabicPeriod"/>
              <a:defRPr/>
            </a:pPr>
            <a:r>
              <a:rPr lang="en-GB" sz="2200" dirty="0" smtClean="0">
                <a:latin typeface="Agency FB" pitchFamily="34" charset="0"/>
              </a:rPr>
              <a:t>Drinking water must be changed frequently (at least 4 times a day) than in the case with chickens.</a:t>
            </a:r>
          </a:p>
          <a:p>
            <a:pPr marL="457200" indent="-457200" algn="just">
              <a:buFont typeface="Arial" charset="0"/>
              <a:buAutoNum type="arabicPeriod"/>
              <a:defRPr/>
            </a:pPr>
            <a:r>
              <a:rPr lang="en-GB" sz="2200" dirty="0" smtClean="0">
                <a:latin typeface="Agency FB" pitchFamily="34" charset="0"/>
              </a:rPr>
              <a:t>Water troughs are more suitable . They should be emptied at night and refilled in the morning.</a:t>
            </a:r>
          </a:p>
          <a:p>
            <a:pPr marL="457200" indent="-457200" algn="just">
              <a:buFont typeface="Arial" charset="0"/>
              <a:buAutoNum type="arabicPeriod"/>
              <a:defRPr/>
            </a:pPr>
            <a:r>
              <a:rPr lang="en-GB" sz="2200" dirty="0" smtClean="0">
                <a:latin typeface="Agency FB" pitchFamily="34" charset="0"/>
              </a:rPr>
              <a:t>Since duck droppings is extremely wet, more care should be taken to remove wet litter promptly. </a:t>
            </a:r>
            <a:r>
              <a:rPr lang="en-GB" sz="2200" b="1" i="1" dirty="0" smtClean="0">
                <a:latin typeface="Agency FB" pitchFamily="34" charset="0"/>
              </a:rPr>
              <a:t>Mouldy litter should be avoided in order to reduce mortality.</a:t>
            </a:r>
          </a:p>
          <a:p>
            <a:pPr marL="457200" indent="-457200" algn="just">
              <a:buFont typeface="Arial" charset="0"/>
              <a:buAutoNum type="arabicPeriod"/>
              <a:defRPr/>
            </a:pPr>
            <a:r>
              <a:rPr lang="en-GB" sz="2200" dirty="0" smtClean="0">
                <a:latin typeface="Agency FB" pitchFamily="34" charset="0"/>
              </a:rPr>
              <a:t>Vaccination (except IBDV ) schedule for chickens  adequate..</a:t>
            </a:r>
          </a:p>
          <a:p>
            <a:pPr marL="457200" indent="-457200" algn="just">
              <a:buFont typeface="Arial" charset="0"/>
              <a:buAutoNum type="arabicPeriod"/>
              <a:defRPr/>
            </a:pPr>
            <a:r>
              <a:rPr lang="en-GB" sz="2200" dirty="0" smtClean="0">
                <a:latin typeface="Agency FB" pitchFamily="34" charset="0"/>
              </a:rPr>
              <a:t>Ducks and geese should be caught by picking them up by the neck rather than the legs since the legs are easily sprained by handling.</a:t>
            </a:r>
          </a:p>
          <a:p>
            <a:pPr marL="457200" indent="-457200" algn="just">
              <a:buFont typeface="Arial" charset="0"/>
              <a:buAutoNum type="arabicPeriod"/>
              <a:defRPr/>
            </a:pPr>
            <a:endParaRPr lang="en-GB" sz="2200" dirty="0" smtClean="0">
              <a:latin typeface="Agency FB" pitchFamily="34" charset="0"/>
            </a:endParaRPr>
          </a:p>
          <a:p>
            <a:pPr marL="457200" indent="-457200" algn="just">
              <a:buFont typeface="Arial" charset="0"/>
              <a:buAutoNum type="arabicPeriod"/>
              <a:defRPr/>
            </a:pPr>
            <a:endParaRPr lang="en-GB" sz="2400" dirty="0" smtClean="0">
              <a:latin typeface="Agency FB" pitchFamily="34" charset="0"/>
            </a:endParaRPr>
          </a:p>
          <a:p>
            <a:pPr marL="457200" indent="-457200" algn="just">
              <a:buFont typeface="Arial" charset="0"/>
              <a:buAutoNum type="arabicPeriod"/>
              <a:defRPr/>
            </a:pPr>
            <a:endParaRPr lang="en-GB" sz="2400" dirty="0" smtClean="0">
              <a:latin typeface="Agency FB" pitchFamily="34" charset="0"/>
            </a:endParaRPr>
          </a:p>
          <a:p>
            <a:pPr marL="457200" indent="-457200">
              <a:buFont typeface="Arial" charset="0"/>
              <a:buAutoNum type="arabicPeriod"/>
              <a:defRPr/>
            </a:pPr>
            <a:endParaRPr lang="en-GB" sz="2400" dirty="0">
              <a:latin typeface="Agency FB"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71438"/>
            <a:ext cx="9144000" cy="511175"/>
          </a:xfrm>
        </p:spPr>
        <p:txBody>
          <a:bodyPr/>
          <a:lstStyle/>
          <a:p>
            <a:pPr algn="l"/>
            <a:r>
              <a:rPr lang="en-GB" sz="2800" b="1" smtClean="0"/>
              <a:t>Feeding of Broiler Ducks and Geese</a:t>
            </a:r>
          </a:p>
        </p:txBody>
      </p:sp>
      <p:sp>
        <p:nvSpPr>
          <p:cNvPr id="22531" name="Content Placeholder 2"/>
          <p:cNvSpPr>
            <a:spLocks noGrp="1"/>
          </p:cNvSpPr>
          <p:nvPr>
            <p:ph idx="1"/>
          </p:nvPr>
        </p:nvSpPr>
        <p:spPr>
          <a:xfrm>
            <a:off x="0" y="571500"/>
            <a:ext cx="9144000" cy="6286500"/>
          </a:xfrm>
        </p:spPr>
        <p:txBody>
          <a:bodyPr/>
          <a:lstStyle/>
          <a:p>
            <a:pPr algn="just"/>
            <a:r>
              <a:rPr lang="en-GB" sz="2000" smtClean="0"/>
              <a:t>These birds are reared intensively and fed </a:t>
            </a:r>
            <a:r>
              <a:rPr lang="en-GB" sz="2000" i="1" smtClean="0"/>
              <a:t>ad libitum.</a:t>
            </a:r>
          </a:p>
          <a:p>
            <a:pPr algn="just"/>
            <a:r>
              <a:rPr lang="en-GB" sz="2000" smtClean="0"/>
              <a:t>Ducks and geese starter diets from day old to 3 weeks of age.</a:t>
            </a:r>
          </a:p>
          <a:p>
            <a:pPr algn="just"/>
            <a:r>
              <a:rPr lang="en-GB" sz="2000" smtClean="0"/>
              <a:t>Ducks and geese grower diets from 3 weeks to market age (8 or 9 weeks for ducks /12 to 16 weeks for geese).</a:t>
            </a:r>
          </a:p>
          <a:p>
            <a:pPr algn="just">
              <a:buFont typeface="Arial" charset="0"/>
              <a:buNone/>
            </a:pPr>
            <a:r>
              <a:rPr lang="en-GB" sz="2000" smtClean="0"/>
              <a:t>*Where ducks and geese diets are not available, the respective diets for chickens may be used. At feeding time, the feed could be damped just sufficiently to make it crumble.</a:t>
            </a:r>
          </a:p>
          <a:p>
            <a:pPr algn="just">
              <a:buFont typeface="Arial" charset="0"/>
              <a:buNone/>
            </a:pPr>
            <a:r>
              <a:rPr lang="en-GB" sz="2000" b="1" smtClean="0"/>
              <a:t>Management of Laying Ducks and Geese</a:t>
            </a:r>
          </a:p>
          <a:p>
            <a:pPr algn="just">
              <a:buFont typeface="Wingdings" pitchFamily="2" charset="2"/>
              <a:buChar char="ü"/>
            </a:pPr>
            <a:r>
              <a:rPr lang="en-GB" sz="2000" smtClean="0"/>
              <a:t>Ducks would start laying eggs at between 28 and 33 weeks of age. Sexual maturity is attained at 5 to 7months of age. </a:t>
            </a:r>
            <a:r>
              <a:rPr lang="en-GB" sz="2000" b="1" i="1" smtClean="0"/>
              <a:t>It is encouraged to bring the birds into production earlier than 7 months because of small egg production and low hatchability.</a:t>
            </a:r>
          </a:p>
          <a:p>
            <a:pPr algn="just">
              <a:buFont typeface="Wingdings" pitchFamily="2" charset="2"/>
              <a:buChar char="ü"/>
            </a:pPr>
            <a:r>
              <a:rPr lang="en-GB" sz="2000" smtClean="0"/>
              <a:t>Geese begin to lay when they are a year old. </a:t>
            </a:r>
            <a:r>
              <a:rPr lang="en-GB" sz="2000" b="1" i="1" smtClean="0"/>
              <a:t>Young geese lay for only 4-5mths. 15-35eggs/year for Toulouse and 60 eggs/year for Roman &amp; Chinese geese.</a:t>
            </a:r>
          </a:p>
          <a:p>
            <a:pPr algn="just">
              <a:buFont typeface="Wingdings" pitchFamily="2" charset="2"/>
              <a:buChar char="ü"/>
            </a:pPr>
            <a:r>
              <a:rPr lang="en-GB" sz="2000" smtClean="0"/>
              <a:t>In ducks, egg production increases rapidly once sexual maturity is attained. E.g. 250 -360eggs /laying cycle for Khaki Campbell, 80-160eggs for White Pekins &amp; 40 to 130eggs for Muscovies depending on the system of management and feeding. </a:t>
            </a:r>
            <a:r>
              <a:rPr lang="en-GB" sz="2000" b="1" i="1" smtClean="0"/>
              <a:t>Note that most duck eggs are laid at night and in early morning, hence, ducks should be confined to pens at night.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42875"/>
            <a:ext cx="8229600" cy="582613"/>
          </a:xfrm>
        </p:spPr>
        <p:txBody>
          <a:bodyPr/>
          <a:lstStyle/>
          <a:p>
            <a:pPr algn="l"/>
            <a:r>
              <a:rPr lang="en-GB" sz="2800" b="1" smtClean="0"/>
              <a:t>Feeding of Laying Ducks &amp; Geese</a:t>
            </a:r>
          </a:p>
        </p:txBody>
      </p:sp>
      <p:sp>
        <p:nvSpPr>
          <p:cNvPr id="3" name="Content Placeholder 2"/>
          <p:cNvSpPr>
            <a:spLocks noGrp="1"/>
          </p:cNvSpPr>
          <p:nvPr>
            <p:ph idx="1"/>
          </p:nvPr>
        </p:nvSpPr>
        <p:spPr>
          <a:xfrm>
            <a:off x="0" y="928688"/>
            <a:ext cx="9144000" cy="5643562"/>
          </a:xfrm>
        </p:spPr>
        <p:txBody>
          <a:bodyPr/>
          <a:lstStyle/>
          <a:p>
            <a:pPr>
              <a:defRPr/>
            </a:pPr>
            <a:r>
              <a:rPr lang="en-GB" sz="2400" dirty="0" smtClean="0"/>
              <a:t>Ducks and Geese can be fed the same diets.</a:t>
            </a:r>
          </a:p>
          <a:p>
            <a:pPr>
              <a:defRPr/>
            </a:pPr>
            <a:r>
              <a:rPr lang="en-GB" sz="2400" dirty="0" smtClean="0"/>
              <a:t>Four types of diets may be used viz.,</a:t>
            </a:r>
          </a:p>
          <a:p>
            <a:pPr marL="514350" indent="-514350">
              <a:buFont typeface="Arial" charset="0"/>
              <a:buAutoNum type="alphaLcPeriod"/>
              <a:defRPr/>
            </a:pPr>
            <a:r>
              <a:rPr lang="en-GB" sz="2400" dirty="0" smtClean="0"/>
              <a:t>Starter diets</a:t>
            </a:r>
          </a:p>
          <a:p>
            <a:pPr marL="514350" indent="-514350">
              <a:buFont typeface="Arial" charset="0"/>
              <a:buAutoNum type="alphaLcPeriod"/>
              <a:defRPr/>
            </a:pPr>
            <a:r>
              <a:rPr lang="en-GB" sz="2400" dirty="0" smtClean="0"/>
              <a:t>Grower diets</a:t>
            </a:r>
          </a:p>
          <a:p>
            <a:pPr marL="514350" indent="-514350">
              <a:buFont typeface="Arial" charset="0"/>
              <a:buAutoNum type="alphaLcPeriod"/>
              <a:defRPr/>
            </a:pPr>
            <a:r>
              <a:rPr lang="en-GB" sz="2400" dirty="0" smtClean="0"/>
              <a:t>Breeder developer: fed at 200 to 250g/bird/day to about 3 to 4weeks before eggs are expected.</a:t>
            </a:r>
          </a:p>
          <a:p>
            <a:pPr marL="514350" indent="-514350">
              <a:buFont typeface="Arial" charset="0"/>
              <a:buAutoNum type="alphaLcPeriod"/>
              <a:defRPr/>
            </a:pPr>
            <a:r>
              <a:rPr lang="en-GB" sz="2400" dirty="0" smtClean="0"/>
              <a:t>Breeder diet fed during the laying period</a:t>
            </a:r>
          </a:p>
          <a:p>
            <a:pPr marL="514350" indent="-514350">
              <a:buFont typeface="Arial" charset="0"/>
              <a:buNone/>
              <a:defRPr/>
            </a:pPr>
            <a:endParaRPr lang="en-GB" sz="2400" dirty="0" smtClean="0"/>
          </a:p>
          <a:p>
            <a:pPr marL="514350" indent="-514350">
              <a:buFont typeface="Arial" charset="0"/>
              <a:buNone/>
              <a:defRPr/>
            </a:pPr>
            <a:r>
              <a:rPr lang="en-GB" sz="2400" b="1" dirty="0" smtClean="0"/>
              <a:t>Note</a:t>
            </a:r>
            <a:r>
              <a:rPr lang="en-GB" sz="2400" dirty="0" smtClean="0"/>
              <a:t>: At 8-10weeks of age,  a duck attains 3kg weight with feed efficiency of 0.26 to 0.33.</a:t>
            </a:r>
          </a:p>
          <a:p>
            <a:pPr marL="514350" indent="-514350">
              <a:buFont typeface="Arial" charset="0"/>
              <a:buNone/>
              <a:defRPr/>
            </a:pPr>
            <a:r>
              <a:rPr lang="en-GB" sz="2400" dirty="0" smtClean="0"/>
              <a:t>	Mortality can be less than 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1438" y="1214438"/>
            <a:ext cx="4286250" cy="4786312"/>
          </a:xfrm>
          <a:noFill/>
        </p:spPr>
      </p:pic>
      <p:pic>
        <p:nvPicPr>
          <p:cNvPr id="24579"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29125" y="1071563"/>
            <a:ext cx="4572000" cy="4857750"/>
          </a:xfrm>
          <a:noFill/>
        </p:spPr>
      </p:pic>
      <p:sp>
        <p:nvSpPr>
          <p:cNvPr id="24580" name="Rectangle 8"/>
          <p:cNvSpPr>
            <a:spLocks noChangeArrowheads="1"/>
          </p:cNvSpPr>
          <p:nvPr/>
        </p:nvSpPr>
        <p:spPr bwMode="auto">
          <a:xfrm>
            <a:off x="0" y="6215063"/>
            <a:ext cx="8786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t>Pictures showing White Pekin duck and Greylag goose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357188"/>
          </a:xfrm>
        </p:spPr>
        <p:txBody>
          <a:bodyPr/>
          <a:lstStyle/>
          <a:p>
            <a:r>
              <a:rPr lang="en-GB" sz="2800" b="1" smtClean="0"/>
              <a:t>Management of Guinea Fowls</a:t>
            </a:r>
          </a:p>
        </p:txBody>
      </p:sp>
      <p:sp>
        <p:nvSpPr>
          <p:cNvPr id="3" name="Content Placeholder 2"/>
          <p:cNvSpPr>
            <a:spLocks noGrp="1"/>
          </p:cNvSpPr>
          <p:nvPr>
            <p:ph idx="1"/>
          </p:nvPr>
        </p:nvSpPr>
        <p:spPr>
          <a:xfrm>
            <a:off x="0" y="428625"/>
            <a:ext cx="8858250" cy="6429375"/>
          </a:xfrm>
        </p:spPr>
        <p:txBody>
          <a:bodyPr/>
          <a:lstStyle/>
          <a:p>
            <a:pPr algn="just">
              <a:defRPr/>
            </a:pPr>
            <a:r>
              <a:rPr lang="en-GB" sz="2000" dirty="0" smtClean="0"/>
              <a:t>Can be raised intensively though mainly raised extensively or semi-intensively.</a:t>
            </a:r>
          </a:p>
          <a:p>
            <a:pPr algn="just">
              <a:defRPr/>
            </a:pPr>
            <a:r>
              <a:rPr lang="en-GB" sz="2000" dirty="0" smtClean="0"/>
              <a:t>The meat has a ‘gamey taste’.</a:t>
            </a:r>
          </a:p>
          <a:p>
            <a:pPr algn="just">
              <a:defRPr/>
            </a:pPr>
            <a:r>
              <a:rPr lang="en-GB" sz="2000" dirty="0" smtClean="0"/>
              <a:t>They are not as fast growing as chickens.</a:t>
            </a:r>
          </a:p>
          <a:p>
            <a:pPr algn="just">
              <a:defRPr/>
            </a:pPr>
            <a:r>
              <a:rPr lang="en-GB" sz="2000" dirty="0" smtClean="0"/>
              <a:t>They are ready for the table at 12 to 16 weeks of age.</a:t>
            </a:r>
          </a:p>
          <a:p>
            <a:pPr algn="just">
              <a:defRPr/>
            </a:pPr>
            <a:r>
              <a:rPr lang="en-GB" sz="2000" dirty="0" smtClean="0"/>
              <a:t>In Nigeria, guinea fowl meat and eggs are from five main colour types or varieties of the helmeted guinea fowl, viz.,</a:t>
            </a:r>
            <a:endParaRPr lang="en-GB" sz="2000" b="1" dirty="0" smtClean="0"/>
          </a:p>
          <a:p>
            <a:pPr marL="457200" indent="-457200" algn="just">
              <a:buFont typeface="Arial" charset="0"/>
              <a:buAutoNum type="arabicPeriod"/>
              <a:defRPr/>
            </a:pPr>
            <a:r>
              <a:rPr lang="en-GB" sz="2000" b="1" dirty="0" smtClean="0"/>
              <a:t>Pearl or grey (Sake), 2. Lavender (</a:t>
            </a:r>
            <a:r>
              <a:rPr lang="en-GB" sz="2000" b="1" dirty="0" err="1" smtClean="0"/>
              <a:t>Hurudu</a:t>
            </a:r>
            <a:r>
              <a:rPr lang="en-GB" sz="2000" b="1" dirty="0" smtClean="0"/>
              <a:t>), 3.  Black (</a:t>
            </a:r>
            <a:r>
              <a:rPr lang="en-GB" sz="2000" b="1" dirty="0" err="1" smtClean="0"/>
              <a:t>Agulu</a:t>
            </a:r>
            <a:r>
              <a:rPr lang="en-GB" sz="2000" b="1" dirty="0" smtClean="0"/>
              <a:t>), </a:t>
            </a:r>
          </a:p>
          <a:p>
            <a:pPr marL="457200" indent="-457200" algn="just">
              <a:buFont typeface="Arial" charset="0"/>
              <a:buNone/>
              <a:defRPr/>
            </a:pPr>
            <a:r>
              <a:rPr lang="en-GB" sz="2000" b="1" dirty="0" smtClean="0"/>
              <a:t>4. White (</a:t>
            </a:r>
            <a:r>
              <a:rPr lang="en-GB" sz="2000" b="1" dirty="0" err="1" smtClean="0"/>
              <a:t>Parareu</a:t>
            </a:r>
            <a:r>
              <a:rPr lang="en-GB" sz="2000" b="1" dirty="0" smtClean="0"/>
              <a:t> </a:t>
            </a:r>
            <a:r>
              <a:rPr lang="en-GB" sz="2000" b="1" dirty="0" err="1" smtClean="0"/>
              <a:t>Zabi</a:t>
            </a:r>
            <a:r>
              <a:rPr lang="en-GB" sz="2000" b="1" dirty="0" smtClean="0"/>
              <a:t>) and 5. Grey breasted (</a:t>
            </a:r>
            <a:r>
              <a:rPr lang="en-GB" sz="2000" b="1" dirty="0" err="1" smtClean="0"/>
              <a:t>Hankaaka</a:t>
            </a:r>
            <a:r>
              <a:rPr lang="en-GB" sz="2000" b="1" dirty="0" smtClean="0"/>
              <a:t>)</a:t>
            </a:r>
          </a:p>
          <a:p>
            <a:pPr marL="457200" indent="-457200" algn="just">
              <a:buFont typeface="Wingdings" pitchFamily="2" charset="2"/>
              <a:buChar char="ü"/>
              <a:defRPr/>
            </a:pPr>
            <a:r>
              <a:rPr lang="en-GB" sz="2000" dirty="0" smtClean="0"/>
              <a:t>Guinea fowls are mostly reared on deep litter although they can also be reared in cages.</a:t>
            </a:r>
          </a:p>
          <a:p>
            <a:pPr marL="457200" indent="-457200" algn="just">
              <a:buFont typeface="Wingdings" pitchFamily="2" charset="2"/>
              <a:buChar char="ü"/>
              <a:defRPr/>
            </a:pPr>
            <a:r>
              <a:rPr lang="en-GB" sz="2000" dirty="0" smtClean="0"/>
              <a:t>They retain their </a:t>
            </a:r>
            <a:r>
              <a:rPr lang="en-GB" sz="2000" b="1" i="1" dirty="0" smtClean="0"/>
              <a:t>‘feral’</a:t>
            </a:r>
            <a:r>
              <a:rPr lang="en-GB" sz="2000" dirty="0" smtClean="0"/>
              <a:t> (flighty and wild) behaviour. It is necessary to cut off the last portion of one wing (</a:t>
            </a:r>
            <a:r>
              <a:rPr lang="en-GB" sz="2000" b="1" i="1" dirty="0" smtClean="0"/>
              <a:t>pinioning</a:t>
            </a:r>
            <a:r>
              <a:rPr lang="en-GB" sz="2000" dirty="0" smtClean="0"/>
              <a:t>) before 2 weeks of age and to clip the flight feathers once every 3 to 5weeks starting from the 4</a:t>
            </a:r>
            <a:r>
              <a:rPr lang="en-GB" sz="2000" baseline="30000" dirty="0" smtClean="0"/>
              <a:t>th</a:t>
            </a:r>
            <a:r>
              <a:rPr lang="en-GB" sz="2000" dirty="0" smtClean="0"/>
              <a:t> week of age.</a:t>
            </a:r>
          </a:p>
          <a:p>
            <a:pPr marL="457200" indent="-457200" algn="just">
              <a:buFont typeface="Wingdings" pitchFamily="2" charset="2"/>
              <a:buChar char="ü"/>
              <a:defRPr/>
            </a:pPr>
            <a:r>
              <a:rPr lang="en-GB" sz="2000" dirty="0" smtClean="0"/>
              <a:t>Live weight is about 0.5kg at 6weeks, 0.9kg at 8weeks and 1.3 to 1.5kg at 10 to 12weeks. Subsequent weight gain to maturity is very small.</a:t>
            </a:r>
          </a:p>
          <a:p>
            <a:pPr marL="457200" indent="-457200" algn="just">
              <a:buFont typeface="Wingdings" pitchFamily="2" charset="2"/>
              <a:buChar char="ü"/>
              <a:defRPr/>
            </a:pPr>
            <a:r>
              <a:rPr lang="en-GB" sz="2000" dirty="0" smtClean="0"/>
              <a:t>Floor space is about 0.1sq meter from day-old to market age of 12weeks.</a:t>
            </a:r>
          </a:p>
          <a:p>
            <a:pPr marL="457200" indent="-457200" algn="just">
              <a:buFont typeface="Arial" charset="0"/>
              <a:buNone/>
              <a:defRPr/>
            </a:pPr>
            <a:r>
              <a:rPr lang="en-GB" sz="2000" dirty="0" smtClean="0"/>
              <a:t>Note: the same health management procedure recommended for chickens should be strictly adhered to for guinea fowl. Mortality is very high in keets. </a:t>
            </a:r>
            <a:endParaRPr lang="en-GB"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1438"/>
            <a:ext cx="8229600" cy="439737"/>
          </a:xfrm>
        </p:spPr>
        <p:txBody>
          <a:bodyPr/>
          <a:lstStyle/>
          <a:p>
            <a:pPr algn="l"/>
            <a:r>
              <a:rPr lang="en-GB" sz="2800" b="1" smtClean="0"/>
              <a:t>Feeding of Guinea Fowls</a:t>
            </a:r>
          </a:p>
        </p:txBody>
      </p:sp>
      <p:sp>
        <p:nvSpPr>
          <p:cNvPr id="3" name="Content Placeholder 2"/>
          <p:cNvSpPr>
            <a:spLocks noGrp="1"/>
          </p:cNvSpPr>
          <p:nvPr>
            <p:ph idx="1"/>
          </p:nvPr>
        </p:nvSpPr>
        <p:spPr>
          <a:xfrm>
            <a:off x="0" y="500063"/>
            <a:ext cx="8858250" cy="6357937"/>
          </a:xfrm>
        </p:spPr>
        <p:txBody>
          <a:bodyPr/>
          <a:lstStyle/>
          <a:p>
            <a:pPr algn="just">
              <a:defRPr/>
            </a:pPr>
            <a:r>
              <a:rPr lang="en-GB" sz="2000" dirty="0" smtClean="0"/>
              <a:t>Feeders used for chickens are suitable for guinea fowls.</a:t>
            </a:r>
          </a:p>
          <a:p>
            <a:pPr algn="just">
              <a:defRPr/>
            </a:pPr>
            <a:r>
              <a:rPr lang="en-GB" sz="2000" dirty="0" smtClean="0"/>
              <a:t>The following feeding regime is required:</a:t>
            </a:r>
          </a:p>
          <a:p>
            <a:pPr marL="514350" indent="-514350" algn="just">
              <a:buFont typeface="Arial" charset="0"/>
              <a:buAutoNum type="arabicPeriod"/>
              <a:defRPr/>
            </a:pPr>
            <a:r>
              <a:rPr lang="en-GB" sz="2000" dirty="0" smtClean="0"/>
              <a:t>Guinea fowl starter diet : day-old to 8weeks</a:t>
            </a:r>
          </a:p>
          <a:p>
            <a:pPr marL="514350" indent="-514350" algn="just">
              <a:buFont typeface="Arial" charset="0"/>
              <a:buAutoNum type="arabicPeriod"/>
              <a:defRPr/>
            </a:pPr>
            <a:r>
              <a:rPr lang="en-GB" sz="2000" dirty="0" smtClean="0"/>
              <a:t>Guinea fowl finisher diet: 8 weeks to 12-16weeks of age</a:t>
            </a:r>
          </a:p>
          <a:p>
            <a:pPr marL="514350" indent="-514350" algn="just">
              <a:buFont typeface="Arial" charset="0"/>
              <a:buAutoNum type="arabicPeriod"/>
              <a:defRPr/>
            </a:pPr>
            <a:r>
              <a:rPr lang="en-GB" sz="2000" dirty="0" smtClean="0"/>
              <a:t>Guinea grower diet fed to pullets: 8weeks to Point of Lay</a:t>
            </a:r>
          </a:p>
          <a:p>
            <a:pPr marL="514350" indent="-514350" algn="just">
              <a:buFont typeface="Arial" charset="0"/>
              <a:buAutoNum type="arabicPeriod"/>
              <a:defRPr/>
            </a:pPr>
            <a:r>
              <a:rPr lang="en-GB" sz="2000" dirty="0" smtClean="0"/>
              <a:t>Laying diet fed to laying guinea fowls</a:t>
            </a:r>
          </a:p>
          <a:p>
            <a:pPr marL="514350" indent="-514350" algn="just">
              <a:buFont typeface="Arial" charset="0"/>
              <a:buNone/>
              <a:defRPr/>
            </a:pPr>
            <a:r>
              <a:rPr lang="en-GB" sz="2000" dirty="0" smtClean="0"/>
              <a:t>*In the absence of guinea fowl diets, the respective diets meant for chickens can be used.</a:t>
            </a:r>
          </a:p>
          <a:p>
            <a:pPr marL="514350" indent="-514350" algn="just">
              <a:buFont typeface="Arial" charset="0"/>
              <a:buNone/>
              <a:defRPr/>
            </a:pPr>
            <a:r>
              <a:rPr lang="en-GB" sz="2400" b="1" dirty="0" smtClean="0"/>
              <a:t>Management of Laying Guinea Fowls</a:t>
            </a:r>
          </a:p>
          <a:p>
            <a:pPr marL="514350" indent="-514350" algn="just">
              <a:buFont typeface="Wingdings" pitchFamily="2" charset="2"/>
              <a:buChar char="ü"/>
              <a:defRPr/>
            </a:pPr>
            <a:r>
              <a:rPr lang="en-GB" sz="2000" dirty="0" smtClean="0"/>
              <a:t>They are kept in battery cage or on deep litter.</a:t>
            </a:r>
          </a:p>
          <a:p>
            <a:pPr marL="514350" indent="-514350" algn="just">
              <a:buFont typeface="Wingdings" pitchFamily="2" charset="2"/>
              <a:buChar char="ü"/>
              <a:defRPr/>
            </a:pPr>
            <a:r>
              <a:rPr lang="en-GB" sz="2000" dirty="0" smtClean="0"/>
              <a:t>Egg production begins from 26 to 32 weeks of age. </a:t>
            </a:r>
            <a:r>
              <a:rPr lang="en-GB" sz="2000" b="1" i="1" dirty="0" smtClean="0"/>
              <a:t>This is seasonal in the indigenous guinea fowls. It begins in March or April and stops in October of the same year thereby laying about 80 to 120 eggs each year.</a:t>
            </a:r>
          </a:p>
          <a:p>
            <a:pPr marL="514350" indent="-514350" algn="just">
              <a:buFont typeface="Wingdings" pitchFamily="2" charset="2"/>
              <a:buChar char="ü"/>
              <a:defRPr/>
            </a:pPr>
            <a:r>
              <a:rPr lang="en-GB" sz="2000" dirty="0" smtClean="0"/>
              <a:t>If they are reared in range, it is important to leave at least one egg in the nest during collection to prevent the birds from making a new nest.</a:t>
            </a:r>
          </a:p>
          <a:p>
            <a:pPr marL="514350" indent="-514350" algn="just">
              <a:buFont typeface="Wingdings" pitchFamily="2" charset="2"/>
              <a:buChar char="ü"/>
              <a:defRPr/>
            </a:pPr>
            <a:r>
              <a:rPr lang="en-GB" sz="2000" dirty="0" smtClean="0"/>
              <a:t>The mating ratio for breeding guinea fowl is 1male to 3 or 4 females. Though they prefer to mate in pairs.</a:t>
            </a:r>
          </a:p>
          <a:p>
            <a:pPr marL="514350" indent="-514350" algn="just">
              <a:buFont typeface="Wingdings" pitchFamily="2" charset="2"/>
              <a:buChar char="ü"/>
              <a:defRPr/>
            </a:pPr>
            <a:r>
              <a:rPr lang="en-GB" sz="2000" dirty="0" smtClean="0"/>
              <a:t>On range, they tend to be monogamous. </a:t>
            </a:r>
            <a:endParaRPr lang="en-GB"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785813"/>
            <a:ext cx="3571875" cy="649287"/>
          </a:xfrm>
        </p:spPr>
        <p:txBody>
          <a:bodyPr/>
          <a:lstStyle/>
          <a:p>
            <a:r>
              <a:rPr lang="en-GB" sz="2800" smtClean="0"/>
              <a:t>Helmeted Guinea Fowl</a:t>
            </a:r>
          </a:p>
        </p:txBody>
      </p:sp>
      <p:pic>
        <p:nvPicPr>
          <p:cNvPr id="2765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14750" y="285750"/>
            <a:ext cx="5286375" cy="585787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71438"/>
            <a:ext cx="8429625" cy="428625"/>
          </a:xfrm>
        </p:spPr>
        <p:txBody>
          <a:bodyPr rtlCol="0">
            <a:normAutofit fontScale="90000"/>
          </a:bodyPr>
          <a:lstStyle/>
          <a:p>
            <a:pPr eaLnBrk="1" fontAlgn="auto" hangingPunct="1">
              <a:spcAft>
                <a:spcPts val="0"/>
              </a:spcAft>
              <a:defRPr/>
            </a:pPr>
            <a:r>
              <a:rPr lang="en-GB" b="1" dirty="0" smtClean="0"/>
              <a:t/>
            </a:r>
            <a:br>
              <a:rPr lang="en-GB" b="1" dirty="0" smtClean="0"/>
            </a:br>
            <a:r>
              <a:rPr lang="en-GB" b="1" dirty="0" smtClean="0"/>
              <a:t>Light Management</a:t>
            </a:r>
            <a:r>
              <a:rPr lang="en-GB" dirty="0" smtClean="0"/>
              <a:t/>
            </a:r>
            <a:br>
              <a:rPr lang="en-GB" dirty="0" smtClean="0"/>
            </a:br>
            <a:endParaRPr lang="en-GB" dirty="0" smtClean="0"/>
          </a:p>
        </p:txBody>
      </p:sp>
      <p:sp>
        <p:nvSpPr>
          <p:cNvPr id="3" name="Subtitle 2"/>
          <p:cNvSpPr>
            <a:spLocks noGrp="1"/>
          </p:cNvSpPr>
          <p:nvPr>
            <p:ph type="subTitle" idx="1"/>
          </p:nvPr>
        </p:nvSpPr>
        <p:spPr>
          <a:xfrm>
            <a:off x="0" y="642938"/>
            <a:ext cx="9144000" cy="6143625"/>
          </a:xfrm>
        </p:spPr>
        <p:txBody>
          <a:bodyPr rtlCol="0">
            <a:noAutofit/>
          </a:bodyPr>
          <a:lstStyle/>
          <a:p>
            <a:pPr algn="just" eaLnBrk="1" fontAlgn="auto" hangingPunct="1">
              <a:spcAft>
                <a:spcPts val="0"/>
              </a:spcAft>
              <a:buFont typeface="Wingdings" pitchFamily="2" charset="2"/>
              <a:buChar char="ü"/>
              <a:defRPr/>
            </a:pPr>
            <a:r>
              <a:rPr lang="en-GB" sz="2000" dirty="0" smtClean="0"/>
              <a:t>The effect of light on growth and production is a very important factor. Chicks should be placed on 24 hours of light for the first week. Broilers and capons can then be allowed to follow the natural day length as long as there is at least 14 hours of light provided. </a:t>
            </a:r>
          </a:p>
          <a:p>
            <a:pPr algn="just" eaLnBrk="1" fontAlgn="auto" hangingPunct="1">
              <a:spcAft>
                <a:spcPts val="0"/>
              </a:spcAft>
              <a:buFont typeface="Wingdings" pitchFamily="2" charset="2"/>
              <a:buChar char="ü"/>
              <a:defRPr/>
            </a:pPr>
            <a:r>
              <a:rPr lang="en-GB" sz="2000" dirty="0" smtClean="0"/>
              <a:t>Day length control is very critical for attaining maximum egg production. A basic rule is: Never decrease day length for laying hens.</a:t>
            </a:r>
          </a:p>
          <a:p>
            <a:pPr algn="just" eaLnBrk="1" fontAlgn="auto" hangingPunct="1">
              <a:spcAft>
                <a:spcPts val="0"/>
              </a:spcAft>
              <a:buFont typeface="Arial" pitchFamily="34" charset="0"/>
              <a:buNone/>
              <a:defRPr/>
            </a:pPr>
            <a:endParaRPr lang="en-GB" sz="2000" dirty="0" smtClean="0"/>
          </a:p>
          <a:p>
            <a:pPr algn="just" eaLnBrk="1" fontAlgn="auto" hangingPunct="1">
              <a:spcAft>
                <a:spcPts val="0"/>
              </a:spcAft>
              <a:buFont typeface="Arial" pitchFamily="34" charset="0"/>
              <a:buNone/>
              <a:defRPr/>
            </a:pPr>
            <a:r>
              <a:rPr lang="en-GB" sz="2000" dirty="0" smtClean="0"/>
              <a:t>General guidelines for total of natural and artificial light could be as follows:</a:t>
            </a:r>
          </a:p>
          <a:p>
            <a:pPr eaLnBrk="1" fontAlgn="auto" hangingPunct="1">
              <a:spcAft>
                <a:spcPts val="0"/>
              </a:spcAft>
              <a:buFont typeface="Arial" pitchFamily="34" charset="0"/>
              <a:buNone/>
              <a:defRPr/>
            </a:pPr>
            <a:endParaRPr lang="en-GB" sz="2000" dirty="0" smtClean="0"/>
          </a:p>
          <a:p>
            <a:pPr lvl="1" algn="just" eaLnBrk="1" fontAlgn="auto" hangingPunct="1">
              <a:spcAft>
                <a:spcPts val="0"/>
              </a:spcAft>
              <a:buFont typeface="Wingdings" pitchFamily="2" charset="2"/>
              <a:buChar char="§"/>
              <a:defRPr/>
            </a:pPr>
            <a:r>
              <a:rPr lang="en-GB" sz="2000" dirty="0" smtClean="0"/>
              <a:t>First week after chicks are housed – 24 hours of light </a:t>
            </a:r>
          </a:p>
          <a:p>
            <a:pPr lvl="1" algn="just" eaLnBrk="1" fontAlgn="auto" hangingPunct="1">
              <a:spcAft>
                <a:spcPts val="0"/>
              </a:spcAft>
              <a:buFont typeface="Wingdings" pitchFamily="2" charset="2"/>
              <a:buChar char="§"/>
              <a:defRPr/>
            </a:pPr>
            <a:r>
              <a:rPr lang="en-GB" sz="2000" dirty="0" smtClean="0"/>
              <a:t>Two to 6 weeks – 16 hours of light </a:t>
            </a:r>
          </a:p>
          <a:p>
            <a:pPr lvl="1" algn="just" eaLnBrk="1" fontAlgn="auto" hangingPunct="1">
              <a:spcAft>
                <a:spcPts val="0"/>
              </a:spcAft>
              <a:buFont typeface="Wingdings" pitchFamily="2" charset="2"/>
              <a:buChar char="§"/>
              <a:defRPr/>
            </a:pPr>
            <a:r>
              <a:rPr lang="en-GB" sz="2000" dirty="0" smtClean="0"/>
              <a:t>Six to 12 weeks – 13 hours of light </a:t>
            </a:r>
          </a:p>
          <a:p>
            <a:pPr lvl="1" algn="just" eaLnBrk="1" fontAlgn="auto" hangingPunct="1">
              <a:spcAft>
                <a:spcPts val="0"/>
              </a:spcAft>
              <a:buFont typeface="Wingdings" pitchFamily="2" charset="2"/>
              <a:buChar char="§"/>
              <a:defRPr/>
            </a:pPr>
            <a:r>
              <a:rPr lang="en-GB" sz="2000" dirty="0" smtClean="0"/>
              <a:t>Twelve to 18 weeks – 10 hours of light </a:t>
            </a:r>
          </a:p>
          <a:p>
            <a:pPr lvl="1" algn="just" eaLnBrk="1" fontAlgn="auto" hangingPunct="1">
              <a:spcAft>
                <a:spcPts val="0"/>
              </a:spcAft>
              <a:buFont typeface="Wingdings" pitchFamily="2" charset="2"/>
              <a:buChar char="§"/>
              <a:defRPr/>
            </a:pPr>
            <a:r>
              <a:rPr lang="en-GB" sz="2000" dirty="0" smtClean="0"/>
              <a:t>At 18 weeks, increase day length one half hour per week until 15 hours of day length is reached. Laying hens much have a minimum of 8 continuous hours of rest (blackout) per 24 hour period. </a:t>
            </a:r>
          </a:p>
          <a:p>
            <a:pPr algn="just" eaLnBrk="1" fontAlgn="auto" hangingPunct="1">
              <a:spcAft>
                <a:spcPts val="0"/>
              </a:spcAft>
              <a:buFont typeface="Arial" pitchFamily="34" charset="0"/>
              <a:buNone/>
              <a:defRPr/>
            </a:pPr>
            <a:r>
              <a:rPr lang="en-GB" sz="2000" dirty="0" smtClean="0"/>
              <a:t>Use one 60 watt bulb for laying hens or very young birds. One 25 watt bulb (per 200 square feet of floor space) is adequate for growing pullets, broilers and capons.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42875"/>
            <a:ext cx="8229600" cy="368300"/>
          </a:xfrm>
        </p:spPr>
        <p:txBody>
          <a:bodyPr/>
          <a:lstStyle/>
          <a:p>
            <a:pPr algn="l"/>
            <a:r>
              <a:rPr lang="en-GB" sz="2800" smtClean="0"/>
              <a:t>Record Keeping</a:t>
            </a:r>
          </a:p>
        </p:txBody>
      </p:sp>
      <p:sp>
        <p:nvSpPr>
          <p:cNvPr id="3" name="Content Placeholder 2"/>
          <p:cNvSpPr>
            <a:spLocks noGrp="1"/>
          </p:cNvSpPr>
          <p:nvPr>
            <p:ph idx="1"/>
          </p:nvPr>
        </p:nvSpPr>
        <p:spPr>
          <a:xfrm>
            <a:off x="0" y="785813"/>
            <a:ext cx="9144000" cy="4572000"/>
          </a:xfrm>
        </p:spPr>
        <p:txBody>
          <a:bodyPr/>
          <a:lstStyle/>
          <a:p>
            <a:pPr>
              <a:defRPr/>
            </a:pPr>
            <a:r>
              <a:rPr lang="en-GB" sz="2000" dirty="0" smtClean="0"/>
              <a:t>Keep daily, weekly, monthly or yearly records for all types of birds to provide information for:</a:t>
            </a:r>
          </a:p>
          <a:p>
            <a:pPr marL="514350" indent="-514350">
              <a:buFont typeface="Arial" charset="0"/>
              <a:buAutoNum type="arabicPeriod"/>
              <a:defRPr/>
            </a:pPr>
            <a:r>
              <a:rPr lang="en-GB" sz="2000" dirty="0" smtClean="0"/>
              <a:t>Acquisition of loan</a:t>
            </a:r>
          </a:p>
          <a:p>
            <a:pPr marL="514350" indent="-514350">
              <a:buFont typeface="Arial" charset="0"/>
              <a:buAutoNum type="arabicPeriod"/>
              <a:defRPr/>
            </a:pPr>
            <a:r>
              <a:rPr lang="en-GB" sz="2000" dirty="0" smtClean="0"/>
              <a:t>Allocation of resources in the case of budgeting</a:t>
            </a:r>
          </a:p>
          <a:p>
            <a:pPr marL="514350" indent="-514350">
              <a:buFont typeface="Arial" charset="0"/>
              <a:buAutoNum type="arabicPeriod"/>
              <a:defRPr/>
            </a:pPr>
            <a:r>
              <a:rPr lang="en-GB" sz="2000" dirty="0" smtClean="0"/>
              <a:t>Statistical purpose</a:t>
            </a:r>
          </a:p>
          <a:p>
            <a:pPr marL="514350" indent="-514350">
              <a:buFont typeface="Arial" charset="0"/>
              <a:buAutoNum type="arabicPeriod"/>
              <a:defRPr/>
            </a:pPr>
            <a:r>
              <a:rPr lang="en-GB" sz="2000" dirty="0" smtClean="0"/>
              <a:t>Future reference or for making projections.</a:t>
            </a:r>
          </a:p>
          <a:p>
            <a:pPr marL="514350" indent="-514350">
              <a:buFont typeface="Arial" charset="0"/>
              <a:buNone/>
              <a:defRPr/>
            </a:pPr>
            <a:r>
              <a:rPr lang="en-GB" sz="2000" dirty="0" smtClean="0"/>
              <a:t>Example: Egg Production Record:</a:t>
            </a:r>
          </a:p>
          <a:p>
            <a:pPr marL="514350" indent="-514350">
              <a:buFont typeface="Arial" charset="0"/>
              <a:buNone/>
              <a:defRPr/>
            </a:pPr>
            <a:r>
              <a:rPr lang="en-GB" sz="2000" dirty="0" smtClean="0"/>
              <a:t>It will include: Number of birds stocked, Mortality or culls, total eggs collected (crates and pieces), eggs sold and amount.</a:t>
            </a:r>
          </a:p>
          <a:p>
            <a:pPr marL="514350" indent="-514350">
              <a:buFont typeface="Arial" charset="0"/>
              <a:buNone/>
              <a:defRPr/>
            </a:pPr>
            <a:r>
              <a:rPr lang="en-GB" sz="2000" dirty="0" smtClean="0"/>
              <a:t>The record may also include:</a:t>
            </a:r>
          </a:p>
          <a:p>
            <a:pPr marL="514350" indent="-514350">
              <a:buFont typeface="Arial" charset="0"/>
              <a:buNone/>
              <a:defRPr/>
            </a:pPr>
            <a:r>
              <a:rPr lang="en-GB" sz="2000" dirty="0" smtClean="0"/>
              <a:t>Items purchased, cost of items, drugs and vaccines used, treatment and date, and balance of returns over expenditure.</a:t>
            </a:r>
            <a:endParaRPr lang="en-GB"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8229600" cy="439738"/>
          </a:xfrm>
        </p:spPr>
        <p:txBody>
          <a:bodyPr/>
          <a:lstStyle/>
          <a:p>
            <a:pPr algn="l"/>
            <a:r>
              <a:rPr lang="en-GB" sz="2800" smtClean="0"/>
              <a:t>Terminologies</a:t>
            </a:r>
            <a:endParaRPr lang="en-GB" smtClean="0"/>
          </a:p>
        </p:txBody>
      </p:sp>
      <p:sp>
        <p:nvSpPr>
          <p:cNvPr id="30723" name="Content Placeholder 2"/>
          <p:cNvSpPr>
            <a:spLocks noGrp="1"/>
          </p:cNvSpPr>
          <p:nvPr>
            <p:ph idx="1"/>
          </p:nvPr>
        </p:nvSpPr>
        <p:spPr>
          <a:xfrm>
            <a:off x="0" y="642938"/>
            <a:ext cx="9144000" cy="6215062"/>
          </a:xfrm>
        </p:spPr>
        <p:txBody>
          <a:bodyPr/>
          <a:lstStyle/>
          <a:p>
            <a:pPr>
              <a:buFont typeface="Wingdings" pitchFamily="2" charset="2"/>
              <a:buChar char="ü"/>
            </a:pPr>
            <a:r>
              <a:rPr lang="en-GB" sz="2000" smtClean="0"/>
              <a:t>Chick: A young chicken less than 6 weeks of age.</a:t>
            </a:r>
          </a:p>
          <a:p>
            <a:pPr>
              <a:buFont typeface="Wingdings" pitchFamily="2" charset="2"/>
              <a:buChar char="ü"/>
            </a:pPr>
            <a:r>
              <a:rPr lang="en-GB" sz="2000" smtClean="0"/>
              <a:t>Day-old chick: A chick that is 24 hours or less old.</a:t>
            </a:r>
          </a:p>
          <a:p>
            <a:pPr>
              <a:buFont typeface="Wingdings" pitchFamily="2" charset="2"/>
              <a:buChar char="ü"/>
            </a:pPr>
            <a:r>
              <a:rPr lang="en-GB" sz="2000" smtClean="0"/>
              <a:t>Pullet: refers to a female bird up to the end of her first laying year.</a:t>
            </a:r>
          </a:p>
          <a:p>
            <a:pPr>
              <a:buFont typeface="Wingdings" pitchFamily="2" charset="2"/>
              <a:buChar char="ü"/>
            </a:pPr>
            <a:r>
              <a:rPr lang="en-GB" sz="2000" smtClean="0"/>
              <a:t>Hen: refers to mature female poultry after the first adult shedding of feathers (female birds in her second or subsequent years of laying)</a:t>
            </a:r>
          </a:p>
          <a:p>
            <a:pPr>
              <a:buFont typeface="Wingdings" pitchFamily="2" charset="2"/>
              <a:buChar char="ü"/>
            </a:pPr>
            <a:r>
              <a:rPr lang="en-GB" sz="2000" smtClean="0"/>
              <a:t>Cockerel: refers to a male chicken less than a year old</a:t>
            </a:r>
          </a:p>
          <a:p>
            <a:pPr>
              <a:buFont typeface="Wingdings" pitchFamily="2" charset="2"/>
              <a:buChar char="ü"/>
            </a:pPr>
            <a:r>
              <a:rPr lang="en-GB" sz="2000" smtClean="0"/>
              <a:t>Cock: a male chicken over a year old</a:t>
            </a:r>
          </a:p>
          <a:p>
            <a:pPr>
              <a:buFont typeface="Wingdings" pitchFamily="2" charset="2"/>
              <a:buChar char="ü"/>
            </a:pPr>
            <a:r>
              <a:rPr lang="en-GB" sz="2000" smtClean="0"/>
              <a:t>A rooster: a fully grown cock with prominent comb and spur</a:t>
            </a:r>
          </a:p>
          <a:p>
            <a:pPr>
              <a:buFont typeface="Wingdings" pitchFamily="2" charset="2"/>
              <a:buChar char="ü"/>
            </a:pPr>
            <a:r>
              <a:rPr lang="en-GB" sz="2000" smtClean="0"/>
              <a:t>A capon: a castrated male chicken</a:t>
            </a:r>
          </a:p>
          <a:p>
            <a:pPr>
              <a:buFont typeface="Wingdings" pitchFamily="2" charset="2"/>
              <a:buChar char="ü"/>
            </a:pPr>
            <a:r>
              <a:rPr lang="en-GB" sz="2000" smtClean="0"/>
              <a:t>Table eggs: eggs produced for consumption</a:t>
            </a:r>
          </a:p>
          <a:p>
            <a:pPr>
              <a:buFont typeface="Wingdings" pitchFamily="2" charset="2"/>
              <a:buChar char="ü"/>
            </a:pPr>
            <a:r>
              <a:rPr lang="en-GB" sz="2000" smtClean="0"/>
              <a:t>A broiler: chicken bred specifically for meat production</a:t>
            </a:r>
          </a:p>
          <a:p>
            <a:pPr>
              <a:buFont typeface="Wingdings" pitchFamily="2" charset="2"/>
              <a:buChar char="ü"/>
            </a:pPr>
            <a:r>
              <a:rPr lang="en-GB" sz="2000" smtClean="0"/>
              <a:t>A roaster: a young male meat-type chicken grown to heavier weight and it is usually between 12 and 16 weeks of age.</a:t>
            </a:r>
          </a:p>
          <a:p>
            <a:pPr>
              <a:buFont typeface="Wingdings" pitchFamily="2" charset="2"/>
              <a:buChar char="ü"/>
            </a:pPr>
            <a:r>
              <a:rPr lang="en-GB" sz="2000" smtClean="0"/>
              <a:t>Poussin: refers to poultry bred to be killed at tender age for the table.</a:t>
            </a:r>
          </a:p>
          <a:p>
            <a:pPr>
              <a:buFont typeface="Wingdings" pitchFamily="2" charset="2"/>
              <a:buChar char="ü"/>
            </a:pPr>
            <a:r>
              <a:rPr lang="en-GB" sz="2000" smtClean="0"/>
              <a:t>Tom: a male turkey (female is hen)</a:t>
            </a:r>
          </a:p>
          <a:p>
            <a:pPr>
              <a:buFont typeface="Wingdings" pitchFamily="2" charset="2"/>
              <a:buChar char="ü"/>
            </a:pPr>
            <a:r>
              <a:rPr lang="en-GB" sz="2000" smtClean="0"/>
              <a:t>Spent hen/Old layer: refers to female chickens that are disposed off after laying eggs for at least a cycle.</a:t>
            </a:r>
          </a:p>
          <a:p>
            <a:pPr>
              <a:buFont typeface="Wingdings" pitchFamily="2" charset="2"/>
              <a:buChar char="ü"/>
            </a:pPr>
            <a:endParaRPr lang="en-GB"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439737"/>
          </a:xfrm>
        </p:spPr>
        <p:txBody>
          <a:bodyPr/>
          <a:lstStyle/>
          <a:p>
            <a:r>
              <a:rPr lang="en-GB" sz="3200" smtClean="0"/>
              <a:t>Management of Layers (Laying birds)</a:t>
            </a:r>
          </a:p>
        </p:txBody>
      </p:sp>
      <p:sp>
        <p:nvSpPr>
          <p:cNvPr id="3" name="Content Placeholder 2"/>
          <p:cNvSpPr>
            <a:spLocks noGrp="1"/>
          </p:cNvSpPr>
          <p:nvPr>
            <p:ph idx="1"/>
          </p:nvPr>
        </p:nvSpPr>
        <p:spPr>
          <a:xfrm>
            <a:off x="457200" y="1214438"/>
            <a:ext cx="8229600" cy="5357812"/>
          </a:xfrm>
        </p:spPr>
        <p:txBody>
          <a:bodyPr/>
          <a:lstStyle/>
          <a:p>
            <a:pPr algn="just">
              <a:defRPr/>
            </a:pPr>
            <a:r>
              <a:rPr lang="en-GB" sz="2000" b="1" dirty="0" smtClean="0"/>
              <a:t>Stages of Life: </a:t>
            </a:r>
          </a:p>
          <a:p>
            <a:pPr marL="514350" indent="-514350" algn="just">
              <a:buFont typeface="Arial" charset="0"/>
              <a:buAutoNum type="arabicPeriod"/>
              <a:defRPr/>
            </a:pPr>
            <a:r>
              <a:rPr lang="en-GB" sz="2000" b="1" dirty="0" smtClean="0"/>
              <a:t>Pullet chicks: day-old to 8weeks (fed on chick mash)</a:t>
            </a:r>
          </a:p>
          <a:p>
            <a:pPr marL="514350" indent="-514350" algn="just">
              <a:buFont typeface="Arial" charset="0"/>
              <a:buAutoNum type="arabicPeriod"/>
              <a:defRPr/>
            </a:pPr>
            <a:r>
              <a:rPr lang="en-GB" sz="2000" b="1" dirty="0" smtClean="0"/>
              <a:t>Growing stage: 8-20weeks (Point of cage – 12 to 14 weeks &amp; Point of Lay (POL) – 14-16weeks. (fed on grower’s mash)</a:t>
            </a:r>
          </a:p>
          <a:p>
            <a:pPr marL="514350" indent="-514350" algn="just">
              <a:buFont typeface="Arial" charset="0"/>
              <a:buAutoNum type="arabicPeriod"/>
              <a:defRPr/>
            </a:pPr>
            <a:r>
              <a:rPr lang="en-GB" sz="2000" b="1" dirty="0" smtClean="0"/>
              <a:t>Laying  stage: 20 to 72weeks (fed on layer’s mash)</a:t>
            </a:r>
          </a:p>
          <a:p>
            <a:pPr algn="just">
              <a:defRPr/>
            </a:pPr>
            <a:r>
              <a:rPr lang="en-GB" sz="2400" dirty="0" smtClean="0"/>
              <a:t>Birds should be transferred to the laying quarters (deep litter or battery cages) at 15 to 17 weeks old. The pen must have been cleaned, disinfected and made to rest for about 2 days.</a:t>
            </a:r>
          </a:p>
          <a:p>
            <a:pPr algn="just">
              <a:defRPr/>
            </a:pPr>
            <a:r>
              <a:rPr lang="en-GB" sz="2400" dirty="0" smtClean="0"/>
              <a:t>Birds are transferred in well-aerated crates in the morning or evening.</a:t>
            </a:r>
          </a:p>
          <a:p>
            <a:pPr algn="just">
              <a:defRPr/>
            </a:pPr>
            <a:r>
              <a:rPr lang="en-GB" sz="2400" dirty="0" smtClean="0"/>
              <a:t>The birds should be without feed for 4 to 6 hours before been transferred.</a:t>
            </a:r>
            <a:endParaRPr lang="en-GB"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582612"/>
          </a:xfrm>
        </p:spPr>
        <p:txBody>
          <a:bodyPr/>
          <a:lstStyle/>
          <a:p>
            <a:r>
              <a:rPr lang="en-GB" sz="3200" b="1" smtClean="0"/>
              <a:t>Pictures on Peacock and Ostrich</a:t>
            </a:r>
          </a:p>
        </p:txBody>
      </p:sp>
      <p:pic>
        <p:nvPicPr>
          <p:cNvPr id="3174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7638" y="1214438"/>
            <a:ext cx="4495800" cy="5214937"/>
          </a:xfrm>
          <a:noFill/>
        </p:spPr>
      </p:pic>
      <p:pic>
        <p:nvPicPr>
          <p:cNvPr id="31748"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14875" y="1285875"/>
            <a:ext cx="4357688" cy="5000625"/>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714375"/>
          </a:xfrm>
        </p:spPr>
        <p:txBody>
          <a:bodyPr/>
          <a:lstStyle/>
          <a:p>
            <a:r>
              <a:rPr lang="en-GB" sz="3200" b="1" smtClean="0"/>
              <a:t>Pictures on Wood Pigeon &amp; Golden Pheasant</a:t>
            </a:r>
          </a:p>
        </p:txBody>
      </p:sp>
      <p:pic>
        <p:nvPicPr>
          <p:cNvPr id="32771"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5750" y="1571625"/>
            <a:ext cx="4143375" cy="4500563"/>
          </a:xfrm>
          <a:noFill/>
        </p:spPr>
      </p:pic>
      <p:pic>
        <p:nvPicPr>
          <p:cNvPr id="32772"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571625"/>
            <a:ext cx="4281488" cy="45720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928688"/>
            <a:ext cx="3008313" cy="506412"/>
          </a:xfrm>
        </p:spPr>
        <p:txBody>
          <a:bodyPr/>
          <a:lstStyle/>
          <a:p>
            <a:r>
              <a:rPr lang="en-GB" sz="3200" smtClean="0"/>
              <a:t>Japanese Quail</a:t>
            </a:r>
          </a:p>
        </p:txBody>
      </p:sp>
      <p:pic>
        <p:nvPicPr>
          <p:cNvPr id="337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57625" y="428625"/>
            <a:ext cx="4929188" cy="57150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417638"/>
          </a:xfrm>
        </p:spPr>
        <p:txBody>
          <a:bodyPr/>
          <a:lstStyle/>
          <a:p>
            <a:r>
              <a:rPr lang="en-GB" sz="3200" b="1" smtClean="0"/>
              <a:t>Pictures showing Rhode Island Red Hen &amp; Barred Plymouth Rock Hen</a:t>
            </a:r>
          </a:p>
        </p:txBody>
      </p:sp>
      <p:pic>
        <p:nvPicPr>
          <p:cNvPr id="5123"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714500"/>
            <a:ext cx="4495800" cy="4429125"/>
          </a:xfrm>
          <a:noFill/>
        </p:spPr>
      </p:pic>
      <p:pic>
        <p:nvPicPr>
          <p:cNvPr id="5124"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3438" y="1643063"/>
            <a:ext cx="4214812" cy="4429125"/>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42875"/>
            <a:ext cx="8229600" cy="439738"/>
          </a:xfrm>
        </p:spPr>
        <p:txBody>
          <a:bodyPr/>
          <a:lstStyle/>
          <a:p>
            <a:r>
              <a:rPr lang="en-GB" sz="2800" b="1" smtClean="0"/>
              <a:t>Advantages &amp; Disadvantages of Battery Cage</a:t>
            </a:r>
          </a:p>
        </p:txBody>
      </p:sp>
      <p:sp>
        <p:nvSpPr>
          <p:cNvPr id="6147" name="Content Placeholder 2"/>
          <p:cNvSpPr>
            <a:spLocks noGrp="1"/>
          </p:cNvSpPr>
          <p:nvPr>
            <p:ph idx="1"/>
          </p:nvPr>
        </p:nvSpPr>
        <p:spPr>
          <a:xfrm>
            <a:off x="457200" y="928688"/>
            <a:ext cx="8229600" cy="5643562"/>
          </a:xfrm>
        </p:spPr>
        <p:txBody>
          <a:bodyPr/>
          <a:lstStyle/>
          <a:p>
            <a:pPr>
              <a:buFont typeface="Arial" charset="0"/>
              <a:buNone/>
            </a:pPr>
            <a:r>
              <a:rPr lang="en-GB" sz="2400" b="1" smtClean="0"/>
              <a:t>Advantages</a:t>
            </a:r>
          </a:p>
          <a:p>
            <a:pPr>
              <a:buFont typeface="Wingdings" pitchFamily="2" charset="2"/>
              <a:buChar char="Ø"/>
            </a:pPr>
            <a:r>
              <a:rPr lang="en-GB" sz="2400" smtClean="0"/>
              <a:t>More pullets may be kept/unit area in battery cages that are 3 or more tiers high.</a:t>
            </a:r>
          </a:p>
          <a:p>
            <a:pPr>
              <a:buFont typeface="Wingdings" pitchFamily="2" charset="2"/>
              <a:buChar char="Ø"/>
            </a:pPr>
            <a:r>
              <a:rPr lang="en-GB" sz="2400" smtClean="0"/>
              <a:t>Broodiness is eliminated</a:t>
            </a:r>
          </a:p>
          <a:p>
            <a:pPr>
              <a:buFont typeface="Wingdings" pitchFamily="2" charset="2"/>
              <a:buChar char="Ø"/>
            </a:pPr>
            <a:r>
              <a:rPr lang="en-GB" sz="2400" smtClean="0"/>
              <a:t>Culling (removal of unproductive birds) is made easier.</a:t>
            </a:r>
          </a:p>
          <a:p>
            <a:pPr>
              <a:buFont typeface="Wingdings" pitchFamily="2" charset="2"/>
              <a:buChar char="Ø"/>
            </a:pPr>
            <a:r>
              <a:rPr lang="en-GB" sz="2400" smtClean="0"/>
              <a:t>Less feed may be required per dozen egg.</a:t>
            </a:r>
          </a:p>
          <a:p>
            <a:pPr>
              <a:buFont typeface="Wingdings" pitchFamily="2" charset="2"/>
              <a:buChar char="Ø"/>
            </a:pPr>
            <a:r>
              <a:rPr lang="en-GB" sz="2400" smtClean="0"/>
              <a:t>Eggs can be collected less frequently</a:t>
            </a:r>
          </a:p>
          <a:p>
            <a:pPr>
              <a:buFont typeface="Arial" charset="0"/>
              <a:buNone/>
            </a:pPr>
            <a:r>
              <a:rPr lang="en-GB" sz="2400" b="1" smtClean="0"/>
              <a:t>Disadvantages</a:t>
            </a:r>
          </a:p>
          <a:p>
            <a:pPr>
              <a:buFont typeface="Wingdings" pitchFamily="2" charset="2"/>
              <a:buChar char="Ø"/>
            </a:pPr>
            <a:r>
              <a:rPr lang="en-GB" sz="2400" smtClean="0"/>
              <a:t>The initial capital outlay is higher because of the cost of the cages and house construction.</a:t>
            </a:r>
          </a:p>
          <a:p>
            <a:pPr>
              <a:buFont typeface="Wingdings" pitchFamily="2" charset="2"/>
              <a:buChar char="Ø"/>
            </a:pPr>
            <a:r>
              <a:rPr lang="en-GB" sz="2400" smtClean="0"/>
              <a:t>Higher percentage of blood spots in eggs</a:t>
            </a:r>
          </a:p>
          <a:p>
            <a:pPr>
              <a:buFont typeface="Wingdings" pitchFamily="2" charset="2"/>
              <a:buChar char="Ø"/>
            </a:pPr>
            <a:r>
              <a:rPr lang="en-GB" sz="2400" smtClean="0"/>
              <a:t>Internal egg quality drops off more quickly</a:t>
            </a:r>
          </a:p>
          <a:p>
            <a:pPr>
              <a:buFont typeface="Wingdings" pitchFamily="2" charset="2"/>
              <a:buChar char="Ø"/>
            </a:pPr>
            <a:r>
              <a:rPr lang="en-GB" sz="2400" smtClean="0"/>
              <a:t>Fly problems are higher with the cage system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511175"/>
          </a:xfrm>
        </p:spPr>
        <p:txBody>
          <a:bodyPr/>
          <a:lstStyle/>
          <a:p>
            <a:r>
              <a:rPr lang="en-GB" sz="2800" b="1" smtClean="0"/>
              <a:t>Management of layers (Provision of Nest Boxes)</a:t>
            </a:r>
          </a:p>
        </p:txBody>
      </p:sp>
      <p:sp>
        <p:nvSpPr>
          <p:cNvPr id="27651" name="Content Placeholder 2"/>
          <p:cNvSpPr>
            <a:spLocks noGrp="1"/>
          </p:cNvSpPr>
          <p:nvPr>
            <p:ph idx="1"/>
          </p:nvPr>
        </p:nvSpPr>
        <p:spPr>
          <a:xfrm>
            <a:off x="457200" y="1071563"/>
            <a:ext cx="8229600" cy="5054600"/>
          </a:xfrm>
        </p:spPr>
        <p:txBody>
          <a:bodyPr/>
          <a:lstStyle/>
          <a:p>
            <a:pPr>
              <a:defRPr/>
            </a:pPr>
            <a:r>
              <a:rPr lang="en-GB" sz="2400" dirty="0" smtClean="0"/>
              <a:t>Nest boxes are provided for layers that will be maintained on deep litter.</a:t>
            </a:r>
          </a:p>
          <a:p>
            <a:pPr>
              <a:defRPr/>
            </a:pPr>
            <a:r>
              <a:rPr lang="en-GB" sz="2400" dirty="0" smtClean="0"/>
              <a:t>Nest are preferably lined up near side of the pen away from the sun ray.</a:t>
            </a:r>
          </a:p>
          <a:p>
            <a:pPr>
              <a:defRPr/>
            </a:pPr>
            <a:r>
              <a:rPr lang="en-GB" sz="2400" dirty="0" smtClean="0"/>
              <a:t>Wood shavings should be placed on the floor of the nest box to protect the eggs against breakage and to produce clean eggs.</a:t>
            </a:r>
          </a:p>
          <a:p>
            <a:pPr>
              <a:defRPr/>
            </a:pPr>
            <a:endParaRPr lang="en-GB" sz="2400" dirty="0" smtClean="0"/>
          </a:p>
          <a:p>
            <a:pPr>
              <a:defRPr/>
            </a:pPr>
            <a:r>
              <a:rPr lang="en-GB" sz="2400" b="1" dirty="0" smtClean="0"/>
              <a:t>SIGNS OF ONSET OF LAYING</a:t>
            </a:r>
          </a:p>
          <a:p>
            <a:pPr marL="457200" indent="-457200">
              <a:buFont typeface="Arial" charset="0"/>
              <a:buAutoNum type="arabicPeriod"/>
              <a:defRPr/>
            </a:pPr>
            <a:r>
              <a:rPr lang="en-GB" sz="2400" dirty="0" smtClean="0"/>
              <a:t>Birds will start to cackle (make noise with their throat</a:t>
            </a:r>
          </a:p>
          <a:p>
            <a:pPr marL="457200" indent="-457200">
              <a:buFont typeface="Arial" charset="0"/>
              <a:buAutoNum type="arabicPeriod"/>
              <a:defRPr/>
            </a:pPr>
            <a:r>
              <a:rPr lang="en-GB" sz="2400" dirty="0" smtClean="0"/>
              <a:t>The combs and wattles will be bright red and when touched, the bird will tend to stoop.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1438"/>
            <a:ext cx="8229600" cy="654050"/>
          </a:xfrm>
        </p:spPr>
        <p:txBody>
          <a:bodyPr/>
          <a:lstStyle/>
          <a:p>
            <a:r>
              <a:rPr lang="en-GB" sz="3200" b="1" smtClean="0"/>
              <a:t>Routine Management Operations on Layers</a:t>
            </a:r>
          </a:p>
        </p:txBody>
      </p:sp>
      <p:sp>
        <p:nvSpPr>
          <p:cNvPr id="8195" name="Content Placeholder 2"/>
          <p:cNvSpPr>
            <a:spLocks noGrp="1"/>
          </p:cNvSpPr>
          <p:nvPr>
            <p:ph idx="1"/>
          </p:nvPr>
        </p:nvSpPr>
        <p:spPr>
          <a:xfrm>
            <a:off x="0" y="714375"/>
            <a:ext cx="9144000" cy="6143625"/>
          </a:xfrm>
        </p:spPr>
        <p:txBody>
          <a:bodyPr/>
          <a:lstStyle/>
          <a:p>
            <a:pPr algn="just">
              <a:buFont typeface="Wingdings" pitchFamily="2" charset="2"/>
              <a:buChar char="Ø"/>
            </a:pPr>
            <a:r>
              <a:rPr lang="en-GB" sz="2400" smtClean="0"/>
              <a:t>Dead birds are removed to prevent contamination of other birds that may peck on them.</a:t>
            </a:r>
          </a:p>
          <a:p>
            <a:pPr algn="just">
              <a:buFont typeface="Wingdings" pitchFamily="2" charset="2"/>
              <a:buChar char="Ø"/>
            </a:pPr>
            <a:r>
              <a:rPr lang="en-GB" sz="2400" smtClean="0"/>
              <a:t>Fresh feed is added to the stale feed in the trough.</a:t>
            </a:r>
          </a:p>
          <a:p>
            <a:pPr algn="just">
              <a:buFont typeface="Wingdings" pitchFamily="2" charset="2"/>
              <a:buChar char="Ø"/>
            </a:pPr>
            <a:r>
              <a:rPr lang="en-GB" sz="2400" smtClean="0"/>
              <a:t>Water troughs are moved out and thoroughly cleaned and replenished with clean and cool water.</a:t>
            </a:r>
          </a:p>
          <a:p>
            <a:pPr algn="just">
              <a:buFont typeface="Wingdings" pitchFamily="2" charset="2"/>
              <a:buChar char="Ø"/>
            </a:pPr>
            <a:r>
              <a:rPr lang="en-GB" sz="2400" smtClean="0"/>
              <a:t>Eggs should be collected at least 3 times a day; once at 8-9am, 12-1pm &amp; 4-5pm. Frequent collection of eggs prevents egg breakages and help keeps eggs clean.</a:t>
            </a:r>
          </a:p>
          <a:p>
            <a:pPr algn="just">
              <a:buFont typeface="Wingdings" pitchFamily="2" charset="2"/>
              <a:buChar char="Ø"/>
            </a:pPr>
            <a:endParaRPr lang="en-GB" sz="2400" smtClean="0"/>
          </a:p>
          <a:p>
            <a:pPr algn="just">
              <a:buFont typeface="Arial" charset="0"/>
              <a:buNone/>
            </a:pPr>
            <a:r>
              <a:rPr lang="en-GB" sz="2400" smtClean="0"/>
              <a:t>Note: 1. Eggs collected should be kept in egg trays or cartoons and should be packed with the small end down.</a:t>
            </a:r>
          </a:p>
          <a:p>
            <a:pPr algn="just">
              <a:buFont typeface="Arial" charset="0"/>
              <a:buNone/>
            </a:pPr>
            <a:r>
              <a:rPr lang="en-GB" sz="2400" smtClean="0"/>
              <a:t>	2. Cracked eggs, leakers  and thin-shelled eggs should be kept separate after gathering.</a:t>
            </a:r>
          </a:p>
          <a:p>
            <a:pPr algn="just">
              <a:buFont typeface="Arial" charset="0"/>
              <a:buNone/>
            </a:pPr>
            <a:r>
              <a:rPr lang="en-GB" sz="2400" smtClean="0"/>
              <a:t>	3. Eggs should not be stored for longer than 2 weeks at room temperature to avoid spoilage.</a:t>
            </a:r>
          </a:p>
          <a:p>
            <a:pPr algn="just">
              <a:buFont typeface="Arial" charset="0"/>
              <a:buNone/>
            </a:pPr>
            <a:endParaRPr lang="en-GB"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42875"/>
            <a:ext cx="8229600" cy="511175"/>
          </a:xfrm>
        </p:spPr>
        <p:txBody>
          <a:bodyPr/>
          <a:lstStyle/>
          <a:p>
            <a:r>
              <a:rPr lang="en-GB" sz="3200" b="1" smtClean="0"/>
              <a:t>Occasional Management Operation</a:t>
            </a:r>
          </a:p>
        </p:txBody>
      </p:sp>
      <p:sp>
        <p:nvSpPr>
          <p:cNvPr id="3" name="Content Placeholder 2"/>
          <p:cNvSpPr>
            <a:spLocks noGrp="1"/>
          </p:cNvSpPr>
          <p:nvPr>
            <p:ph idx="1"/>
          </p:nvPr>
        </p:nvSpPr>
        <p:spPr>
          <a:xfrm>
            <a:off x="457200" y="928688"/>
            <a:ext cx="8229600" cy="5197475"/>
          </a:xfrm>
        </p:spPr>
        <p:txBody>
          <a:bodyPr/>
          <a:lstStyle/>
          <a:p>
            <a:pPr algn="just">
              <a:defRPr/>
            </a:pPr>
            <a:r>
              <a:rPr lang="en-GB" b="1" dirty="0" smtClean="0"/>
              <a:t>Culling</a:t>
            </a:r>
            <a:r>
              <a:rPr lang="en-GB" dirty="0" smtClean="0"/>
              <a:t>:</a:t>
            </a:r>
            <a:r>
              <a:rPr lang="en-GB" sz="2400" dirty="0" smtClean="0"/>
              <a:t> This refers to the removal of sick, injured, unproductive and poor producing birds from the flock.</a:t>
            </a:r>
          </a:p>
          <a:p>
            <a:pPr algn="just">
              <a:buFont typeface="Arial" charset="0"/>
              <a:buNone/>
              <a:defRPr/>
            </a:pPr>
            <a:r>
              <a:rPr lang="en-GB" sz="2800" dirty="0" smtClean="0"/>
              <a:t>The advantages derivable from culling of birds are:</a:t>
            </a:r>
          </a:p>
          <a:p>
            <a:pPr marL="457200" indent="-457200" algn="just">
              <a:buFont typeface="Arial" charset="0"/>
              <a:buAutoNum type="arabicPeriod"/>
              <a:defRPr/>
            </a:pPr>
            <a:r>
              <a:rPr lang="en-GB" sz="2800" dirty="0" smtClean="0"/>
              <a:t>Prevention of spread of diseases.</a:t>
            </a:r>
          </a:p>
          <a:p>
            <a:pPr marL="457200" indent="-457200" algn="just">
              <a:buFont typeface="Arial" charset="0"/>
              <a:buAutoNum type="arabicPeriod"/>
              <a:defRPr/>
            </a:pPr>
            <a:r>
              <a:rPr lang="en-GB" sz="2800" dirty="0" smtClean="0"/>
              <a:t>Increase in the quality of the stock.</a:t>
            </a:r>
          </a:p>
          <a:p>
            <a:pPr marL="457200" indent="-457200" algn="just">
              <a:buFont typeface="Arial" charset="0"/>
              <a:buAutoNum type="arabicPeriod"/>
              <a:defRPr/>
            </a:pPr>
            <a:r>
              <a:rPr lang="en-GB" sz="2800" dirty="0" smtClean="0"/>
              <a:t>More space is allowed for the remaining birds.</a:t>
            </a:r>
          </a:p>
          <a:p>
            <a:pPr marL="457200" indent="-457200" algn="just">
              <a:buFont typeface="Arial" charset="0"/>
              <a:buAutoNum type="arabicPeriod"/>
              <a:defRPr/>
            </a:pPr>
            <a:r>
              <a:rPr lang="en-GB" sz="2800" dirty="0" smtClean="0"/>
              <a:t>Increase in profits principally by reducing feed required to produce a dozen eggs.</a:t>
            </a:r>
          </a:p>
          <a:p>
            <a:pPr marL="457200" indent="-457200" algn="just">
              <a:buFont typeface="Arial" charset="0"/>
              <a:buNone/>
              <a:defRPr/>
            </a:pPr>
            <a:endParaRPr lang="en-GB"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1438"/>
            <a:ext cx="8229600" cy="439737"/>
          </a:xfrm>
        </p:spPr>
        <p:txBody>
          <a:bodyPr/>
          <a:lstStyle/>
          <a:p>
            <a:r>
              <a:rPr lang="en-GB" sz="3600" smtClean="0"/>
              <a:t>Culling Chart</a:t>
            </a:r>
          </a:p>
        </p:txBody>
      </p:sp>
      <p:graphicFrame>
        <p:nvGraphicFramePr>
          <p:cNvPr id="4" name="Content Placeholder 3"/>
          <p:cNvGraphicFramePr>
            <a:graphicFrameLocks noGrp="1"/>
          </p:cNvGraphicFramePr>
          <p:nvPr>
            <p:ph idx="1"/>
          </p:nvPr>
        </p:nvGraphicFramePr>
        <p:xfrm>
          <a:off x="285750" y="785813"/>
          <a:ext cx="8643938" cy="5000625"/>
        </p:xfrm>
        <a:graphic>
          <a:graphicData uri="http://schemas.openxmlformats.org/drawingml/2006/table">
            <a:tbl>
              <a:tblPr firstRow="1" bandRow="1">
                <a:tableStyleId>{5C22544A-7EE6-4342-B048-85BDC9FD1C3A}</a:tableStyleId>
              </a:tblPr>
              <a:tblGrid>
                <a:gridCol w="2881313"/>
                <a:gridCol w="2881313"/>
                <a:gridCol w="2881313"/>
              </a:tblGrid>
              <a:tr h="610444">
                <a:tc>
                  <a:txBody>
                    <a:bodyPr/>
                    <a:lstStyle/>
                    <a:p>
                      <a:r>
                        <a:rPr lang="en-GB" sz="1800" dirty="0" smtClean="0"/>
                        <a:t>Part</a:t>
                      </a:r>
                      <a:endParaRPr lang="en-GB" sz="1800" dirty="0"/>
                    </a:p>
                  </a:txBody>
                  <a:tcPr marL="91439" marR="91439"/>
                </a:tc>
                <a:tc>
                  <a:txBody>
                    <a:bodyPr/>
                    <a:lstStyle/>
                    <a:p>
                      <a:r>
                        <a:rPr lang="en-GB" sz="1800" dirty="0" smtClean="0"/>
                        <a:t>Laying</a:t>
                      </a:r>
                      <a:endParaRPr lang="en-GB" sz="1800" dirty="0"/>
                    </a:p>
                  </a:txBody>
                  <a:tcPr marL="91439" marR="91439"/>
                </a:tc>
                <a:tc>
                  <a:txBody>
                    <a:bodyPr/>
                    <a:lstStyle/>
                    <a:p>
                      <a:r>
                        <a:rPr lang="en-GB" sz="1800" dirty="0" smtClean="0"/>
                        <a:t>Not laying</a:t>
                      </a:r>
                      <a:endParaRPr lang="en-GB" sz="1800" dirty="0"/>
                    </a:p>
                  </a:txBody>
                  <a:tcPr marL="91439" marR="91439"/>
                </a:tc>
              </a:tr>
              <a:tr h="1505205">
                <a:tc>
                  <a:txBody>
                    <a:bodyPr/>
                    <a:lstStyle/>
                    <a:p>
                      <a:r>
                        <a:rPr lang="en-GB" sz="1800" dirty="0" smtClean="0"/>
                        <a:t>Pubic Bone</a:t>
                      </a:r>
                      <a:endParaRPr lang="en-GB" sz="1800" dirty="0"/>
                    </a:p>
                  </a:txBody>
                  <a:tcPr marL="91439" marR="91439"/>
                </a:tc>
                <a:tc>
                  <a:txBody>
                    <a:bodyPr/>
                    <a:lstStyle/>
                    <a:p>
                      <a:r>
                        <a:rPr lang="en-GB" sz="1800" dirty="0" smtClean="0"/>
                        <a:t>Thin, spread apart</a:t>
                      </a:r>
                      <a:r>
                        <a:rPr lang="en-GB" sz="1800" baseline="0" dirty="0" smtClean="0"/>
                        <a:t> (takes 3 to 4 fingers)</a:t>
                      </a:r>
                      <a:r>
                        <a:rPr lang="en-GB" sz="1800" dirty="0" smtClean="0"/>
                        <a:t> </a:t>
                      </a:r>
                      <a:endParaRPr lang="en-GB" sz="1800" dirty="0"/>
                    </a:p>
                  </a:txBody>
                  <a:tcPr marL="91439" marR="91439"/>
                </a:tc>
                <a:tc>
                  <a:txBody>
                    <a:bodyPr/>
                    <a:lstStyle/>
                    <a:p>
                      <a:r>
                        <a:rPr lang="en-GB" sz="1800" dirty="0" smtClean="0"/>
                        <a:t>Blunt, rigid &amp; close together</a:t>
                      </a:r>
                      <a:r>
                        <a:rPr lang="en-GB" sz="1800" baseline="0" dirty="0" smtClean="0"/>
                        <a:t> (takes 2 or less fingers</a:t>
                      </a:r>
                      <a:endParaRPr lang="en-GB" sz="1800" dirty="0"/>
                    </a:p>
                  </a:txBody>
                  <a:tcPr marL="91439" marR="91439"/>
                </a:tc>
              </a:tr>
              <a:tr h="610444">
                <a:tc>
                  <a:txBody>
                    <a:bodyPr/>
                    <a:lstStyle/>
                    <a:p>
                      <a:r>
                        <a:rPr lang="en-GB" sz="1800" dirty="0" smtClean="0"/>
                        <a:t>Vent</a:t>
                      </a:r>
                      <a:endParaRPr lang="en-GB" sz="1800" dirty="0"/>
                    </a:p>
                  </a:txBody>
                  <a:tcPr marL="91439" marR="91439"/>
                </a:tc>
                <a:tc>
                  <a:txBody>
                    <a:bodyPr/>
                    <a:lstStyle/>
                    <a:p>
                      <a:r>
                        <a:rPr lang="en-GB" sz="1800" dirty="0" smtClean="0"/>
                        <a:t>Large, smooth, moist</a:t>
                      </a:r>
                      <a:endParaRPr lang="en-GB" sz="1800" dirty="0"/>
                    </a:p>
                  </a:txBody>
                  <a:tcPr marL="91439" marR="91439"/>
                </a:tc>
                <a:tc>
                  <a:txBody>
                    <a:bodyPr/>
                    <a:lstStyle/>
                    <a:p>
                      <a:r>
                        <a:rPr lang="en-GB" sz="1800" dirty="0" smtClean="0"/>
                        <a:t>Small, shrunken &amp; dry</a:t>
                      </a:r>
                      <a:endParaRPr lang="en-GB" sz="1800" dirty="0"/>
                    </a:p>
                  </a:txBody>
                  <a:tcPr marL="91439" marR="91439"/>
                </a:tc>
              </a:tr>
              <a:tr h="610444">
                <a:tc>
                  <a:txBody>
                    <a:bodyPr/>
                    <a:lstStyle/>
                    <a:p>
                      <a:r>
                        <a:rPr lang="en-GB" sz="1800" dirty="0" smtClean="0"/>
                        <a:t>Abdomen</a:t>
                      </a:r>
                      <a:endParaRPr lang="en-GB" sz="1800" dirty="0"/>
                    </a:p>
                  </a:txBody>
                  <a:tcPr marL="91439" marR="91439"/>
                </a:tc>
                <a:tc>
                  <a:txBody>
                    <a:bodyPr/>
                    <a:lstStyle/>
                    <a:p>
                      <a:r>
                        <a:rPr lang="en-GB" sz="1800" dirty="0" smtClean="0"/>
                        <a:t>Full, soft, pliable</a:t>
                      </a:r>
                      <a:endParaRPr lang="en-GB" sz="1800" dirty="0"/>
                    </a:p>
                  </a:txBody>
                  <a:tcPr marL="91439" marR="91439"/>
                </a:tc>
                <a:tc>
                  <a:txBody>
                    <a:bodyPr/>
                    <a:lstStyle/>
                    <a:p>
                      <a:r>
                        <a:rPr lang="en-GB" sz="1800" dirty="0" smtClean="0"/>
                        <a:t>Contracted, hard, fleshy</a:t>
                      </a:r>
                      <a:endParaRPr lang="en-GB" sz="1800" dirty="0"/>
                    </a:p>
                  </a:txBody>
                  <a:tcPr marL="91439" marR="91439"/>
                </a:tc>
              </a:tr>
              <a:tr h="1053643">
                <a:tc>
                  <a:txBody>
                    <a:bodyPr/>
                    <a:lstStyle/>
                    <a:p>
                      <a:r>
                        <a:rPr lang="en-GB" sz="1800" dirty="0" smtClean="0"/>
                        <a:t>Comb</a:t>
                      </a:r>
                      <a:endParaRPr lang="en-GB" sz="1800" dirty="0"/>
                    </a:p>
                  </a:txBody>
                  <a:tcPr marL="91439" marR="91439"/>
                </a:tc>
                <a:tc>
                  <a:txBody>
                    <a:bodyPr/>
                    <a:lstStyle/>
                    <a:p>
                      <a:r>
                        <a:rPr lang="en-GB" sz="1800" dirty="0" smtClean="0"/>
                        <a:t>Large, smooth, bright red, glossy &amp; soft</a:t>
                      </a:r>
                      <a:endParaRPr lang="en-GB" sz="1800" dirty="0"/>
                    </a:p>
                  </a:txBody>
                  <a:tcPr marL="91439" marR="91439"/>
                </a:tc>
                <a:tc>
                  <a:txBody>
                    <a:bodyPr/>
                    <a:lstStyle/>
                    <a:p>
                      <a:r>
                        <a:rPr lang="en-GB" sz="1800" dirty="0" smtClean="0"/>
                        <a:t>Shrivelled,  dry, dull and scaly</a:t>
                      </a:r>
                      <a:endParaRPr lang="en-GB" sz="1800" dirty="0"/>
                    </a:p>
                  </a:txBody>
                  <a:tcPr marL="91439" marR="91439"/>
                </a:tc>
              </a:tr>
              <a:tr h="610444">
                <a:tc>
                  <a:txBody>
                    <a:bodyPr/>
                    <a:lstStyle/>
                    <a:p>
                      <a:r>
                        <a:rPr lang="en-GB" sz="1800" dirty="0" smtClean="0"/>
                        <a:t>Ear lobes and wattles</a:t>
                      </a:r>
                      <a:endParaRPr lang="en-GB" sz="1800" dirty="0"/>
                    </a:p>
                  </a:txBody>
                  <a:tcPr marL="91439" marR="91439"/>
                </a:tc>
                <a:tc>
                  <a:txBody>
                    <a:bodyPr/>
                    <a:lstStyle/>
                    <a:p>
                      <a:r>
                        <a:rPr lang="en-GB" sz="1800" dirty="0" smtClean="0"/>
                        <a:t>Smooth, soft</a:t>
                      </a:r>
                      <a:endParaRPr lang="en-GB" sz="1800" dirty="0"/>
                    </a:p>
                  </a:txBody>
                  <a:tcPr marL="91439" marR="91439"/>
                </a:tc>
                <a:tc>
                  <a:txBody>
                    <a:bodyPr/>
                    <a:lstStyle/>
                    <a:p>
                      <a:r>
                        <a:rPr lang="en-GB" sz="1800" dirty="0" smtClean="0"/>
                        <a:t>Rough, dry</a:t>
                      </a:r>
                      <a:endParaRPr lang="en-GB" sz="1800" dirty="0"/>
                    </a:p>
                  </a:txBody>
                  <a:tcPr marL="91439" marR="91439"/>
                </a:tc>
              </a:tr>
            </a:tbl>
          </a:graphicData>
        </a:graphic>
      </p:graphicFrame>
      <p:graphicFrame>
        <p:nvGraphicFramePr>
          <p:cNvPr id="10273" name="Object 33"/>
          <p:cNvGraphicFramePr>
            <a:graphicFrameLocks noChangeAspect="1"/>
          </p:cNvGraphicFramePr>
          <p:nvPr/>
        </p:nvGraphicFramePr>
        <p:xfrm>
          <a:off x="142875" y="5965825"/>
          <a:ext cx="8858250" cy="677863"/>
        </p:xfrm>
        <a:graphic>
          <a:graphicData uri="http://schemas.openxmlformats.org/presentationml/2006/ole">
            <mc:AlternateContent xmlns:mc="http://schemas.openxmlformats.org/markup-compatibility/2006">
              <mc:Choice xmlns:v="urn:schemas-microsoft-com:vml" Requires="v">
                <p:oleObj spid="_x0000_s10274" name="Document" r:id="rId4" imgW="5728114" imgH="392285" progId="Word.Document.12">
                  <p:embed/>
                </p:oleObj>
              </mc:Choice>
              <mc:Fallback>
                <p:oleObj name="Document" r:id="rId4" imgW="5728114" imgH="392285" progId="Word.Document.12">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5965825"/>
                        <a:ext cx="885825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1873</TotalTime>
  <Words>3281</Words>
  <Application>Microsoft Office PowerPoint</Application>
  <PresentationFormat>On-screen Show (4:3)</PresentationFormat>
  <Paragraphs>358</Paragraphs>
  <Slides>32</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Wingdings</vt:lpstr>
      <vt:lpstr>Times New Roman</vt:lpstr>
      <vt:lpstr>Agency FB</vt:lpstr>
      <vt:lpstr>Office Theme</vt:lpstr>
      <vt:lpstr>Word 2007 Document</vt:lpstr>
      <vt:lpstr>UNIVERSITY OF AGRICULTURE, ABEOKUTA DEPARTMENT OF ANIMAL PRODUCTION AND HEALTH </vt:lpstr>
      <vt:lpstr>PowerPoint Presentation</vt:lpstr>
      <vt:lpstr>Management of Layers (Laying birds)</vt:lpstr>
      <vt:lpstr>Pictures showing Rhode Island Red Hen &amp; Barred Plymouth Rock Hen</vt:lpstr>
      <vt:lpstr>Advantages &amp; Disadvantages of Battery Cage</vt:lpstr>
      <vt:lpstr>Management of layers (Provision of Nest Boxes)</vt:lpstr>
      <vt:lpstr>Routine Management Operations on Layers</vt:lpstr>
      <vt:lpstr>Occasional Management Operation</vt:lpstr>
      <vt:lpstr>Culling Chart</vt:lpstr>
      <vt:lpstr>PowerPoint Presentation</vt:lpstr>
      <vt:lpstr>Management of Breeders</vt:lpstr>
      <vt:lpstr> Additional Mgt. &amp; Feeding Principles </vt:lpstr>
      <vt:lpstr>Management of Broiler Chicken</vt:lpstr>
      <vt:lpstr>Management of Turkey</vt:lpstr>
      <vt:lpstr>Domesticated Turkey</vt:lpstr>
      <vt:lpstr>Management of Turkey (Contd.)</vt:lpstr>
      <vt:lpstr>Management of Breeding Turkey</vt:lpstr>
      <vt:lpstr>Management of Breeding Turkey</vt:lpstr>
      <vt:lpstr>Ducks and Geese Production</vt:lpstr>
      <vt:lpstr>Management of Broiler Ducks and Geese</vt:lpstr>
      <vt:lpstr>Feeding of Broiler Ducks and Geese</vt:lpstr>
      <vt:lpstr>Feeding of Laying Ducks &amp; Geese</vt:lpstr>
      <vt:lpstr>PowerPoint Presentation</vt:lpstr>
      <vt:lpstr>Management of Guinea Fowls</vt:lpstr>
      <vt:lpstr>Feeding of Guinea Fowls</vt:lpstr>
      <vt:lpstr>Helmeted Guinea Fowl</vt:lpstr>
      <vt:lpstr> Light Management </vt:lpstr>
      <vt:lpstr>Record Keeping</vt:lpstr>
      <vt:lpstr>Terminologies</vt:lpstr>
      <vt:lpstr>Pictures on Peacock and Ostrich</vt:lpstr>
      <vt:lpstr>Pictures on Wood Pigeon &amp; Golden Pheasant</vt:lpstr>
      <vt:lpstr>Japanese Quail</vt:lpstr>
    </vt:vector>
  </TitlesOfParts>
  <Company>Your Organization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Poultry Management Tips by Dr. Olajide Sogunle</dc:title>
  <dc:creator>Your User Name</dc:creator>
  <cp:lastModifiedBy>Teacher E-Solutions</cp:lastModifiedBy>
  <cp:revision>192</cp:revision>
  <dcterms:created xsi:type="dcterms:W3CDTF">2009-10-14T08:52:55Z</dcterms:created>
  <dcterms:modified xsi:type="dcterms:W3CDTF">2019-01-15T12:44:12Z</dcterms:modified>
</cp:coreProperties>
</file>