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66" r:id="rId13"/>
    <p:sldId id="267" r:id="rId14"/>
    <p:sldId id="278" r:id="rId15"/>
    <p:sldId id="268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1" autoAdjust="0"/>
    <p:restoredTop sz="94660"/>
  </p:normalViewPr>
  <p:slideViewPr>
    <p:cSldViewPr>
      <p:cViewPr>
        <p:scale>
          <a:sx n="76" d="100"/>
          <a:sy n="76" d="100"/>
        </p:scale>
        <p:origin x="-58" y="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1C4CB-1177-4807-A272-2299D1BD4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72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CA76A-2D0B-48A0-8C21-1E135C7346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5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158C8-EC1C-4496-A1E3-910243DDA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37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57800" y="1981200"/>
            <a:ext cx="3429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57800" y="4114800"/>
            <a:ext cx="3429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AD7BB-C334-4361-85FB-99AEE5150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55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676400" y="1981200"/>
            <a:ext cx="7010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6DDCF-7DE0-4942-9798-1373AC0C94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31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95F1B-30DC-490F-8895-8A6F3A1B2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76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7D0BB-40F8-4301-882C-BD07616BD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7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E1738-2D3B-4C12-BA7A-6CB1722D3F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39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4FACB-49EF-4A22-BEE0-EA8DBCCBC2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9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07CBE-9068-4BE1-8608-40E0E6D8B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99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DA7CB-3C66-4404-BF18-3FE1E7C83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37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539D3-1F1E-4A2A-949C-029A38274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03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98C7C-C302-48BD-883B-AFF0C07E2F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8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30548-0BD7-4030-B7F3-7F85C1100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1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36686F9-002A-4631-9A48-86468F42C6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22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3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is.usda.gov/" TargetMode="External"/><Relationship Id="rId2" Type="http://schemas.openxmlformats.org/officeDocument/2006/relationships/hyperlink" Target="http://www.fao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file:///E:\IMAGES\LG\03_07.JPG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 Rabbit Production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By Josh Schaeffer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maintain-rabb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143000"/>
            <a:ext cx="7162800" cy="488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5"/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7010400" cy="1295400"/>
          </a:xfrm>
        </p:spPr>
        <p:txBody>
          <a:bodyPr/>
          <a:lstStyle/>
          <a:p>
            <a:pPr eaLnBrk="1" hangingPunct="1"/>
            <a:r>
              <a:rPr lang="en-US" sz="3000" smtClean="0"/>
              <a:t>Hanging Hutches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inside_bar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95400"/>
            <a:ext cx="6096000" cy="524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5"/>
          <p:cNvSpPr>
            <a:spLocks noGrp="1" noChangeArrowheads="1"/>
          </p:cNvSpPr>
          <p:nvPr>
            <p:ph type="title"/>
          </p:nvPr>
        </p:nvSpPr>
        <p:spPr>
          <a:xfrm>
            <a:off x="1600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000" smtClean="0"/>
              <a:t>Stacked---Climate Controlled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grooming_ta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066800"/>
            <a:ext cx="55245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Line 5"/>
          <p:cNvSpPr>
            <a:spLocks noChangeShapeType="1"/>
          </p:cNvSpPr>
          <p:nvPr/>
        </p:nvSpPr>
        <p:spPr bwMode="auto">
          <a:xfrm flipH="1">
            <a:off x="5105400" y="2590800"/>
            <a:ext cx="2819400" cy="243840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" name="Line 6"/>
          <p:cNvSpPr>
            <a:spLocks noChangeShapeType="1"/>
          </p:cNvSpPr>
          <p:nvPr/>
        </p:nvSpPr>
        <p:spPr bwMode="auto">
          <a:xfrm>
            <a:off x="1066800" y="3581400"/>
            <a:ext cx="3352800" cy="15240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457200" y="2743200"/>
            <a:ext cx="1774825" cy="8223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/>
              <a:t>Recording </a:t>
            </a:r>
          </a:p>
          <a:p>
            <a:pPr eaLnBrk="1" hangingPunct="1"/>
            <a:r>
              <a:rPr lang="en-US" sz="2400" b="1"/>
              <a:t>Keeping</a:t>
            </a:r>
          </a:p>
        </p:txBody>
      </p:sp>
      <p:sp>
        <p:nvSpPr>
          <p:cNvPr id="14342" name="Line 8"/>
          <p:cNvSpPr>
            <a:spLocks noChangeShapeType="1"/>
          </p:cNvSpPr>
          <p:nvPr/>
        </p:nvSpPr>
        <p:spPr bwMode="auto">
          <a:xfrm flipH="1">
            <a:off x="5257800" y="2438400"/>
            <a:ext cx="2819400" cy="243840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Text Box 9"/>
          <p:cNvSpPr txBox="1">
            <a:spLocks noChangeArrowheads="1"/>
          </p:cNvSpPr>
          <p:nvPr/>
        </p:nvSpPr>
        <p:spPr bwMode="auto">
          <a:xfrm>
            <a:off x="6553200" y="1066800"/>
            <a:ext cx="1774825" cy="15525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2400" b="1"/>
          </a:p>
          <a:p>
            <a:pPr eaLnBrk="1" hangingPunct="1"/>
            <a:endParaRPr lang="en-US" sz="2400" b="1"/>
          </a:p>
          <a:p>
            <a:pPr eaLnBrk="1" hangingPunct="1"/>
            <a:r>
              <a:rPr lang="en-US" sz="2400" b="1"/>
              <a:t>Sanitary &amp; Organized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130425" y="1981200"/>
            <a:ext cx="3440113" cy="4114800"/>
          </a:xfrm>
        </p:spPr>
        <p:txBody>
          <a:bodyPr/>
          <a:lstStyle/>
          <a:p>
            <a:pPr eaLnBrk="1" hangingPunct="1"/>
            <a:r>
              <a:rPr lang="en-US" sz="4000" u="sng" smtClean="0"/>
              <a:t>Feeding</a:t>
            </a:r>
            <a:endParaRPr lang="en-US" sz="4000" smtClean="0"/>
          </a:p>
          <a:p>
            <a:pPr lvl="1" eaLnBrk="1" hangingPunct="1"/>
            <a:r>
              <a:rPr lang="en-US" sz="2100" smtClean="0"/>
              <a:t>Fresh, Clean Water is essential</a:t>
            </a:r>
          </a:p>
          <a:p>
            <a:pPr lvl="1" eaLnBrk="1" hangingPunct="1"/>
            <a:r>
              <a:rPr lang="en-US" sz="2100" smtClean="0"/>
              <a:t>Pellets</a:t>
            </a:r>
          </a:p>
          <a:p>
            <a:pPr lvl="2" eaLnBrk="1" hangingPunct="1"/>
            <a:r>
              <a:rPr lang="en-US" sz="2000" smtClean="0"/>
              <a:t>Usually all that is needed</a:t>
            </a:r>
          </a:p>
          <a:p>
            <a:pPr lvl="2" eaLnBrk="1" hangingPunct="1"/>
            <a:r>
              <a:rPr lang="en-US" sz="2000" smtClean="0"/>
              <a:t>Hay not necessary</a:t>
            </a:r>
          </a:p>
          <a:p>
            <a:pPr lvl="2" eaLnBrk="1" hangingPunct="1"/>
            <a:r>
              <a:rPr lang="en-US" sz="2000" smtClean="0"/>
              <a:t>Formulated to meet rabbit needs</a:t>
            </a:r>
          </a:p>
          <a:p>
            <a:pPr lvl="1" eaLnBrk="1" hangingPunct="1"/>
            <a:r>
              <a:rPr lang="en-US" sz="2100" smtClean="0"/>
              <a:t>Hay and Grains</a:t>
            </a:r>
          </a:p>
        </p:txBody>
      </p:sp>
      <p:pic>
        <p:nvPicPr>
          <p:cNvPr id="15363" name="Picture 8" descr="rabbitration"/>
          <p:cNvPicPr>
            <a:picLocks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1200" y="1828800"/>
            <a:ext cx="2373313" cy="4419600"/>
          </a:xfrm>
          <a:noFill/>
        </p:spPr>
      </p:pic>
      <p:sp>
        <p:nvSpPr>
          <p:cNvPr id="15364" name="Rectangle 9"/>
          <p:cNvSpPr>
            <a:spLocks noChangeArrowheads="1"/>
          </p:cNvSpPr>
          <p:nvPr/>
        </p:nvSpPr>
        <p:spPr bwMode="auto">
          <a:xfrm>
            <a:off x="-838200" y="304800"/>
            <a:ext cx="8686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eaLnBrk="1" hangingPunct="1"/>
            <a:r>
              <a:rPr lang="en-US" sz="4400">
                <a:solidFill>
                  <a:schemeClr val="tx2"/>
                </a:solidFill>
              </a:rPr>
              <a:t>General Management</a:t>
            </a:r>
          </a:p>
          <a:p>
            <a:pPr algn="r" eaLnBrk="1" hangingPunct="1"/>
            <a:r>
              <a:rPr lang="en-US" sz="4400">
                <a:solidFill>
                  <a:schemeClr val="tx2"/>
                </a:solidFill>
              </a:rPr>
              <a:t> Techniques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Feed Efficiencies of Common Meat Animals</a:t>
            </a:r>
          </a:p>
        </p:txBody>
      </p:sp>
      <p:graphicFrame>
        <p:nvGraphicFramePr>
          <p:cNvPr id="54304" name="Group 32"/>
          <p:cNvGraphicFramePr>
            <a:graphicFrameLocks noGrp="1"/>
          </p:cNvGraphicFramePr>
          <p:nvPr>
            <p:ph type="tbl" idx="1"/>
          </p:nvPr>
        </p:nvGraphicFramePr>
        <p:xfrm>
          <a:off x="1447800" y="1981200"/>
          <a:ext cx="7239000" cy="2579688"/>
        </p:xfrm>
        <a:graphic>
          <a:graphicData uri="http://schemas.openxmlformats.org/drawingml/2006/table">
            <a:tbl>
              <a:tblPr/>
              <a:tblGrid>
                <a:gridCol w="1447800"/>
                <a:gridCol w="1447800"/>
                <a:gridCol w="1143000"/>
                <a:gridCol w="1752600"/>
                <a:gridCol w="1447800"/>
              </a:tblGrid>
              <a:tr h="9522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BEEF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LAMB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HOG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CHICKEN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RABBIT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274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6-8 lbs feed/lb gain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 lbs feed/lb gain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2.5-3 lbs feed/lb gain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lbs feed/lb gain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 lbs feed/lb gain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 u="sng" smtClean="0"/>
              <a:t>Breeding</a:t>
            </a:r>
            <a:endParaRPr lang="en-US" sz="2400" smtClean="0"/>
          </a:p>
          <a:p>
            <a:pPr lvl="1" eaLnBrk="1" hangingPunct="1"/>
            <a:r>
              <a:rPr lang="en-US" sz="2100" smtClean="0"/>
              <a:t>KEEP RECORDS!!!!!!</a:t>
            </a:r>
          </a:p>
          <a:p>
            <a:pPr lvl="1" eaLnBrk="1" hangingPunct="1"/>
            <a:r>
              <a:rPr lang="en-US" sz="2100" smtClean="0"/>
              <a:t>Doe is induced ovulator</a:t>
            </a:r>
          </a:p>
          <a:p>
            <a:pPr lvl="2" eaLnBrk="1" hangingPunct="1"/>
            <a:r>
              <a:rPr lang="en-US" sz="2000" smtClean="0"/>
              <a:t>In heat 14 out of 16 days</a:t>
            </a:r>
          </a:p>
          <a:p>
            <a:pPr lvl="1" eaLnBrk="1" hangingPunct="1"/>
            <a:r>
              <a:rPr lang="en-US" sz="2100" smtClean="0"/>
              <a:t>Gestation = 31-33 days</a:t>
            </a:r>
          </a:p>
          <a:p>
            <a:pPr lvl="1" eaLnBrk="1" hangingPunct="1"/>
            <a:r>
              <a:rPr lang="en-US" sz="2100" smtClean="0"/>
              <a:t>Breeding Schedule</a:t>
            </a:r>
          </a:p>
          <a:p>
            <a:pPr lvl="2" eaLnBrk="1" hangingPunct="1"/>
            <a:r>
              <a:rPr lang="en-US" sz="2000" smtClean="0"/>
              <a:t>Take doe to buck</a:t>
            </a:r>
          </a:p>
          <a:p>
            <a:pPr lvl="2" eaLnBrk="1" hangingPunct="1"/>
            <a:r>
              <a:rPr lang="en-US" sz="2000" smtClean="0"/>
              <a:t>Day 10-16: palpate</a:t>
            </a:r>
          </a:p>
          <a:p>
            <a:pPr lvl="2" eaLnBrk="1" hangingPunct="1"/>
            <a:r>
              <a:rPr lang="en-US" sz="2000" smtClean="0"/>
              <a:t>Day 28: add nest box</a:t>
            </a:r>
          </a:p>
          <a:p>
            <a:pPr lvl="2" eaLnBrk="1" hangingPunct="1"/>
            <a:r>
              <a:rPr lang="en-US" sz="2000" smtClean="0"/>
              <a:t>Day 31-33: doe kindles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General Management Techniques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General Management Techniques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Post-kindling</a:t>
            </a:r>
          </a:p>
          <a:p>
            <a:pPr lvl="1" eaLnBrk="1" hangingPunct="1"/>
            <a:r>
              <a:rPr lang="en-US" smtClean="0"/>
              <a:t>Observe and count kits</a:t>
            </a:r>
          </a:p>
          <a:p>
            <a:pPr lvl="1" eaLnBrk="1" hangingPunct="1"/>
            <a:r>
              <a:rPr lang="en-US" smtClean="0"/>
              <a:t>Remove dead</a:t>
            </a:r>
          </a:p>
          <a:p>
            <a:pPr lvl="1" eaLnBrk="1" hangingPunct="1"/>
            <a:r>
              <a:rPr lang="en-US" smtClean="0"/>
              <a:t>Remove nest box 15 to 21 days post-kindling</a:t>
            </a:r>
          </a:p>
          <a:p>
            <a:pPr lvl="1" eaLnBrk="1" hangingPunct="1"/>
            <a:r>
              <a:rPr lang="en-US" smtClean="0"/>
              <a:t>Wean and rebreed on ~ day 30</a:t>
            </a:r>
          </a:p>
          <a:p>
            <a:pPr lvl="2" eaLnBrk="1" hangingPunct="1"/>
            <a:r>
              <a:rPr lang="en-US" smtClean="0"/>
              <a:t>Allows for 5 litters per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General Management Techniques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400" u="sng" smtClean="0"/>
              <a:t>Health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Sanitation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i="1" smtClean="0"/>
              <a:t>Pasteurellosis multocida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External parasites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Flies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Fleas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Mites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Internal parasites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Not a major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General Management Techniques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400" u="sng" smtClean="0"/>
              <a:t>Marketing</a:t>
            </a:r>
          </a:p>
          <a:p>
            <a:pPr lvl="1" eaLnBrk="1" hangingPunct="1"/>
            <a:r>
              <a:rPr lang="en-US" smtClean="0"/>
              <a:t>Pricing</a:t>
            </a:r>
          </a:p>
          <a:p>
            <a:pPr lvl="1" eaLnBrk="1" hangingPunct="1"/>
            <a:r>
              <a:rPr lang="en-US" smtClean="0"/>
              <a:t>Live sale</a:t>
            </a:r>
          </a:p>
          <a:p>
            <a:pPr lvl="1" eaLnBrk="1" hangingPunct="1"/>
            <a:r>
              <a:rPr lang="en-US" smtClean="0"/>
              <a:t>Butchered rabbit</a:t>
            </a:r>
          </a:p>
          <a:p>
            <a:pPr lvl="2" eaLnBrk="1" hangingPunct="1"/>
            <a:r>
              <a:rPr lang="en-US" smtClean="0"/>
              <a:t>Health regulations</a:t>
            </a:r>
          </a:p>
          <a:p>
            <a:pPr lvl="2" eaLnBrk="1" hangingPunct="1"/>
            <a:endParaRPr lang="en-US" smtClean="0"/>
          </a:p>
          <a:p>
            <a:pPr lvl="2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Rabbit Industry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GROWING</a:t>
            </a:r>
          </a:p>
          <a:p>
            <a:pPr lvl="1" eaLnBrk="1" hangingPunct="1"/>
            <a:r>
              <a:rPr lang="en-US" smtClean="0"/>
              <a:t>Especially in developing countries</a:t>
            </a:r>
          </a:p>
          <a:p>
            <a:pPr eaLnBrk="1" hangingPunct="1"/>
            <a:r>
              <a:rPr lang="en-US" smtClean="0"/>
              <a:t>Current production estimated at 1.5 million tons</a:t>
            </a:r>
          </a:p>
          <a:p>
            <a:pPr eaLnBrk="1" hangingPunct="1"/>
            <a:r>
              <a:rPr lang="en-US" smtClean="0"/>
              <a:t>Not large N. American market</a:t>
            </a:r>
          </a:p>
          <a:p>
            <a:pPr lvl="1" eaLnBrk="1" hangingPunct="1"/>
            <a:r>
              <a:rPr lang="en-US" smtClean="0"/>
              <a:t>No need for animal raised in confinement</a:t>
            </a:r>
          </a:p>
          <a:p>
            <a:pPr lvl="1" eaLnBrk="1" hangingPunct="1"/>
            <a:r>
              <a:rPr lang="en-US" smtClean="0"/>
              <a:t>Low demand-consumer ignorance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Rabbit Production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Fanciers</a:t>
            </a:r>
          </a:p>
          <a:p>
            <a:pPr lvl="1" eaLnBrk="1" hangingPunct="1"/>
            <a:r>
              <a:rPr lang="en-US" smtClean="0"/>
              <a:t>Pets, Breeding Stock, and Show Animals</a:t>
            </a:r>
          </a:p>
          <a:p>
            <a:pPr eaLnBrk="1" hangingPunct="1"/>
            <a:r>
              <a:rPr lang="en-US" smtClean="0"/>
              <a:t>Laboratory</a:t>
            </a:r>
          </a:p>
          <a:p>
            <a:pPr eaLnBrk="1" hangingPunct="1"/>
            <a:r>
              <a:rPr lang="en-US" smtClean="0"/>
              <a:t>Fur/Hair</a:t>
            </a:r>
          </a:p>
          <a:p>
            <a:pPr lvl="1" eaLnBrk="1" hangingPunct="1"/>
            <a:r>
              <a:rPr lang="en-US" smtClean="0"/>
              <a:t>Angora</a:t>
            </a:r>
          </a:p>
          <a:p>
            <a:pPr lvl="1" eaLnBrk="1" hangingPunct="1"/>
            <a:r>
              <a:rPr lang="en-US" smtClean="0"/>
              <a:t>Rex</a:t>
            </a:r>
          </a:p>
          <a:p>
            <a:pPr eaLnBrk="1" hangingPunct="1"/>
            <a:r>
              <a:rPr lang="en-US" smtClean="0"/>
              <a:t>MEAT</a:t>
            </a:r>
          </a:p>
          <a:p>
            <a:pPr lvl="1" eaLnBrk="1" hangingPunct="1"/>
            <a:r>
              <a:rPr lang="en-US" smtClean="0"/>
              <a:t>Largest Rabbit Market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MMMMMMM…….It’s GOOD</a:t>
            </a:r>
          </a:p>
        </p:txBody>
      </p:sp>
      <p:sp>
        <p:nvSpPr>
          <p:cNvPr id="22531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1828800" y="1905000"/>
            <a:ext cx="4038600" cy="4525963"/>
          </a:xfrm>
        </p:spPr>
        <p:txBody>
          <a:bodyPr/>
          <a:lstStyle/>
          <a:p>
            <a:pPr eaLnBrk="1" hangingPunct="1"/>
            <a:r>
              <a:rPr lang="en-US" sz="2400" u="sng" smtClean="0"/>
              <a:t>Highly nutritious</a:t>
            </a:r>
          </a:p>
          <a:p>
            <a:pPr eaLnBrk="1" hangingPunct="1"/>
            <a:r>
              <a:rPr lang="en-US" sz="2400" u="sng" smtClean="0"/>
              <a:t>Fine Grained</a:t>
            </a:r>
          </a:p>
          <a:p>
            <a:pPr eaLnBrk="1" hangingPunct="1"/>
            <a:r>
              <a:rPr lang="en-US" sz="2400" u="sng" smtClean="0"/>
              <a:t>Mild flavored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Fryer</a:t>
            </a:r>
          </a:p>
          <a:p>
            <a:pPr eaLnBrk="1" hangingPunct="1"/>
            <a:r>
              <a:rPr lang="en-US" sz="2400" smtClean="0"/>
              <a:t>Roaster</a:t>
            </a:r>
          </a:p>
          <a:p>
            <a:pPr eaLnBrk="1" hangingPunct="1"/>
            <a:r>
              <a:rPr lang="en-US" sz="2400" smtClean="0"/>
              <a:t>Inspection</a:t>
            </a:r>
          </a:p>
          <a:p>
            <a:pPr lvl="1" eaLnBrk="1" hangingPunct="1"/>
            <a:r>
              <a:rPr lang="en-US" sz="2100" smtClean="0"/>
              <a:t>Voluntary</a:t>
            </a:r>
          </a:p>
          <a:p>
            <a:pPr lvl="1" eaLnBrk="1" hangingPunct="1"/>
            <a:r>
              <a:rPr lang="en-US" sz="2100" smtClean="0"/>
              <a:t>Grading</a:t>
            </a:r>
          </a:p>
        </p:txBody>
      </p:sp>
      <p:pic>
        <p:nvPicPr>
          <p:cNvPr id="22532" name="Picture 4" descr="rabbit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37050" y="2625725"/>
            <a:ext cx="4349750" cy="2336800"/>
          </a:xfrm>
          <a:noFill/>
        </p:spPr>
      </p:pic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517525" y="1712913"/>
            <a:ext cx="3368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457200"/>
            <a:ext cx="7010400" cy="1295400"/>
          </a:xfrm>
        </p:spPr>
        <p:txBody>
          <a:bodyPr/>
          <a:lstStyle/>
          <a:p>
            <a:pPr eaLnBrk="1" hangingPunct="1"/>
            <a:r>
              <a:rPr lang="en-US" smtClean="0"/>
              <a:t>Rabbit vs. the Rest</a:t>
            </a:r>
          </a:p>
        </p:txBody>
      </p:sp>
      <p:graphicFrame>
        <p:nvGraphicFramePr>
          <p:cNvPr id="44083" name="Group 51"/>
          <p:cNvGraphicFramePr>
            <a:graphicFrameLocks noGrp="1"/>
          </p:cNvGraphicFramePr>
          <p:nvPr>
            <p:ph type="tbl" idx="1"/>
          </p:nvPr>
        </p:nvGraphicFramePr>
        <p:xfrm>
          <a:off x="1676400" y="1981200"/>
          <a:ext cx="7010400" cy="411480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</a:tblGrid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MEAT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PROTEIN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FAT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CALORIES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Rabbit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10.25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795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Chicken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810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Veal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18.8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14.0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910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Turkey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Beef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16.3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28.0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1440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Lamb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15.7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27.7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1420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Pork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11.9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45.0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02" name="Text Box 52"/>
          <p:cNvSpPr txBox="1">
            <a:spLocks noChangeArrowheads="1"/>
          </p:cNvSpPr>
          <p:nvPr/>
        </p:nvSpPr>
        <p:spPr bwMode="auto">
          <a:xfrm>
            <a:off x="2209800" y="1422400"/>
            <a:ext cx="4779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1"/>
              <a:t>This is based on 1 pound of raw meat.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NOT get Rich Quick!!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524000"/>
            <a:ext cx="4724400" cy="4525963"/>
          </a:xfrm>
        </p:spPr>
        <p:txBody>
          <a:bodyPr/>
          <a:lstStyle/>
          <a:p>
            <a:pPr eaLnBrk="1" hangingPunct="1"/>
            <a:r>
              <a:rPr lang="en-US" smtClean="0"/>
              <a:t>Initial costs are high</a:t>
            </a:r>
          </a:p>
          <a:p>
            <a:pPr lvl="1" eaLnBrk="1" hangingPunct="1"/>
            <a:r>
              <a:rPr lang="en-US" smtClean="0"/>
              <a:t>Housing</a:t>
            </a:r>
          </a:p>
          <a:p>
            <a:pPr lvl="1" eaLnBrk="1" hangingPunct="1"/>
            <a:r>
              <a:rPr lang="en-US" smtClean="0"/>
              <a:t>Breeding Stock</a:t>
            </a:r>
          </a:p>
          <a:p>
            <a:pPr lvl="1" eaLnBrk="1" hangingPunct="1"/>
            <a:r>
              <a:rPr lang="en-US" smtClean="0"/>
              <a:t>Supplies</a:t>
            </a:r>
          </a:p>
          <a:p>
            <a:pPr eaLnBrk="1" hangingPunct="1"/>
            <a:r>
              <a:rPr lang="en-US" smtClean="0"/>
              <a:t>Annual Costs</a:t>
            </a:r>
          </a:p>
          <a:p>
            <a:pPr lvl="1" eaLnBrk="1" hangingPunct="1"/>
            <a:r>
              <a:rPr lang="en-US" smtClean="0"/>
              <a:t>Feed</a:t>
            </a:r>
          </a:p>
          <a:p>
            <a:pPr lvl="1" eaLnBrk="1" hangingPunct="1"/>
            <a:r>
              <a:rPr lang="en-US" smtClean="0"/>
              <a:t>Health program</a:t>
            </a:r>
          </a:p>
          <a:p>
            <a:pPr lvl="1" eaLnBrk="1" hangingPunct="1"/>
            <a:r>
              <a:rPr lang="en-US" smtClean="0"/>
              <a:t>Upkeep</a:t>
            </a:r>
          </a:p>
          <a:p>
            <a:pPr eaLnBrk="1" hangingPunct="1"/>
            <a:r>
              <a:rPr lang="en-US" smtClean="0"/>
              <a:t>Labor intensive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Works Cited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Bennet, Bob. </a:t>
            </a:r>
            <a:r>
              <a:rPr lang="en-US" sz="2400" u="sng" smtClean="0"/>
              <a:t>Strorey’s Guide to Raising Rabbits.</a:t>
            </a:r>
            <a:r>
              <a:rPr lang="en-US" sz="2400" smtClean="0"/>
              <a:t> 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Pavia, Audrey. </a:t>
            </a:r>
            <a:r>
              <a:rPr lang="en-US" sz="2400" u="sng" smtClean="0"/>
              <a:t>Rabbits for Dummies.</a:t>
            </a: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“Rabbits.” </a:t>
            </a:r>
            <a:r>
              <a:rPr lang="en-US" sz="2400" u="sng" smtClean="0"/>
              <a:t>The Merck Veterinary Manual. </a:t>
            </a:r>
            <a:r>
              <a:rPr lang="en-US" sz="2400" smtClean="0"/>
              <a:t>pg. 1386-1402.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u="sng" smtClean="0"/>
              <a:t>Food and Agriculture Organization of the United Nations.</a:t>
            </a:r>
            <a:r>
              <a:rPr lang="en-US" sz="2400" smtClean="0"/>
              <a:t>  </a:t>
            </a:r>
            <a:r>
              <a:rPr lang="en-US" sz="2400" smtClean="0">
                <a:hlinkClick r:id="rId2"/>
              </a:rPr>
              <a:t>http://www.fao.org</a:t>
            </a:r>
            <a:r>
              <a:rPr lang="en-US" sz="2400" smtClean="0"/>
              <a:t>  23 April 2004.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u="sng" smtClean="0"/>
              <a:t>Food Safety and Inspection Service.</a:t>
            </a:r>
            <a:r>
              <a:rPr lang="en-US" sz="2400" smtClean="0"/>
              <a:t>  </a:t>
            </a:r>
            <a:r>
              <a:rPr lang="en-US" sz="2400" smtClean="0">
                <a:hlinkClick r:id="rId3"/>
              </a:rPr>
              <a:t>http://www.fsis.usda.gov</a:t>
            </a:r>
            <a:r>
              <a:rPr lang="en-US" sz="2400" smtClean="0"/>
              <a:t>  23 April 2004.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u="sng" smtClean="0"/>
              <a:t>Agricultural Alternatives: Rabbit Production.</a:t>
            </a:r>
            <a:r>
              <a:rPr lang="en-US" sz="2400" smtClean="0"/>
              <a:t>  Penn State, 1994.</a:t>
            </a:r>
            <a:endParaRPr lang="en-US" sz="2400" u="sng" smtClean="0"/>
          </a:p>
          <a:p>
            <a:pPr eaLnBrk="1" hangingPunct="1">
              <a:lnSpc>
                <a:spcPct val="90000"/>
              </a:lnSpc>
            </a:pPr>
            <a:endParaRPr lang="en-US" sz="2400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Basics Of Raising Meat Rabbits</a:t>
            </a:r>
          </a:p>
        </p:txBody>
      </p:sp>
      <p:sp>
        <p:nvSpPr>
          <p:cNvPr id="5123" name="Rectangle 3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Breed Selection</a:t>
            </a:r>
          </a:p>
          <a:p>
            <a:pPr eaLnBrk="1" hangingPunct="1"/>
            <a:r>
              <a:rPr lang="en-US" smtClean="0"/>
              <a:t>General Management Techniques</a:t>
            </a:r>
          </a:p>
          <a:p>
            <a:pPr lvl="1" eaLnBrk="1" hangingPunct="1"/>
            <a:r>
              <a:rPr lang="en-US" smtClean="0"/>
              <a:t>Understanding Rabbits</a:t>
            </a:r>
          </a:p>
          <a:p>
            <a:pPr lvl="1" eaLnBrk="1" hangingPunct="1"/>
            <a:r>
              <a:rPr lang="en-US" smtClean="0"/>
              <a:t>Housing</a:t>
            </a:r>
          </a:p>
          <a:p>
            <a:pPr lvl="1" eaLnBrk="1" hangingPunct="1"/>
            <a:r>
              <a:rPr lang="en-US" smtClean="0"/>
              <a:t>Feeding</a:t>
            </a:r>
          </a:p>
          <a:p>
            <a:pPr lvl="1" eaLnBrk="1" hangingPunct="1"/>
            <a:r>
              <a:rPr lang="en-US" smtClean="0"/>
              <a:t>Breeding</a:t>
            </a:r>
          </a:p>
          <a:p>
            <a:pPr lvl="1" eaLnBrk="1" hangingPunct="1"/>
            <a:r>
              <a:rPr lang="en-US" smtClean="0"/>
              <a:t>Health</a:t>
            </a:r>
          </a:p>
          <a:p>
            <a:pPr lvl="1" eaLnBrk="1" hangingPunct="1"/>
            <a:r>
              <a:rPr lang="en-US" smtClean="0"/>
              <a:t>Marketing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Breed Selection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Meet demands</a:t>
            </a:r>
          </a:p>
          <a:p>
            <a:pPr lvl="1" eaLnBrk="1" hangingPunct="1"/>
            <a:r>
              <a:rPr lang="en-US" smtClean="0"/>
              <a:t>White</a:t>
            </a:r>
          </a:p>
          <a:p>
            <a:pPr lvl="1" eaLnBrk="1" hangingPunct="1"/>
            <a:r>
              <a:rPr lang="en-US" smtClean="0"/>
              <a:t>Fine-boned</a:t>
            </a:r>
          </a:p>
          <a:p>
            <a:pPr eaLnBrk="1" hangingPunct="1"/>
            <a:r>
              <a:rPr lang="en-US" smtClean="0"/>
              <a:t>Expected litter size</a:t>
            </a:r>
          </a:p>
          <a:p>
            <a:pPr lvl="1" eaLnBrk="1" hangingPunct="1"/>
            <a:r>
              <a:rPr lang="en-US" smtClean="0"/>
              <a:t>8-10 kits</a:t>
            </a:r>
          </a:p>
          <a:p>
            <a:pPr eaLnBrk="1" hangingPunct="1"/>
            <a:r>
              <a:rPr lang="en-US" smtClean="0"/>
              <a:t>Personal preference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 Most Popular Meat Breeds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2133600"/>
            <a:ext cx="3440113" cy="4114800"/>
          </a:xfrm>
        </p:spPr>
        <p:txBody>
          <a:bodyPr/>
          <a:lstStyle/>
          <a:p>
            <a:pPr eaLnBrk="1" hangingPunct="1"/>
            <a:r>
              <a:rPr lang="en-US" sz="2400" smtClean="0"/>
              <a:t>New Zealand (white)</a:t>
            </a:r>
          </a:p>
        </p:txBody>
      </p:sp>
      <p:pic>
        <p:nvPicPr>
          <p:cNvPr id="7172" name="Picture 4" descr="Click on image">
            <a:hlinkClick r:id="rId2" action="ppaction://hlinkfile"/>
          </p:cNvPr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06575" y="3228975"/>
            <a:ext cx="3154363" cy="2266950"/>
          </a:xfrm>
        </p:spPr>
      </p:pic>
      <p:pic>
        <p:nvPicPr>
          <p:cNvPr id="7173" name="Picture 6" descr="jasmine47sml"/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95800" y="1524000"/>
            <a:ext cx="3990975" cy="4572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62000" y="1981200"/>
            <a:ext cx="3440113" cy="4114800"/>
          </a:xfrm>
        </p:spPr>
        <p:txBody>
          <a:bodyPr/>
          <a:lstStyle/>
          <a:p>
            <a:pPr eaLnBrk="1" hangingPunct="1"/>
            <a:r>
              <a:rPr lang="en-US" sz="2400" smtClean="0"/>
              <a:t>Californian</a:t>
            </a:r>
          </a:p>
        </p:txBody>
      </p:sp>
      <p:pic>
        <p:nvPicPr>
          <p:cNvPr id="8195" name="Picture 4" descr="cal14"/>
          <p:cNvPicPr>
            <a:picLocks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81400" y="1676400"/>
            <a:ext cx="5562600" cy="43529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2133600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/>
              <a:t>Florida White</a:t>
            </a:r>
          </a:p>
        </p:txBody>
      </p:sp>
      <p:pic>
        <p:nvPicPr>
          <p:cNvPr id="9219" name="Picture 6" descr="florida-white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905000"/>
            <a:ext cx="4648200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General Management Techniques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400" u="sng" smtClean="0"/>
              <a:t>Understanding Rabbits</a:t>
            </a:r>
          </a:p>
          <a:p>
            <a:pPr lvl="1" eaLnBrk="1" hangingPunct="1"/>
            <a:r>
              <a:rPr lang="en-US" smtClean="0"/>
              <a:t>Behavior</a:t>
            </a:r>
          </a:p>
          <a:p>
            <a:pPr lvl="1" eaLnBrk="1" hangingPunct="1"/>
            <a:r>
              <a:rPr lang="en-US" smtClean="0"/>
              <a:t>Normals</a:t>
            </a:r>
          </a:p>
          <a:p>
            <a:pPr lvl="2" eaLnBrk="1" hangingPunct="1"/>
            <a:r>
              <a:rPr lang="en-US" smtClean="0"/>
              <a:t>Temp.  103.1 degrees F</a:t>
            </a:r>
          </a:p>
          <a:p>
            <a:pPr lvl="2" eaLnBrk="1" hangingPunct="1"/>
            <a:r>
              <a:rPr lang="en-US" smtClean="0"/>
              <a:t>Heart rate  180-350 beats per minute</a:t>
            </a:r>
          </a:p>
          <a:p>
            <a:pPr lvl="2" eaLnBrk="1" hangingPunct="1"/>
            <a:r>
              <a:rPr lang="en-US" smtClean="0"/>
              <a:t>Respiratory rate   40-65 breaths per minute </a:t>
            </a:r>
          </a:p>
          <a:p>
            <a:pPr lvl="2" eaLnBrk="1" hangingPunct="1"/>
            <a:r>
              <a:rPr lang="en-US" smtClean="0"/>
              <a:t>Hair coat </a:t>
            </a:r>
          </a:p>
          <a:p>
            <a:pPr lvl="2" eaLnBrk="1" hangingPunct="1"/>
            <a:r>
              <a:rPr lang="en-US" smtClean="0"/>
              <a:t>Mucous membranes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General Management Techniques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400" u="sng" smtClean="0"/>
              <a:t>Housing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Sanitary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Climate Control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Owner-friendly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Types- </a:t>
            </a:r>
            <a:r>
              <a:rPr lang="en-US" b="1" smtClean="0"/>
              <a:t>If you can imagine it, then it exists!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Hanging Hutches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Slants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Stacked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scade">
  <a:themeElements>
    <a:clrScheme name="Cascade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Casca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117</TotalTime>
  <Words>480</Words>
  <Application>Microsoft Office PowerPoint</Application>
  <PresentationFormat>On-screen Show (4:3)</PresentationFormat>
  <Paragraphs>178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Wingdings</vt:lpstr>
      <vt:lpstr>Calibri</vt:lpstr>
      <vt:lpstr>Cascade</vt:lpstr>
      <vt:lpstr>  Rabbit Production</vt:lpstr>
      <vt:lpstr>Types of Rabbit Production</vt:lpstr>
      <vt:lpstr>Basics Of Raising Meat Rabbits</vt:lpstr>
      <vt:lpstr>Breed Selection</vt:lpstr>
      <vt:lpstr>3 Most Popular Meat Breeds</vt:lpstr>
      <vt:lpstr>PowerPoint Presentation</vt:lpstr>
      <vt:lpstr>PowerPoint Presentation</vt:lpstr>
      <vt:lpstr>General Management Techniques</vt:lpstr>
      <vt:lpstr>General Management Techniques</vt:lpstr>
      <vt:lpstr>Hanging Hutches</vt:lpstr>
      <vt:lpstr>Stacked---Climate Controlled</vt:lpstr>
      <vt:lpstr>PowerPoint Presentation</vt:lpstr>
      <vt:lpstr>PowerPoint Presentation</vt:lpstr>
      <vt:lpstr>Feed Efficiencies of Common Meat Animals</vt:lpstr>
      <vt:lpstr>General Management Techniques</vt:lpstr>
      <vt:lpstr>General Management Techniques</vt:lpstr>
      <vt:lpstr>General Management Techniques</vt:lpstr>
      <vt:lpstr>General Management Techniques</vt:lpstr>
      <vt:lpstr>The Rabbit Industry</vt:lpstr>
      <vt:lpstr>MMMMMMM…….It’s GOOD</vt:lpstr>
      <vt:lpstr>Rabbit vs. the Rest</vt:lpstr>
      <vt:lpstr>NOT get Rich Quick!!</vt:lpstr>
      <vt:lpstr>Works Cited</vt:lpstr>
    </vt:vector>
  </TitlesOfParts>
  <Company>Truman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Rabbit Production</dc:title>
  <dc:creator>Josh Schaeffer</dc:creator>
  <cp:lastModifiedBy>Teacher E-Solutions</cp:lastModifiedBy>
  <cp:revision>5</cp:revision>
  <dcterms:created xsi:type="dcterms:W3CDTF">2004-05-04T01:37:36Z</dcterms:created>
  <dcterms:modified xsi:type="dcterms:W3CDTF">2019-01-15T12:44:15Z</dcterms:modified>
</cp:coreProperties>
</file>