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9" r:id="rId10"/>
    <p:sldId id="264" r:id="rId11"/>
    <p:sldId id="265" r:id="rId12"/>
    <p:sldId id="266" r:id="rId13"/>
    <p:sldId id="267" r:id="rId14"/>
    <p:sldId id="278" r:id="rId15"/>
    <p:sldId id="268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831" autoAdjust="0"/>
    <p:restoredTop sz="94660"/>
  </p:normalViewPr>
  <p:slideViewPr>
    <p:cSldViewPr>
      <p:cViewPr>
        <p:scale>
          <a:sx n="76" d="100"/>
          <a:sy n="76" d="100"/>
        </p:scale>
        <p:origin x="-58" y="1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Line 7"/>
          <p:cNvSpPr>
            <a:spLocks noChangeShapeType="1"/>
          </p:cNvSpPr>
          <p:nvPr/>
        </p:nvSpPr>
        <p:spPr bwMode="auto">
          <a:xfrm>
            <a:off x="228600" y="990600"/>
            <a:ext cx="8610600" cy="0"/>
          </a:xfrm>
          <a:prstGeom prst="line">
            <a:avLst/>
          </a:prstGeom>
          <a:noFill/>
          <a:ln w="66675">
            <a:solidFill>
              <a:schemeClr val="tx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grpSp>
        <p:nvGrpSpPr>
          <p:cNvPr id="5" name="Group 8"/>
          <p:cNvGrpSpPr>
            <a:grpSpLocks/>
          </p:cNvGrpSpPr>
          <p:nvPr/>
        </p:nvGrpSpPr>
        <p:grpSpPr bwMode="auto">
          <a:xfrm>
            <a:off x="228600" y="1447800"/>
            <a:ext cx="2286000" cy="2514600"/>
            <a:chOff x="144" y="912"/>
            <a:chExt cx="1440" cy="1584"/>
          </a:xfrm>
        </p:grpSpPr>
        <p:sp>
          <p:nvSpPr>
            <p:cNvPr id="6" name="Rectangle 9"/>
            <p:cNvSpPr>
              <a:spLocks noChangeArrowheads="1"/>
            </p:cNvSpPr>
            <p:nvPr/>
          </p:nvSpPr>
          <p:spPr bwMode="auto">
            <a:xfrm>
              <a:off x="960" y="912"/>
              <a:ext cx="52" cy="979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Rectangle 10"/>
            <p:cNvSpPr>
              <a:spLocks noChangeArrowheads="1"/>
            </p:cNvSpPr>
            <p:nvPr/>
          </p:nvSpPr>
          <p:spPr bwMode="auto">
            <a:xfrm>
              <a:off x="844" y="912"/>
              <a:ext cx="52" cy="861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Rectangle 11"/>
            <p:cNvSpPr>
              <a:spLocks noChangeArrowheads="1"/>
            </p:cNvSpPr>
            <p:nvPr/>
          </p:nvSpPr>
          <p:spPr bwMode="auto">
            <a:xfrm>
              <a:off x="727" y="912"/>
              <a:ext cx="52" cy="736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Rectangle 12"/>
            <p:cNvSpPr>
              <a:spLocks noChangeArrowheads="1"/>
            </p:cNvSpPr>
            <p:nvPr/>
          </p:nvSpPr>
          <p:spPr bwMode="auto">
            <a:xfrm>
              <a:off x="610" y="912"/>
              <a:ext cx="52" cy="612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Rectangle 13"/>
            <p:cNvSpPr>
              <a:spLocks noChangeArrowheads="1"/>
            </p:cNvSpPr>
            <p:nvPr/>
          </p:nvSpPr>
          <p:spPr bwMode="auto">
            <a:xfrm>
              <a:off x="494" y="912"/>
              <a:ext cx="52" cy="49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Rectangle 14"/>
            <p:cNvSpPr>
              <a:spLocks noChangeArrowheads="1"/>
            </p:cNvSpPr>
            <p:nvPr/>
          </p:nvSpPr>
          <p:spPr bwMode="auto">
            <a:xfrm>
              <a:off x="377" y="912"/>
              <a:ext cx="52" cy="361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Rectangle 15"/>
            <p:cNvSpPr>
              <a:spLocks noChangeArrowheads="1"/>
            </p:cNvSpPr>
            <p:nvPr/>
          </p:nvSpPr>
          <p:spPr bwMode="auto">
            <a:xfrm>
              <a:off x="260" y="912"/>
              <a:ext cx="52" cy="249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Rectangle 16"/>
            <p:cNvSpPr>
              <a:spLocks noChangeArrowheads="1"/>
            </p:cNvSpPr>
            <p:nvPr/>
          </p:nvSpPr>
          <p:spPr bwMode="auto">
            <a:xfrm>
              <a:off x="144" y="912"/>
              <a:ext cx="52" cy="125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Rectangle 17"/>
            <p:cNvSpPr>
              <a:spLocks noChangeArrowheads="1"/>
            </p:cNvSpPr>
            <p:nvPr/>
          </p:nvSpPr>
          <p:spPr bwMode="auto">
            <a:xfrm>
              <a:off x="1077" y="912"/>
              <a:ext cx="49" cy="1098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Rectangle 18"/>
            <p:cNvSpPr>
              <a:spLocks noChangeArrowheads="1"/>
            </p:cNvSpPr>
            <p:nvPr/>
          </p:nvSpPr>
          <p:spPr bwMode="auto">
            <a:xfrm>
              <a:off x="1191" y="912"/>
              <a:ext cx="49" cy="1223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Rectangle 19"/>
            <p:cNvSpPr>
              <a:spLocks noChangeArrowheads="1"/>
            </p:cNvSpPr>
            <p:nvPr/>
          </p:nvSpPr>
          <p:spPr bwMode="auto">
            <a:xfrm>
              <a:off x="1304" y="912"/>
              <a:ext cx="49" cy="134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Rectangle 20"/>
            <p:cNvSpPr>
              <a:spLocks noChangeArrowheads="1"/>
            </p:cNvSpPr>
            <p:nvPr/>
          </p:nvSpPr>
          <p:spPr bwMode="auto">
            <a:xfrm>
              <a:off x="1418" y="912"/>
              <a:ext cx="52" cy="146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Rectangle 21"/>
            <p:cNvSpPr>
              <a:spLocks noChangeArrowheads="1"/>
            </p:cNvSpPr>
            <p:nvPr/>
          </p:nvSpPr>
          <p:spPr bwMode="auto">
            <a:xfrm>
              <a:off x="1535" y="912"/>
              <a:ext cx="49" cy="158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9" name="Line 22"/>
          <p:cNvSpPr>
            <a:spLocks noChangeShapeType="1"/>
          </p:cNvSpPr>
          <p:nvPr/>
        </p:nvSpPr>
        <p:spPr bwMode="auto">
          <a:xfrm>
            <a:off x="266700" y="6172200"/>
            <a:ext cx="8610600" cy="0"/>
          </a:xfrm>
          <a:prstGeom prst="line">
            <a:avLst/>
          </a:prstGeom>
          <a:noFill/>
          <a:ln w="12700">
            <a:solidFill>
              <a:schemeClr val="tx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222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895600" y="1371600"/>
            <a:ext cx="5867400" cy="2286000"/>
          </a:xfrm>
        </p:spPr>
        <p:txBody>
          <a:bodyPr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222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971800" y="4267200"/>
            <a:ext cx="5791200" cy="1447800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600" b="1"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20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1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2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71C4CB-1177-4807-A272-2299D1BD419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10726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86CA76A-2D0B-48A0-8C21-1E135C7346B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6" name="Rectangle 22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92528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34200" y="457200"/>
            <a:ext cx="1752600" cy="56388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676400" y="457200"/>
            <a:ext cx="5105400" cy="56388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A158C8-EC1C-4496-A1E3-910243DDA5A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6" name="Rectangle 22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103709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6400" y="457200"/>
            <a:ext cx="7010400" cy="12954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676400" y="1981200"/>
            <a:ext cx="3429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5257800" y="1981200"/>
            <a:ext cx="3429000" cy="198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5257800" y="4114800"/>
            <a:ext cx="3429000" cy="198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C7AD7BB-C334-4361-85FB-99AEE5150AC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8" name="Rectangle 22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675514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6400" y="457200"/>
            <a:ext cx="7010400" cy="12954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1676400" y="1981200"/>
            <a:ext cx="7010400" cy="4114800"/>
          </a:xfrm>
        </p:spPr>
        <p:txBody>
          <a:bodyPr/>
          <a:lstStyle/>
          <a:p>
            <a:pPr lvl="0"/>
            <a:endParaRPr lang="en-US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A06DDCF-7DE0-4942-9798-1373AC0C94D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6" name="Rectangle 22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823161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6400" y="457200"/>
            <a:ext cx="7010400" cy="12954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676400" y="1981200"/>
            <a:ext cx="3429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57800" y="1981200"/>
            <a:ext cx="3429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EF95F1B-30DC-490F-8895-8A6F3A1B2BD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7" name="Rectangle 22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28761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F47D0BB-40F8-4301-882C-BD07616BD7C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6" name="Rectangle 22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3878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0AE1738-2D3B-4C12-BA7A-6CB1722D3FB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6" name="Rectangle 22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38398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676400" y="1981200"/>
            <a:ext cx="3429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57800" y="1981200"/>
            <a:ext cx="3429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BB4FACB-49EF-4A22-BEE0-EA8DBCCBC27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7" name="Rectangle 22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79684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B607CBE-9068-4BE1-8608-40E0E6D8B21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9" name="Rectangle 22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87997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EBDA7CB-3C66-4404-BF18-3FE1E7C83B4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5" name="Rectangle 22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27371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C6539D3-1F1E-4A2A-949C-029A38274EA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4" name="Rectangle 22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7103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798C7C-C302-48BD-883B-AFF0C07E2FB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7" name="Rectangle 22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06853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1030548-0BD7-4030-B7F3-7F85C11004D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7" name="Rectangle 22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19187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676400" y="457200"/>
            <a:ext cx="70104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676400" y="1981200"/>
            <a:ext cx="7010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51204" name="Rectangle 4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2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1205" name="Rectangle 5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A36686F9-002A-4631-9A48-86468F42C61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1030" name="Line 6"/>
          <p:cNvSpPr>
            <a:spLocks noChangeShapeType="1"/>
          </p:cNvSpPr>
          <p:nvPr/>
        </p:nvSpPr>
        <p:spPr bwMode="auto">
          <a:xfrm>
            <a:off x="266700" y="6172200"/>
            <a:ext cx="8610600" cy="0"/>
          </a:xfrm>
          <a:prstGeom prst="line">
            <a:avLst/>
          </a:prstGeom>
          <a:noFill/>
          <a:ln w="12700">
            <a:solidFill>
              <a:schemeClr val="tx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31" name="Line 7"/>
          <p:cNvSpPr>
            <a:spLocks noChangeShapeType="1"/>
          </p:cNvSpPr>
          <p:nvPr/>
        </p:nvSpPr>
        <p:spPr bwMode="auto">
          <a:xfrm>
            <a:off x="228600" y="304800"/>
            <a:ext cx="8610600" cy="0"/>
          </a:xfrm>
          <a:prstGeom prst="line">
            <a:avLst/>
          </a:prstGeom>
          <a:noFill/>
          <a:ln w="76200">
            <a:solidFill>
              <a:schemeClr val="tx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grpSp>
        <p:nvGrpSpPr>
          <p:cNvPr id="1032" name="Group 8"/>
          <p:cNvGrpSpPr>
            <a:grpSpLocks/>
          </p:cNvGrpSpPr>
          <p:nvPr/>
        </p:nvGrpSpPr>
        <p:grpSpPr bwMode="auto">
          <a:xfrm>
            <a:off x="228600" y="457200"/>
            <a:ext cx="1246188" cy="1371600"/>
            <a:chOff x="144" y="288"/>
            <a:chExt cx="785" cy="864"/>
          </a:xfrm>
        </p:grpSpPr>
        <p:sp>
          <p:nvSpPr>
            <p:cNvPr id="1034" name="Rectangle 9"/>
            <p:cNvSpPr>
              <a:spLocks noChangeArrowheads="1"/>
            </p:cNvSpPr>
            <p:nvPr/>
          </p:nvSpPr>
          <p:spPr bwMode="auto">
            <a:xfrm>
              <a:off x="589" y="288"/>
              <a:ext cx="28" cy="534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35" name="Rectangle 10"/>
            <p:cNvSpPr>
              <a:spLocks noChangeArrowheads="1"/>
            </p:cNvSpPr>
            <p:nvPr/>
          </p:nvSpPr>
          <p:spPr bwMode="auto">
            <a:xfrm>
              <a:off x="526" y="288"/>
              <a:ext cx="28" cy="470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36" name="Rectangle 11"/>
            <p:cNvSpPr>
              <a:spLocks noChangeArrowheads="1"/>
            </p:cNvSpPr>
            <p:nvPr/>
          </p:nvSpPr>
          <p:spPr bwMode="auto">
            <a:xfrm>
              <a:off x="462" y="288"/>
              <a:ext cx="28" cy="401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37" name="Rectangle 12"/>
            <p:cNvSpPr>
              <a:spLocks noChangeArrowheads="1"/>
            </p:cNvSpPr>
            <p:nvPr/>
          </p:nvSpPr>
          <p:spPr bwMode="auto">
            <a:xfrm>
              <a:off x="398" y="288"/>
              <a:ext cx="28" cy="334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38" name="Rectangle 13"/>
            <p:cNvSpPr>
              <a:spLocks noChangeArrowheads="1"/>
            </p:cNvSpPr>
            <p:nvPr/>
          </p:nvSpPr>
          <p:spPr bwMode="auto">
            <a:xfrm>
              <a:off x="335" y="288"/>
              <a:ext cx="28" cy="269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39" name="Rectangle 14"/>
            <p:cNvSpPr>
              <a:spLocks noChangeArrowheads="1"/>
            </p:cNvSpPr>
            <p:nvPr/>
          </p:nvSpPr>
          <p:spPr bwMode="auto">
            <a:xfrm>
              <a:off x="271" y="288"/>
              <a:ext cx="28" cy="197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40" name="Rectangle 15"/>
            <p:cNvSpPr>
              <a:spLocks noChangeArrowheads="1"/>
            </p:cNvSpPr>
            <p:nvPr/>
          </p:nvSpPr>
          <p:spPr bwMode="auto">
            <a:xfrm>
              <a:off x="207" y="288"/>
              <a:ext cx="29" cy="136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41" name="Rectangle 16"/>
            <p:cNvSpPr>
              <a:spLocks noChangeArrowheads="1"/>
            </p:cNvSpPr>
            <p:nvPr/>
          </p:nvSpPr>
          <p:spPr bwMode="auto">
            <a:xfrm>
              <a:off x="144" y="288"/>
              <a:ext cx="28" cy="68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42" name="Rectangle 17"/>
            <p:cNvSpPr>
              <a:spLocks noChangeArrowheads="1"/>
            </p:cNvSpPr>
            <p:nvPr/>
          </p:nvSpPr>
          <p:spPr bwMode="auto">
            <a:xfrm>
              <a:off x="653" y="288"/>
              <a:ext cx="26" cy="599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43" name="Rectangle 18"/>
            <p:cNvSpPr>
              <a:spLocks noChangeArrowheads="1"/>
            </p:cNvSpPr>
            <p:nvPr/>
          </p:nvSpPr>
          <p:spPr bwMode="auto">
            <a:xfrm>
              <a:off x="715" y="288"/>
              <a:ext cx="26" cy="66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44" name="Rectangle 19"/>
            <p:cNvSpPr>
              <a:spLocks noChangeArrowheads="1"/>
            </p:cNvSpPr>
            <p:nvPr/>
          </p:nvSpPr>
          <p:spPr bwMode="auto">
            <a:xfrm>
              <a:off x="776" y="288"/>
              <a:ext cx="27" cy="73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45" name="Rectangle 20"/>
            <p:cNvSpPr>
              <a:spLocks noChangeArrowheads="1"/>
            </p:cNvSpPr>
            <p:nvPr/>
          </p:nvSpPr>
          <p:spPr bwMode="auto">
            <a:xfrm>
              <a:off x="839" y="288"/>
              <a:ext cx="28" cy="8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46" name="Rectangle 21"/>
            <p:cNvSpPr>
              <a:spLocks noChangeArrowheads="1"/>
            </p:cNvSpPr>
            <p:nvPr/>
          </p:nvSpPr>
          <p:spPr bwMode="auto">
            <a:xfrm>
              <a:off x="902" y="288"/>
              <a:ext cx="27" cy="86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51222" name="Rectangle 22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93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9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900">
          <a:solidFill>
            <a:schemeClr val="tx2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900">
          <a:solidFill>
            <a:schemeClr val="tx2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900">
          <a:solidFill>
            <a:schemeClr val="tx2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900">
          <a:solidFill>
            <a:schemeClr val="tx2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900">
          <a:solidFill>
            <a:schemeClr val="tx2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900">
          <a:solidFill>
            <a:schemeClr val="tx2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900">
          <a:solidFill>
            <a:schemeClr val="tx2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9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" pitchFamily="2" charset="2"/>
        <a:buChar char="o"/>
        <a:defRPr sz="28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n"/>
        <a:defRPr sz="2500">
          <a:solidFill>
            <a:schemeClr val="tx2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p"/>
        <a:defRPr sz="2200">
          <a:solidFill>
            <a:schemeClr val="tx2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n"/>
        <a:defRPr sz="2000">
          <a:solidFill>
            <a:schemeClr val="tx2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o"/>
        <a:defRPr sz="2000">
          <a:solidFill>
            <a:schemeClr val="tx2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o"/>
        <a:defRPr sz="2000">
          <a:solidFill>
            <a:schemeClr val="tx2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o"/>
        <a:defRPr sz="2000">
          <a:solidFill>
            <a:schemeClr val="tx2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o"/>
        <a:defRPr sz="2000">
          <a:solidFill>
            <a:schemeClr val="tx2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o"/>
        <a:defRPr sz="2000">
          <a:solidFill>
            <a:schemeClr val="tx2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4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fsis.usda.gov/" TargetMode="External"/><Relationship Id="rId2" Type="http://schemas.openxmlformats.org/officeDocument/2006/relationships/hyperlink" Target="http://www.fao.org/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file:///E:\IMAGES\LG\03_07.JPG" TargetMode="Externa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  Rabbit Production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By Josh Schaeffer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4" descr="maintain-rabbi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1143000"/>
            <a:ext cx="7162800" cy="4881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1" name="Rectangle 5"/>
          <p:cNvSpPr>
            <a:spLocks noGrp="1" noChangeArrowheads="1"/>
          </p:cNvSpPr>
          <p:nvPr>
            <p:ph type="title"/>
          </p:nvPr>
        </p:nvSpPr>
        <p:spPr>
          <a:xfrm>
            <a:off x="1752600" y="0"/>
            <a:ext cx="7010400" cy="1295400"/>
          </a:xfrm>
        </p:spPr>
        <p:txBody>
          <a:bodyPr/>
          <a:lstStyle/>
          <a:p>
            <a:pPr eaLnBrk="1" hangingPunct="1"/>
            <a:r>
              <a:rPr lang="en-US" sz="3000" smtClean="0"/>
              <a:t>Hanging Hutches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4" descr="inside_bar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2600" y="1295400"/>
            <a:ext cx="6096000" cy="5249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15" name="Rectangle 5"/>
          <p:cNvSpPr>
            <a:spLocks noGrp="1" noChangeArrowheads="1"/>
          </p:cNvSpPr>
          <p:nvPr>
            <p:ph type="title"/>
          </p:nvPr>
        </p:nvSpPr>
        <p:spPr>
          <a:xfrm>
            <a:off x="1600200" y="152400"/>
            <a:ext cx="8229600" cy="1143000"/>
          </a:xfrm>
        </p:spPr>
        <p:txBody>
          <a:bodyPr/>
          <a:lstStyle/>
          <a:p>
            <a:pPr eaLnBrk="1" hangingPunct="1"/>
            <a:r>
              <a:rPr lang="en-US" sz="3000" smtClean="0"/>
              <a:t>Stacked---Climate Controlled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4" descr="grooming_tabl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6400" y="1066800"/>
            <a:ext cx="5524500" cy="556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39" name="Line 5"/>
          <p:cNvSpPr>
            <a:spLocks noChangeShapeType="1"/>
          </p:cNvSpPr>
          <p:nvPr/>
        </p:nvSpPr>
        <p:spPr bwMode="auto">
          <a:xfrm flipH="1">
            <a:off x="5105400" y="2590800"/>
            <a:ext cx="2819400" cy="2438400"/>
          </a:xfrm>
          <a:prstGeom prst="line">
            <a:avLst/>
          </a:prstGeom>
          <a:noFill/>
          <a:ln w="349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4340" name="Line 6"/>
          <p:cNvSpPr>
            <a:spLocks noChangeShapeType="1"/>
          </p:cNvSpPr>
          <p:nvPr/>
        </p:nvSpPr>
        <p:spPr bwMode="auto">
          <a:xfrm>
            <a:off x="1066800" y="3581400"/>
            <a:ext cx="3352800" cy="152400"/>
          </a:xfrm>
          <a:prstGeom prst="line">
            <a:avLst/>
          </a:prstGeom>
          <a:noFill/>
          <a:ln w="349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4341" name="Text Box 7"/>
          <p:cNvSpPr txBox="1">
            <a:spLocks noChangeArrowheads="1"/>
          </p:cNvSpPr>
          <p:nvPr/>
        </p:nvSpPr>
        <p:spPr bwMode="auto">
          <a:xfrm>
            <a:off x="457200" y="2743200"/>
            <a:ext cx="1774825" cy="82232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2400" b="1"/>
              <a:t>Recording </a:t>
            </a:r>
          </a:p>
          <a:p>
            <a:pPr eaLnBrk="1" hangingPunct="1"/>
            <a:r>
              <a:rPr lang="en-US" sz="2400" b="1"/>
              <a:t>Keeping</a:t>
            </a:r>
          </a:p>
        </p:txBody>
      </p:sp>
      <p:sp>
        <p:nvSpPr>
          <p:cNvPr id="14342" name="Line 8"/>
          <p:cNvSpPr>
            <a:spLocks noChangeShapeType="1"/>
          </p:cNvSpPr>
          <p:nvPr/>
        </p:nvSpPr>
        <p:spPr bwMode="auto">
          <a:xfrm flipH="1">
            <a:off x="5257800" y="2438400"/>
            <a:ext cx="2819400" cy="2438400"/>
          </a:xfrm>
          <a:prstGeom prst="line">
            <a:avLst/>
          </a:prstGeom>
          <a:noFill/>
          <a:ln w="349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4343" name="Text Box 9"/>
          <p:cNvSpPr txBox="1">
            <a:spLocks noChangeArrowheads="1"/>
          </p:cNvSpPr>
          <p:nvPr/>
        </p:nvSpPr>
        <p:spPr bwMode="auto">
          <a:xfrm>
            <a:off x="6553200" y="1066800"/>
            <a:ext cx="1774825" cy="155257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en-US" sz="2400" b="1"/>
          </a:p>
          <a:p>
            <a:pPr eaLnBrk="1" hangingPunct="1"/>
            <a:endParaRPr lang="en-US" sz="2400" b="1"/>
          </a:p>
          <a:p>
            <a:pPr eaLnBrk="1" hangingPunct="1"/>
            <a:r>
              <a:rPr lang="en-US" sz="2400" b="1"/>
              <a:t>Sanitary &amp; Organized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2130425" y="1981200"/>
            <a:ext cx="3440113" cy="4114800"/>
          </a:xfrm>
        </p:spPr>
        <p:txBody>
          <a:bodyPr/>
          <a:lstStyle/>
          <a:p>
            <a:pPr eaLnBrk="1" hangingPunct="1"/>
            <a:r>
              <a:rPr lang="en-US" sz="4000" u="sng" smtClean="0"/>
              <a:t>Feeding</a:t>
            </a:r>
            <a:endParaRPr lang="en-US" sz="4000" smtClean="0"/>
          </a:p>
          <a:p>
            <a:pPr lvl="1" eaLnBrk="1" hangingPunct="1"/>
            <a:r>
              <a:rPr lang="en-US" sz="2100" smtClean="0"/>
              <a:t>Fresh, Clean Water is essential</a:t>
            </a:r>
          </a:p>
          <a:p>
            <a:pPr lvl="1" eaLnBrk="1" hangingPunct="1"/>
            <a:r>
              <a:rPr lang="en-US" sz="2100" smtClean="0"/>
              <a:t>Pellets</a:t>
            </a:r>
          </a:p>
          <a:p>
            <a:pPr lvl="2" eaLnBrk="1" hangingPunct="1"/>
            <a:r>
              <a:rPr lang="en-US" sz="2000" smtClean="0"/>
              <a:t>Usually all that is needed</a:t>
            </a:r>
          </a:p>
          <a:p>
            <a:pPr lvl="2" eaLnBrk="1" hangingPunct="1"/>
            <a:r>
              <a:rPr lang="en-US" sz="2000" smtClean="0"/>
              <a:t>Hay not necessary</a:t>
            </a:r>
          </a:p>
          <a:p>
            <a:pPr lvl="2" eaLnBrk="1" hangingPunct="1"/>
            <a:r>
              <a:rPr lang="en-US" sz="2000" smtClean="0"/>
              <a:t>Formulated to meet rabbit needs</a:t>
            </a:r>
          </a:p>
          <a:p>
            <a:pPr lvl="1" eaLnBrk="1" hangingPunct="1"/>
            <a:r>
              <a:rPr lang="en-US" sz="2100" smtClean="0"/>
              <a:t>Hay and Grains</a:t>
            </a:r>
          </a:p>
        </p:txBody>
      </p:sp>
      <p:pic>
        <p:nvPicPr>
          <p:cNvPr id="15363" name="Picture 8" descr="rabbitration"/>
          <p:cNvPicPr>
            <a:picLocks noChangeAspect="1" noChangeArrowheads="1"/>
          </p:cNvPicPr>
          <p:nvPr>
            <p:ph sz="half"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791200" y="1828800"/>
            <a:ext cx="2373313" cy="4419600"/>
          </a:xfrm>
          <a:noFill/>
        </p:spPr>
      </p:pic>
      <p:sp>
        <p:nvSpPr>
          <p:cNvPr id="15364" name="Rectangle 9"/>
          <p:cNvSpPr>
            <a:spLocks noChangeArrowheads="1"/>
          </p:cNvSpPr>
          <p:nvPr/>
        </p:nvSpPr>
        <p:spPr bwMode="auto">
          <a:xfrm>
            <a:off x="-838200" y="304800"/>
            <a:ext cx="8686800" cy="1431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r" eaLnBrk="1" hangingPunct="1"/>
            <a:r>
              <a:rPr lang="en-US" sz="4400">
                <a:solidFill>
                  <a:schemeClr val="tx2"/>
                </a:solidFill>
              </a:rPr>
              <a:t>General Management</a:t>
            </a:r>
          </a:p>
          <a:p>
            <a:pPr algn="r" eaLnBrk="1" hangingPunct="1"/>
            <a:r>
              <a:rPr lang="en-US" sz="4400">
                <a:solidFill>
                  <a:schemeClr val="tx2"/>
                </a:solidFill>
              </a:rPr>
              <a:t> Techniques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Feed Efficiencies of Common Meat Animals</a:t>
            </a:r>
          </a:p>
        </p:txBody>
      </p:sp>
      <p:graphicFrame>
        <p:nvGraphicFramePr>
          <p:cNvPr id="54304" name="Group 32"/>
          <p:cNvGraphicFramePr>
            <a:graphicFrameLocks noGrp="1"/>
          </p:cNvGraphicFramePr>
          <p:nvPr>
            <p:ph type="tbl" idx="1"/>
          </p:nvPr>
        </p:nvGraphicFramePr>
        <p:xfrm>
          <a:off x="1447800" y="1981200"/>
          <a:ext cx="7239000" cy="2579688"/>
        </p:xfrm>
        <a:graphic>
          <a:graphicData uri="http://schemas.openxmlformats.org/drawingml/2006/table">
            <a:tbl>
              <a:tblPr/>
              <a:tblGrid>
                <a:gridCol w="1447800"/>
                <a:gridCol w="1447800"/>
                <a:gridCol w="1143000"/>
                <a:gridCol w="1752600"/>
                <a:gridCol w="1447800"/>
              </a:tblGrid>
              <a:tr h="95223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BEEF</a:t>
                      </a:r>
                    </a:p>
                  </a:txBody>
                  <a:tcPr marT="45707" marB="45707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LAMB</a:t>
                      </a:r>
                    </a:p>
                  </a:txBody>
                  <a:tcPr marT="45707" marB="4570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HOG</a:t>
                      </a:r>
                    </a:p>
                  </a:txBody>
                  <a:tcPr marT="45707" marB="4570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CHICKEN</a:t>
                      </a:r>
                    </a:p>
                  </a:txBody>
                  <a:tcPr marT="45707" marB="4570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RABBIT</a:t>
                      </a:r>
                    </a:p>
                  </a:txBody>
                  <a:tcPr marT="45707" marB="4570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62744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6-8 lbs feed/lb gain</a:t>
                      </a:r>
                    </a:p>
                  </a:txBody>
                  <a:tcPr marT="45707" marB="45707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4 lbs feed/lb gain</a:t>
                      </a:r>
                    </a:p>
                  </a:txBody>
                  <a:tcPr marT="45707" marB="4570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2.5-3 lbs feed/lb gain</a:t>
                      </a:r>
                    </a:p>
                  </a:txBody>
                  <a:tcPr marT="45707" marB="4570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2 lbs feed/lb gain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" pitchFamily="2" charset="2"/>
                        <a:buNone/>
                        <a:tabLst/>
                      </a:pP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</a:endParaRPr>
                    </a:p>
                  </a:txBody>
                  <a:tcPr marT="45707" marB="4570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4 lbs feed/lb gain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" pitchFamily="2" charset="2"/>
                        <a:buNone/>
                        <a:tabLst/>
                      </a:pP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</a:endParaRPr>
                    </a:p>
                  </a:txBody>
                  <a:tcPr marT="45707" marB="4570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z="3600" u="sng" smtClean="0"/>
              <a:t>Breeding</a:t>
            </a:r>
            <a:endParaRPr lang="en-US" sz="2400" smtClean="0"/>
          </a:p>
          <a:p>
            <a:pPr lvl="1" eaLnBrk="1" hangingPunct="1"/>
            <a:r>
              <a:rPr lang="en-US" sz="2100" smtClean="0"/>
              <a:t>KEEP RECORDS!!!!!!</a:t>
            </a:r>
          </a:p>
          <a:p>
            <a:pPr lvl="1" eaLnBrk="1" hangingPunct="1"/>
            <a:r>
              <a:rPr lang="en-US" sz="2100" smtClean="0"/>
              <a:t>Doe is induced ovulator</a:t>
            </a:r>
          </a:p>
          <a:p>
            <a:pPr lvl="2" eaLnBrk="1" hangingPunct="1"/>
            <a:r>
              <a:rPr lang="en-US" sz="2000" smtClean="0"/>
              <a:t>In heat 14 out of 16 days</a:t>
            </a:r>
          </a:p>
          <a:p>
            <a:pPr lvl="1" eaLnBrk="1" hangingPunct="1"/>
            <a:r>
              <a:rPr lang="en-US" sz="2100" smtClean="0"/>
              <a:t>Gestation = 31-33 days</a:t>
            </a:r>
          </a:p>
          <a:p>
            <a:pPr lvl="1" eaLnBrk="1" hangingPunct="1"/>
            <a:r>
              <a:rPr lang="en-US" sz="2100" smtClean="0"/>
              <a:t>Breeding Schedule</a:t>
            </a:r>
          </a:p>
          <a:p>
            <a:pPr lvl="2" eaLnBrk="1" hangingPunct="1"/>
            <a:r>
              <a:rPr lang="en-US" sz="2000" smtClean="0"/>
              <a:t>Take doe to buck</a:t>
            </a:r>
          </a:p>
          <a:p>
            <a:pPr lvl="2" eaLnBrk="1" hangingPunct="1"/>
            <a:r>
              <a:rPr lang="en-US" sz="2000" smtClean="0"/>
              <a:t>Day 10-16: palpate</a:t>
            </a:r>
          </a:p>
          <a:p>
            <a:pPr lvl="2" eaLnBrk="1" hangingPunct="1"/>
            <a:r>
              <a:rPr lang="en-US" sz="2000" smtClean="0"/>
              <a:t>Day 28: add nest box</a:t>
            </a:r>
          </a:p>
          <a:p>
            <a:pPr lvl="2" eaLnBrk="1" hangingPunct="1"/>
            <a:r>
              <a:rPr lang="en-US" sz="2000" smtClean="0"/>
              <a:t>Day 31-33: doe kindles</a:t>
            </a:r>
          </a:p>
        </p:txBody>
      </p:sp>
      <p:sp>
        <p:nvSpPr>
          <p:cNvPr id="17411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General Management Techniques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General Management Techniques</a:t>
            </a:r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Post-kindling</a:t>
            </a:r>
          </a:p>
          <a:p>
            <a:pPr lvl="1" eaLnBrk="1" hangingPunct="1"/>
            <a:r>
              <a:rPr lang="en-US" smtClean="0"/>
              <a:t>Observe and count kits</a:t>
            </a:r>
          </a:p>
          <a:p>
            <a:pPr lvl="1" eaLnBrk="1" hangingPunct="1"/>
            <a:r>
              <a:rPr lang="en-US" smtClean="0"/>
              <a:t>Remove dead</a:t>
            </a:r>
          </a:p>
          <a:p>
            <a:pPr lvl="1" eaLnBrk="1" hangingPunct="1"/>
            <a:r>
              <a:rPr lang="en-US" smtClean="0"/>
              <a:t>Remove nest box 15 to 21 days post-kindling</a:t>
            </a:r>
          </a:p>
          <a:p>
            <a:pPr lvl="1" eaLnBrk="1" hangingPunct="1"/>
            <a:r>
              <a:rPr lang="en-US" smtClean="0"/>
              <a:t>Wean and rebreed on ~ day 30</a:t>
            </a:r>
          </a:p>
          <a:p>
            <a:pPr lvl="2" eaLnBrk="1" hangingPunct="1"/>
            <a:r>
              <a:rPr lang="en-US" smtClean="0"/>
              <a:t>Allows for 5 litters per year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General Management Techniques</a:t>
            </a:r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4400" u="sng" smtClean="0"/>
              <a:t>Health</a:t>
            </a:r>
          </a:p>
          <a:p>
            <a:pPr lvl="1" eaLnBrk="1" hangingPunct="1">
              <a:lnSpc>
                <a:spcPct val="90000"/>
              </a:lnSpc>
            </a:pPr>
            <a:r>
              <a:rPr lang="en-US" smtClean="0"/>
              <a:t>Sanitation</a:t>
            </a:r>
          </a:p>
          <a:p>
            <a:pPr lvl="1" eaLnBrk="1" hangingPunct="1">
              <a:lnSpc>
                <a:spcPct val="90000"/>
              </a:lnSpc>
            </a:pPr>
            <a:r>
              <a:rPr lang="en-US" i="1" smtClean="0"/>
              <a:t>Pasteurellosis multocida</a:t>
            </a:r>
          </a:p>
          <a:p>
            <a:pPr lvl="1" eaLnBrk="1" hangingPunct="1">
              <a:lnSpc>
                <a:spcPct val="90000"/>
              </a:lnSpc>
            </a:pPr>
            <a:r>
              <a:rPr lang="en-US" smtClean="0"/>
              <a:t>External parasites</a:t>
            </a:r>
          </a:p>
          <a:p>
            <a:pPr lvl="2" eaLnBrk="1" hangingPunct="1">
              <a:lnSpc>
                <a:spcPct val="90000"/>
              </a:lnSpc>
            </a:pPr>
            <a:r>
              <a:rPr lang="en-US" smtClean="0"/>
              <a:t>Flies</a:t>
            </a:r>
          </a:p>
          <a:p>
            <a:pPr lvl="2" eaLnBrk="1" hangingPunct="1">
              <a:lnSpc>
                <a:spcPct val="90000"/>
              </a:lnSpc>
            </a:pPr>
            <a:r>
              <a:rPr lang="en-US" smtClean="0"/>
              <a:t>Fleas</a:t>
            </a:r>
          </a:p>
          <a:p>
            <a:pPr lvl="2" eaLnBrk="1" hangingPunct="1">
              <a:lnSpc>
                <a:spcPct val="90000"/>
              </a:lnSpc>
            </a:pPr>
            <a:r>
              <a:rPr lang="en-US" smtClean="0"/>
              <a:t>Mites </a:t>
            </a:r>
          </a:p>
          <a:p>
            <a:pPr lvl="1" eaLnBrk="1" hangingPunct="1">
              <a:lnSpc>
                <a:spcPct val="90000"/>
              </a:lnSpc>
            </a:pPr>
            <a:r>
              <a:rPr lang="en-US" smtClean="0"/>
              <a:t>Internal parasites</a:t>
            </a:r>
          </a:p>
          <a:p>
            <a:pPr lvl="2" eaLnBrk="1" hangingPunct="1">
              <a:lnSpc>
                <a:spcPct val="90000"/>
              </a:lnSpc>
            </a:pPr>
            <a:r>
              <a:rPr lang="en-US" smtClean="0"/>
              <a:t>Not a major problem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General Management Techniques</a:t>
            </a:r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z="4400" u="sng" smtClean="0"/>
              <a:t>Marketing</a:t>
            </a:r>
          </a:p>
          <a:p>
            <a:pPr lvl="1" eaLnBrk="1" hangingPunct="1"/>
            <a:r>
              <a:rPr lang="en-US" smtClean="0"/>
              <a:t>Pricing</a:t>
            </a:r>
          </a:p>
          <a:p>
            <a:pPr lvl="1" eaLnBrk="1" hangingPunct="1"/>
            <a:r>
              <a:rPr lang="en-US" smtClean="0"/>
              <a:t>Live sale</a:t>
            </a:r>
          </a:p>
          <a:p>
            <a:pPr lvl="1" eaLnBrk="1" hangingPunct="1"/>
            <a:r>
              <a:rPr lang="en-US" smtClean="0"/>
              <a:t>Butchered rabbit</a:t>
            </a:r>
          </a:p>
          <a:p>
            <a:pPr lvl="2" eaLnBrk="1" hangingPunct="1"/>
            <a:r>
              <a:rPr lang="en-US" smtClean="0"/>
              <a:t>Health regulations</a:t>
            </a:r>
          </a:p>
          <a:p>
            <a:pPr lvl="2" eaLnBrk="1" hangingPunct="1"/>
            <a:endParaRPr lang="en-US" smtClean="0"/>
          </a:p>
          <a:p>
            <a:pPr lvl="2" eaLnBrk="1" hangingPunct="1"/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The Rabbit Industry</a:t>
            </a:r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GROWING</a:t>
            </a:r>
          </a:p>
          <a:p>
            <a:pPr lvl="1" eaLnBrk="1" hangingPunct="1"/>
            <a:r>
              <a:rPr lang="en-US" smtClean="0"/>
              <a:t>Especially in developing countries</a:t>
            </a:r>
          </a:p>
          <a:p>
            <a:pPr eaLnBrk="1" hangingPunct="1"/>
            <a:r>
              <a:rPr lang="en-US" smtClean="0"/>
              <a:t>Current production estimated at 1.5 million tons</a:t>
            </a:r>
          </a:p>
          <a:p>
            <a:pPr eaLnBrk="1" hangingPunct="1"/>
            <a:r>
              <a:rPr lang="en-US" smtClean="0"/>
              <a:t>Not large N. American market</a:t>
            </a:r>
          </a:p>
          <a:p>
            <a:pPr lvl="1" eaLnBrk="1" hangingPunct="1"/>
            <a:r>
              <a:rPr lang="en-US" smtClean="0"/>
              <a:t>No need for animal raised in confinement</a:t>
            </a:r>
          </a:p>
          <a:p>
            <a:pPr lvl="1" eaLnBrk="1" hangingPunct="1"/>
            <a:r>
              <a:rPr lang="en-US" smtClean="0"/>
              <a:t>Low demand-consumer ignorance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Types of Rabbit Production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Fanciers</a:t>
            </a:r>
          </a:p>
          <a:p>
            <a:pPr lvl="1" eaLnBrk="1" hangingPunct="1"/>
            <a:r>
              <a:rPr lang="en-US" smtClean="0"/>
              <a:t>Pets, Breeding Stock, and Show Animals</a:t>
            </a:r>
          </a:p>
          <a:p>
            <a:pPr eaLnBrk="1" hangingPunct="1"/>
            <a:r>
              <a:rPr lang="en-US" smtClean="0"/>
              <a:t>Laboratory</a:t>
            </a:r>
          </a:p>
          <a:p>
            <a:pPr eaLnBrk="1" hangingPunct="1"/>
            <a:r>
              <a:rPr lang="en-US" smtClean="0"/>
              <a:t>Fur/Hair</a:t>
            </a:r>
          </a:p>
          <a:p>
            <a:pPr lvl="1" eaLnBrk="1" hangingPunct="1"/>
            <a:r>
              <a:rPr lang="en-US" smtClean="0"/>
              <a:t>Angora</a:t>
            </a:r>
          </a:p>
          <a:p>
            <a:pPr lvl="1" eaLnBrk="1" hangingPunct="1"/>
            <a:r>
              <a:rPr lang="en-US" smtClean="0"/>
              <a:t>Rex</a:t>
            </a:r>
          </a:p>
          <a:p>
            <a:pPr eaLnBrk="1" hangingPunct="1"/>
            <a:r>
              <a:rPr lang="en-US" smtClean="0"/>
              <a:t>MEAT</a:t>
            </a:r>
          </a:p>
          <a:p>
            <a:pPr lvl="1" eaLnBrk="1" hangingPunct="1"/>
            <a:r>
              <a:rPr lang="en-US" smtClean="0"/>
              <a:t>Largest Rabbit Market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MMMMMMM…….It’s GOOD</a:t>
            </a:r>
          </a:p>
        </p:txBody>
      </p:sp>
      <p:sp>
        <p:nvSpPr>
          <p:cNvPr id="22531" name="Rectangle 8"/>
          <p:cNvSpPr>
            <a:spLocks noGrp="1" noChangeArrowheads="1"/>
          </p:cNvSpPr>
          <p:nvPr>
            <p:ph type="body" sz="half" idx="1"/>
          </p:nvPr>
        </p:nvSpPr>
        <p:spPr>
          <a:xfrm>
            <a:off x="1828800" y="1905000"/>
            <a:ext cx="4038600" cy="4525963"/>
          </a:xfrm>
        </p:spPr>
        <p:txBody>
          <a:bodyPr/>
          <a:lstStyle/>
          <a:p>
            <a:pPr eaLnBrk="1" hangingPunct="1"/>
            <a:r>
              <a:rPr lang="en-US" sz="2400" u="sng" smtClean="0"/>
              <a:t>Highly nutritious</a:t>
            </a:r>
          </a:p>
          <a:p>
            <a:pPr eaLnBrk="1" hangingPunct="1"/>
            <a:r>
              <a:rPr lang="en-US" sz="2400" u="sng" smtClean="0"/>
              <a:t>Fine Grained</a:t>
            </a:r>
          </a:p>
          <a:p>
            <a:pPr eaLnBrk="1" hangingPunct="1"/>
            <a:r>
              <a:rPr lang="en-US" sz="2400" u="sng" smtClean="0"/>
              <a:t>Mild flavored</a:t>
            </a:r>
          </a:p>
          <a:p>
            <a:pPr eaLnBrk="1" hangingPunct="1"/>
            <a:endParaRPr lang="en-US" sz="2400" smtClean="0"/>
          </a:p>
          <a:p>
            <a:pPr eaLnBrk="1" hangingPunct="1"/>
            <a:r>
              <a:rPr lang="en-US" sz="2400" smtClean="0"/>
              <a:t>Fryer</a:t>
            </a:r>
          </a:p>
          <a:p>
            <a:pPr eaLnBrk="1" hangingPunct="1"/>
            <a:r>
              <a:rPr lang="en-US" sz="2400" smtClean="0"/>
              <a:t>Roaster</a:t>
            </a:r>
          </a:p>
          <a:p>
            <a:pPr eaLnBrk="1" hangingPunct="1"/>
            <a:r>
              <a:rPr lang="en-US" sz="2400" smtClean="0"/>
              <a:t>Inspection</a:t>
            </a:r>
          </a:p>
          <a:p>
            <a:pPr lvl="1" eaLnBrk="1" hangingPunct="1"/>
            <a:r>
              <a:rPr lang="en-US" sz="2100" smtClean="0"/>
              <a:t>Voluntary</a:t>
            </a:r>
          </a:p>
          <a:p>
            <a:pPr lvl="1" eaLnBrk="1" hangingPunct="1"/>
            <a:r>
              <a:rPr lang="en-US" sz="2100" smtClean="0"/>
              <a:t>Grading</a:t>
            </a:r>
          </a:p>
        </p:txBody>
      </p:sp>
      <p:pic>
        <p:nvPicPr>
          <p:cNvPr id="22532" name="Picture 4" descr="rabbit"/>
          <p:cNvPicPr>
            <a:picLocks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337050" y="2625725"/>
            <a:ext cx="4349750" cy="2336800"/>
          </a:xfrm>
          <a:noFill/>
        </p:spPr>
      </p:pic>
      <p:sp>
        <p:nvSpPr>
          <p:cNvPr id="22533" name="Text Box 6"/>
          <p:cNvSpPr txBox="1">
            <a:spLocks noChangeArrowheads="1"/>
          </p:cNvSpPr>
          <p:nvPr/>
        </p:nvSpPr>
        <p:spPr bwMode="auto">
          <a:xfrm>
            <a:off x="517525" y="1712913"/>
            <a:ext cx="3368675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>
          <a:xfrm>
            <a:off x="2133600" y="457200"/>
            <a:ext cx="7010400" cy="1295400"/>
          </a:xfrm>
        </p:spPr>
        <p:txBody>
          <a:bodyPr/>
          <a:lstStyle/>
          <a:p>
            <a:pPr eaLnBrk="1" hangingPunct="1"/>
            <a:r>
              <a:rPr lang="en-US" smtClean="0"/>
              <a:t>Rabbit vs. the Rest</a:t>
            </a:r>
          </a:p>
        </p:txBody>
      </p:sp>
      <p:graphicFrame>
        <p:nvGraphicFramePr>
          <p:cNvPr id="44083" name="Group 51"/>
          <p:cNvGraphicFramePr>
            <a:graphicFrameLocks noGrp="1"/>
          </p:cNvGraphicFramePr>
          <p:nvPr>
            <p:ph type="tbl" idx="1"/>
          </p:nvPr>
        </p:nvGraphicFramePr>
        <p:xfrm>
          <a:off x="1676400" y="1981200"/>
          <a:ext cx="7010400" cy="4114800"/>
        </p:xfrm>
        <a:graphic>
          <a:graphicData uri="http://schemas.openxmlformats.org/drawingml/2006/table">
            <a:tbl>
              <a:tblPr/>
              <a:tblGrid>
                <a:gridCol w="1752600"/>
                <a:gridCol w="1752600"/>
                <a:gridCol w="1752600"/>
                <a:gridCol w="1752600"/>
              </a:tblGrid>
              <a:tr h="5143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MEAT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PROTEIN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FAT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CALORIES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143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Rabbit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20.8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10.25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795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143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Chicken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20.0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11.0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810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143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Veal 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18.8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14.0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910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143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Turkey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20.1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22.2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1190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143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Beef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16.3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28.0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1440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143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Lamb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15.7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27.7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1420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143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Pork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11.9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45.0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2050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23602" name="Text Box 52"/>
          <p:cNvSpPr txBox="1">
            <a:spLocks noChangeArrowheads="1"/>
          </p:cNvSpPr>
          <p:nvPr/>
        </p:nvSpPr>
        <p:spPr bwMode="auto">
          <a:xfrm>
            <a:off x="2209800" y="1422400"/>
            <a:ext cx="4779963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sz="2000" b="1"/>
              <a:t>This is based on 1 pound of raw meat.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NOT get Rich Quick!!</a:t>
            </a:r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828800" y="1524000"/>
            <a:ext cx="4724400" cy="4525963"/>
          </a:xfrm>
        </p:spPr>
        <p:txBody>
          <a:bodyPr/>
          <a:lstStyle/>
          <a:p>
            <a:pPr eaLnBrk="1" hangingPunct="1"/>
            <a:r>
              <a:rPr lang="en-US" smtClean="0"/>
              <a:t>Initial costs are high</a:t>
            </a:r>
          </a:p>
          <a:p>
            <a:pPr lvl="1" eaLnBrk="1" hangingPunct="1"/>
            <a:r>
              <a:rPr lang="en-US" smtClean="0"/>
              <a:t>Housing</a:t>
            </a:r>
          </a:p>
          <a:p>
            <a:pPr lvl="1" eaLnBrk="1" hangingPunct="1"/>
            <a:r>
              <a:rPr lang="en-US" smtClean="0"/>
              <a:t>Breeding Stock</a:t>
            </a:r>
          </a:p>
          <a:p>
            <a:pPr lvl="1" eaLnBrk="1" hangingPunct="1"/>
            <a:r>
              <a:rPr lang="en-US" smtClean="0"/>
              <a:t>Supplies</a:t>
            </a:r>
          </a:p>
          <a:p>
            <a:pPr eaLnBrk="1" hangingPunct="1"/>
            <a:r>
              <a:rPr lang="en-US" smtClean="0"/>
              <a:t>Annual Costs</a:t>
            </a:r>
          </a:p>
          <a:p>
            <a:pPr lvl="1" eaLnBrk="1" hangingPunct="1"/>
            <a:r>
              <a:rPr lang="en-US" smtClean="0"/>
              <a:t>Feed</a:t>
            </a:r>
          </a:p>
          <a:p>
            <a:pPr lvl="1" eaLnBrk="1" hangingPunct="1"/>
            <a:r>
              <a:rPr lang="en-US" smtClean="0"/>
              <a:t>Health program</a:t>
            </a:r>
          </a:p>
          <a:p>
            <a:pPr lvl="1" eaLnBrk="1" hangingPunct="1"/>
            <a:r>
              <a:rPr lang="en-US" smtClean="0"/>
              <a:t>Upkeep</a:t>
            </a:r>
          </a:p>
          <a:p>
            <a:pPr eaLnBrk="1" hangingPunct="1"/>
            <a:r>
              <a:rPr lang="en-US" smtClean="0"/>
              <a:t>Labor intensive</a:t>
            </a:r>
          </a:p>
          <a:p>
            <a:pPr eaLnBrk="1" hangingPunct="1"/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Works Cited</a:t>
            </a:r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2400" smtClean="0"/>
              <a:t>Bennet, Bob. </a:t>
            </a:r>
            <a:r>
              <a:rPr lang="en-US" sz="2400" u="sng" smtClean="0"/>
              <a:t>Strorey’s Guide to Raising Rabbits.</a:t>
            </a:r>
            <a:r>
              <a:rPr lang="en-US" sz="2400" smtClean="0"/>
              <a:t>  </a:t>
            </a:r>
          </a:p>
          <a:p>
            <a:pPr eaLnBrk="1" hangingPunct="1">
              <a:lnSpc>
                <a:spcPct val="90000"/>
              </a:lnSpc>
            </a:pPr>
            <a:r>
              <a:rPr lang="en-US" sz="2400" smtClean="0"/>
              <a:t>Pavia, Audrey. </a:t>
            </a:r>
            <a:r>
              <a:rPr lang="en-US" sz="2400" u="sng" smtClean="0"/>
              <a:t>Rabbits for Dummies.</a:t>
            </a:r>
            <a:endParaRPr lang="en-US" sz="2400" smtClean="0"/>
          </a:p>
          <a:p>
            <a:pPr eaLnBrk="1" hangingPunct="1">
              <a:lnSpc>
                <a:spcPct val="90000"/>
              </a:lnSpc>
            </a:pPr>
            <a:r>
              <a:rPr lang="en-US" sz="2400" smtClean="0"/>
              <a:t>“Rabbits.” </a:t>
            </a:r>
            <a:r>
              <a:rPr lang="en-US" sz="2400" u="sng" smtClean="0"/>
              <a:t>The Merck Veterinary Manual. </a:t>
            </a:r>
            <a:r>
              <a:rPr lang="en-US" sz="2400" smtClean="0"/>
              <a:t>pg. 1386-1402.</a:t>
            </a:r>
          </a:p>
          <a:p>
            <a:pPr eaLnBrk="1" hangingPunct="1">
              <a:lnSpc>
                <a:spcPct val="90000"/>
              </a:lnSpc>
            </a:pPr>
            <a:r>
              <a:rPr lang="en-US" sz="2400" u="sng" smtClean="0"/>
              <a:t>Food and Agriculture Organization of the United Nations.</a:t>
            </a:r>
            <a:r>
              <a:rPr lang="en-US" sz="2400" smtClean="0"/>
              <a:t>  </a:t>
            </a:r>
            <a:r>
              <a:rPr lang="en-US" sz="2400" smtClean="0">
                <a:hlinkClick r:id="rId2"/>
              </a:rPr>
              <a:t>http://www.fao.org</a:t>
            </a:r>
            <a:r>
              <a:rPr lang="en-US" sz="2400" smtClean="0"/>
              <a:t>  23 April 2004.</a:t>
            </a:r>
          </a:p>
          <a:p>
            <a:pPr eaLnBrk="1" hangingPunct="1">
              <a:lnSpc>
                <a:spcPct val="90000"/>
              </a:lnSpc>
            </a:pPr>
            <a:r>
              <a:rPr lang="en-US" sz="2400" u="sng" smtClean="0"/>
              <a:t>Food Safety and Inspection Service.</a:t>
            </a:r>
            <a:r>
              <a:rPr lang="en-US" sz="2400" smtClean="0"/>
              <a:t>  </a:t>
            </a:r>
            <a:r>
              <a:rPr lang="en-US" sz="2400" smtClean="0">
                <a:hlinkClick r:id="rId3"/>
              </a:rPr>
              <a:t>http://www.fsis.usda.gov</a:t>
            </a:r>
            <a:r>
              <a:rPr lang="en-US" sz="2400" smtClean="0"/>
              <a:t>  23 April 2004.</a:t>
            </a:r>
          </a:p>
          <a:p>
            <a:pPr eaLnBrk="1" hangingPunct="1">
              <a:lnSpc>
                <a:spcPct val="90000"/>
              </a:lnSpc>
            </a:pPr>
            <a:r>
              <a:rPr lang="en-US" sz="2400" u="sng" smtClean="0"/>
              <a:t>Agricultural Alternatives: Rabbit Production.</a:t>
            </a:r>
            <a:r>
              <a:rPr lang="en-US" sz="2400" smtClean="0"/>
              <a:t>  Penn State, 1994.</a:t>
            </a:r>
            <a:endParaRPr lang="en-US" sz="2400" u="sng" smtClean="0"/>
          </a:p>
          <a:p>
            <a:pPr eaLnBrk="1" hangingPunct="1">
              <a:lnSpc>
                <a:spcPct val="90000"/>
              </a:lnSpc>
            </a:pPr>
            <a:endParaRPr lang="en-US" sz="2400" u="sng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9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Basics Of Raising Meat Rabbits</a:t>
            </a:r>
          </a:p>
        </p:txBody>
      </p:sp>
      <p:sp>
        <p:nvSpPr>
          <p:cNvPr id="5123" name="Rectangle 30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Breed Selection</a:t>
            </a:r>
          </a:p>
          <a:p>
            <a:pPr eaLnBrk="1" hangingPunct="1"/>
            <a:r>
              <a:rPr lang="en-US" smtClean="0"/>
              <a:t>General Management Techniques</a:t>
            </a:r>
          </a:p>
          <a:p>
            <a:pPr lvl="1" eaLnBrk="1" hangingPunct="1"/>
            <a:r>
              <a:rPr lang="en-US" smtClean="0"/>
              <a:t>Understanding Rabbits</a:t>
            </a:r>
          </a:p>
          <a:p>
            <a:pPr lvl="1" eaLnBrk="1" hangingPunct="1"/>
            <a:r>
              <a:rPr lang="en-US" smtClean="0"/>
              <a:t>Housing</a:t>
            </a:r>
          </a:p>
          <a:p>
            <a:pPr lvl="1" eaLnBrk="1" hangingPunct="1"/>
            <a:r>
              <a:rPr lang="en-US" smtClean="0"/>
              <a:t>Feeding</a:t>
            </a:r>
          </a:p>
          <a:p>
            <a:pPr lvl="1" eaLnBrk="1" hangingPunct="1"/>
            <a:r>
              <a:rPr lang="en-US" smtClean="0"/>
              <a:t>Breeding</a:t>
            </a:r>
          </a:p>
          <a:p>
            <a:pPr lvl="1" eaLnBrk="1" hangingPunct="1"/>
            <a:r>
              <a:rPr lang="en-US" smtClean="0"/>
              <a:t>Health</a:t>
            </a:r>
          </a:p>
          <a:p>
            <a:pPr lvl="1" eaLnBrk="1" hangingPunct="1"/>
            <a:r>
              <a:rPr lang="en-US" smtClean="0"/>
              <a:t>Marketing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Breed Selection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Meet demands</a:t>
            </a:r>
          </a:p>
          <a:p>
            <a:pPr lvl="1" eaLnBrk="1" hangingPunct="1"/>
            <a:r>
              <a:rPr lang="en-US" smtClean="0"/>
              <a:t>White</a:t>
            </a:r>
          </a:p>
          <a:p>
            <a:pPr lvl="1" eaLnBrk="1" hangingPunct="1"/>
            <a:r>
              <a:rPr lang="en-US" smtClean="0"/>
              <a:t>Fine-boned</a:t>
            </a:r>
          </a:p>
          <a:p>
            <a:pPr eaLnBrk="1" hangingPunct="1"/>
            <a:r>
              <a:rPr lang="en-US" smtClean="0"/>
              <a:t>Expected litter size</a:t>
            </a:r>
          </a:p>
          <a:p>
            <a:pPr lvl="1" eaLnBrk="1" hangingPunct="1"/>
            <a:r>
              <a:rPr lang="en-US" smtClean="0"/>
              <a:t>8-10 kits</a:t>
            </a:r>
          </a:p>
          <a:p>
            <a:pPr eaLnBrk="1" hangingPunct="1"/>
            <a:r>
              <a:rPr lang="en-US" smtClean="0"/>
              <a:t>Personal preference</a:t>
            </a:r>
          </a:p>
          <a:p>
            <a:pPr eaLnBrk="1" hangingPunct="1">
              <a:buFont typeface="Wingdings" pitchFamily="2" charset="2"/>
              <a:buNone/>
            </a:pPr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3 Most Popular Meat Breeds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143000" y="2133600"/>
            <a:ext cx="3440113" cy="4114800"/>
          </a:xfrm>
        </p:spPr>
        <p:txBody>
          <a:bodyPr/>
          <a:lstStyle/>
          <a:p>
            <a:pPr eaLnBrk="1" hangingPunct="1"/>
            <a:r>
              <a:rPr lang="en-US" sz="2400" smtClean="0"/>
              <a:t>New Zealand (white)</a:t>
            </a:r>
          </a:p>
        </p:txBody>
      </p:sp>
      <p:pic>
        <p:nvPicPr>
          <p:cNvPr id="7172" name="Picture 4" descr="Click on image">
            <a:hlinkClick r:id="rId2" action="ppaction://hlinkfile"/>
          </p:cNvPr>
          <p:cNvPicPr>
            <a:picLocks noChangeAspect="1" noChangeArrowheads="1"/>
          </p:cNvPicPr>
          <p:nvPr>
            <p:ph sz="quarter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806575" y="3228975"/>
            <a:ext cx="3154363" cy="2266950"/>
          </a:xfrm>
        </p:spPr>
      </p:pic>
      <p:pic>
        <p:nvPicPr>
          <p:cNvPr id="7173" name="Picture 6" descr="jasmine47sml"/>
          <p:cNvPicPr>
            <a:picLocks noChangeAspect="1" noChangeArrowheads="1"/>
          </p:cNvPicPr>
          <p:nvPr>
            <p:ph sz="quarter" idx="3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495800" y="1524000"/>
            <a:ext cx="3990975" cy="4572000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762000" y="1981200"/>
            <a:ext cx="3440113" cy="4114800"/>
          </a:xfrm>
        </p:spPr>
        <p:txBody>
          <a:bodyPr/>
          <a:lstStyle/>
          <a:p>
            <a:pPr eaLnBrk="1" hangingPunct="1"/>
            <a:r>
              <a:rPr lang="en-US" sz="2400" smtClean="0"/>
              <a:t>Californian</a:t>
            </a:r>
          </a:p>
        </p:txBody>
      </p:sp>
      <p:pic>
        <p:nvPicPr>
          <p:cNvPr id="8195" name="Picture 4" descr="cal14"/>
          <p:cNvPicPr>
            <a:picLocks noChangeAspect="1" noChangeArrowheads="1"/>
          </p:cNvPicPr>
          <p:nvPr>
            <p:ph sz="half"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581400" y="1676400"/>
            <a:ext cx="5562600" cy="4352925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5"/>
          <p:cNvSpPr>
            <a:spLocks noGrp="1" noChangeArrowheads="1"/>
          </p:cNvSpPr>
          <p:nvPr>
            <p:ph type="body" idx="4294967295"/>
          </p:nvPr>
        </p:nvSpPr>
        <p:spPr>
          <a:xfrm>
            <a:off x="762000" y="2133600"/>
            <a:ext cx="8229600" cy="4525963"/>
          </a:xfrm>
        </p:spPr>
        <p:txBody>
          <a:bodyPr/>
          <a:lstStyle/>
          <a:p>
            <a:pPr eaLnBrk="1" hangingPunct="1"/>
            <a:r>
              <a:rPr lang="en-US" smtClean="0"/>
              <a:t>Florida White</a:t>
            </a:r>
          </a:p>
        </p:txBody>
      </p:sp>
      <p:pic>
        <p:nvPicPr>
          <p:cNvPr id="9219" name="Picture 6" descr="florida-white-0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3800" y="1905000"/>
            <a:ext cx="4648200" cy="3114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General Management Techniques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z="4400" u="sng" smtClean="0"/>
              <a:t>Understanding Rabbits</a:t>
            </a:r>
          </a:p>
          <a:p>
            <a:pPr lvl="1" eaLnBrk="1" hangingPunct="1"/>
            <a:r>
              <a:rPr lang="en-US" smtClean="0"/>
              <a:t>Behavior</a:t>
            </a:r>
          </a:p>
          <a:p>
            <a:pPr lvl="1" eaLnBrk="1" hangingPunct="1"/>
            <a:r>
              <a:rPr lang="en-US" smtClean="0"/>
              <a:t>Normals</a:t>
            </a:r>
          </a:p>
          <a:p>
            <a:pPr lvl="2" eaLnBrk="1" hangingPunct="1"/>
            <a:r>
              <a:rPr lang="en-US" smtClean="0"/>
              <a:t>Temp.  103.1 degrees F</a:t>
            </a:r>
          </a:p>
          <a:p>
            <a:pPr lvl="2" eaLnBrk="1" hangingPunct="1"/>
            <a:r>
              <a:rPr lang="en-US" smtClean="0"/>
              <a:t>Heart rate  180-350 beats per minute</a:t>
            </a:r>
          </a:p>
          <a:p>
            <a:pPr lvl="2" eaLnBrk="1" hangingPunct="1"/>
            <a:r>
              <a:rPr lang="en-US" smtClean="0"/>
              <a:t>Respiratory rate   40-65 breaths per minute </a:t>
            </a:r>
          </a:p>
          <a:p>
            <a:pPr lvl="2" eaLnBrk="1" hangingPunct="1"/>
            <a:r>
              <a:rPr lang="en-US" smtClean="0"/>
              <a:t>Hair coat </a:t>
            </a:r>
          </a:p>
          <a:p>
            <a:pPr lvl="2" eaLnBrk="1" hangingPunct="1"/>
            <a:r>
              <a:rPr lang="en-US" smtClean="0"/>
              <a:t>Mucous membranes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General Management Techniques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4400" u="sng" smtClean="0"/>
              <a:t>Housing</a:t>
            </a:r>
          </a:p>
          <a:p>
            <a:pPr lvl="1" eaLnBrk="1" hangingPunct="1">
              <a:lnSpc>
                <a:spcPct val="90000"/>
              </a:lnSpc>
            </a:pPr>
            <a:r>
              <a:rPr lang="en-US" smtClean="0"/>
              <a:t>Sanitary</a:t>
            </a:r>
          </a:p>
          <a:p>
            <a:pPr lvl="1" eaLnBrk="1" hangingPunct="1">
              <a:lnSpc>
                <a:spcPct val="90000"/>
              </a:lnSpc>
            </a:pPr>
            <a:r>
              <a:rPr lang="en-US" smtClean="0"/>
              <a:t>Climate Control</a:t>
            </a:r>
          </a:p>
          <a:p>
            <a:pPr lvl="1" eaLnBrk="1" hangingPunct="1">
              <a:lnSpc>
                <a:spcPct val="90000"/>
              </a:lnSpc>
            </a:pPr>
            <a:r>
              <a:rPr lang="en-US" smtClean="0"/>
              <a:t>Owner-friendly</a:t>
            </a:r>
          </a:p>
          <a:p>
            <a:pPr lvl="1" eaLnBrk="1" hangingPunct="1">
              <a:lnSpc>
                <a:spcPct val="90000"/>
              </a:lnSpc>
            </a:pPr>
            <a:r>
              <a:rPr lang="en-US" smtClean="0"/>
              <a:t>Types- </a:t>
            </a:r>
            <a:r>
              <a:rPr lang="en-US" b="1" smtClean="0"/>
              <a:t>If you can imagine it, then it exists!</a:t>
            </a:r>
          </a:p>
          <a:p>
            <a:pPr lvl="2" eaLnBrk="1" hangingPunct="1">
              <a:lnSpc>
                <a:spcPct val="90000"/>
              </a:lnSpc>
            </a:pPr>
            <a:r>
              <a:rPr lang="en-US" smtClean="0"/>
              <a:t>Hanging Hutches</a:t>
            </a:r>
          </a:p>
          <a:p>
            <a:pPr lvl="2" eaLnBrk="1" hangingPunct="1">
              <a:lnSpc>
                <a:spcPct val="90000"/>
              </a:lnSpc>
            </a:pPr>
            <a:r>
              <a:rPr lang="en-US" smtClean="0"/>
              <a:t>Slants</a:t>
            </a:r>
          </a:p>
          <a:p>
            <a:pPr lvl="2" eaLnBrk="1" hangingPunct="1">
              <a:lnSpc>
                <a:spcPct val="90000"/>
              </a:lnSpc>
            </a:pPr>
            <a:r>
              <a:rPr lang="en-US" smtClean="0"/>
              <a:t>Stacked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Cascade">
  <a:themeElements>
    <a:clrScheme name="Cascade 4">
      <a:dk1>
        <a:srgbClr val="FFFFCC"/>
      </a:dk1>
      <a:lt1>
        <a:srgbClr val="FFFFFF"/>
      </a:lt1>
      <a:dk2>
        <a:srgbClr val="000066"/>
      </a:dk2>
      <a:lt2>
        <a:srgbClr val="FFFFFF"/>
      </a:lt2>
      <a:accent1>
        <a:srgbClr val="0078F0"/>
      </a:accent1>
      <a:accent2>
        <a:srgbClr val="CCECFF"/>
      </a:accent2>
      <a:accent3>
        <a:srgbClr val="AAAAB8"/>
      </a:accent3>
      <a:accent4>
        <a:srgbClr val="DADADA"/>
      </a:accent4>
      <a:accent5>
        <a:srgbClr val="AABEF6"/>
      </a:accent5>
      <a:accent6>
        <a:srgbClr val="B9D6E7"/>
      </a:accent6>
      <a:hlink>
        <a:srgbClr val="3399FF"/>
      </a:hlink>
      <a:folHlink>
        <a:srgbClr val="FFCC00"/>
      </a:folHlink>
    </a:clrScheme>
    <a:fontScheme name="Cascad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Cascade 1">
        <a:dk1>
          <a:srgbClr val="C0C0C0"/>
        </a:dk1>
        <a:lt1>
          <a:srgbClr val="FFFFFF"/>
        </a:lt1>
        <a:dk2>
          <a:srgbClr val="000000"/>
        </a:dk2>
        <a:lt2>
          <a:srgbClr val="FFFFFF"/>
        </a:lt2>
        <a:accent1>
          <a:srgbClr val="FF3300"/>
        </a:accent1>
        <a:accent2>
          <a:srgbClr val="666699"/>
        </a:accent2>
        <a:accent3>
          <a:srgbClr val="AAAAAA"/>
        </a:accent3>
        <a:accent4>
          <a:srgbClr val="DADADA"/>
        </a:accent4>
        <a:accent5>
          <a:srgbClr val="FFADAA"/>
        </a:accent5>
        <a:accent6>
          <a:srgbClr val="5C5C8A"/>
        </a:accent6>
        <a:hlink>
          <a:srgbClr val="FFFF99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ascade 2">
        <a:dk1>
          <a:srgbClr val="CC99FF"/>
        </a:dk1>
        <a:lt1>
          <a:srgbClr val="FFFFFF"/>
        </a:lt1>
        <a:dk2>
          <a:srgbClr val="400040"/>
        </a:dk2>
        <a:lt2>
          <a:srgbClr val="FFFFFF"/>
        </a:lt2>
        <a:accent1>
          <a:srgbClr val="FF66FF"/>
        </a:accent1>
        <a:accent2>
          <a:srgbClr val="CC00CC"/>
        </a:accent2>
        <a:accent3>
          <a:srgbClr val="AFAAAF"/>
        </a:accent3>
        <a:accent4>
          <a:srgbClr val="DADADA"/>
        </a:accent4>
        <a:accent5>
          <a:srgbClr val="FFB8FF"/>
        </a:accent5>
        <a:accent6>
          <a:srgbClr val="B900B9"/>
        </a:accent6>
        <a:hlink>
          <a:srgbClr val="FF7C80"/>
        </a:hlink>
        <a:folHlink>
          <a:srgbClr val="9900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ascade 3">
        <a:dk1>
          <a:srgbClr val="CC99FF"/>
        </a:dk1>
        <a:lt1>
          <a:srgbClr val="FFFFFF"/>
        </a:lt1>
        <a:dk2>
          <a:srgbClr val="34022D"/>
        </a:dk2>
        <a:lt2>
          <a:srgbClr val="FFFFFF"/>
        </a:lt2>
        <a:accent1>
          <a:srgbClr val="775EC8"/>
        </a:accent1>
        <a:accent2>
          <a:srgbClr val="9933FF"/>
        </a:accent2>
        <a:accent3>
          <a:srgbClr val="AEAAAD"/>
        </a:accent3>
        <a:accent4>
          <a:srgbClr val="DADADA"/>
        </a:accent4>
        <a:accent5>
          <a:srgbClr val="BDB6E0"/>
        </a:accent5>
        <a:accent6>
          <a:srgbClr val="8A2DE7"/>
        </a:accent6>
        <a:hlink>
          <a:srgbClr val="993366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ascade 4">
        <a:dk1>
          <a:srgbClr val="FFFFCC"/>
        </a:dk1>
        <a:lt1>
          <a:srgbClr val="FFFFFF"/>
        </a:lt1>
        <a:dk2>
          <a:srgbClr val="000066"/>
        </a:dk2>
        <a:lt2>
          <a:srgbClr val="FFFFFF"/>
        </a:lt2>
        <a:accent1>
          <a:srgbClr val="0078F0"/>
        </a:accent1>
        <a:accent2>
          <a:srgbClr val="CCECFF"/>
        </a:accent2>
        <a:accent3>
          <a:srgbClr val="AAAAB8"/>
        </a:accent3>
        <a:accent4>
          <a:srgbClr val="DADADA"/>
        </a:accent4>
        <a:accent5>
          <a:srgbClr val="AABEF6"/>
        </a:accent5>
        <a:accent6>
          <a:srgbClr val="B9D6E7"/>
        </a:accent6>
        <a:hlink>
          <a:srgbClr val="3399FF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ascade 5">
        <a:dk1>
          <a:srgbClr val="00FFFF"/>
        </a:dk1>
        <a:lt1>
          <a:srgbClr val="FFFFFF"/>
        </a:lt1>
        <a:dk2>
          <a:srgbClr val="4E009C"/>
        </a:dk2>
        <a:lt2>
          <a:srgbClr val="FFFFFF"/>
        </a:lt2>
        <a:accent1>
          <a:srgbClr val="00A8A4"/>
        </a:accent1>
        <a:accent2>
          <a:srgbClr val="3399FF"/>
        </a:accent2>
        <a:accent3>
          <a:srgbClr val="B2AACB"/>
        </a:accent3>
        <a:accent4>
          <a:srgbClr val="DADADA"/>
        </a:accent4>
        <a:accent5>
          <a:srgbClr val="AAD1CF"/>
        </a:accent5>
        <a:accent6>
          <a:srgbClr val="2D8AE7"/>
        </a:accent6>
        <a:hlink>
          <a:srgbClr val="FFFF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ascade 6">
        <a:dk1>
          <a:srgbClr val="CCCC33"/>
        </a:dk1>
        <a:lt1>
          <a:srgbClr val="FFFFFF"/>
        </a:lt1>
        <a:dk2>
          <a:srgbClr val="003300"/>
        </a:dk2>
        <a:lt2>
          <a:srgbClr val="FFFFCC"/>
        </a:lt2>
        <a:accent1>
          <a:srgbClr val="008000"/>
        </a:accent1>
        <a:accent2>
          <a:srgbClr val="669900"/>
        </a:accent2>
        <a:accent3>
          <a:srgbClr val="AAADAA"/>
        </a:accent3>
        <a:accent4>
          <a:srgbClr val="DADADA"/>
        </a:accent4>
        <a:accent5>
          <a:srgbClr val="AAC0AA"/>
        </a:accent5>
        <a:accent6>
          <a:srgbClr val="5C8A00"/>
        </a:accent6>
        <a:hlink>
          <a:srgbClr val="FFCC00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ascade 7">
        <a:dk1>
          <a:srgbClr val="CCCC99"/>
        </a:dk1>
        <a:lt1>
          <a:srgbClr val="FFFFFF"/>
        </a:lt1>
        <a:dk2>
          <a:srgbClr val="800000"/>
        </a:dk2>
        <a:lt2>
          <a:srgbClr val="FFFFFF"/>
        </a:lt2>
        <a:accent1>
          <a:srgbClr val="CC9900"/>
        </a:accent1>
        <a:accent2>
          <a:srgbClr val="996633"/>
        </a:accent2>
        <a:accent3>
          <a:srgbClr val="C0AAAA"/>
        </a:accent3>
        <a:accent4>
          <a:srgbClr val="DADADA"/>
        </a:accent4>
        <a:accent5>
          <a:srgbClr val="E2CAAA"/>
        </a:accent5>
        <a:accent6>
          <a:srgbClr val="8A5C2D"/>
        </a:accent6>
        <a:hlink>
          <a:srgbClr val="FFFFCC"/>
        </a:hlink>
        <a:folHlink>
          <a:srgbClr val="DDD8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ascade 8">
        <a:dk1>
          <a:srgbClr val="204162"/>
        </a:dk1>
        <a:lt1>
          <a:srgbClr val="FFFFFF"/>
        </a:lt1>
        <a:dk2>
          <a:srgbClr val="204162"/>
        </a:dk2>
        <a:lt2>
          <a:srgbClr val="003300"/>
        </a:lt2>
        <a:accent1>
          <a:srgbClr val="99CC00"/>
        </a:accent1>
        <a:accent2>
          <a:srgbClr val="336633"/>
        </a:accent2>
        <a:accent3>
          <a:srgbClr val="FFFFFF"/>
        </a:accent3>
        <a:accent4>
          <a:srgbClr val="1A3653"/>
        </a:accent4>
        <a:accent5>
          <a:srgbClr val="CAE2AA"/>
        </a:accent5>
        <a:accent6>
          <a:srgbClr val="2D5C2D"/>
        </a:accent6>
        <a:hlink>
          <a:srgbClr val="6666FF"/>
        </a:hlink>
        <a:folHlink>
          <a:srgbClr val="C5C2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ascade 9">
        <a:dk1>
          <a:srgbClr val="000000"/>
        </a:dk1>
        <a:lt1>
          <a:srgbClr val="FFFFFF"/>
        </a:lt1>
        <a:dk2>
          <a:srgbClr val="1C1C34"/>
        </a:dk2>
        <a:lt2>
          <a:srgbClr val="000066"/>
        </a:lt2>
        <a:accent1>
          <a:srgbClr val="DDDDDD"/>
        </a:accent1>
        <a:accent2>
          <a:srgbClr val="6699CC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5C8AB9"/>
        </a:accent6>
        <a:hlink>
          <a:srgbClr val="005A58"/>
        </a:hlink>
        <a:folHlink>
          <a:srgbClr val="8080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Cascade</Template>
  <TotalTime>117</TotalTime>
  <Words>480</Words>
  <Application>Microsoft Office PowerPoint</Application>
  <PresentationFormat>On-screen Show (4:3)</PresentationFormat>
  <Paragraphs>178</Paragraphs>
  <Slides>23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7" baseType="lpstr">
      <vt:lpstr>Arial</vt:lpstr>
      <vt:lpstr>Wingdings</vt:lpstr>
      <vt:lpstr>Calibri</vt:lpstr>
      <vt:lpstr>Cascade</vt:lpstr>
      <vt:lpstr>  Rabbit Production</vt:lpstr>
      <vt:lpstr>Types of Rabbit Production</vt:lpstr>
      <vt:lpstr>Basics Of Raising Meat Rabbits</vt:lpstr>
      <vt:lpstr>Breed Selection</vt:lpstr>
      <vt:lpstr>3 Most Popular Meat Breeds</vt:lpstr>
      <vt:lpstr>PowerPoint Presentation</vt:lpstr>
      <vt:lpstr>PowerPoint Presentation</vt:lpstr>
      <vt:lpstr>General Management Techniques</vt:lpstr>
      <vt:lpstr>General Management Techniques</vt:lpstr>
      <vt:lpstr>Hanging Hutches</vt:lpstr>
      <vt:lpstr>Stacked---Climate Controlled</vt:lpstr>
      <vt:lpstr>PowerPoint Presentation</vt:lpstr>
      <vt:lpstr>PowerPoint Presentation</vt:lpstr>
      <vt:lpstr>Feed Efficiencies of Common Meat Animals</vt:lpstr>
      <vt:lpstr>General Management Techniques</vt:lpstr>
      <vt:lpstr>General Management Techniques</vt:lpstr>
      <vt:lpstr>General Management Techniques</vt:lpstr>
      <vt:lpstr>General Management Techniques</vt:lpstr>
      <vt:lpstr>The Rabbit Industry</vt:lpstr>
      <vt:lpstr>MMMMMMM…….It’s GOOD</vt:lpstr>
      <vt:lpstr>Rabbit vs. the Rest</vt:lpstr>
      <vt:lpstr>NOT get Rich Quick!!</vt:lpstr>
      <vt:lpstr>Works Cited</vt:lpstr>
    </vt:vector>
  </TitlesOfParts>
  <Company>Truman State University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Rabbit Production</dc:title>
  <dc:creator>Josh Schaeffer</dc:creator>
  <cp:lastModifiedBy>Teacher E-Solutions</cp:lastModifiedBy>
  <cp:revision>5</cp:revision>
  <dcterms:created xsi:type="dcterms:W3CDTF">2004-05-04T01:37:36Z</dcterms:created>
  <dcterms:modified xsi:type="dcterms:W3CDTF">2019-01-15T12:44:15Z</dcterms:modified>
</cp:coreProperties>
</file>