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7" r:id="rId2"/>
    <p:sldId id="256" r:id="rId3"/>
    <p:sldId id="262" r:id="rId4"/>
    <p:sldId id="258" r:id="rId5"/>
    <p:sldId id="259" r:id="rId6"/>
    <p:sldId id="264" r:id="rId7"/>
    <p:sldId id="260" r:id="rId8"/>
    <p:sldId id="261" r:id="rId9"/>
    <p:sldId id="266" r:id="rId10"/>
  </p:sldIdLst>
  <p:sldSz cx="9144000" cy="6858000" type="screen4x3"/>
  <p:notesSz cx="6858000" cy="10052050"/>
  <p:defaultTextStyle>
    <a:defPPr>
      <a:defRPr lang="cy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6600"/>
    <a:srgbClr val="FF00FF"/>
    <a:srgbClr val="993366"/>
    <a:srgbClr val="996633"/>
    <a:srgbClr val="FFFFCC"/>
    <a:srgbClr val="6363CB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547225"/>
            <a:ext cx="2971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F838221-94AD-4793-816A-6A1AD3169D8B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974804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D96A1-22B1-41DA-A833-657EA876BE05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469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A7C4-BC58-4756-AD2D-9E670EE0DE41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8362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6AE76-FC05-4C57-AE5B-1B376EBF1CAF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6891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293DA-3EDB-49E0-AF96-820C14C15E32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9918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DEA9B-0B41-4AED-85FE-51B4117C9DD4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878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38FFD-A3B0-47DA-B654-7E1340CF01ED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0660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E180D-3942-4B39-B156-DD25485B0F6E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24456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248CE-D124-4386-A012-8C6B282B8EA0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550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546DC-ADE5-4DF1-BBC6-CAD43A0A4548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8675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141A9-88DF-4DEE-8CAE-801F23561910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09629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89CDF-E6E8-425C-9EA7-05EC57007EC8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7794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y-GB" smtClean="0"/>
              <a:t>Cliciwch i olygu arddull y Meistr teitl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y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58B2FA2-F591-4D62-90F3-DB0E1D034F72}" type="slidenum">
              <a:rPr lang="cy-GB"/>
              <a:pPr>
                <a:defRPr/>
              </a:pPr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schools/ks2bitesize/science/activities/see_things.s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636838"/>
            <a:ext cx="4537075" cy="3887787"/>
          </a:xfrm>
        </p:spPr>
        <p:txBody>
          <a:bodyPr/>
          <a:lstStyle/>
          <a:p>
            <a:pPr eaLnBrk="1" hangingPunct="1"/>
            <a:r>
              <a:rPr lang="cy-GB" sz="5400" smtClean="0">
                <a:solidFill>
                  <a:srgbClr val="000000"/>
                </a:solidFill>
                <a:latin typeface="Maiandra GD" pitchFamily="34" charset="0"/>
              </a:rPr>
              <a:t>Am adlewyrchiad golau.</a:t>
            </a:r>
            <a: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5400" b="1" smtClean="0">
                <a:solidFill>
                  <a:srgbClr val="000000"/>
                </a:solidFill>
                <a:latin typeface="Maiandra GD" pitchFamily="34" charset="0"/>
              </a:rPr>
            </a:br>
            <a: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  <a:t/>
            </a:r>
            <a:br>
              <a:rPr lang="cy-GB" sz="4000" b="1" smtClean="0">
                <a:solidFill>
                  <a:srgbClr val="000000"/>
                </a:solidFill>
                <a:latin typeface="Maiandra GD" pitchFamily="34" charset="0"/>
              </a:rPr>
            </a:br>
            <a:endParaRPr lang="cy-GB" sz="4000" b="1" smtClean="0">
              <a:solidFill>
                <a:srgbClr val="000000"/>
              </a:solidFill>
              <a:latin typeface="Maiandra GD" pitchFamily="34" charset="0"/>
            </a:endParaRPr>
          </a:p>
        </p:txBody>
      </p:sp>
      <p:pic>
        <p:nvPicPr>
          <p:cNvPr id="2051" name="Picture 3" descr="j008851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358775"/>
            <a:ext cx="4364038" cy="472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7950" y="381000"/>
            <a:ext cx="4895850" cy="1247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y-GB" sz="9200" b="1" u="sng" smtClean="0">
                <a:solidFill>
                  <a:srgbClr val="000000"/>
                </a:solidFill>
                <a:latin typeface="Maiandra GD" pitchFamily="34" charset="0"/>
              </a:rPr>
              <a:t>BYD</a:t>
            </a:r>
            <a:r>
              <a:rPr lang="cy-GB" sz="6000" b="1" u="sng" smtClean="0">
                <a:solidFill>
                  <a:schemeClr val="accent2"/>
                </a:solidFill>
                <a:latin typeface="Maiandra GD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cy-GB" sz="2400" smtClean="0">
              <a:solidFill>
                <a:schemeClr val="accent2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85775"/>
            <a:ext cx="8229600" cy="15748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cy-GB" sz="20000" smtClean="0">
                <a:solidFill>
                  <a:srgbClr val="FF0000"/>
                </a:solidFill>
                <a:latin typeface="Pussycat" pitchFamily="2" charset="0"/>
              </a:rPr>
              <a:t>Gloi!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2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y-GB" b="1" smtClean="0">
                <a:latin typeface="Tempus Sans ITC" pitchFamily="82" charset="0"/>
              </a:rPr>
              <a:t>Ar ddarn o bapur bras – mewn parau –</a:t>
            </a:r>
          </a:p>
          <a:p>
            <a:pPr eaLnBrk="1" hangingPunct="1">
              <a:buFontTx/>
              <a:buNone/>
            </a:pPr>
            <a:r>
              <a:rPr lang="cy-GB" b="1" smtClean="0">
                <a:latin typeface="Tempus Sans ITC" pitchFamily="82" charset="0"/>
              </a:rPr>
              <a:t>rhestrwch yr holl ffynonellau golau yr ydych</a:t>
            </a:r>
          </a:p>
          <a:p>
            <a:pPr eaLnBrk="1" hangingPunct="1">
              <a:buFontTx/>
              <a:buNone/>
            </a:pPr>
            <a:r>
              <a:rPr lang="cy-GB" b="1" smtClean="0">
                <a:latin typeface="Tempus Sans ITC" pitchFamily="82" charset="0"/>
              </a:rPr>
              <a:t>wedi gweld/defnyddio y bore yma.</a:t>
            </a:r>
          </a:p>
        </p:txBody>
      </p:sp>
      <p:pic>
        <p:nvPicPr>
          <p:cNvPr id="2053" name="Picture 5" descr="j0423798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933825"/>
            <a:ext cx="1439863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j0412034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92237" cy="126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j0397492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933825"/>
            <a:ext cx="140970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j0424188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467350"/>
            <a:ext cx="165735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j0410911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3357563"/>
            <a:ext cx="1522413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j0432549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063" y="3933825"/>
            <a:ext cx="1274762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j0424178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797425"/>
            <a:ext cx="159702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2" descr="j0436161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25" y="3789363"/>
            <a:ext cx="1841500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3" descr="j0436077[1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5300663"/>
            <a:ext cx="18415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4" descr="j0396880[1]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589588"/>
            <a:ext cx="1824038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323012"/>
          </a:xfrm>
        </p:spPr>
        <p:txBody>
          <a:bodyPr/>
          <a:lstStyle/>
          <a:p>
            <a:pPr eaLnBrk="1" hangingPunct="1"/>
            <a:r>
              <a:rPr lang="cy-GB" sz="15000" smtClean="0">
                <a:latin typeface="Alba" pitchFamily="2" charset="0"/>
              </a:rPr>
              <a:t>Tasg – </a:t>
            </a:r>
            <a:r>
              <a:rPr lang="cy-GB" sz="9000" smtClean="0">
                <a:latin typeface="Alba" pitchFamily="2" charset="0"/>
              </a:rPr>
              <a:t>Taflen waith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cy-GB" sz="3200" b="1" u="sng" smtClean="0">
                <a:solidFill>
                  <a:srgbClr val="FF6600"/>
                </a:solidFill>
                <a:latin typeface="Copperplate Gothic Bold" pitchFamily="34" charset="0"/>
              </a:rPr>
              <a:t>Mae gan oleuni dri o briodweddau pwysig: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cy-GB" sz="4800" smtClean="0">
                <a:solidFill>
                  <a:srgbClr val="FF0000"/>
                </a:solidFill>
                <a:latin typeface="Jenkins v2.0" pitchFamily="2" charset="0"/>
              </a:rPr>
              <a:t>Mae goleuni’n teithio mewn llinellau syth o ffynhonnell goleuni i’ch llygad.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y-GB" sz="4800" smtClean="0">
                <a:solidFill>
                  <a:schemeClr val="hlink"/>
                </a:solidFill>
                <a:latin typeface="Jenkins v2.0" pitchFamily="2" charset="0"/>
              </a:rPr>
              <a:t>Os oes rhywbeth yn ffordd goleuni, cewch gysgod.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cy-GB" sz="4800" smtClean="0">
                <a:solidFill>
                  <a:schemeClr val="accent2"/>
                </a:solidFill>
                <a:latin typeface="Jenkins v2.0" pitchFamily="2" charset="0"/>
              </a:rPr>
              <a:t>Mae goleuni’n teithio’n gyflym iawn (186,000 milltir yr eiliad)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1143000"/>
          </a:xfrm>
        </p:spPr>
        <p:txBody>
          <a:bodyPr/>
          <a:lstStyle/>
          <a:p>
            <a:pPr eaLnBrk="1" hangingPunct="1"/>
            <a:r>
              <a:rPr lang="cy-GB" b="1" u="sng" smtClean="0">
                <a:solidFill>
                  <a:srgbClr val="3333CC"/>
                </a:solidFill>
                <a:latin typeface="Tempus Sans ITC" pitchFamily="82" charset="0"/>
              </a:rPr>
              <a:t>Rydym yn gweld oherwydd....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4495800" cy="5689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b="1" smtClean="0">
                <a:solidFill>
                  <a:srgbClr val="996633"/>
                </a:solidFill>
                <a:latin typeface="Jenkins v2.0" pitchFamily="2" charset="0"/>
              </a:rPr>
              <a:t>Mae goleuni weithiau’n dod yn union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b="1" smtClean="0">
                <a:solidFill>
                  <a:srgbClr val="996633"/>
                </a:solidFill>
                <a:latin typeface="Jenkins v2.0" pitchFamily="2" charset="0"/>
              </a:rPr>
              <a:t>o’r ffynhonnell i’n llygaid.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836613"/>
            <a:ext cx="4495800" cy="58324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z="3600" b="1" smtClean="0">
              <a:solidFill>
                <a:srgbClr val="993366"/>
              </a:solidFill>
              <a:latin typeface="Jenkins v2.0" pitchFamily="2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b="1" smtClean="0">
                <a:solidFill>
                  <a:srgbClr val="993366"/>
                </a:solidFill>
                <a:latin typeface="Jenkins v2.0" pitchFamily="2" charset="0"/>
              </a:rPr>
              <a:t>Mae goleuni hefyd yn adlamu oddi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b="1" smtClean="0">
                <a:solidFill>
                  <a:srgbClr val="993366"/>
                </a:solidFill>
                <a:latin typeface="Jenkins v2.0" pitchFamily="2" charset="0"/>
              </a:rPr>
              <a:t>ar wrthrychau i’n llygaid</a:t>
            </a:r>
          </a:p>
        </p:txBody>
      </p:sp>
      <p:sp>
        <p:nvSpPr>
          <p:cNvPr id="6151" name="Cloud"/>
          <p:cNvSpPr>
            <a:spLocks noChangeAspect="1" noEditPoints="1" noChangeArrowheads="1"/>
          </p:cNvSpPr>
          <p:nvPr/>
        </p:nvSpPr>
        <p:spPr bwMode="auto">
          <a:xfrm>
            <a:off x="36513" y="2852738"/>
            <a:ext cx="4248150" cy="284638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152" name="Cloud"/>
          <p:cNvSpPr>
            <a:spLocks noChangeAspect="1" noEditPoints="1" noChangeArrowheads="1"/>
          </p:cNvSpPr>
          <p:nvPr/>
        </p:nvSpPr>
        <p:spPr bwMode="auto">
          <a:xfrm>
            <a:off x="4787900" y="981075"/>
            <a:ext cx="4248150" cy="284638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27088" y="3357563"/>
            <a:ext cx="26654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y-GB" sz="2000">
                <a:latin typeface="Comic Sans MS" pitchFamily="66" charset="0"/>
              </a:rPr>
              <a:t>Copïwch y colofnau yma i’ch llyfrau Gwyddoniaeth – a gwnewch lun/diagram yn dangos yr uchod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507038" y="1341438"/>
            <a:ext cx="2665412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y-GB" sz="2000">
                <a:latin typeface="Comic Sans MS" pitchFamily="66" charset="0"/>
              </a:rPr>
              <a:t>Copïwch y colofnau yma i’ch llyfrau Gwyddoniaeth – a gwnewch lun/diagram yn dangos yr isod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  <p:bldP spid="6150" grpId="0" build="p"/>
      <p:bldP spid="6151" grpId="0" animBg="1"/>
      <p:bldP spid="6152" grpId="0" animBg="1"/>
      <p:bldP spid="6153" grpId="0"/>
      <p:bldP spid="6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363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323012"/>
          </a:xfrm>
        </p:spPr>
        <p:txBody>
          <a:bodyPr/>
          <a:lstStyle/>
          <a:p>
            <a:pPr eaLnBrk="1" hangingPunct="1"/>
            <a:r>
              <a:rPr lang="cy-GB" sz="15000" smtClean="0">
                <a:latin typeface="Alba" pitchFamily="2" charset="0"/>
              </a:rPr>
              <a:t>Tasg – </a:t>
            </a:r>
            <a:r>
              <a:rPr lang="cy-GB" sz="9000" smtClean="0">
                <a:latin typeface="Alba" pitchFamily="2" charset="0"/>
              </a:rPr>
              <a:t>Taflen waith 2</a:t>
            </a:r>
            <a:br>
              <a:rPr lang="cy-GB" sz="9000" smtClean="0">
                <a:latin typeface="Alba" pitchFamily="2" charset="0"/>
              </a:rPr>
            </a:br>
            <a:r>
              <a:rPr lang="cy-GB" sz="9000" smtClean="0">
                <a:latin typeface="Alba" pitchFamily="2" charset="0"/>
              </a:rPr>
              <a:t>(rhan 1af)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198438"/>
            <a:ext cx="8459787" cy="1143000"/>
          </a:xfrm>
        </p:spPr>
        <p:txBody>
          <a:bodyPr/>
          <a:lstStyle/>
          <a:p>
            <a:pPr eaLnBrk="1" hangingPunct="1"/>
            <a:r>
              <a:rPr lang="cy-GB" sz="3600" smtClean="0">
                <a:solidFill>
                  <a:srgbClr val="993366"/>
                </a:solidFill>
                <a:latin typeface="Script MT Bold" pitchFamily="66" charset="0"/>
              </a:rPr>
              <a:t>Mae goleuni’n adlewyrchu’n well oddi ar rai defnyddiau nag eraill....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97025"/>
            <a:ext cx="8229600" cy="5145088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cy-GB" smtClean="0">
                <a:solidFill>
                  <a:schemeClr val="accent2"/>
                </a:solidFill>
                <a:latin typeface="Tempus Sans ITC" pitchFamily="82" charset="0"/>
              </a:rPr>
              <a:t>Mae ............. a gwrthrychau sgleiniog yn adlewyrchu goleuni’n dda</a:t>
            </a:r>
            <a:r>
              <a:rPr lang="cy-GB" smtClean="0">
                <a:solidFill>
                  <a:schemeClr val="accent2"/>
                </a:solidFill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endParaRPr lang="cy-GB" smtClean="0">
              <a:solidFill>
                <a:schemeClr val="accent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endParaRPr lang="cy-GB" smtClean="0"/>
          </a:p>
          <a:p>
            <a:pPr marL="609600" indent="-609600" eaLnBrk="1" hangingPunct="1">
              <a:buFontTx/>
              <a:buAutoNum type="arabicPeriod"/>
            </a:pPr>
            <a:endParaRPr lang="cy-GB" smtClean="0"/>
          </a:p>
          <a:p>
            <a:pPr marL="609600" indent="-609600" eaLnBrk="1" hangingPunct="1">
              <a:buFontTx/>
              <a:buAutoNum type="arabicPeriod"/>
            </a:pPr>
            <a:r>
              <a:rPr lang="cy-GB" smtClean="0">
                <a:solidFill>
                  <a:schemeClr val="hlink"/>
                </a:solidFill>
                <a:latin typeface="Tempus Sans ITC" pitchFamily="82" charset="0"/>
              </a:rPr>
              <a:t>Dydy gwrthrychau tywyll ddim yn adlewyrchu goleuni’n dda, am na all y goleuni adlamu oddi ar yr wyneb.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27263"/>
            <a:ext cx="2160588" cy="206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y-GB" sz="6600" smtClean="0">
                <a:solidFill>
                  <a:srgbClr val="FF00FF"/>
                </a:solidFill>
                <a:latin typeface="Porky's" pitchFamily="2" charset="0"/>
              </a:rPr>
              <a:t>Chwarae gyda golau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b="1" smtClean="0">
                <a:solidFill>
                  <a:srgbClr val="336600"/>
                </a:solidFill>
                <a:latin typeface="Tempus Sans ITC" pitchFamily="82" charset="0"/>
              </a:rPr>
              <a:t>Trwy ddefnyddio drychau, gallwn newid cyfeiriad golau.</a:t>
            </a:r>
            <a:r>
              <a:rPr lang="cy-GB" sz="24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2400" smtClean="0">
                <a:hlinkClick r:id="rId2"/>
              </a:rPr>
              <a:t>http://www.bbc.co.uk/schools/ks2bitesize/science/activities/see_things.shtml</a:t>
            </a:r>
            <a:endParaRPr lang="cy-GB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y-GB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4400" smtClean="0">
                <a:solidFill>
                  <a:srgbClr val="006699"/>
                </a:solidFill>
                <a:latin typeface="Jenkins v2.0" pitchFamily="2" charset="0"/>
              </a:rPr>
              <a:t>Mae modd newid cyfeiriad golau, trwy newid ongl 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4400" smtClean="0">
                <a:solidFill>
                  <a:srgbClr val="006699"/>
                </a:solidFill>
                <a:latin typeface="Jenkins v2.0" pitchFamily="2" charset="0"/>
              </a:rPr>
              <a:t>drych (neu drychau) yr mae’r golau’n adlamu oddi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y-GB" sz="4400" smtClean="0">
                <a:solidFill>
                  <a:srgbClr val="006699"/>
                </a:solidFill>
                <a:latin typeface="Jenkins v2.0" pitchFamily="2" charset="0"/>
              </a:rPr>
              <a:t>arni (neu arnynt).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323012"/>
          </a:xfrm>
        </p:spPr>
        <p:txBody>
          <a:bodyPr/>
          <a:lstStyle/>
          <a:p>
            <a:pPr eaLnBrk="1" hangingPunct="1"/>
            <a:r>
              <a:rPr lang="cy-GB" sz="15000" smtClean="0">
                <a:latin typeface="Alba" pitchFamily="2" charset="0"/>
              </a:rPr>
              <a:t>Tasg – </a:t>
            </a:r>
            <a:r>
              <a:rPr lang="cy-GB" sz="9000" smtClean="0">
                <a:latin typeface="Alba" pitchFamily="2" charset="0"/>
              </a:rPr>
              <a:t>Taflen waith 2</a:t>
            </a:r>
            <a:br>
              <a:rPr lang="cy-GB" sz="9000" smtClean="0">
                <a:latin typeface="Alba" pitchFamily="2" charset="0"/>
              </a:rPr>
            </a:br>
            <a:r>
              <a:rPr lang="cy-GB" sz="9000" smtClean="0">
                <a:latin typeface="Alba" pitchFamily="2" charset="0"/>
              </a:rPr>
              <a:t>(2il rhan)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yluniad Diofyn">
  <a:themeElements>
    <a:clrScheme name="Dyluniad Diofy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yluniad Diofy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yluniad Diofy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yluniad Diofy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yluniad Diofy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222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Maiandra GD</vt:lpstr>
      <vt:lpstr>Pussycat</vt:lpstr>
      <vt:lpstr>Tempus Sans ITC</vt:lpstr>
      <vt:lpstr>Alba</vt:lpstr>
      <vt:lpstr>Copperplate Gothic Bold</vt:lpstr>
      <vt:lpstr>Jenkins v2.0</vt:lpstr>
      <vt:lpstr>Comic Sans MS</vt:lpstr>
      <vt:lpstr>Script MT Bold</vt:lpstr>
      <vt:lpstr>Porky's</vt:lpstr>
      <vt:lpstr>Dyluniad Diofyn</vt:lpstr>
      <vt:lpstr>Am adlewyrchiad golau.  </vt:lpstr>
      <vt:lpstr>Gloi!</vt:lpstr>
      <vt:lpstr>Tasg – Taflen waith 1</vt:lpstr>
      <vt:lpstr>Mae gan oleuni dri o briodweddau pwysig:</vt:lpstr>
      <vt:lpstr>Rydym yn gweld oherwydd....</vt:lpstr>
      <vt:lpstr>Tasg – Taflen waith 2 (rhan 1af)</vt:lpstr>
      <vt:lpstr>Mae goleuni’n adlewyrchu’n well oddi ar rai defnyddiau nag eraill....</vt:lpstr>
      <vt:lpstr>Chwarae gyda golau</vt:lpstr>
      <vt:lpstr>Tasg – Taflen waith 2 (2il rhan)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 adlewyrchiad golau.</dc:title>
  <dc:creator>Bec</dc:creator>
  <cp:lastModifiedBy>Teacher E-Solutions</cp:lastModifiedBy>
  <cp:revision>16</cp:revision>
  <dcterms:created xsi:type="dcterms:W3CDTF">2008-01-15T21:23:24Z</dcterms:created>
  <dcterms:modified xsi:type="dcterms:W3CDTF">2019-01-18T17:23:17Z</dcterms:modified>
</cp:coreProperties>
</file>