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D3"/>
    <a:srgbClr val="E6E3D0"/>
    <a:srgbClr val="E1DEC5"/>
    <a:srgbClr val="8F6D58"/>
    <a:srgbClr val="906D58"/>
    <a:srgbClr val="EDE7E3"/>
    <a:srgbClr val="EAE3DE"/>
    <a:srgbClr val="E2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F8C1AF-C3ED-4B69-921D-A51B64BAF2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718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A10FF-07DA-4B1C-81D7-076EFE07ACBC}" type="slidenum">
              <a:rPr lang="en-GB"/>
              <a:pPr/>
              <a:t>1</a:t>
            </a:fld>
            <a:endParaRPr lang="en-GB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FC009-6E34-4BEF-82CF-8E7776E1D108}" type="slidenum">
              <a:rPr lang="en-GB"/>
              <a:pPr/>
              <a:t>10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BD9EA-B0F1-4D65-A4AA-7C2081481EB8}" type="slidenum">
              <a:rPr lang="en-GB"/>
              <a:pPr/>
              <a:t>11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4E7-F62F-44C3-87F2-097FDFD6C9E1}" type="slidenum">
              <a:rPr lang="en-GB"/>
              <a:pPr/>
              <a:t>12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5D149-28C4-4198-9533-DA57503CC8DF}" type="slidenum">
              <a:rPr lang="en-GB"/>
              <a:pPr/>
              <a:t>13</a:t>
            </a:fld>
            <a:endParaRPr lang="en-GB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A1176D-5A5F-4084-9A96-F5952D0E1034}" type="slidenum">
              <a:rPr lang="en-GB"/>
              <a:pPr/>
              <a:t>14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3AA13-E101-4B6E-A54A-DA11EA5D12E0}" type="slidenum">
              <a:rPr lang="en-GB"/>
              <a:pPr/>
              <a:t>15</a:t>
            </a:fld>
            <a:endParaRPr lang="en-GB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ACC35-0EF5-4763-BBDA-CC48E71DE976}" type="slidenum">
              <a:rPr lang="en-GB"/>
              <a:pPr/>
              <a:t>16</a:t>
            </a:fld>
            <a:endParaRPr lang="en-GB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44D91-84C4-44B6-A093-301D4936F2CD}" type="slidenum">
              <a:rPr lang="en-GB"/>
              <a:pPr/>
              <a:t>2</a:t>
            </a:fld>
            <a:endParaRPr lang="en-GB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27C56-8D8F-4293-BF9F-58709154E04B}" type="slidenum">
              <a:rPr lang="en-GB"/>
              <a:pPr/>
              <a:t>3</a:t>
            </a:fld>
            <a:endParaRPr lang="en-GB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8EBB5-ADB4-4301-8CA0-B5AEFEE26276}" type="slidenum">
              <a:rPr lang="en-GB"/>
              <a:pPr/>
              <a:t>4</a:t>
            </a:fld>
            <a:endParaRPr lang="en-GB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8BA6B-DDF3-4C72-B064-00E1C49B373F}" type="slidenum">
              <a:rPr lang="en-GB"/>
              <a:pPr/>
              <a:t>5</a:t>
            </a:fld>
            <a:endParaRPr lang="en-GB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C0FDB-7D1A-41DC-AA29-400EA26552F7}" type="slidenum">
              <a:rPr lang="en-GB"/>
              <a:pPr/>
              <a:t>6</a:t>
            </a:fld>
            <a:endParaRPr lang="en-GB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864EB-6180-4A95-B409-9F94CCFD9194}" type="slidenum">
              <a:rPr lang="en-GB"/>
              <a:pPr/>
              <a:t>7</a:t>
            </a:fld>
            <a:endParaRPr lang="en-GB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84EF0-9360-4F1D-B3C6-116B71038DB1}" type="slidenum">
              <a:rPr lang="en-GB"/>
              <a:pPr/>
              <a:t>8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01EB2-4CF9-41C3-82FF-58D0C297F855}" type="slidenum">
              <a:rPr lang="en-GB"/>
              <a:pPr/>
              <a:t>9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pic>
        <p:nvPicPr>
          <p:cNvPr id="307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pic>
        <p:nvPicPr>
          <p:cNvPr id="307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8339D2-E793-40FC-ABBD-077AC7533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2050E-1763-4290-AD7B-8105D0768D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CCBD9-1155-4E11-ABE9-53709C80E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1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9AA1E-29C2-4F59-9BFE-11B44436B1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347E7-C98C-47C9-BED3-B262EDD61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EA14-DCDA-4E29-95A6-901F2ADC7F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9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F3216-7BA1-4F57-AD95-9ED38FC62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8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AFFB1-48C3-4335-A6AB-7FB6326B42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9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F9EF6-722D-4CD3-921F-E5CCC18A7F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0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A44BE-1914-46A8-9544-0DF45CA94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4A6C5-397B-46B2-8400-C86BFC357C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1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GB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90" name="Picture 42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9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279331-5047-4FEF-9D13-8F02DC3F30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304800"/>
            <a:ext cx="7239000" cy="1676400"/>
          </a:xfrm>
        </p:spPr>
        <p:txBody>
          <a:bodyPr/>
          <a:lstStyle/>
          <a:p>
            <a:r>
              <a:rPr lang="en-US" sz="5400"/>
              <a:t>A Letter to the Reviewer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2438400"/>
            <a:ext cx="3403600" cy="1676400"/>
          </a:xfrm>
        </p:spPr>
        <p:txBody>
          <a:bodyPr/>
          <a:lstStyle/>
          <a:p>
            <a:r>
              <a:rPr lang="en-US" sz="4400" b="1"/>
              <a:t>Reflective</a:t>
            </a:r>
            <a:r>
              <a:rPr lang="en-US" sz="4000" b="1"/>
              <a:t> Writing</a:t>
            </a:r>
          </a:p>
        </p:txBody>
      </p:sp>
      <p:pic>
        <p:nvPicPr>
          <p:cNvPr id="27653" name="Picture 5" descr="bd0501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57400"/>
            <a:ext cx="269398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543800" cy="1295400"/>
          </a:xfrm>
        </p:spPr>
        <p:txBody>
          <a:bodyPr/>
          <a:lstStyle/>
          <a:p>
            <a:r>
              <a:rPr lang="en-US" sz="4000"/>
              <a:t>Purpose of the </a:t>
            </a:r>
            <a:br>
              <a:rPr lang="en-US" sz="4000"/>
            </a:br>
            <a:r>
              <a:rPr lang="en-US" sz="4000"/>
              <a:t>Letter to the Reviewer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8153400" cy="3962400"/>
          </a:xfrm>
        </p:spPr>
        <p:txBody>
          <a:bodyPr/>
          <a:lstStyle/>
          <a:p>
            <a:pPr marL="533400" indent="-533400"/>
            <a:r>
              <a:rPr lang="en-US" b="1"/>
              <a:t>A description of himself/herself as a writer including:</a:t>
            </a:r>
          </a:p>
          <a:p>
            <a:pPr marL="914400" lvl="1" indent="-457200">
              <a:buFontTx/>
              <a:buAutoNum type="alphaUcParenR"/>
            </a:pPr>
            <a:r>
              <a:rPr lang="en-US" b="1"/>
              <a:t>Goals as a writer</a:t>
            </a:r>
          </a:p>
          <a:p>
            <a:pPr marL="914400" lvl="1" indent="-457200">
              <a:buFontTx/>
              <a:buAutoNum type="alphaUcParenR"/>
            </a:pPr>
            <a:r>
              <a:rPr lang="en-US" b="1"/>
              <a:t>Progress and growth as a writer through the year</a:t>
            </a:r>
          </a:p>
          <a:p>
            <a:pPr marL="914400" lvl="1" indent="-457200">
              <a:buFontTx/>
              <a:buAutoNum type="alphaUcParenR"/>
            </a:pPr>
            <a:r>
              <a:rPr lang="en-US" b="1"/>
              <a:t>Who or what has influenced the writing process and growth</a:t>
            </a:r>
          </a:p>
          <a:p>
            <a:pPr marL="914400" lvl="1" indent="-457200">
              <a:buFontTx/>
              <a:buAutoNum type="alphaUcParenR"/>
            </a:pPr>
            <a:r>
              <a:rPr lang="en-US" b="1"/>
              <a:t>Approaches used by the student when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the</a:t>
            </a:r>
            <a:br>
              <a:rPr lang="en-US"/>
            </a:br>
            <a:r>
              <a:rPr lang="en-US"/>
              <a:t>Letter to the Reviewer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Selection of portfolio pieces including:</a:t>
            </a:r>
          </a:p>
          <a:p>
            <a:pPr>
              <a:buFontTx/>
              <a:buNone/>
            </a:pPr>
            <a:r>
              <a:rPr lang="en-US" b="1"/>
              <a:t>	</a:t>
            </a:r>
            <a:r>
              <a:rPr lang="en-US" sz="2400" b="1"/>
              <a:t>A) How he/she arrived at his/her selections</a:t>
            </a:r>
          </a:p>
          <a:p>
            <a:pPr>
              <a:buFontTx/>
              <a:buNone/>
            </a:pPr>
            <a:r>
              <a:rPr lang="en-US" sz="2400" b="1"/>
              <a:t>	B) Role of the writing folder in portfolio selections</a:t>
            </a:r>
          </a:p>
          <a:p>
            <a:pPr>
              <a:buFontTx/>
              <a:buNone/>
            </a:pPr>
            <a:r>
              <a:rPr lang="en-US" sz="2400" b="1"/>
              <a:t>	C) Prewriting/thinking about the topic(s)</a:t>
            </a:r>
          </a:p>
          <a:p>
            <a:pPr>
              <a:buFontTx/>
              <a:buNone/>
            </a:pPr>
            <a:r>
              <a:rPr lang="en-US" sz="2400" b="1"/>
              <a:t>	D) Revision strategies that were helpful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the</a:t>
            </a:r>
            <a:br>
              <a:rPr lang="en-US"/>
            </a:br>
            <a:r>
              <a:rPr lang="en-US"/>
              <a:t>Letter to the Reviewer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Selection of portfolio pieces including:</a:t>
            </a:r>
          </a:p>
          <a:p>
            <a:pPr>
              <a:buFontTx/>
              <a:buNone/>
            </a:pPr>
            <a:r>
              <a:rPr lang="en-US" b="1"/>
              <a:t>	</a:t>
            </a:r>
            <a:r>
              <a:rPr lang="en-US" sz="2400" b="1"/>
              <a:t>E) Editing strategies that were helpful</a:t>
            </a:r>
          </a:p>
          <a:p>
            <a:pPr>
              <a:buFontTx/>
              <a:buNone/>
            </a:pPr>
            <a:r>
              <a:rPr lang="en-US" sz="2400" b="1"/>
              <a:t>	F) Kinds of changes made and reasons for those   	changes</a:t>
            </a:r>
          </a:p>
          <a:p>
            <a:pPr>
              <a:buFontTx/>
              <a:buNone/>
            </a:pPr>
            <a:r>
              <a:rPr lang="en-US" sz="2400" b="1"/>
              <a:t>	G) Influence of teacher/peer conferencing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the</a:t>
            </a:r>
            <a:br>
              <a:rPr lang="en-US"/>
            </a:br>
            <a:r>
              <a:rPr lang="en-US"/>
              <a:t>Letter to the Reviewer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4419600" cy="4038600"/>
          </a:xfrm>
        </p:spPr>
        <p:txBody>
          <a:bodyPr/>
          <a:lstStyle/>
          <a:p>
            <a:r>
              <a:rPr lang="en-US" sz="2800" b="1"/>
              <a:t>Any other comments the student wishes to make about this year’s writing</a:t>
            </a:r>
          </a:p>
          <a:p>
            <a:pPr>
              <a:buFontTx/>
              <a:buNone/>
            </a:pPr>
            <a:endParaRPr lang="en-US" sz="2800" b="1"/>
          </a:p>
        </p:txBody>
      </p:sp>
      <p:pic>
        <p:nvPicPr>
          <p:cNvPr id="39940" name="Picture 4" descr="bd0014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28800"/>
            <a:ext cx="25146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Remember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 Letter to the Reviewer…</a:t>
            </a:r>
          </a:p>
          <a:p>
            <a:pPr lvl="1"/>
            <a:r>
              <a:rPr lang="en-US" b="1"/>
              <a:t>Is the only piece written exclusively for the portfolio.</a:t>
            </a:r>
          </a:p>
          <a:p>
            <a:pPr lvl="1"/>
            <a:r>
              <a:rPr lang="en-US" b="1"/>
              <a:t>Students have only one Letter to the Reviewer, but have several choices regarding other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to Remember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96200" cy="4114800"/>
          </a:xfrm>
        </p:spPr>
        <p:txBody>
          <a:bodyPr/>
          <a:lstStyle/>
          <a:p>
            <a:r>
              <a:rPr lang="en-US" b="1"/>
              <a:t>The Letter to the Reviewer…</a:t>
            </a:r>
          </a:p>
          <a:p>
            <a:pPr>
              <a:buFontTx/>
              <a:buNone/>
            </a:pPr>
            <a:r>
              <a:rPr lang="en-US" b="1"/>
              <a:t>	- Is the final piece for inclusion in the assessment portfolio!</a:t>
            </a:r>
          </a:p>
          <a:p>
            <a:pPr>
              <a:buFontTx/>
              <a:buNone/>
            </a:pPr>
            <a:r>
              <a:rPr lang="en-US" b="1"/>
              <a:t>	- is a self-assessment of the writer’s work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Letter to the Reviewer…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Is an important piece for your portfolio</a:t>
            </a:r>
          </a:p>
          <a:p>
            <a:r>
              <a:rPr lang="en-US" b="1"/>
              <a:t>Is scored on an equal basis with the other pieces in the portfolio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Letter to the Reviewer…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Provides an unifying factor that connects all the pieces in the portfolio</a:t>
            </a:r>
          </a:p>
          <a:p>
            <a:r>
              <a:rPr lang="en-US" b="1"/>
              <a:t>Turns a folder of your best pieces into a portfolio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Letter to the Reviewer…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Is designed for a student to assess him or herself as a writer</a:t>
            </a:r>
          </a:p>
        </p:txBody>
      </p:sp>
      <p:pic>
        <p:nvPicPr>
          <p:cNvPr id="30724" name="Picture 4" descr="bd0621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14600"/>
            <a:ext cx="237331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Letter to the Reviewer is NOT…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An opportunity to praise or criticize KERA</a:t>
            </a:r>
          </a:p>
          <a:p>
            <a:r>
              <a:rPr lang="en-US" b="1"/>
              <a:t>A generic description of stages in the writing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Letter to the Reviewer is NOT…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 thank-you note to express gratitude to the reviewer for assessing your portfolio</a:t>
            </a:r>
          </a:p>
          <a:p>
            <a:r>
              <a:rPr lang="en-US" b="1"/>
              <a:t>An elaborate table of content listing and/or summarizing every portfolio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Letter to the Reviewer is NOT…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An evaluation of your teacher</a:t>
            </a:r>
          </a:p>
          <a:p>
            <a:r>
              <a:rPr lang="en-US" b="1"/>
              <a:t>A list of </a:t>
            </a:r>
            <a:r>
              <a:rPr lang="en-US" b="1" u="sng"/>
              <a:t>unsupported</a:t>
            </a:r>
            <a:r>
              <a:rPr lang="en-US" b="1"/>
              <a:t> claims about your improvement as a writer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Letter to the Reviewer is NOT…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An unrevised, unedited piece written on the portfolio due date</a:t>
            </a:r>
          </a:p>
          <a:p>
            <a:r>
              <a:rPr lang="en-US" b="1"/>
              <a:t>A persuasive essay to convince the teacher how much you enjoy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 Letter to the Reviewer is NOT…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 final attempt to “schmooze” the teacher into giving you an “A”</a:t>
            </a:r>
          </a:p>
          <a:p>
            <a:r>
              <a:rPr lang="en-US" b="1"/>
              <a:t>A voiceless response to every item listed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58</TotalTime>
  <Words>402</Words>
  <Application>Microsoft Office PowerPoint</Application>
  <PresentationFormat>On-screen Show (4:3)</PresentationFormat>
  <Paragraphs>74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Arial</vt:lpstr>
      <vt:lpstr>Notebook</vt:lpstr>
      <vt:lpstr>A Letter to the Reviewer</vt:lpstr>
      <vt:lpstr>A Letter to the Reviewer…</vt:lpstr>
      <vt:lpstr>A Letter to the Reviewer…</vt:lpstr>
      <vt:lpstr>A Letter to the Reviewer…</vt:lpstr>
      <vt:lpstr>A Letter to the Reviewer is NOT…</vt:lpstr>
      <vt:lpstr>A Letter to the Reviewer is NOT…</vt:lpstr>
      <vt:lpstr>A Letter to the Reviewer is NOT…</vt:lpstr>
      <vt:lpstr>A Letter to the Reviewer is NOT…</vt:lpstr>
      <vt:lpstr>A Letter to the Reviewer is NOT…</vt:lpstr>
      <vt:lpstr>Purpose of the  Letter to the Reviewer</vt:lpstr>
      <vt:lpstr>Purpose of the Letter to the Reviewer</vt:lpstr>
      <vt:lpstr>Purpose of the Letter to the Reviewer</vt:lpstr>
      <vt:lpstr>Purpose of the Letter to the Reviewer</vt:lpstr>
      <vt:lpstr>Things to Remember</vt:lpstr>
      <vt:lpstr>Things to Remember</vt:lpstr>
      <vt:lpstr>PowerPoint Presentation</vt:lpstr>
    </vt:vector>
  </TitlesOfParts>
  <Company>Graves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Letter to the Reviewer reflective writing</dc:title>
  <dc:creator>GCMS</dc:creator>
  <cp:lastModifiedBy>Teacher E-Solutions</cp:lastModifiedBy>
  <cp:revision>7</cp:revision>
  <cp:lastPrinted>1601-01-01T00:00:00Z</cp:lastPrinted>
  <dcterms:created xsi:type="dcterms:W3CDTF">2003-03-13T17:43:41Z</dcterms:created>
  <dcterms:modified xsi:type="dcterms:W3CDTF">2019-01-18T16:53:08Z</dcterms:modified>
</cp:coreProperties>
</file>