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6" r:id="rId6"/>
    <p:sldId id="262" r:id="rId7"/>
    <p:sldId id="263" r:id="rId8"/>
    <p:sldId id="267" r:id="rId9"/>
    <p:sldId id="264" r:id="rId10"/>
    <p:sldId id="26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976D3-097F-4C12-BDB7-0148B097C8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9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54531-79A6-4DC3-AFD8-8D340DA8C7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124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58AA80-5E42-49CA-B51B-E57AC42F40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50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C95B3-382D-42CE-85AE-4B3E8ADA1F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6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2DF78-929C-4691-8AFF-2B145081EC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54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A21C-CE07-4344-B6CF-77DC1BA2DF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5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2E866-CC02-4AA5-8033-11E35ED1F6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5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12951-B71A-48DD-A1CE-E9AD55862D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1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3879B-81C7-4EEC-BF34-1C6411EA5A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26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8841D-9898-44B5-BB77-EC5BF64BC7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22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E3DC0-98B9-48AD-BCEA-147E8DA1EA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5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E2F82AA-240F-4C45-A0FA-66EEA5D328D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/imgres?imgurl=www.bracknell-forest.gov.uk/images/Building%2520Control/Question%2520Mark.jpg&amp;imgrefurl=http://www.bracknell-forest.gov.uk/council/EnvironmentNew/buildingregsapproval.htm&amp;hl=en&amp;h=264&amp;w=150&amp;start=20&amp;prev=/images%3Fq%3Dquestion%2Bmark%26svnum%3D10%26hl%3Den%26lr%3D%26ie%3DUTF-8%26oe%3DUTF-8%26sa%3DG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4876800" cy="6096000"/>
          </a:xfrm>
          <a:gradFill rotWithShape="0">
            <a:gsLst>
              <a:gs pos="0">
                <a:srgbClr val="99CC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/>
        </p:spPr>
        <p:txBody>
          <a:bodyPr/>
          <a:lstStyle/>
          <a:p>
            <a:r>
              <a:rPr lang="en-US" sz="6600"/>
              <a:t>What</a:t>
            </a:r>
            <a:br>
              <a:rPr lang="en-US" sz="6600"/>
            </a:br>
            <a:r>
              <a:rPr lang="en-US" sz="6600"/>
              <a:t>are </a:t>
            </a:r>
            <a:br>
              <a:rPr lang="en-US" sz="6600"/>
            </a:br>
            <a:r>
              <a:rPr lang="en-US" sz="6600" b="1"/>
              <a:t>reflexive</a:t>
            </a:r>
            <a:r>
              <a:rPr lang="en-US" sz="6600"/>
              <a:t/>
            </a:r>
            <a:br>
              <a:rPr lang="en-US" sz="6600"/>
            </a:br>
            <a:r>
              <a:rPr lang="en-US" sz="6600"/>
              <a:t> and</a:t>
            </a:r>
            <a:br>
              <a:rPr lang="en-US" sz="6600"/>
            </a:br>
            <a:r>
              <a:rPr lang="en-US" sz="6600" b="1"/>
              <a:t>intensive</a:t>
            </a:r>
            <a:r>
              <a:rPr lang="en-US" sz="6600"/>
              <a:t/>
            </a:r>
            <a:br>
              <a:rPr lang="en-US" sz="6600"/>
            </a:br>
            <a:r>
              <a:rPr lang="en-US" sz="6600"/>
              <a:t>pronouns?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267200"/>
            <a:ext cx="7772400" cy="16764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2"/>
              </a:rPr>
              <a:t> </a:t>
            </a:r>
            <a:endParaRPr lang="en-US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Picture 5" descr="http://images.google.com/images?q=tbn:of1K34e9jAkJ:www.bracknell-forest.gov.uk/images/Building%2520Control/Question%2520Mark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143000"/>
            <a:ext cx="1992313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848600" cy="914400"/>
          </a:xfrm>
          <a:solidFill>
            <a:srgbClr val="CCECFF"/>
          </a:solidFill>
        </p:spPr>
        <p:txBody>
          <a:bodyPr/>
          <a:lstStyle/>
          <a:p>
            <a:r>
              <a:rPr lang="en-US" sz="3200"/>
              <a:t>Answers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447800"/>
            <a:ext cx="7162800" cy="4953000"/>
          </a:xfrm>
          <a:gradFill rotWithShape="0">
            <a:gsLst>
              <a:gs pos="0">
                <a:schemeClr val="bg1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marL="609600" indent="-609600" algn="l">
              <a:buFontTx/>
              <a:buAutoNum type="arabicPeriod"/>
            </a:pPr>
            <a:r>
              <a:rPr lang="en-US"/>
              <a:t>Intensive – himself is not necessary to the basic meaning of the sentence</a:t>
            </a:r>
          </a:p>
          <a:p>
            <a:pPr marL="609600" indent="-609600" algn="l">
              <a:buFontTx/>
              <a:buAutoNum type="arabicPeriod" startAt="2"/>
            </a:pPr>
            <a:r>
              <a:rPr lang="en-US"/>
              <a:t>Reflexive – her reflects Abby</a:t>
            </a:r>
          </a:p>
          <a:p>
            <a:pPr marL="609600" indent="-609600" algn="l">
              <a:buFontTx/>
              <a:buAutoNum type="arabicPeriod" startAt="3"/>
            </a:pPr>
            <a:r>
              <a:rPr lang="en-US"/>
              <a:t>Intensive – themselves is not necessary to the basic meaning of the sentence</a:t>
            </a:r>
          </a:p>
          <a:p>
            <a:pPr marL="609600" indent="-609600" algn="l">
              <a:buFontTx/>
              <a:buAutoNum type="arabicPeriod" startAt="4"/>
            </a:pPr>
            <a:r>
              <a:rPr lang="en-US"/>
              <a:t>Reflexive – itself reflects dog</a:t>
            </a:r>
          </a:p>
          <a:p>
            <a:pPr marL="609600" indent="-609600" algn="l"/>
            <a:r>
              <a:rPr lang="en-US"/>
              <a:t>5.   Intensive – myself is not necessary to the basic meaning of the sentence</a:t>
            </a:r>
          </a:p>
          <a:p>
            <a:pPr marL="609600" indent="-609600" algn="l">
              <a:buFontTx/>
              <a:buAutoNum type="arabicPeriod" startAt="3"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2895600"/>
          </a:xfrm>
          <a:solidFill>
            <a:srgbClr val="99CCFF"/>
          </a:solidFill>
        </p:spPr>
        <p:txBody>
          <a:bodyPr/>
          <a:lstStyle/>
          <a:p>
            <a:r>
              <a:rPr lang="en-US" b="1"/>
              <a:t>A </a:t>
            </a:r>
            <a:r>
              <a:rPr lang="en-US" b="1" u="sng"/>
              <a:t>reflexive pronoun</a:t>
            </a:r>
            <a:r>
              <a:rPr lang="en-US" b="1"/>
              <a:t> is a pronoun that refers to the subject and is necessary to the basic meaning of the sentence.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124200"/>
            <a:ext cx="3810000" cy="2971800"/>
          </a:xfrm>
          <a:gradFill rotWithShape="0">
            <a:gsLst>
              <a:gs pos="0">
                <a:srgbClr val="99CC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ctr">
              <a:buFontTx/>
              <a:buNone/>
            </a:pPr>
            <a:r>
              <a:rPr lang="en-US" sz="3200" b="1"/>
              <a:t>myself</a:t>
            </a:r>
          </a:p>
          <a:p>
            <a:pPr algn="ctr">
              <a:buFontTx/>
              <a:buNone/>
            </a:pPr>
            <a:r>
              <a:rPr lang="en-US" sz="3200" b="1"/>
              <a:t>yourself</a:t>
            </a:r>
          </a:p>
          <a:p>
            <a:pPr algn="ctr">
              <a:buFontTx/>
              <a:buNone/>
            </a:pPr>
            <a:r>
              <a:rPr lang="en-US" sz="3200" b="1"/>
              <a:t>herself</a:t>
            </a:r>
          </a:p>
          <a:p>
            <a:pPr algn="ctr">
              <a:buFontTx/>
              <a:buNone/>
            </a:pPr>
            <a:r>
              <a:rPr lang="en-US" sz="3200" b="1"/>
              <a:t>himself</a:t>
            </a:r>
          </a:p>
          <a:p>
            <a:pPr algn="ctr">
              <a:buFontTx/>
              <a:buNone/>
            </a:pPr>
            <a:r>
              <a:rPr lang="en-US" sz="3200" b="1"/>
              <a:t>itself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3200400"/>
            <a:ext cx="3810000" cy="2895600"/>
          </a:xfrm>
          <a:gradFill rotWithShape="0">
            <a:gsLst>
              <a:gs pos="0">
                <a:srgbClr val="99CC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>
              <a:buFontTx/>
              <a:buNone/>
            </a:pPr>
            <a:r>
              <a:rPr lang="en-US" sz="3200" b="1"/>
              <a:t>	     </a:t>
            </a:r>
          </a:p>
          <a:p>
            <a:pPr>
              <a:buFontTx/>
              <a:buNone/>
            </a:pPr>
            <a:r>
              <a:rPr lang="en-US" sz="3200" b="1"/>
              <a:t>	     yourselves</a:t>
            </a:r>
          </a:p>
          <a:p>
            <a:pPr>
              <a:buFontTx/>
              <a:buNone/>
            </a:pPr>
            <a:r>
              <a:rPr lang="en-US" sz="3200" b="1"/>
              <a:t>         ourselves</a:t>
            </a:r>
          </a:p>
          <a:p>
            <a:pPr>
              <a:buFontTx/>
              <a:buNone/>
            </a:pPr>
            <a:r>
              <a:rPr lang="en-US" sz="3200" b="1"/>
              <a:t>		themselves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3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3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 autoUpdateAnimBg="0"/>
      <p:bldP spid="5123" grpId="0" build="p" animBg="1" autoUpdateAnimBg="0"/>
      <p:bldP spid="5124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905000"/>
          </a:xfrm>
          <a:solidFill>
            <a:srgbClr val="99CCFF"/>
          </a:solidFill>
        </p:spPr>
        <p:txBody>
          <a:bodyPr/>
          <a:lstStyle/>
          <a:p>
            <a:r>
              <a:rPr lang="en-US" u="sng"/>
              <a:t>Students</a:t>
            </a:r>
            <a:r>
              <a:rPr lang="en-US"/>
              <a:t> who cheat on the quiz are only hurting </a:t>
            </a:r>
            <a:r>
              <a:rPr lang="en-US" b="1" u="sng"/>
              <a:t>themselves</a:t>
            </a:r>
            <a:r>
              <a:rPr lang="en-US"/>
              <a:t>. 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2286000"/>
          </a:xfrm>
          <a:gradFill rotWithShape="0">
            <a:gsLst>
              <a:gs pos="0">
                <a:srgbClr val="99CCFF"/>
              </a:gs>
              <a:gs pos="100000">
                <a:schemeClr val="bg1"/>
              </a:gs>
            </a:gsLst>
            <a:lin ang="5400000" scaled="1"/>
          </a:gradFill>
        </p:spPr>
        <p:txBody>
          <a:bodyPr/>
          <a:lstStyle/>
          <a:p>
            <a:r>
              <a:rPr lang="en-US"/>
              <a:t>Explanation</a:t>
            </a:r>
          </a:p>
          <a:p>
            <a:r>
              <a:rPr lang="en-US" u="sng"/>
              <a:t>Themselves</a:t>
            </a:r>
            <a:r>
              <a:rPr lang="en-US"/>
              <a:t> is a reflexive pronoun.  The person to whom that pronoun “reflects” is </a:t>
            </a:r>
            <a:r>
              <a:rPr lang="en-US" u="sng"/>
              <a:t>students</a:t>
            </a:r>
            <a:r>
              <a:rPr lang="en-US"/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 autoUpdateAnimBg="0"/>
      <p:bldP spid="61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2667000"/>
          </a:xfrm>
          <a:solidFill>
            <a:srgbClr val="CCECFF"/>
          </a:solidFill>
        </p:spPr>
        <p:txBody>
          <a:bodyPr/>
          <a:lstStyle/>
          <a:p>
            <a:r>
              <a:rPr lang="en-US" sz="3600" b="1"/>
              <a:t>Rule to remember</a:t>
            </a:r>
            <a:r>
              <a:rPr lang="en-US" sz="3600"/>
              <a:t>…</a:t>
            </a:r>
            <a:br>
              <a:rPr lang="en-US" sz="3600"/>
            </a:br>
            <a:r>
              <a:rPr lang="en-US" sz="3600"/>
              <a:t>Whenever there is a reflexive pronoun in the sentence there must be a person to whom that pronoun can “reflect.”</a:t>
            </a:r>
            <a:r>
              <a:rPr lang="en-US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352800"/>
            <a:ext cx="7543800" cy="2514600"/>
          </a:xfrm>
          <a:gradFill rotWithShape="0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</p:spPr>
        <p:txBody>
          <a:bodyPr/>
          <a:lstStyle/>
          <a:p>
            <a:r>
              <a:rPr lang="en-US" b="1"/>
              <a:t>In other words</a:t>
            </a:r>
            <a:r>
              <a:rPr lang="en-US"/>
              <a:t>… </a:t>
            </a:r>
          </a:p>
          <a:p>
            <a:r>
              <a:rPr lang="en-US"/>
              <a:t>“Please hand that book to myself.” </a:t>
            </a:r>
          </a:p>
          <a:p>
            <a:r>
              <a:rPr lang="en-US"/>
              <a:t>is incorrect because there is no I or me in that sentence for myself to reflect 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 autoUpdateAnimBg="0"/>
      <p:bldP spid="717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248400"/>
          </a:xfrm>
          <a:solidFill>
            <a:srgbClr val="CCECFF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5400"/>
              <a:t>Never use </a:t>
            </a:r>
            <a:br>
              <a:rPr lang="en-US" sz="5400"/>
            </a:br>
            <a:r>
              <a:rPr lang="en-US" sz="5400" b="1"/>
              <a:t>hisself </a:t>
            </a:r>
            <a:r>
              <a:rPr lang="en-US" sz="5400"/>
              <a:t>or </a:t>
            </a:r>
            <a:r>
              <a:rPr lang="en-US" sz="5400" b="1"/>
              <a:t>theirselves</a:t>
            </a:r>
            <a:r>
              <a:rPr lang="en-US" sz="5400"/>
              <a:t>!</a:t>
            </a:r>
            <a:br>
              <a:rPr lang="en-US" sz="5400"/>
            </a:br>
            <a:r>
              <a:rPr lang="en-US" sz="3600"/>
              <a:t>Wrong:  The boy made </a:t>
            </a:r>
            <a:r>
              <a:rPr lang="en-US" sz="3600" b="1"/>
              <a:t>hisself </a:t>
            </a:r>
            <a:r>
              <a:rPr lang="en-US" sz="3600"/>
              <a:t>breakfast.</a:t>
            </a:r>
            <a:br>
              <a:rPr lang="en-US" sz="3600"/>
            </a:br>
            <a:r>
              <a:rPr lang="en-US" sz="3600"/>
              <a:t/>
            </a:r>
            <a:br>
              <a:rPr lang="en-US" sz="3600"/>
            </a:br>
            <a:r>
              <a:rPr lang="en-US" sz="3600"/>
              <a:t/>
            </a:r>
            <a:br>
              <a:rPr lang="en-US" sz="3600"/>
            </a:br>
            <a:r>
              <a:rPr lang="en-US" sz="5400"/>
              <a:t>Use</a:t>
            </a:r>
            <a:br>
              <a:rPr lang="en-US" sz="5400"/>
            </a:br>
            <a:r>
              <a:rPr lang="en-US" sz="5400" b="1"/>
              <a:t>himself or themselves</a:t>
            </a:r>
            <a:r>
              <a:rPr lang="en-US" sz="5400"/>
              <a:t>!</a:t>
            </a:r>
            <a:br>
              <a:rPr lang="en-US" sz="5400"/>
            </a:br>
            <a:r>
              <a:rPr lang="en-US" sz="3600"/>
              <a:t>Right:  The boy made </a:t>
            </a:r>
            <a:r>
              <a:rPr lang="en-US" sz="3600" b="1"/>
              <a:t>himself </a:t>
            </a:r>
            <a:r>
              <a:rPr lang="en-US" sz="3600"/>
              <a:t>breakfast.</a:t>
            </a:r>
            <a:r>
              <a:rPr lang="en-US" sz="5400"/>
              <a:t/>
            </a:r>
            <a:br>
              <a:rPr lang="en-US" sz="5400"/>
            </a:br>
            <a:endParaRPr lang="en-US" sz="5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990600"/>
          </a:xfrm>
          <a:gradFill rotWithShape="0">
            <a:gsLst>
              <a:gs pos="0">
                <a:srgbClr val="CCECFF"/>
              </a:gs>
              <a:gs pos="100000">
                <a:schemeClr val="bg1"/>
              </a:gs>
            </a:gsLst>
            <a:lin ang="2700000" scaled="1"/>
          </a:gradFill>
        </p:spPr>
        <p:txBody>
          <a:bodyPr/>
          <a:lstStyle/>
          <a:p>
            <a:r>
              <a:rPr lang="en-US" b="1"/>
              <a:t>Correct or Incorrect?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438400"/>
            <a:ext cx="7620000" cy="3276600"/>
          </a:xfrm>
          <a:solidFill>
            <a:srgbClr val="CCECFF"/>
          </a:solidFill>
        </p:spPr>
        <p:txBody>
          <a:bodyPr/>
          <a:lstStyle/>
          <a:p>
            <a:pPr marL="609600" indent="-609600" algn="l"/>
            <a:r>
              <a:rPr lang="en-US"/>
              <a:t>1.  We helped ourselves to the cake.</a:t>
            </a:r>
          </a:p>
          <a:p>
            <a:pPr marL="609600" indent="-609600" algn="l">
              <a:buFontTx/>
              <a:buAutoNum type="arabicPeriod" startAt="2"/>
            </a:pPr>
            <a:r>
              <a:rPr lang="en-US"/>
              <a:t>Bob and myself are responsible for you.</a:t>
            </a:r>
          </a:p>
          <a:p>
            <a:pPr marL="609600" indent="-609600" algn="l">
              <a:buFontTx/>
              <a:buAutoNum type="arabicPeriod" startAt="3"/>
            </a:pPr>
            <a:r>
              <a:rPr lang="en-US"/>
              <a:t>They made dinner for theirselves.</a:t>
            </a:r>
          </a:p>
          <a:p>
            <a:pPr marL="609600" indent="-609600" algn="l">
              <a:buFontTx/>
              <a:buAutoNum type="arabicPeriod" startAt="4"/>
            </a:pPr>
            <a:r>
              <a:rPr lang="en-US"/>
              <a:t>These decisions will be made by myself.</a:t>
            </a:r>
          </a:p>
          <a:p>
            <a:pPr marL="609600" indent="-609600" algn="l"/>
            <a:r>
              <a:rPr lang="en-US"/>
              <a:t>5.   I gave that book to myself for Christmas.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7772400" cy="1143000"/>
          </a:xfrm>
          <a:solidFill>
            <a:srgbClr val="CCECFF"/>
          </a:solidFill>
        </p:spPr>
        <p:txBody>
          <a:bodyPr/>
          <a:lstStyle/>
          <a:p>
            <a:r>
              <a:rPr lang="en-US" b="1"/>
              <a:t>Answers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905000"/>
            <a:ext cx="7772400" cy="4343400"/>
          </a:xfrm>
          <a:gradFill rotWithShape="0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</p:spPr>
        <p:txBody>
          <a:bodyPr/>
          <a:lstStyle/>
          <a:p>
            <a:pPr marL="609600" indent="-609600" algn="l">
              <a:buFontTx/>
              <a:buAutoNum type="arabicPeriod"/>
            </a:pPr>
            <a:r>
              <a:rPr lang="en-US"/>
              <a:t>Correct…ourselves reflects we</a:t>
            </a:r>
          </a:p>
          <a:p>
            <a:pPr marL="609600" indent="-609600" algn="l">
              <a:buFontTx/>
              <a:buAutoNum type="arabicPeriod" startAt="2"/>
            </a:pPr>
            <a:r>
              <a:rPr lang="en-US"/>
              <a:t>Incorrect…the self part of myself is not necessary…just use Bob and me</a:t>
            </a:r>
          </a:p>
          <a:p>
            <a:pPr marL="609600" indent="-609600" algn="l">
              <a:buFontTx/>
              <a:buAutoNum type="arabicPeriod" startAt="3"/>
            </a:pPr>
            <a:r>
              <a:rPr lang="en-US"/>
              <a:t>Incorrect…theirselves is not a word…use themselves</a:t>
            </a:r>
          </a:p>
          <a:p>
            <a:pPr marL="609600" indent="-609600" algn="l">
              <a:buFontTx/>
              <a:buAutoNum type="arabicPeriod" startAt="4"/>
            </a:pPr>
            <a:r>
              <a:rPr lang="en-US"/>
              <a:t>Incorrect…the self part of myself is not necessary… just use me</a:t>
            </a:r>
          </a:p>
          <a:p>
            <a:pPr marL="609600" indent="-609600" algn="l"/>
            <a:r>
              <a:rPr lang="en-US"/>
              <a:t>5.   Correct…myself reflects 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696200" cy="3352800"/>
          </a:xfrm>
          <a:solidFill>
            <a:srgbClr val="CCECFF"/>
          </a:solidFill>
        </p:spPr>
        <p:txBody>
          <a:bodyPr/>
          <a:lstStyle/>
          <a:p>
            <a:r>
              <a:rPr lang="en-US" sz="4000"/>
              <a:t>Remember, the </a:t>
            </a:r>
            <a:r>
              <a:rPr lang="en-US" sz="4000" b="1"/>
              <a:t>reflexive</a:t>
            </a:r>
            <a:r>
              <a:rPr lang="en-US" sz="4000"/>
              <a:t> pronoun is necessary to understand the meaning of a sentence.  If the same pronouns are used, but not needed, they are called </a:t>
            </a:r>
            <a:r>
              <a:rPr lang="en-US" sz="4000" b="1"/>
              <a:t>intensive </a:t>
            </a:r>
            <a:r>
              <a:rPr lang="en-US" sz="4000"/>
              <a:t>pronouns.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038600"/>
            <a:ext cx="8458200" cy="2057400"/>
          </a:xfrm>
          <a:gradFill rotWithShape="0">
            <a:gsLst>
              <a:gs pos="0">
                <a:schemeClr val="bg1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r>
              <a:rPr lang="en-US"/>
              <a:t>Examples:</a:t>
            </a:r>
          </a:p>
          <a:p>
            <a:r>
              <a:rPr lang="en-US" b="1"/>
              <a:t>Reflexive</a:t>
            </a:r>
            <a:r>
              <a:rPr lang="en-US"/>
              <a:t> – The boy made </a:t>
            </a:r>
            <a:r>
              <a:rPr lang="en-US" b="1"/>
              <a:t>himself</a:t>
            </a:r>
            <a:r>
              <a:rPr lang="en-US"/>
              <a:t> breakfast.</a:t>
            </a:r>
          </a:p>
          <a:p>
            <a:r>
              <a:rPr lang="en-US" b="1"/>
              <a:t>Intensive</a:t>
            </a:r>
            <a:r>
              <a:rPr lang="en-US"/>
              <a:t> – The boy made breakfast </a:t>
            </a:r>
            <a:r>
              <a:rPr lang="en-US" b="1"/>
              <a:t>himself</a:t>
            </a:r>
            <a:r>
              <a:rPr lang="en-US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1219200"/>
          </a:xfrm>
          <a:solidFill>
            <a:srgbClr val="CCECFF"/>
          </a:solidFill>
        </p:spPr>
        <p:txBody>
          <a:bodyPr/>
          <a:lstStyle/>
          <a:p>
            <a:r>
              <a:rPr lang="en-US" sz="3200"/>
              <a:t/>
            </a:r>
            <a:br>
              <a:rPr lang="en-US" sz="3200"/>
            </a:br>
            <a:r>
              <a:rPr lang="en-US" sz="3200"/>
              <a:t>Test your knowledge…..</a:t>
            </a:r>
            <a:br>
              <a:rPr lang="en-US" sz="3200"/>
            </a:br>
            <a:r>
              <a:rPr lang="en-US" sz="3200"/>
              <a:t>Identify each pronoun as intensive or reflective.</a:t>
            </a:r>
            <a:br>
              <a:rPr lang="en-US" sz="3200"/>
            </a:br>
            <a:endParaRPr lang="en-US" sz="32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057400"/>
            <a:ext cx="7391400" cy="4114800"/>
          </a:xfrm>
          <a:gradFill rotWithShape="0">
            <a:gsLst>
              <a:gs pos="0">
                <a:schemeClr val="bg1"/>
              </a:gs>
              <a:gs pos="100000">
                <a:srgbClr val="CCECFF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marL="609600" indent="-609600" algn="l">
              <a:buFontTx/>
              <a:buAutoNum type="arabicPeriod"/>
            </a:pPr>
            <a:r>
              <a:rPr lang="en-US"/>
              <a:t>Dan himself did not know where he put his pencil.</a:t>
            </a:r>
          </a:p>
          <a:p>
            <a:pPr marL="609600" indent="-609600" algn="l">
              <a:buFontTx/>
              <a:buAutoNum type="arabicPeriod"/>
            </a:pPr>
            <a:r>
              <a:rPr lang="en-US"/>
              <a:t>Did Abby give her pap a hug?</a:t>
            </a:r>
          </a:p>
          <a:p>
            <a:pPr marL="609600" indent="-609600" algn="l">
              <a:buFontTx/>
              <a:buAutoNum type="arabicPeriod"/>
            </a:pPr>
            <a:r>
              <a:rPr lang="en-US"/>
              <a:t>Chelsea and Rachael did the work themselves.</a:t>
            </a:r>
          </a:p>
          <a:p>
            <a:pPr marL="609600" indent="-609600" algn="l">
              <a:buFontTx/>
              <a:buAutoNum type="arabicPeriod" startAt="4"/>
            </a:pPr>
            <a:r>
              <a:rPr lang="en-US"/>
              <a:t>The dog made itself dizzy.</a:t>
            </a:r>
          </a:p>
          <a:p>
            <a:pPr marL="609600" indent="-609600" algn="l"/>
            <a:r>
              <a:rPr lang="en-US"/>
              <a:t>5.   I read the book myself.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 autoUpdateAnimBg="0"/>
      <p:bldP spid="10243" grpId="0" build="p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323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Arial</vt:lpstr>
      <vt:lpstr>Default Design</vt:lpstr>
      <vt:lpstr>What are  reflexive  and intensive pronouns?</vt:lpstr>
      <vt:lpstr>A reflexive pronoun is a pronoun that refers to the subject and is necessary to the basic meaning of the sentence.</vt:lpstr>
      <vt:lpstr>Students who cheat on the quiz are only hurting themselves.  </vt:lpstr>
      <vt:lpstr>Rule to remember… Whenever there is a reflexive pronoun in the sentence there must be a person to whom that pronoun can “reflect.” </vt:lpstr>
      <vt:lpstr>Never use  hisself or theirselves! Wrong:  The boy made hisself breakfast.   Use himself or themselves! Right:  The boy made himself breakfast. </vt:lpstr>
      <vt:lpstr>Correct or Incorrect?</vt:lpstr>
      <vt:lpstr>Answers</vt:lpstr>
      <vt:lpstr>Remember, the reflexive pronoun is necessary to understand the meaning of a sentence.  If the same pronouns are used, but not needed, they are called intensive pronouns.</vt:lpstr>
      <vt:lpstr> Test your knowledge….. Identify each pronoun as intensive or reflective. </vt:lpstr>
      <vt:lpstr>Answers</vt:lpstr>
    </vt:vector>
  </TitlesOfParts>
  <Company>Spring Cove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an interrogative pronoun?</dc:title>
  <dc:creator>pmaugle</dc:creator>
  <cp:lastModifiedBy>Teacher E-Solutions</cp:lastModifiedBy>
  <cp:revision>14</cp:revision>
  <dcterms:created xsi:type="dcterms:W3CDTF">2004-01-28T19:15:23Z</dcterms:created>
  <dcterms:modified xsi:type="dcterms:W3CDTF">2019-01-18T16:53:09Z</dcterms:modified>
</cp:coreProperties>
</file>