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8" r:id="rId13"/>
    <p:sldId id="270" r:id="rId14"/>
    <p:sldId id="269" r:id="rId15"/>
    <p:sldId id="271" r:id="rId16"/>
    <p:sldId id="272" r:id="rId17"/>
    <p:sldId id="276" r:id="rId18"/>
    <p:sldId id="278" r:id="rId19"/>
    <p:sldId id="279" r:id="rId20"/>
    <p:sldId id="281" r:id="rId21"/>
    <p:sldId id="284" r:id="rId22"/>
  </p:sldIdLst>
  <p:sldSz cx="9144000" cy="6858000" type="screen4x3"/>
  <p:notesSz cx="6662738" cy="9906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934" autoAdjust="0"/>
  </p:normalViewPr>
  <p:slideViewPr>
    <p:cSldViewPr>
      <p:cViewPr varScale="1">
        <p:scale>
          <a:sx n="36" d="100"/>
          <a:sy n="36" d="100"/>
        </p:scale>
        <p:origin x="-816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488" y="0"/>
            <a:ext cx="28876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8876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488" y="9409113"/>
            <a:ext cx="28876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4232EA6-ACA2-42D6-9FC0-B9F82D6B6B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230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488" y="0"/>
            <a:ext cx="28876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855663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05350"/>
            <a:ext cx="5329238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8876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88" y="9409113"/>
            <a:ext cx="28876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04C07A9-6207-4F7E-B0AD-16E1C2AFC0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8423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0CF6E9D-7F5C-4FF1-A189-97437FE7C734}" type="slidenum">
              <a:rPr lang="en-GB" smtClean="0"/>
              <a:pPr eaLnBrk="1" hangingPunct="1"/>
              <a:t>1</a:t>
            </a:fld>
            <a:endParaRPr lang="en-GB" smtClean="0"/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A04CC01-EF87-499A-943B-07F4371F533F}" type="slidenum">
              <a:rPr lang="en-GB" smtClean="0"/>
              <a:pPr eaLnBrk="1" hangingPunct="1"/>
              <a:t>10</a:t>
            </a:fld>
            <a:endParaRPr lang="en-GB" smtClean="0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E6ECB89-564C-4E80-90FC-D2C69A8328E1}" type="slidenum">
              <a:rPr lang="en-GB" smtClean="0"/>
              <a:pPr eaLnBrk="1" hangingPunct="1"/>
              <a:t>11</a:t>
            </a:fld>
            <a:endParaRPr lang="en-GB" smtClean="0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6AFD5C8-6452-4ABB-ADBA-BCC7D6BC1962}" type="slidenum">
              <a:rPr lang="en-GB" smtClean="0"/>
              <a:pPr eaLnBrk="1" hangingPunct="1"/>
              <a:t>12</a:t>
            </a:fld>
            <a:endParaRPr lang="en-GB" smtClean="0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CF83E6C-35A9-4EC3-9D8E-25CC6F63CCE5}" type="slidenum">
              <a:rPr lang="en-GB" smtClean="0"/>
              <a:pPr eaLnBrk="1" hangingPunct="1"/>
              <a:t>13</a:t>
            </a:fld>
            <a:endParaRPr lang="en-GB" smtClean="0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E8CC049-E632-4D0D-BAFB-43792D2BE03C}" type="slidenum">
              <a:rPr lang="en-GB" smtClean="0"/>
              <a:pPr eaLnBrk="1" hangingPunct="1"/>
              <a:t>14</a:t>
            </a:fld>
            <a:endParaRPr lang="en-GB" smtClean="0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795197F-04F8-4F33-A941-B8D8DE8B8B2A}" type="slidenum">
              <a:rPr lang="en-GB" smtClean="0"/>
              <a:pPr eaLnBrk="1" hangingPunct="1"/>
              <a:t>15</a:t>
            </a:fld>
            <a:endParaRPr lang="en-GB" smtClean="0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EAECDE4-F4C4-4F3A-89BF-1F46458E7231}" type="slidenum">
              <a:rPr lang="en-GB" smtClean="0"/>
              <a:pPr eaLnBrk="1" hangingPunct="1"/>
              <a:t>16</a:t>
            </a:fld>
            <a:endParaRPr lang="en-GB" smtClean="0"/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D3C36CC-A4D0-4DCF-903D-FC3F54E72FC4}" type="slidenum">
              <a:rPr lang="en-GB" smtClean="0"/>
              <a:pPr eaLnBrk="1" hangingPunct="1"/>
              <a:t>17</a:t>
            </a:fld>
            <a:endParaRPr lang="en-GB" smtClean="0"/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11D9503-E924-427D-9A4F-1DBF2CCB87AE}" type="slidenum">
              <a:rPr lang="en-GB" smtClean="0"/>
              <a:pPr eaLnBrk="1" hangingPunct="1"/>
              <a:t>18</a:t>
            </a:fld>
            <a:endParaRPr lang="en-GB" smtClean="0"/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FDAA02F-0937-4EA6-8B65-F7716AFFABD3}" type="slidenum">
              <a:rPr lang="en-GB" smtClean="0"/>
              <a:pPr eaLnBrk="1" hangingPunct="1"/>
              <a:t>19</a:t>
            </a:fld>
            <a:endParaRPr lang="en-GB" smtClean="0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4FA43E2-8F12-4F27-A487-C8E1855B893F}" type="slidenum">
              <a:rPr lang="en-GB" smtClean="0"/>
              <a:pPr eaLnBrk="1" hangingPunct="1"/>
              <a:t>2</a:t>
            </a:fld>
            <a:endParaRPr lang="en-GB" smtClean="0"/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8DE4AAB-326D-4456-8A84-45CC66BAE517}" type="slidenum">
              <a:rPr lang="en-GB" smtClean="0"/>
              <a:pPr eaLnBrk="1" hangingPunct="1"/>
              <a:t>20</a:t>
            </a:fld>
            <a:endParaRPr lang="en-GB" smtClean="0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16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2221594-3082-432D-AE07-011F85224C5B}" type="slidenum">
              <a:rPr lang="en-GB" smtClean="0"/>
              <a:pPr eaLnBrk="1" hangingPunct="1"/>
              <a:t>21</a:t>
            </a:fld>
            <a:endParaRPr lang="en-GB" smtClean="0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8EEC87C-8550-43E0-B16D-287A7E04B475}" type="slidenum">
              <a:rPr lang="en-GB" smtClean="0"/>
              <a:pPr eaLnBrk="1" hangingPunct="1"/>
              <a:t>3</a:t>
            </a:fld>
            <a:endParaRPr lang="en-GB" smtClean="0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790E57F-8BE5-4394-B323-3881F5354C00}" type="slidenum">
              <a:rPr lang="en-GB" smtClean="0"/>
              <a:pPr eaLnBrk="1" hangingPunct="1"/>
              <a:t>4</a:t>
            </a:fld>
            <a:endParaRPr lang="en-GB" smtClean="0"/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8BF4C5E-52CD-4F1D-AC52-52E38A3ED7B0}" type="slidenum">
              <a:rPr lang="en-GB" smtClean="0"/>
              <a:pPr eaLnBrk="1" hangingPunct="1"/>
              <a:t>5</a:t>
            </a:fld>
            <a:endParaRPr lang="en-GB" smtClean="0"/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D630085-C559-4251-A0B2-32C50CDFE55F}" type="slidenum">
              <a:rPr lang="en-GB" smtClean="0"/>
              <a:pPr eaLnBrk="1" hangingPunct="1"/>
              <a:t>6</a:t>
            </a:fld>
            <a:endParaRPr lang="en-GB" smtClean="0"/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F4FED8B-CB35-4809-B772-07C993B32B03}" type="slidenum">
              <a:rPr lang="en-GB" smtClean="0"/>
              <a:pPr eaLnBrk="1" hangingPunct="1"/>
              <a:t>7</a:t>
            </a:fld>
            <a:endParaRPr lang="en-GB" smtClean="0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2130565-6AE1-4A06-AB17-71B47CFE6F16}" type="slidenum">
              <a:rPr lang="en-GB" smtClean="0"/>
              <a:pPr eaLnBrk="1" hangingPunct="1"/>
              <a:t>8</a:t>
            </a:fld>
            <a:endParaRPr lang="en-GB" smtClean="0"/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A693F5C-F39D-42D5-BEA0-B54CAF7498B4}" type="slidenum">
              <a:rPr lang="en-GB" smtClean="0"/>
              <a:pPr eaLnBrk="1" hangingPunct="1"/>
              <a:t>9</a:t>
            </a:fld>
            <a:endParaRPr lang="en-GB" smtClean="0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Social Psychology - 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0E656-CED3-4255-9A85-CE700628B0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648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Social Psychology - 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D4179-885A-4DA8-8AF1-E7473A0DAE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018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Social Psychology - 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B74F8-113D-434E-85FA-9708385E3F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32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Social Psychology - 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E9F30-E981-4BCF-A948-52B9553523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520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Social Psychology - 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4F15B-5A9F-4B30-9B90-A1C3B4E081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48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Social Psychology - 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5B4A6-3050-43AE-A360-8981459292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887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Social Psychology - Lecture 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FBACC-B2DB-4EAB-83F0-39CA717AEA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31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Social Psychology - Lecture 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9A9E8-8977-4941-957D-359B372673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949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Social Psychology - Lecture 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1C308-1FF2-471C-B2FF-F431D0DCCB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048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Social Psychology - 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E54F7-C876-46D8-B4CA-506DAD9C35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043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Social Psychology - 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828CA-2687-44AD-B5E7-7598055CCB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097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Social Psychology - Lecture 1</a:t>
            </a:r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995BA9B-AEC8-499D-B3F4-07E29F24C2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28775"/>
            <a:ext cx="7772400" cy="1470025"/>
          </a:xfrm>
        </p:spPr>
        <p:txBody>
          <a:bodyPr/>
          <a:lstStyle/>
          <a:p>
            <a:pPr eaLnBrk="1" hangingPunct="1"/>
            <a:r>
              <a:rPr lang="en-GB" smtClean="0"/>
              <a:t>Relationship formation </a:t>
            </a:r>
            <a:br>
              <a:rPr lang="en-GB" smtClean="0"/>
            </a:br>
            <a:r>
              <a:rPr lang="en-GB" smtClean="0"/>
              <a:t>(and breakdown)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3886200"/>
            <a:ext cx="8785225" cy="1752600"/>
          </a:xfrm>
        </p:spPr>
        <p:txBody>
          <a:bodyPr/>
          <a:lstStyle/>
          <a:p>
            <a:pPr eaLnBrk="1" hangingPunct="1"/>
            <a:r>
              <a:rPr lang="en-GB" smtClean="0"/>
              <a:t>Dr. Fenja Ziegler</a:t>
            </a:r>
          </a:p>
          <a:p>
            <a:pPr eaLnBrk="1" hangingPunct="1"/>
            <a:r>
              <a:rPr lang="en-GB" sz="2000" smtClean="0"/>
              <a:t>Student Office Hours:Thursdays: 1 – 3pm</a:t>
            </a:r>
          </a:p>
          <a:p>
            <a:pPr eaLnBrk="1" hangingPunct="1"/>
            <a:r>
              <a:rPr lang="en-GB" sz="2000" smtClean="0"/>
              <a:t>Psychology, C54</a:t>
            </a:r>
          </a:p>
          <a:p>
            <a:pPr eaLnBrk="1" hangingPunct="1"/>
            <a:endParaRPr lang="en-GB" sz="2000" smtClean="0"/>
          </a:p>
          <a:p>
            <a:pPr eaLnBrk="1" hangingPunct="1"/>
            <a:endParaRPr lang="en-GB" smtClean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4643438" y="5300663"/>
            <a:ext cx="40132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en-US" sz="2800">
              <a:solidFill>
                <a:schemeClr val="hlink"/>
              </a:solidFill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50825" y="115888"/>
            <a:ext cx="39052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/>
              <a:t>Foundations in Psychology (C80FIP)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mtClean="0"/>
              <a:t>Social Psychology - Lecture 1</a:t>
            </a:r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716592E-88D0-4331-B8A2-F934023FDE09}" type="slidenum">
              <a:rPr lang="en-GB" smtClean="0"/>
              <a:pPr eaLnBrk="1" hangingPunct="1"/>
              <a:t>10</a:t>
            </a:fld>
            <a:endParaRPr lang="en-GB" smtClean="0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931863" y="-26988"/>
            <a:ext cx="7672387" cy="1412876"/>
          </a:xfrm>
        </p:spPr>
        <p:txBody>
          <a:bodyPr/>
          <a:lstStyle/>
          <a:p>
            <a:pPr eaLnBrk="1" hangingPunct="1"/>
            <a:r>
              <a:rPr lang="en-GB" sz="3600" smtClean="0"/>
              <a:t>Why do we form relationships?</a:t>
            </a:r>
            <a:br>
              <a:rPr lang="en-GB" sz="3600" smtClean="0"/>
            </a:br>
            <a:r>
              <a:rPr lang="en-GB" sz="3600" smtClean="0"/>
              <a:t>- Reward, reinforcement, satisfaction</a:t>
            </a:r>
            <a:endParaRPr lang="en-US" sz="360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smtClean="0"/>
              <a:t>Form friendships/ relationships for rewards and reinforcement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smtClean="0"/>
              <a:t>Approval, smiling, (sex, love, money, etc)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/>
              <a:t>Classical condition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smtClean="0"/>
              <a:t>Neutral stimulus + reward → positive feeling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/>
              <a:t>More time with people who reward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/>
              <a:t>Less time with people who punish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/>
              <a:t>Relevant to early stages, parents/ children?, selfish?, context of reinforcement, individualistic/ male?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/>
        </p:nvSpPr>
        <p:spPr bwMode="auto">
          <a:xfrm>
            <a:off x="6372225" y="549275"/>
            <a:ext cx="2520950" cy="60483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2291" name="Picture 4" descr="p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989138"/>
            <a:ext cx="2128838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699125" cy="1143000"/>
          </a:xfrm>
        </p:spPr>
        <p:txBody>
          <a:bodyPr/>
          <a:lstStyle/>
          <a:p>
            <a:pPr eaLnBrk="1" hangingPunct="1"/>
            <a:r>
              <a:rPr lang="en-GB" smtClean="0"/>
              <a:t>Economic Theories</a:t>
            </a:r>
            <a:endParaRPr lang="en-US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84313"/>
            <a:ext cx="6240463" cy="3724275"/>
          </a:xfrm>
        </p:spPr>
        <p:txBody>
          <a:bodyPr/>
          <a:lstStyle/>
          <a:p>
            <a:pPr eaLnBrk="1" hangingPunct="1"/>
            <a:r>
              <a:rPr lang="en-GB" sz="2800" smtClean="0"/>
              <a:t>Maximise rewards, minimise the costs:</a:t>
            </a:r>
          </a:p>
          <a:p>
            <a:pPr lvl="1" eaLnBrk="1" hangingPunct="1"/>
            <a:r>
              <a:rPr lang="en-GB" sz="2400" smtClean="0"/>
              <a:t>Cost:reward ratio</a:t>
            </a:r>
          </a:p>
          <a:p>
            <a:pPr lvl="1" eaLnBrk="1" hangingPunct="1"/>
            <a:r>
              <a:rPr lang="en-GB" sz="2400" smtClean="0"/>
              <a:t>Thibault and Kelley, 1959</a:t>
            </a:r>
          </a:p>
          <a:p>
            <a:pPr lvl="1" eaLnBrk="1" hangingPunct="1"/>
            <a:r>
              <a:rPr lang="en-GB" sz="2400" smtClean="0"/>
              <a:t>Comparison level (previous experience)</a:t>
            </a:r>
          </a:p>
          <a:p>
            <a:pPr lvl="1" eaLnBrk="1" hangingPunct="1"/>
            <a:r>
              <a:rPr lang="en-GB" sz="2400" smtClean="0"/>
              <a:t>Comparison level for Alternatives</a:t>
            </a:r>
          </a:p>
          <a:p>
            <a:pPr eaLnBrk="1" hangingPunct="1"/>
            <a:r>
              <a:rPr lang="en-GB" sz="2800" smtClean="0"/>
              <a:t>Equity theory (stresses fairness)</a:t>
            </a:r>
          </a:p>
          <a:p>
            <a:pPr eaLnBrk="1" hangingPunct="1"/>
            <a:r>
              <a:rPr lang="en-GB" sz="2800" smtClean="0"/>
              <a:t>Descriptive, but research not informative</a:t>
            </a:r>
            <a:endParaRPr lang="en-US" sz="2800" smtClean="0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6443663" y="765175"/>
            <a:ext cx="23764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400">
                <a:cs typeface="Arial" pitchFamily="34" charset="0"/>
              </a:rPr>
              <a:t>4 Stages of Relationships/ Friendship</a:t>
            </a:r>
            <a:endParaRPr lang="en-US" sz="240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mtClean="0"/>
              <a:t>Social Psychology - Lecture 1</a:t>
            </a:r>
          </a:p>
        </p:txBody>
      </p:sp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FBC7E9B-5B32-44D1-B754-3504D07CEFF9}" type="slidenum">
              <a:rPr lang="en-GB" smtClean="0"/>
              <a:pPr eaLnBrk="1" hangingPunct="1"/>
              <a:t>12</a:t>
            </a:fld>
            <a:endParaRPr lang="en-GB" smtClean="0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77813"/>
            <a:ext cx="7615237" cy="1143000"/>
          </a:xfrm>
        </p:spPr>
        <p:txBody>
          <a:bodyPr/>
          <a:lstStyle/>
          <a:p>
            <a:pPr eaLnBrk="1" hangingPunct="1"/>
            <a:r>
              <a:rPr lang="en-GB" smtClean="0"/>
              <a:t>Maintenance of Relationships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12875"/>
            <a:ext cx="7772400" cy="3617913"/>
          </a:xfrm>
        </p:spPr>
        <p:txBody>
          <a:bodyPr/>
          <a:lstStyle/>
          <a:p>
            <a:pPr eaLnBrk="1" hangingPunct="1"/>
            <a:r>
              <a:rPr lang="en-GB" smtClean="0"/>
              <a:t>Self-disclosure</a:t>
            </a:r>
          </a:p>
          <a:p>
            <a:pPr lvl="1" eaLnBrk="1" hangingPunct="1"/>
            <a:r>
              <a:rPr lang="en-GB" smtClean="0"/>
              <a:t>Sternberg (1986)</a:t>
            </a:r>
          </a:p>
          <a:p>
            <a:pPr lvl="1" eaLnBrk="1" hangingPunct="1"/>
            <a:r>
              <a:rPr lang="en-GB" smtClean="0"/>
              <a:t>Social penetration theory (Altman &amp; Taylor, 1973)</a:t>
            </a:r>
          </a:p>
          <a:p>
            <a:pPr eaLnBrk="1" hangingPunct="1"/>
            <a:r>
              <a:rPr lang="en-GB" smtClean="0"/>
              <a:t>Commitment</a:t>
            </a:r>
          </a:p>
          <a:p>
            <a:pPr lvl="1" eaLnBrk="1" hangingPunct="1"/>
            <a:r>
              <a:rPr lang="en-GB" smtClean="0"/>
              <a:t>Investment model (Rusbult, 1980)</a:t>
            </a:r>
          </a:p>
          <a:p>
            <a:pPr lvl="1" eaLnBrk="1" hangingPunct="1"/>
            <a:r>
              <a:rPr lang="en-GB" smtClean="0"/>
              <a:t>Maintenance strategies</a:t>
            </a:r>
          </a:p>
          <a:p>
            <a:pPr lvl="2" eaLnBrk="1" hangingPunct="1"/>
            <a:r>
              <a:rPr lang="en-GB" smtClean="0"/>
              <a:t>voice		•  loyalty</a:t>
            </a:r>
          </a:p>
          <a:p>
            <a:pPr lvl="2" eaLnBrk="1" hangingPunct="1"/>
            <a:r>
              <a:rPr lang="en-GB" smtClean="0"/>
              <a:t>neglect		•  exit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55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543175"/>
            <a:ext cx="8116887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908050"/>
            <a:ext cx="8064500" cy="534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mtClean="0"/>
              <a:t>Social Psychology - Lecture 1</a:t>
            </a:r>
          </a:p>
        </p:txBody>
      </p:sp>
      <p:sp>
        <p:nvSpPr>
          <p:cNvPr id="1638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09D0F3-2403-4C80-A5B5-52C044DCD370}" type="slidenum">
              <a:rPr lang="en-GB" smtClean="0"/>
              <a:pPr eaLnBrk="1" hangingPunct="1"/>
              <a:t>15</a:t>
            </a:fld>
            <a:endParaRPr lang="en-GB" smtClean="0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title"/>
          </p:nvPr>
        </p:nvSpPr>
        <p:spPr>
          <a:xfrm>
            <a:off x="34925" y="96838"/>
            <a:ext cx="4032250" cy="1412875"/>
          </a:xfrm>
        </p:spPr>
        <p:txBody>
          <a:bodyPr/>
          <a:lstStyle/>
          <a:p>
            <a:pPr eaLnBrk="1" hangingPunct="1"/>
            <a:r>
              <a:rPr lang="en-GB" sz="4000" smtClean="0"/>
              <a:t>Relationship rules</a:t>
            </a:r>
            <a:endParaRPr lang="en-US" sz="4000" smtClean="0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00050" y="2349500"/>
            <a:ext cx="7772400" cy="37465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GB" smtClean="0"/>
              <a:t>Argyle and Henderson (1984) 6 rules:</a:t>
            </a:r>
          </a:p>
          <a:p>
            <a:pPr marL="1371600" lvl="2" indent="-457200" eaLnBrk="1" hangingPunct="1">
              <a:lnSpc>
                <a:spcPct val="90000"/>
              </a:lnSpc>
              <a:buFontTx/>
              <a:buNone/>
            </a:pPr>
            <a:r>
              <a:rPr lang="en-GB" sz="2800" smtClean="0"/>
              <a:t>1. Trust and confide in the other person</a:t>
            </a:r>
          </a:p>
          <a:p>
            <a:pPr marL="1371600" lvl="2" indent="-457200" eaLnBrk="1" hangingPunct="1">
              <a:lnSpc>
                <a:spcPct val="90000"/>
              </a:lnSpc>
              <a:buFontTx/>
              <a:buNone/>
            </a:pPr>
            <a:r>
              <a:rPr lang="en-GB" sz="2800" smtClean="0"/>
              <a:t>2. Show emotional support</a:t>
            </a:r>
          </a:p>
          <a:p>
            <a:pPr marL="1371600" lvl="2" indent="-457200" eaLnBrk="1" hangingPunct="1">
              <a:lnSpc>
                <a:spcPct val="90000"/>
              </a:lnSpc>
              <a:buFontTx/>
              <a:buNone/>
            </a:pPr>
            <a:r>
              <a:rPr lang="en-GB" sz="2800" smtClean="0"/>
              <a:t>3. Share news of success</a:t>
            </a:r>
          </a:p>
          <a:p>
            <a:pPr marL="1371600" lvl="2" indent="-457200" eaLnBrk="1" hangingPunct="1">
              <a:lnSpc>
                <a:spcPct val="90000"/>
              </a:lnSpc>
              <a:buFontTx/>
              <a:buNone/>
            </a:pPr>
            <a:r>
              <a:rPr lang="en-GB" sz="2800" smtClean="0"/>
              <a:t>4. Strive to make the friend happy</a:t>
            </a:r>
          </a:p>
          <a:p>
            <a:pPr marL="1371600" lvl="2" indent="-457200" eaLnBrk="1" hangingPunct="1">
              <a:lnSpc>
                <a:spcPct val="90000"/>
              </a:lnSpc>
              <a:buFontTx/>
              <a:buNone/>
            </a:pPr>
            <a:r>
              <a:rPr lang="en-GB" sz="2800" smtClean="0"/>
              <a:t>5. Volunteer help in time of need</a:t>
            </a:r>
          </a:p>
          <a:p>
            <a:pPr marL="1371600" lvl="2" indent="-457200" eaLnBrk="1" hangingPunct="1">
              <a:lnSpc>
                <a:spcPct val="90000"/>
              </a:lnSpc>
              <a:buFontTx/>
              <a:buNone/>
            </a:pPr>
            <a:r>
              <a:rPr lang="en-GB" sz="2800" smtClean="0"/>
              <a:t>6. Stand up for a friend in his or her absence</a:t>
            </a:r>
            <a:endParaRPr lang="en-GB" sz="3200" smtClean="0"/>
          </a:p>
        </p:txBody>
      </p:sp>
      <p:pic>
        <p:nvPicPr>
          <p:cNvPr id="16390" name="Picture 7" descr="pret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04813"/>
            <a:ext cx="2916238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5" descr="Laurel and Hard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8100"/>
            <a:ext cx="2881313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60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mtClean="0"/>
              <a:t>Social Psychology - Lecture 1</a:t>
            </a:r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702A4E6-35E5-42AE-B181-A264B82C0D06}" type="slidenum">
              <a:rPr lang="en-GB" smtClean="0"/>
              <a:pPr eaLnBrk="1" hangingPunct="1"/>
              <a:t>16</a:t>
            </a:fld>
            <a:endParaRPr lang="en-GB" smtClean="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/>
              <a:t>Breakdown of Relationships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Many reasons for break-up</a:t>
            </a:r>
          </a:p>
          <a:p>
            <a:pPr eaLnBrk="1" hangingPunct="1"/>
            <a:r>
              <a:rPr lang="en-GB" smtClean="0"/>
              <a:t>Reasons depend on </a:t>
            </a:r>
          </a:p>
          <a:p>
            <a:pPr lvl="1" eaLnBrk="1" hangingPunct="1"/>
            <a:r>
              <a:rPr lang="en-GB" smtClean="0"/>
              <a:t>The particular circumstances</a:t>
            </a:r>
          </a:p>
          <a:p>
            <a:pPr lvl="1" eaLnBrk="1" hangingPunct="1"/>
            <a:r>
              <a:rPr lang="en-GB" smtClean="0"/>
              <a:t>Their particular characteristics</a:t>
            </a:r>
          </a:p>
          <a:p>
            <a:pPr eaLnBrk="1" hangingPunct="1"/>
            <a:r>
              <a:rPr lang="en-GB" smtClean="0"/>
              <a:t>Some end in bitter recrimination</a:t>
            </a:r>
          </a:p>
          <a:p>
            <a:pPr eaLnBrk="1" hangingPunct="1"/>
            <a:r>
              <a:rPr lang="en-GB" smtClean="0"/>
              <a:t>Others are handled in a civilised way</a:t>
            </a:r>
          </a:p>
          <a:p>
            <a:pPr eaLnBrk="1" hangingPunct="1"/>
            <a:r>
              <a:rPr lang="en-GB" smtClean="0"/>
              <a:t>Similar processes tend to be involved in all break-ups</a:t>
            </a:r>
          </a:p>
        </p:txBody>
      </p:sp>
      <p:pic>
        <p:nvPicPr>
          <p:cNvPr id="17414" name="Picture 5" descr="divor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989138"/>
            <a:ext cx="1682750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mtClean="0"/>
              <a:t>Social Psychology - Lecture 1</a:t>
            </a:r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2A505AD-0253-461A-BC77-6EAD08CADC7F}" type="slidenum">
              <a:rPr lang="en-GB" smtClean="0"/>
              <a:pPr eaLnBrk="1" hangingPunct="1"/>
              <a:t>17</a:t>
            </a:fld>
            <a:endParaRPr lang="en-GB" smtClean="0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Relationship Survival</a:t>
            </a:r>
            <a:endParaRPr lang="en-US" smtClean="0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Social exchange theory (Levinger, 1976)</a:t>
            </a:r>
          </a:p>
          <a:p>
            <a:pPr eaLnBrk="1" hangingPunct="1"/>
            <a:r>
              <a:rPr lang="en-GB" smtClean="0"/>
              <a:t>Marriage survival depends on 3 factors</a:t>
            </a:r>
          </a:p>
          <a:p>
            <a:pPr lvl="1" eaLnBrk="1" hangingPunct="1"/>
            <a:r>
              <a:rPr lang="en-GB" smtClean="0"/>
              <a:t>the attractions (sexual and emotional)</a:t>
            </a:r>
          </a:p>
          <a:p>
            <a:pPr lvl="1" eaLnBrk="1" hangingPunct="1"/>
            <a:r>
              <a:rPr lang="en-GB" smtClean="0"/>
              <a:t>the barriers to leaving the marriage</a:t>
            </a:r>
          </a:p>
          <a:p>
            <a:pPr lvl="1" eaLnBrk="1" hangingPunct="1"/>
            <a:r>
              <a:rPr lang="en-GB" smtClean="0"/>
              <a:t>the presence of attractive alternatives</a:t>
            </a:r>
          </a:p>
          <a:p>
            <a:pPr eaLnBrk="1" hangingPunct="1"/>
            <a:r>
              <a:rPr lang="en-GB" sz="2800" smtClean="0"/>
              <a:t>Can explain why not all unhappy relationships end in breakdown</a:t>
            </a:r>
            <a:endParaRPr lang="en-US" sz="2800" smtClean="0"/>
          </a:p>
          <a:p>
            <a:pPr eaLnBrk="1" hangingPunct="1"/>
            <a:r>
              <a:rPr lang="en-GB" smtClean="0"/>
              <a:t>But why do they </a:t>
            </a:r>
            <a:r>
              <a:rPr lang="en-GB" i="1" smtClean="0"/>
              <a:t>become </a:t>
            </a:r>
            <a:r>
              <a:rPr lang="en-GB" smtClean="0"/>
              <a:t>unhappy?</a:t>
            </a:r>
          </a:p>
          <a:p>
            <a:pPr eaLnBrk="1" hangingPunct="1">
              <a:buFontTx/>
              <a:buNone/>
            </a:pPr>
            <a:endParaRPr lang="en-GB" smtClean="0"/>
          </a:p>
        </p:txBody>
      </p:sp>
      <p:pic>
        <p:nvPicPr>
          <p:cNvPr id="18438" name="Picture 7" descr="02 old cou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88913"/>
            <a:ext cx="1536700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1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1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mtClean="0"/>
              <a:t>Social Psychology - Lecture 1</a:t>
            </a:r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0A3A429-F18A-40EF-9240-4372C9ED954D}" type="slidenum">
              <a:rPr lang="en-GB" smtClean="0"/>
              <a:pPr eaLnBrk="1" hangingPunct="1"/>
              <a:t>18</a:t>
            </a:fld>
            <a:endParaRPr lang="en-GB" smtClean="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546100"/>
            <a:ext cx="7283450" cy="874713"/>
          </a:xfrm>
        </p:spPr>
        <p:txBody>
          <a:bodyPr/>
          <a:lstStyle/>
          <a:p>
            <a:pPr eaLnBrk="1" hangingPunct="1"/>
            <a:r>
              <a:rPr lang="en-GB" sz="4000" smtClean="0"/>
              <a:t>Psychological Explanations of </a:t>
            </a:r>
            <a:r>
              <a:rPr lang="en-GB" sz="4000" smtClean="0">
                <a:solidFill>
                  <a:srgbClr val="FF66CC"/>
                </a:solidFill>
              </a:rPr>
              <a:t>Love</a:t>
            </a:r>
            <a:endParaRPr lang="en-GB" sz="4000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Sternberg’s (1986) triangular theory</a:t>
            </a:r>
          </a:p>
          <a:p>
            <a:pPr lvl="1" eaLnBrk="1" hangingPunct="1"/>
            <a:r>
              <a:rPr lang="en-GB" smtClean="0"/>
              <a:t>Love consists of three components</a:t>
            </a:r>
          </a:p>
          <a:p>
            <a:pPr lvl="2" eaLnBrk="1" hangingPunct="1"/>
            <a:r>
              <a:rPr lang="en-GB" smtClean="0"/>
              <a:t>intimacy, passion, and decision/commitment</a:t>
            </a:r>
          </a:p>
          <a:p>
            <a:pPr eaLnBrk="1" hangingPunct="1"/>
            <a:r>
              <a:rPr lang="en-GB" smtClean="0"/>
              <a:t>Liking and loving</a:t>
            </a:r>
          </a:p>
          <a:p>
            <a:pPr lvl="1" eaLnBrk="1" hangingPunct="1"/>
            <a:r>
              <a:rPr lang="en-GB" smtClean="0"/>
              <a:t>The love quiz (Hazan &amp; Shaver, 1987)</a:t>
            </a:r>
          </a:p>
          <a:p>
            <a:pPr eaLnBrk="1" hangingPunct="1"/>
            <a:r>
              <a:rPr lang="en-GB" smtClean="0"/>
              <a:t>Romantic and companionate love</a:t>
            </a:r>
          </a:p>
          <a:p>
            <a:pPr lvl="1" eaLnBrk="1" hangingPunct="1"/>
            <a:r>
              <a:rPr lang="en-GB" smtClean="0"/>
              <a:t>Berscheid and Walster (1978)</a:t>
            </a:r>
          </a:p>
          <a:p>
            <a:pPr eaLnBrk="1" hangingPunct="1"/>
            <a:endParaRPr lang="en-GB" smtClean="0"/>
          </a:p>
        </p:txBody>
      </p:sp>
      <p:pic>
        <p:nvPicPr>
          <p:cNvPr id="19462" name="Picture 5" descr="cup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557338"/>
            <a:ext cx="1295400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60350"/>
            <a:ext cx="5589588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Oval 4"/>
          <p:cNvSpPr>
            <a:spLocks noChangeArrowheads="1"/>
          </p:cNvSpPr>
          <p:nvPr/>
        </p:nvSpPr>
        <p:spPr bwMode="auto">
          <a:xfrm>
            <a:off x="3924300" y="1773238"/>
            <a:ext cx="1152525" cy="647700"/>
          </a:xfrm>
          <a:prstGeom prst="ellipse">
            <a:avLst/>
          </a:prstGeom>
          <a:solidFill>
            <a:srgbClr val="FF0000">
              <a:alpha val="2901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7" name="Oval 5"/>
          <p:cNvSpPr>
            <a:spLocks noChangeArrowheads="1"/>
          </p:cNvSpPr>
          <p:nvPr/>
        </p:nvSpPr>
        <p:spPr bwMode="auto">
          <a:xfrm>
            <a:off x="1692275" y="4437063"/>
            <a:ext cx="1152525" cy="647700"/>
          </a:xfrm>
          <a:prstGeom prst="ellipse">
            <a:avLst/>
          </a:prstGeom>
          <a:solidFill>
            <a:srgbClr val="FF0000">
              <a:alpha val="2901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8" name="Oval 6"/>
          <p:cNvSpPr>
            <a:spLocks noChangeArrowheads="1"/>
          </p:cNvSpPr>
          <p:nvPr/>
        </p:nvSpPr>
        <p:spPr bwMode="auto">
          <a:xfrm>
            <a:off x="6156325" y="4510088"/>
            <a:ext cx="1152525" cy="647700"/>
          </a:xfrm>
          <a:prstGeom prst="ellipse">
            <a:avLst/>
          </a:prstGeom>
          <a:solidFill>
            <a:srgbClr val="FF0000">
              <a:alpha val="2901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0" name="AutoShape 8"/>
          <p:cNvSpPr>
            <a:spLocks noChangeArrowheads="1"/>
          </p:cNvSpPr>
          <p:nvPr/>
        </p:nvSpPr>
        <p:spPr bwMode="auto">
          <a:xfrm>
            <a:off x="0" y="5876925"/>
            <a:ext cx="1763713" cy="981075"/>
          </a:xfrm>
          <a:prstGeom prst="wedgeRectCallout">
            <a:avLst>
              <a:gd name="adj1" fmla="val 46042"/>
              <a:gd name="adj2" fmla="val -6699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>
                <a:cs typeface="Arial" pitchFamily="34" charset="0"/>
              </a:rPr>
              <a:t>Intimacy;</a:t>
            </a:r>
          </a:p>
          <a:p>
            <a:pPr algn="ctr"/>
            <a:r>
              <a:rPr lang="en-GB">
                <a:cs typeface="Arial" pitchFamily="34" charset="0"/>
              </a:rPr>
              <a:t>No passion, commitment</a:t>
            </a:r>
            <a:endParaRPr lang="en-US">
              <a:cs typeface="Arial" pitchFamily="34" charset="0"/>
            </a:endParaRPr>
          </a:p>
        </p:txBody>
      </p:sp>
      <p:sp>
        <p:nvSpPr>
          <p:cNvPr id="54281" name="AutoShape 9"/>
          <p:cNvSpPr>
            <a:spLocks noChangeArrowheads="1"/>
          </p:cNvSpPr>
          <p:nvPr/>
        </p:nvSpPr>
        <p:spPr bwMode="auto">
          <a:xfrm>
            <a:off x="3779838" y="5661025"/>
            <a:ext cx="2016125" cy="981075"/>
          </a:xfrm>
          <a:prstGeom prst="wedgeRectCallout">
            <a:avLst>
              <a:gd name="adj1" fmla="val -6694"/>
              <a:gd name="adj2" fmla="val -1161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>
                <a:cs typeface="Arial" pitchFamily="34" charset="0"/>
              </a:rPr>
              <a:t>Intimacy, passion;</a:t>
            </a:r>
          </a:p>
          <a:p>
            <a:pPr algn="ctr"/>
            <a:r>
              <a:rPr lang="en-GB">
                <a:cs typeface="Arial" pitchFamily="34" charset="0"/>
              </a:rPr>
              <a:t>No commitment</a:t>
            </a:r>
            <a:endParaRPr lang="en-US">
              <a:cs typeface="Arial" pitchFamily="34" charset="0"/>
            </a:endParaRPr>
          </a:p>
        </p:txBody>
      </p:sp>
      <p:sp>
        <p:nvSpPr>
          <p:cNvPr id="54282" name="AutoShape 10"/>
          <p:cNvSpPr>
            <a:spLocks noChangeArrowheads="1"/>
          </p:cNvSpPr>
          <p:nvPr/>
        </p:nvSpPr>
        <p:spPr bwMode="auto">
          <a:xfrm>
            <a:off x="323850" y="2060575"/>
            <a:ext cx="2016125" cy="981075"/>
          </a:xfrm>
          <a:prstGeom prst="wedgeRectCallout">
            <a:avLst>
              <a:gd name="adj1" fmla="val 81023"/>
              <a:gd name="adj2" fmla="val 621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>
                <a:cs typeface="Arial" pitchFamily="34" charset="0"/>
              </a:rPr>
              <a:t>Intimacy, commitment;    No passion</a:t>
            </a:r>
            <a:endParaRPr lang="en-US">
              <a:cs typeface="Arial" pitchFamily="34" charset="0"/>
            </a:endParaRPr>
          </a:p>
        </p:txBody>
      </p:sp>
      <p:sp>
        <p:nvSpPr>
          <p:cNvPr id="54283" name="AutoShape 11"/>
          <p:cNvSpPr>
            <a:spLocks noChangeArrowheads="1"/>
          </p:cNvSpPr>
          <p:nvPr/>
        </p:nvSpPr>
        <p:spPr bwMode="auto">
          <a:xfrm>
            <a:off x="684213" y="692150"/>
            <a:ext cx="2016125" cy="981075"/>
          </a:xfrm>
          <a:prstGeom prst="wedgeRectCallout">
            <a:avLst>
              <a:gd name="adj1" fmla="val 112597"/>
              <a:gd name="adj2" fmla="val -48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>
                <a:cs typeface="Arial" pitchFamily="34" charset="0"/>
              </a:rPr>
              <a:t>Commitment;    No passion, Intimacy</a:t>
            </a:r>
            <a:endParaRPr lang="en-US">
              <a:cs typeface="Arial" pitchFamily="34" charset="0"/>
            </a:endParaRPr>
          </a:p>
        </p:txBody>
      </p:sp>
      <p:sp>
        <p:nvSpPr>
          <p:cNvPr id="54284" name="AutoShape 12"/>
          <p:cNvSpPr>
            <a:spLocks noChangeArrowheads="1"/>
          </p:cNvSpPr>
          <p:nvPr/>
        </p:nvSpPr>
        <p:spPr bwMode="auto">
          <a:xfrm>
            <a:off x="6732588" y="1557338"/>
            <a:ext cx="2016125" cy="981075"/>
          </a:xfrm>
          <a:prstGeom prst="wedgeRectCallout">
            <a:avLst>
              <a:gd name="adj1" fmla="val -84565"/>
              <a:gd name="adj2" fmla="val 1213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>
                <a:cs typeface="Arial" pitchFamily="34" charset="0"/>
              </a:rPr>
              <a:t>Commitment, passion;           No intimacy</a:t>
            </a:r>
            <a:endParaRPr lang="en-US">
              <a:cs typeface="Arial" pitchFamily="34" charset="0"/>
            </a:endParaRPr>
          </a:p>
        </p:txBody>
      </p:sp>
      <p:sp>
        <p:nvSpPr>
          <p:cNvPr id="54285" name="AutoShape 13"/>
          <p:cNvSpPr>
            <a:spLocks noChangeArrowheads="1"/>
          </p:cNvSpPr>
          <p:nvPr/>
        </p:nvSpPr>
        <p:spPr bwMode="auto">
          <a:xfrm>
            <a:off x="7127875" y="5876925"/>
            <a:ext cx="2016125" cy="981075"/>
          </a:xfrm>
          <a:prstGeom prst="wedgeRectCallout">
            <a:avLst>
              <a:gd name="adj1" fmla="val -71495"/>
              <a:gd name="adj2" fmla="val -278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>
                <a:cs typeface="Arial" pitchFamily="34" charset="0"/>
              </a:rPr>
              <a:t>Passion;           No commitment,  intimacy</a:t>
            </a:r>
            <a:endParaRPr lang="en-US">
              <a:cs typeface="Arial" pitchFamily="34" charset="0"/>
            </a:endParaRPr>
          </a:p>
        </p:txBody>
      </p:sp>
      <p:sp>
        <p:nvSpPr>
          <p:cNvPr id="54286" name="Oval 14"/>
          <p:cNvSpPr>
            <a:spLocks noChangeArrowheads="1"/>
          </p:cNvSpPr>
          <p:nvPr/>
        </p:nvSpPr>
        <p:spPr bwMode="auto">
          <a:xfrm>
            <a:off x="3851275" y="2997200"/>
            <a:ext cx="1296988" cy="8636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7" name="AutoShape 15"/>
          <p:cNvSpPr>
            <a:spLocks noChangeArrowheads="1"/>
          </p:cNvSpPr>
          <p:nvPr/>
        </p:nvSpPr>
        <p:spPr bwMode="auto">
          <a:xfrm rot="8456812">
            <a:off x="2916238" y="3860800"/>
            <a:ext cx="1152525" cy="217488"/>
          </a:xfrm>
          <a:prstGeom prst="rightArrow">
            <a:avLst>
              <a:gd name="adj1" fmla="val 50000"/>
              <a:gd name="adj2" fmla="val 13248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8" name="AutoShape 16"/>
          <p:cNvSpPr>
            <a:spLocks noChangeArrowheads="1"/>
          </p:cNvSpPr>
          <p:nvPr/>
        </p:nvSpPr>
        <p:spPr bwMode="auto">
          <a:xfrm rot="-5400000">
            <a:off x="4175125" y="2528888"/>
            <a:ext cx="720725" cy="215900"/>
          </a:xfrm>
          <a:prstGeom prst="rightArrow">
            <a:avLst>
              <a:gd name="adj1" fmla="val 50000"/>
              <a:gd name="adj2" fmla="val 834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9" name="AutoShape 17"/>
          <p:cNvSpPr>
            <a:spLocks noChangeArrowheads="1"/>
          </p:cNvSpPr>
          <p:nvPr/>
        </p:nvSpPr>
        <p:spPr bwMode="auto">
          <a:xfrm rot="2323436">
            <a:off x="4932363" y="3860800"/>
            <a:ext cx="1152525" cy="217488"/>
          </a:xfrm>
          <a:prstGeom prst="rightArrow">
            <a:avLst>
              <a:gd name="adj1" fmla="val 50000"/>
              <a:gd name="adj2" fmla="val 13248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animBg="1"/>
      <p:bldP spid="54277" grpId="0" animBg="1"/>
      <p:bldP spid="54278" grpId="0" animBg="1"/>
      <p:bldP spid="54280" grpId="0" animBg="1"/>
      <p:bldP spid="54281" grpId="0" animBg="1"/>
      <p:bldP spid="54282" grpId="0" animBg="1"/>
      <p:bldP spid="54283" grpId="0" animBg="1"/>
      <p:bldP spid="54284" grpId="0" animBg="1"/>
      <p:bldP spid="54285" grpId="0" animBg="1"/>
      <p:bldP spid="54286" grpId="0" animBg="1"/>
      <p:bldP spid="54287" grpId="0" animBg="1"/>
      <p:bldP spid="54288" grpId="0" animBg="1"/>
      <p:bldP spid="5428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mtClean="0"/>
              <a:t>Social Psychology - Lecture 1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D99B20F-797C-41D0-813A-3E00FA727152}" type="slidenum">
              <a:rPr lang="en-GB" smtClean="0"/>
              <a:pPr eaLnBrk="1" hangingPunct="1"/>
              <a:t>2</a:t>
            </a:fld>
            <a:endParaRPr lang="en-GB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986463" cy="1143000"/>
          </a:xfrm>
        </p:spPr>
        <p:txBody>
          <a:bodyPr/>
          <a:lstStyle/>
          <a:p>
            <a:pPr eaLnBrk="1" hangingPunct="1"/>
            <a:r>
              <a:rPr lang="en-GB" sz="4000" smtClean="0"/>
              <a:t>Living in a Social World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457825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mtClean="0"/>
              <a:t>Beginning and ending of (romantic) relationships</a:t>
            </a:r>
          </a:p>
          <a:p>
            <a:pPr eaLnBrk="1" hangingPunct="1">
              <a:lnSpc>
                <a:spcPct val="90000"/>
              </a:lnSpc>
            </a:pPr>
            <a:endParaRPr lang="en-GB" smtClean="0"/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Interpersonal attraction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mtClean="0"/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Culture and sub-culture</a:t>
            </a:r>
          </a:p>
        </p:txBody>
      </p:sp>
      <p:pic>
        <p:nvPicPr>
          <p:cNvPr id="3078" name="Picture 5" descr="blackout_broad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76250"/>
            <a:ext cx="2808288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homer-mar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781300"/>
            <a:ext cx="3276600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mtClean="0"/>
              <a:t>Social Psychology - Lecture 1</a:t>
            </a:r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C5786B7-AE0E-4384-8995-A7003BF3DC25}" type="slidenum">
              <a:rPr lang="en-GB" smtClean="0"/>
              <a:pPr eaLnBrk="1" hangingPunct="1"/>
              <a:t>20</a:t>
            </a:fld>
            <a:endParaRPr lang="en-GB" smtClean="0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869950" y="260350"/>
            <a:ext cx="5789613" cy="1143000"/>
          </a:xfrm>
        </p:spPr>
        <p:txBody>
          <a:bodyPr/>
          <a:lstStyle/>
          <a:p>
            <a:pPr eaLnBrk="1" hangingPunct="1"/>
            <a:r>
              <a:rPr lang="en-GB" sz="4000" smtClean="0"/>
              <a:t>Relationships in Cultures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800" smtClean="0"/>
              <a:t>Individualist and collectivist cultures </a:t>
            </a:r>
            <a:r>
              <a:rPr lang="en-GB" sz="2400" smtClean="0"/>
              <a:t>(Goodwin, 1995)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smtClean="0"/>
              <a:t>Romantic love (Levine et al., 1995):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 smtClean="0"/>
              <a:t>More important individualistic 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smtClean="0"/>
              <a:t>Friendships: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 smtClean="0"/>
              <a:t>Fewer but closer in collectivist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smtClean="0"/>
              <a:t>Voluntary and involuntary relationships (Shaver et al., 1991)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 smtClean="0"/>
              <a:t>About the same level of happiness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smtClean="0"/>
              <a:t>Permanent and impermanent relationships   (Simmel, 1971)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 smtClean="0"/>
              <a:t>Divorce rare higher in individualistic cultures</a:t>
            </a:r>
          </a:p>
        </p:txBody>
      </p:sp>
      <p:pic>
        <p:nvPicPr>
          <p:cNvPr id="21510" name="Picture 5" descr="something_fishy_clowns_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60350"/>
            <a:ext cx="1944688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mtClean="0"/>
              <a:t>Social Psychology - Lecture 1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E329AA7-7997-4F45-9C28-8E2921EF886D}" type="slidenum">
              <a:rPr lang="en-GB" smtClean="0"/>
              <a:pPr eaLnBrk="1" hangingPunct="1"/>
              <a:t>21</a:t>
            </a:fld>
            <a:endParaRPr lang="en-GB" smtClean="0"/>
          </a:p>
        </p:txBody>
      </p:sp>
      <p:pic>
        <p:nvPicPr>
          <p:cNvPr id="22532" name="Picture 4" descr="j02308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88913"/>
            <a:ext cx="1560513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5"/>
          <p:cNvSpPr>
            <a:spLocks noGrp="1" noChangeArrowheads="1"/>
          </p:cNvSpPr>
          <p:nvPr>
            <p:ph type="title"/>
          </p:nvPr>
        </p:nvSpPr>
        <p:spPr>
          <a:xfrm>
            <a:off x="823913" y="260350"/>
            <a:ext cx="7924800" cy="1143000"/>
          </a:xfrm>
        </p:spPr>
        <p:txBody>
          <a:bodyPr/>
          <a:lstStyle/>
          <a:p>
            <a:pPr eaLnBrk="1" hangingPunct="1"/>
            <a:r>
              <a:rPr lang="en-GB" smtClean="0"/>
              <a:t>The End…</a:t>
            </a:r>
            <a:endParaRPr lang="en-US" smtClean="0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3860800"/>
            <a:ext cx="8229600" cy="2265363"/>
          </a:xfrm>
        </p:spPr>
        <p:txBody>
          <a:bodyPr/>
          <a:lstStyle/>
          <a:p>
            <a:pPr eaLnBrk="1" hangingPunct="1"/>
            <a:r>
              <a:rPr lang="en-GB" smtClean="0"/>
              <a:t>Reading: Chapter 2 </a:t>
            </a:r>
            <a:endParaRPr lang="en-US" smtClean="0"/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060575"/>
            <a:ext cx="2794000" cy="325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mtClean="0"/>
              <a:t>Social Psychology - Lecture 1</a:t>
            </a:r>
          </a:p>
        </p:txBody>
      </p:sp>
      <p:sp>
        <p:nvSpPr>
          <p:cNvPr id="40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FA51CCC-A326-47A2-B37D-CDF649ACF208}" type="slidenum">
              <a:rPr lang="en-GB" smtClean="0"/>
              <a:pPr eaLnBrk="1" hangingPunct="1"/>
              <a:t>3</a:t>
            </a:fld>
            <a:endParaRPr lang="en-GB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Interpersonal Attraction – </a:t>
            </a:r>
            <a:br>
              <a:rPr lang="en-GB" smtClean="0"/>
            </a:br>
            <a:r>
              <a:rPr lang="en-GB" i="1" smtClean="0"/>
              <a:t>Why do we like some people?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5713" y="1600200"/>
            <a:ext cx="7431087" cy="4525963"/>
          </a:xfrm>
        </p:spPr>
        <p:txBody>
          <a:bodyPr/>
          <a:lstStyle/>
          <a:p>
            <a:pPr eaLnBrk="1" hangingPunct="1"/>
            <a:r>
              <a:rPr lang="en-GB" smtClean="0"/>
              <a:t>Physical Attractiveness</a:t>
            </a:r>
          </a:p>
          <a:p>
            <a:pPr lvl="1" eaLnBrk="1" hangingPunct="1"/>
            <a:r>
              <a:rPr lang="en-GB" smtClean="0"/>
              <a:t>The Matching Hypothesis</a:t>
            </a:r>
          </a:p>
          <a:p>
            <a:pPr eaLnBrk="1" hangingPunct="1"/>
            <a:endParaRPr lang="en-GB" smtClean="0"/>
          </a:p>
        </p:txBody>
      </p:sp>
      <p:pic>
        <p:nvPicPr>
          <p:cNvPr id="4102" name="Picture 7" descr="casablan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997200"/>
            <a:ext cx="2592387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mtClean="0"/>
              <a:t>Social Psychology - Lecture 1</a:t>
            </a:r>
          </a:p>
        </p:txBody>
      </p:sp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44C8893-A2E1-413B-845E-43100C6CED0C}" type="slidenum">
              <a:rPr lang="en-GB" smtClean="0"/>
              <a:pPr eaLnBrk="1" hangingPunct="1"/>
              <a:t>4</a:t>
            </a:fld>
            <a:endParaRPr lang="en-GB" smtClean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Physical Attractiveness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First impression</a:t>
            </a:r>
          </a:p>
          <a:p>
            <a:pPr eaLnBrk="1" hangingPunct="1"/>
            <a:r>
              <a:rPr lang="en-GB" smtClean="0"/>
              <a:t>Women: </a:t>
            </a:r>
          </a:p>
          <a:p>
            <a:pPr lvl="1" eaLnBrk="1" hangingPunct="1"/>
            <a:r>
              <a:rPr lang="en-GB" smtClean="0"/>
              <a:t>Large and widely separated eyes, small nose, small chin (like children) – but also wide cheekbones and narrow cheeks (not like children)</a:t>
            </a:r>
          </a:p>
          <a:p>
            <a:pPr eaLnBrk="1" hangingPunct="1"/>
            <a:r>
              <a:rPr lang="en-GB" smtClean="0"/>
              <a:t>Men: </a:t>
            </a:r>
          </a:p>
          <a:p>
            <a:pPr lvl="1" eaLnBrk="1" hangingPunct="1"/>
            <a:r>
              <a:rPr lang="en-GB" smtClean="0"/>
              <a:t>Square jaw, small eyes, thin lips (not like children)</a:t>
            </a:r>
          </a:p>
          <a:p>
            <a:pPr eaLnBrk="1" hangingPunct="1"/>
            <a:r>
              <a:rPr lang="en-GB" smtClean="0"/>
              <a:t>Halo effect</a:t>
            </a:r>
          </a:p>
        </p:txBody>
      </p:sp>
      <p:pic>
        <p:nvPicPr>
          <p:cNvPr id="5126" name="Picture 4" descr="Ugly Bet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60350"/>
            <a:ext cx="862012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johnny%20deppMTE3Ng=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268413"/>
            <a:ext cx="114935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 descr="natalie_portm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268413"/>
            <a:ext cx="10255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mtClean="0"/>
              <a:t>Social Psychology - Lecture 1</a:t>
            </a:r>
          </a:p>
        </p:txBody>
      </p:sp>
      <p:sp>
        <p:nvSpPr>
          <p:cNvPr id="61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4CCB90A-1743-4015-B062-3548A1601703}" type="slidenum">
              <a:rPr lang="en-GB" smtClean="0"/>
              <a:pPr eaLnBrk="1" hangingPunct="1"/>
              <a:t>5</a:t>
            </a:fld>
            <a:endParaRPr lang="en-GB" smtClean="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Matching Hypothesis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Not the most attractive person but a match in attractiveness</a:t>
            </a:r>
          </a:p>
          <a:p>
            <a:pPr lvl="1" eaLnBrk="1" hangingPunct="1"/>
            <a:r>
              <a:rPr lang="en-GB" smtClean="0"/>
              <a:t>Fear of rejection</a:t>
            </a:r>
          </a:p>
          <a:p>
            <a:pPr lvl="1" eaLnBrk="1" hangingPunct="1"/>
            <a:r>
              <a:rPr lang="en-GB" smtClean="0"/>
              <a:t>Balance</a:t>
            </a:r>
          </a:p>
          <a:p>
            <a:pPr lvl="1" eaLnBrk="1" hangingPunct="1"/>
            <a:r>
              <a:rPr lang="en-GB" smtClean="0"/>
              <a:t>Not just physical</a:t>
            </a:r>
          </a:p>
          <a:p>
            <a:pPr lvl="1" eaLnBrk="1" hangingPunct="1">
              <a:buFontTx/>
              <a:buNone/>
            </a:pPr>
            <a:endParaRPr lang="en-GB" smtClean="0"/>
          </a:p>
          <a:p>
            <a:pPr eaLnBrk="1" hangingPunct="1"/>
            <a:endParaRPr lang="en-GB" smtClean="0"/>
          </a:p>
        </p:txBody>
      </p:sp>
      <p:pic>
        <p:nvPicPr>
          <p:cNvPr id="16389" name="Picture 5" descr="mill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357563"/>
            <a:ext cx="13335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douglas_415x3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3141663"/>
            <a:ext cx="13684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9" descr="brad-pitt-and-angelina-joli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508500"/>
            <a:ext cx="1171575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mtClean="0"/>
              <a:t>Social Psychology - Lecture 1</a:t>
            </a:r>
          </a:p>
        </p:txBody>
      </p:sp>
      <p:sp>
        <p:nvSpPr>
          <p:cNvPr id="71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F354FC0-6415-4052-8E5E-C1FA89655EEC}" type="slidenum">
              <a:rPr lang="en-GB" smtClean="0"/>
              <a:pPr eaLnBrk="1" hangingPunct="1"/>
              <a:t>6</a:t>
            </a:fld>
            <a:endParaRPr lang="en-GB" smtClean="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Interpersonal Attraction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5713" y="1600200"/>
            <a:ext cx="7431087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mtClean="0"/>
              <a:t>Physical Attractiveness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mtClean="0"/>
              <a:t>The Matching Hypothesis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Proximity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Familiarity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Attitude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Similarity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Demographic Similarity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Similarity in Personality</a:t>
            </a:r>
          </a:p>
        </p:txBody>
      </p:sp>
      <p:pic>
        <p:nvPicPr>
          <p:cNvPr id="7174" name="Picture 4" descr="casablan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997200"/>
            <a:ext cx="2592387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mtClean="0"/>
              <a:t>Social Psychology - Lecture 1</a:t>
            </a:r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7397085-C4C5-4CA8-BDA2-944BCE3EAD83}" type="slidenum">
              <a:rPr lang="en-GB" smtClean="0"/>
              <a:pPr eaLnBrk="1" hangingPunct="1"/>
              <a:t>7</a:t>
            </a:fld>
            <a:endParaRPr lang="en-GB" smtClean="0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8893175" cy="1412875"/>
          </a:xfrm>
        </p:spPr>
        <p:txBody>
          <a:bodyPr/>
          <a:lstStyle/>
          <a:p>
            <a:pPr eaLnBrk="1" hangingPunct="1"/>
            <a:r>
              <a:rPr lang="en-GB" smtClean="0"/>
              <a:t>Why do we form Relationships?</a:t>
            </a:r>
            <a:br>
              <a:rPr lang="en-GB" smtClean="0"/>
            </a:br>
            <a:r>
              <a:rPr lang="en-GB" smtClean="0"/>
              <a:t> – Is it in our genes?</a:t>
            </a:r>
            <a:endParaRPr lang="en-US" smtClean="0"/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765800" cy="4525963"/>
          </a:xfrm>
        </p:spPr>
        <p:txBody>
          <a:bodyPr/>
          <a:lstStyle/>
          <a:p>
            <a:pPr eaLnBrk="1" hangingPunct="1"/>
            <a:r>
              <a:rPr lang="en-GB" smtClean="0"/>
              <a:t>Study experimentally?</a:t>
            </a:r>
          </a:p>
          <a:p>
            <a:pPr eaLnBrk="1" hangingPunct="1"/>
            <a:r>
              <a:rPr lang="en-GB" smtClean="0"/>
              <a:t>Relationships costly:</a:t>
            </a:r>
          </a:p>
          <a:p>
            <a:pPr lvl="1" eaLnBrk="1" hangingPunct="1"/>
            <a:r>
              <a:rPr lang="en-GB" smtClean="0"/>
              <a:t>Evolutionary adaptive: survival and reproduction</a:t>
            </a:r>
          </a:p>
          <a:p>
            <a:pPr lvl="1" eaLnBrk="1" hangingPunct="1"/>
            <a:r>
              <a:rPr lang="en-GB" smtClean="0"/>
              <a:t>“Blood is thicker than water” – closeness of families</a:t>
            </a:r>
            <a:endParaRPr lang="en-US" smtClean="0"/>
          </a:p>
        </p:txBody>
      </p:sp>
      <p:pic>
        <p:nvPicPr>
          <p:cNvPr id="8198" name="Picture 5" descr="ge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275" y="2276475"/>
            <a:ext cx="25177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mtClean="0"/>
              <a:t>Social Psychology - Lecture 1</a:t>
            </a:r>
          </a:p>
        </p:txBody>
      </p:sp>
      <p:sp>
        <p:nvSpPr>
          <p:cNvPr id="921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D80CB53-C967-43DE-BBE1-938B7D2AFD22}" type="slidenum">
              <a:rPr lang="en-GB" smtClean="0"/>
              <a:pPr eaLnBrk="1" hangingPunct="1"/>
              <a:t>8</a:t>
            </a:fld>
            <a:endParaRPr lang="en-GB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Relatedness drives Helping</a:t>
            </a:r>
            <a:endParaRPr lang="en-US" smtClean="0"/>
          </a:p>
        </p:txBody>
      </p:sp>
      <p:pic>
        <p:nvPicPr>
          <p:cNvPr id="19461" name="Picture 5" descr="p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205038"/>
            <a:ext cx="6521450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7667625" y="2708275"/>
            <a:ext cx="1225550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cs typeface="Arial" pitchFamily="34" charset="0"/>
              </a:rPr>
              <a:t>See also:</a:t>
            </a:r>
          </a:p>
          <a:p>
            <a:pPr eaLnBrk="1" hangingPunct="1">
              <a:spcBef>
                <a:spcPct val="50000"/>
              </a:spcBef>
            </a:pPr>
            <a:r>
              <a:rPr lang="en-GB">
                <a:cs typeface="Arial" pitchFamily="34" charset="0"/>
              </a:rPr>
              <a:t>Selfish Gene theory (Richard Dawkins)</a:t>
            </a:r>
            <a:endParaRPr lang="en-US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mtClean="0"/>
              <a:t>Social Psychology - Lecture 1</a:t>
            </a:r>
          </a:p>
        </p:txBody>
      </p:sp>
      <p:sp>
        <p:nvSpPr>
          <p:cNvPr id="102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BD60E85-0932-408E-8D5A-5B9B1FC170B8}" type="slidenum">
              <a:rPr lang="en-GB" smtClean="0"/>
              <a:pPr eaLnBrk="1" hangingPunct="1"/>
              <a:t>9</a:t>
            </a:fld>
            <a:endParaRPr lang="en-GB" smtClean="0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931863" y="44450"/>
            <a:ext cx="7456487" cy="1412875"/>
          </a:xfrm>
        </p:spPr>
        <p:txBody>
          <a:bodyPr/>
          <a:lstStyle/>
          <a:p>
            <a:pPr eaLnBrk="1" hangingPunct="1"/>
            <a:r>
              <a:rPr lang="en-GB" sz="4000" smtClean="0"/>
              <a:t>Why do we form Relationships? – Is it in our genes?</a:t>
            </a:r>
            <a:endParaRPr lang="en-US" sz="400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Study experimentally?</a:t>
            </a:r>
          </a:p>
          <a:p>
            <a:pPr eaLnBrk="1" hangingPunct="1"/>
            <a:r>
              <a:rPr lang="en-GB" smtClean="0"/>
              <a:t>Relationships costly:</a:t>
            </a:r>
          </a:p>
          <a:p>
            <a:pPr lvl="1" eaLnBrk="1" hangingPunct="1"/>
            <a:r>
              <a:rPr lang="en-GB" smtClean="0"/>
              <a:t>Evolutionary adaptive: survival and reproduction</a:t>
            </a:r>
          </a:p>
          <a:p>
            <a:pPr lvl="1" eaLnBrk="1" hangingPunct="1"/>
            <a:r>
              <a:rPr lang="en-GB" smtClean="0"/>
              <a:t>“Blood is thicker than water” – closeness of families</a:t>
            </a:r>
          </a:p>
          <a:p>
            <a:pPr eaLnBrk="1" hangingPunct="1"/>
            <a:r>
              <a:rPr lang="en-GB" smtClean="0"/>
              <a:t>Non-reproductive relationships? Non-romantic relationships?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990</TotalTime>
  <Words>773</Words>
  <Application>Microsoft Office PowerPoint</Application>
  <PresentationFormat>On-screen Show (4:3)</PresentationFormat>
  <Paragraphs>180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Arial</vt:lpstr>
      <vt:lpstr>Default Design</vt:lpstr>
      <vt:lpstr>Relationship formation  (and breakdown)</vt:lpstr>
      <vt:lpstr>Living in a Social World</vt:lpstr>
      <vt:lpstr>Interpersonal Attraction –  Why do we like some people?</vt:lpstr>
      <vt:lpstr>Physical Attractiveness</vt:lpstr>
      <vt:lpstr>The Matching Hypothesis</vt:lpstr>
      <vt:lpstr>Interpersonal Attraction</vt:lpstr>
      <vt:lpstr>Why do we form Relationships?  – Is it in our genes?</vt:lpstr>
      <vt:lpstr>Relatedness drives Helping</vt:lpstr>
      <vt:lpstr>Why do we form Relationships? – Is it in our genes?</vt:lpstr>
      <vt:lpstr>Why do we form relationships? - Reward, reinforcement, satisfaction</vt:lpstr>
      <vt:lpstr>Economic Theories</vt:lpstr>
      <vt:lpstr>Maintenance of Relationships</vt:lpstr>
      <vt:lpstr>PowerPoint Presentation</vt:lpstr>
      <vt:lpstr>PowerPoint Presentation</vt:lpstr>
      <vt:lpstr>Relationship rules</vt:lpstr>
      <vt:lpstr>Breakdown of Relationships</vt:lpstr>
      <vt:lpstr>Relationship Survival</vt:lpstr>
      <vt:lpstr>Psychological Explanations of Love</vt:lpstr>
      <vt:lpstr>PowerPoint Presentation</vt:lpstr>
      <vt:lpstr>Relationships in Cultures</vt:lpstr>
      <vt:lpstr>The End…</vt:lpstr>
    </vt:vector>
  </TitlesOfParts>
  <Company>University of Nottingham, School of Psychology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Relationship formation (and breakdown)</dc:title>
  <dc:creator>fvz</dc:creator>
  <cp:lastModifiedBy>Teacher E-Solutions</cp:lastModifiedBy>
  <cp:revision>21</cp:revision>
  <dcterms:created xsi:type="dcterms:W3CDTF">2007-09-24T11:43:37Z</dcterms:created>
  <dcterms:modified xsi:type="dcterms:W3CDTF">2019-01-18T15:53:41Z</dcterms:modified>
</cp:coreProperties>
</file>