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8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E8AD943-9105-4FEE-B42E-F50394397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49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B89FECE-FFAC-43BF-B84B-A18CC9C7FE93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1CC03B8-FB8C-4F5C-9BDD-70068D523523}" type="slidenum">
              <a:rPr lang="en-US"/>
              <a:pPr/>
              <a:t>10</a:t>
            </a:fld>
            <a:endParaRPr 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4A098BF-9CF4-410F-A84E-E37C53357616}" type="slidenum">
              <a:rPr lang="en-US"/>
              <a:pPr/>
              <a:t>11</a:t>
            </a:fld>
            <a:endParaRPr 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344CBB0-6BF8-4808-B83F-068C5E405F12}" type="slidenum">
              <a:rPr lang="en-US"/>
              <a:pPr/>
              <a:t>12</a:t>
            </a:fld>
            <a:endParaRPr lang="en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A5A9B6C-0D91-4543-9EDD-A8F497E88A39}" type="slidenum">
              <a:rPr lang="en-US"/>
              <a:pPr/>
              <a:t>13</a:t>
            </a:fld>
            <a:endParaRPr lang="en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CBF5125-9F44-429C-BC20-E96E6407FBAF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46329A9-255E-43AA-8C08-0B9EAB8BF0A6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E7B78B2-77B4-4D95-8060-226FE4C79453}" type="slidenum">
              <a:rPr lang="en-US"/>
              <a:pPr/>
              <a:t>4</a:t>
            </a:fld>
            <a:endParaRPr 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C8C01D8-BD36-4806-8734-A68030F51BE8}" type="slidenum">
              <a:rPr lang="en-US"/>
              <a:pPr/>
              <a:t>5</a:t>
            </a:fld>
            <a:endParaRPr 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45BAB67-E88A-4B23-A5F3-9F11B057C760}" type="slidenum">
              <a:rPr lang="en-US"/>
              <a:pPr/>
              <a:t>6</a:t>
            </a:fld>
            <a:endParaRPr 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900AAF2-1FF8-4D34-9FE5-771AE1579800}" type="slidenum">
              <a:rPr lang="en-US"/>
              <a:pPr/>
              <a:t>7</a:t>
            </a:fld>
            <a:endParaRPr 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81A3F22-ADB1-47CC-AF14-3CD8A05F2CF1}" type="slidenum">
              <a:rPr lang="en-US"/>
              <a:pPr/>
              <a:t>8</a:t>
            </a:fld>
            <a:endParaRPr 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E888114-ABBF-4924-BB43-5A304FD5227E}" type="slidenum">
              <a:rPr lang="en-US"/>
              <a:pPr/>
              <a:t>9</a:t>
            </a:fld>
            <a:endParaRPr 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2B29C-615F-414D-A9BA-244402AC5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6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94B19-0190-41C7-9A4D-DEA8EE804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5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3AE93-1E38-487B-8C56-B20C6FCD7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02DDC-7EE6-4BE5-9EEC-42B60C615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8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EBF03-764C-40FF-821B-1E6F201E2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3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F5346-DBCA-45D9-8C01-28D875899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2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A9DDC-6E5E-4426-81B5-0C3C55BFC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9E157-CA84-42FE-988A-1241A48AC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B23E1-67F3-45EA-A84D-EE068DDA3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2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F9300-3C27-4EDD-BF7F-0723284C1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AC346-EFD9-4BA6-B712-8A565A888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4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ECDB0E1-1106-4775-8167-41286E0A1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52400" y="838200"/>
            <a:ext cx="8837613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200">
                <a:solidFill>
                  <a:srgbClr val="FFFF99"/>
                </a:solidFill>
                <a:latin typeface="Verdana" pitchFamily="34" charset="0"/>
              </a:rPr>
              <a:t>Your friends are trying to persuade you to go to a party, but you aren’t sure because you don’t know the person who’s throwing the party.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982788" y="17463"/>
            <a:ext cx="7161212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CC3300"/>
                </a:solidFill>
                <a:cs typeface="Times New Roman" pitchFamily="18" charset="0"/>
              </a:rPr>
              <a:t>Peer Pressure and Refusal Skills</a:t>
            </a:r>
            <a:endParaRPr lang="en-US" smtClean="0">
              <a:cs typeface="Times New Roman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5602288"/>
            <a:ext cx="28940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200">
                <a:solidFill>
                  <a:srgbClr val="FFFF99"/>
                </a:solidFill>
                <a:latin typeface="Verdana" pitchFamily="34" charset="0"/>
              </a:rPr>
              <a:t>What will you do?</a:t>
            </a:r>
          </a:p>
        </p:txBody>
      </p:sp>
      <p:pic>
        <p:nvPicPr>
          <p:cNvPr id="2053" name="Picture 5" descr="slide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4938" y="2273300"/>
            <a:ext cx="3321050" cy="3125788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982788" y="17463"/>
            <a:ext cx="6627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FFFF66"/>
              </a:solidFill>
              <a:latin typeface="Verdana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35188" y="169863"/>
            <a:ext cx="6627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FFFF66"/>
              </a:solidFill>
              <a:latin typeface="Verdan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3988" y="611188"/>
            <a:ext cx="87614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FF99"/>
                </a:solidFill>
                <a:latin typeface="Verdana" pitchFamily="34" charset="0"/>
              </a:rPr>
              <a:t>Refusal Skills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982788" y="17463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CC3300"/>
                </a:solidFill>
                <a:cs typeface="Times New Roman" pitchFamily="18" charset="0"/>
              </a:rPr>
              <a:t>Resisting Negative Peer Pressure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53988" y="1279525"/>
            <a:ext cx="8990012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Effective </a:t>
            </a:r>
            <a:r>
              <a:rPr lang="en-US" sz="2000">
                <a:solidFill>
                  <a:srgbClr val="FFFF99"/>
                </a:solidFill>
                <a:latin typeface="Verdana" pitchFamily="34" charset="0"/>
                <a:hlinkClick r:id="" action="ppaction://noaction"/>
              </a:rPr>
              <a:t>refusal skills</a:t>
            </a: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 involve a three-step process. </a:t>
            </a:r>
          </a:p>
          <a:p>
            <a:pPr eaLnBrk="1" hangingPunct="1"/>
            <a:endParaRPr lang="en-US" sz="2000">
              <a:solidFill>
                <a:srgbClr val="FFFF99"/>
              </a:solidFill>
              <a:latin typeface="Verdana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State your position. Give an honest reason for your response.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     Offering a legitimate reason will help strengthen your refusal. </a:t>
            </a:r>
          </a:p>
          <a:p>
            <a:pPr eaLnBrk="1" hangingPunct="1"/>
            <a:endParaRPr lang="en-US" sz="2000">
              <a:solidFill>
                <a:srgbClr val="FFFF99"/>
              </a:solidFill>
              <a:latin typeface="Verdana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AutoNum type="arabicPeriod" startAt="2"/>
            </a:pP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Suggest alternatives. Your suggestion is most effective if </a:t>
            </a:r>
            <a:br>
              <a:rPr lang="en-US" sz="2000">
                <a:solidFill>
                  <a:srgbClr val="FFFF99"/>
                </a:solidFill>
                <a:latin typeface="Verdana" pitchFamily="34" charset="0"/>
              </a:rPr>
            </a:b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it takes you away from the dangerous or unpleasant situation.</a:t>
            </a:r>
            <a:br>
              <a:rPr lang="en-US" sz="2000">
                <a:solidFill>
                  <a:srgbClr val="FFFF99"/>
                </a:solidFill>
                <a:latin typeface="Verdana" pitchFamily="34" charset="0"/>
              </a:rPr>
            </a:br>
            <a:endParaRPr lang="en-US" sz="2000">
              <a:solidFill>
                <a:srgbClr val="FFFF99"/>
              </a:solidFill>
              <a:latin typeface="Verdana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AutoNum type="arabicPeriod" startAt="2"/>
            </a:pP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Stand your ground. Use strong body language and maintain </a:t>
            </a:r>
            <a:br>
              <a:rPr lang="en-US" sz="2000">
                <a:solidFill>
                  <a:srgbClr val="FFFF99"/>
                </a:solidFill>
                <a:latin typeface="Verdana" pitchFamily="34" charset="0"/>
              </a:rPr>
            </a:b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eye contact.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3988" y="611188"/>
            <a:ext cx="54705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FF99"/>
                </a:solidFill>
                <a:latin typeface="Verdana" pitchFamily="34" charset="0"/>
              </a:rPr>
              <a:t>Body Language and Assertive Refusal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982788" y="17463"/>
            <a:ext cx="73914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CC3300"/>
                </a:solidFill>
                <a:cs typeface="Times New Roman" pitchFamily="18" charset="0"/>
              </a:rPr>
              <a:t>Resisting Negative Peer Pressure</a:t>
            </a:r>
          </a:p>
        </p:txBody>
      </p:sp>
      <p:pic>
        <p:nvPicPr>
          <p:cNvPr id="12292" name="Picture 4" descr="slide11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295400"/>
            <a:ext cx="832485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de_20b_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26670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slide_20b_y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43050"/>
            <a:ext cx="25717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82788" y="17463"/>
            <a:ext cx="6627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FFFF66"/>
              </a:solidFill>
              <a:latin typeface="Verdana" pitchFamily="34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135188" y="169863"/>
            <a:ext cx="6627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FFFF66"/>
              </a:solidFill>
              <a:latin typeface="Verdana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53988" y="611188"/>
            <a:ext cx="87614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FF99"/>
                </a:solidFill>
                <a:latin typeface="Verdana" pitchFamily="34" charset="0"/>
              </a:rPr>
              <a:t>Passive and Aggressive Responses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982788" y="17463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CC3300"/>
                </a:solidFill>
                <a:cs typeface="Times New Roman" pitchFamily="18" charset="0"/>
              </a:rPr>
              <a:t>Resisting Negative Peer Pressure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81000" y="1965325"/>
            <a:ext cx="1828800" cy="7016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000" b="1">
                <a:latin typeface="Verdana" pitchFamily="34" charset="0"/>
              </a:rPr>
              <a:t>Passive Responses</a:t>
            </a:r>
          </a:p>
        </p:txBody>
      </p:sp>
      <p:pic>
        <p:nvPicPr>
          <p:cNvPr id="13321" name="Picture 9" descr="table3_yellow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5410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 descr="arrow_01y_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9950"/>
            <a:ext cx="10668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114800" y="1462088"/>
            <a:ext cx="4572000" cy="43529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SzPct val="150000"/>
              <a:buFontTx/>
              <a:buBlip>
                <a:blip r:embed="rId7"/>
              </a:buBlip>
            </a:pPr>
            <a:r>
              <a:rPr lang="en-US" sz="2000">
                <a:latin typeface="Verdana" pitchFamily="34" charset="0"/>
              </a:rPr>
              <a:t>To some people, a </a:t>
            </a:r>
            <a:r>
              <a:rPr lang="en-US" sz="2000" b="1">
                <a:latin typeface="Verdana" pitchFamily="34" charset="0"/>
                <a:hlinkClick r:id="" action="ppaction://noaction"/>
              </a:rPr>
              <a:t>passive </a:t>
            </a:r>
            <a:r>
              <a:rPr lang="en-US" sz="2000">
                <a:latin typeface="Verdana" pitchFamily="34" charset="0"/>
              </a:rPr>
              <a:t>response to negative peer pressure seems more natural.</a:t>
            </a:r>
          </a:p>
          <a:p>
            <a:pPr eaLnBrk="1" hangingPunct="1">
              <a:buSzPct val="150000"/>
              <a:buFontTx/>
              <a:buBlip>
                <a:blip r:embed="rId7"/>
              </a:buBlip>
            </a:pPr>
            <a:endParaRPr lang="en-US" sz="2000">
              <a:latin typeface="Verdana" pitchFamily="34" charset="0"/>
            </a:endParaRPr>
          </a:p>
          <a:p>
            <a:pPr eaLnBrk="1" hangingPunct="1">
              <a:lnSpc>
                <a:spcPct val="120000"/>
              </a:lnSpc>
              <a:buSzPct val="150000"/>
              <a:buFontTx/>
              <a:buBlip>
                <a:blip r:embed="rId7"/>
              </a:buBlip>
            </a:pPr>
            <a:r>
              <a:rPr lang="en-US" sz="2000">
                <a:latin typeface="Verdana" pitchFamily="34" charset="0"/>
              </a:rPr>
              <a:t>Teens who respond passively to peer pressure may believe they are making friends by going along.</a:t>
            </a:r>
          </a:p>
          <a:p>
            <a:pPr eaLnBrk="1" hangingPunct="1">
              <a:buSzPct val="150000"/>
              <a:buFontTx/>
              <a:buBlip>
                <a:blip r:embed="rId7"/>
              </a:buBlip>
            </a:pPr>
            <a:endParaRPr lang="en-US" sz="2000">
              <a:latin typeface="Verdana" pitchFamily="34" charset="0"/>
            </a:endParaRPr>
          </a:p>
          <a:p>
            <a:pPr eaLnBrk="1" hangingPunct="1">
              <a:lnSpc>
                <a:spcPct val="120000"/>
              </a:lnSpc>
              <a:buSzPct val="150000"/>
              <a:buFontTx/>
              <a:buBlip>
                <a:blip r:embed="rId7"/>
              </a:buBlip>
            </a:pPr>
            <a:r>
              <a:rPr lang="en-US" sz="2000">
                <a:latin typeface="Verdana" pitchFamily="34" charset="0"/>
              </a:rPr>
              <a:t>Passive people may be viewed as pushovers who aren’t worthy of respect.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457200" y="4038600"/>
            <a:ext cx="1755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000" b="1">
                <a:latin typeface="Verdana" pitchFamily="34" charset="0"/>
              </a:rPr>
              <a:t>Aggressive</a:t>
            </a:r>
          </a:p>
          <a:p>
            <a:pPr algn="ctr" eaLnBrk="1" hangingPunct="1"/>
            <a:r>
              <a:rPr lang="en-US" sz="2000" b="1">
                <a:latin typeface="Verdana" pitchFamily="34" charset="0"/>
              </a:rPr>
              <a:t>Responses</a:t>
            </a:r>
          </a:p>
        </p:txBody>
      </p:sp>
      <p:sp>
        <p:nvSpPr>
          <p:cNvPr id="13325" name="Rectangl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6200" y="3676650"/>
            <a:ext cx="24384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982788" y="17463"/>
            <a:ext cx="6627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FFFF66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35188" y="169863"/>
            <a:ext cx="6627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FFFF66"/>
              </a:solidFill>
              <a:latin typeface="Verdana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3988" y="1279525"/>
            <a:ext cx="8685212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Learning and practicing assertive communication is the most effective way to deal with peer pressure. 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en-US" sz="2000">
              <a:solidFill>
                <a:srgbClr val="FFFF99"/>
              </a:solidFill>
              <a:latin typeface="Verdana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Being assertive will help you resist negative peer pressure today, and it will also serve as a useful skill throughout your life.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3988" y="611188"/>
            <a:ext cx="87614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FF99"/>
                </a:solidFill>
                <a:latin typeface="Verdana" pitchFamily="34" charset="0"/>
              </a:rPr>
              <a:t>Assertive Communication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82788" y="17463"/>
            <a:ext cx="7772400" cy="439737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CC3300"/>
                </a:solidFill>
                <a:cs typeface="Times New Roman" pitchFamily="18" charset="0"/>
              </a:rPr>
              <a:t>Resisting Negative Peer Pressure</a:t>
            </a:r>
            <a:endParaRPr lang="en-US" smtClean="0"/>
          </a:p>
        </p:txBody>
      </p:sp>
      <p:pic>
        <p:nvPicPr>
          <p:cNvPr id="14343" name="Picture 7" descr="slide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33763"/>
            <a:ext cx="4192588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2788" y="17463"/>
            <a:ext cx="73914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CC3300"/>
                </a:solidFill>
                <a:cs typeface="Times New Roman" pitchFamily="18" charset="0"/>
              </a:rPr>
              <a:t>Lesson Objectives</a:t>
            </a:r>
            <a:r>
              <a:rPr lang="en-US" smtClean="0"/>
              <a:t>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7013" y="1508125"/>
            <a:ext cx="838200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itchFamily="2" charset="2"/>
              <a:buBlip>
                <a:blip r:embed="rId3"/>
              </a:buBlip>
            </a:pPr>
            <a:r>
              <a:rPr lang="en-US" sz="2000" b="1">
                <a:solidFill>
                  <a:srgbClr val="FFFF99"/>
                </a:solidFill>
                <a:latin typeface="Verdana" pitchFamily="34" charset="0"/>
              </a:rPr>
              <a:t>Demonstrate</a:t>
            </a: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 refusal strategies and apply skills for making responsible decisions under pressure.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endParaRPr lang="en-US" sz="2000">
              <a:solidFill>
                <a:srgbClr val="FFFF99"/>
              </a:solidFill>
              <a:latin typeface="Verdana" pitchFamily="34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Blip>
                <a:blip r:embed="rId3"/>
              </a:buBlip>
            </a:pPr>
            <a:r>
              <a:rPr lang="en-US" sz="2000" b="1">
                <a:solidFill>
                  <a:srgbClr val="FFFF99"/>
                </a:solidFill>
                <a:latin typeface="Verdana" pitchFamily="34" charset="0"/>
              </a:rPr>
              <a:t>Classify</a:t>
            </a: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 forms of communication such as passive, aggressive, or assertive.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endParaRPr lang="en-US" sz="2000">
              <a:solidFill>
                <a:srgbClr val="FFFF99"/>
              </a:solidFill>
              <a:latin typeface="Verdana" pitchFamily="34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Blip>
                <a:blip r:embed="rId3"/>
              </a:buBlip>
            </a:pPr>
            <a:r>
              <a:rPr lang="en-US" sz="2000" b="1">
                <a:solidFill>
                  <a:srgbClr val="FFFF99"/>
                </a:solidFill>
                <a:latin typeface="Verdana" pitchFamily="34" charset="0"/>
              </a:rPr>
              <a:t>Analyze </a:t>
            </a: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the relationship between the use of refusal skills and the avoidance of unsafe situations.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3988" y="611188"/>
            <a:ext cx="43116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45000"/>
              </a:spcBef>
              <a:buFont typeface="Wingdings" pitchFamily="2" charset="2"/>
              <a:buNone/>
            </a:pPr>
            <a:r>
              <a:rPr lang="en-US" sz="2200">
                <a:solidFill>
                  <a:srgbClr val="FFFF99"/>
                </a:solidFill>
                <a:latin typeface="Verdana" pitchFamily="34" charset="0"/>
              </a:rPr>
              <a:t>In this lesson, you’ll learn to:</a:t>
            </a:r>
            <a:endParaRPr lang="en-US">
              <a:solidFill>
                <a:srgbClr val="FFFF99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3988" y="611188"/>
            <a:ext cx="21113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FF99"/>
                </a:solidFill>
                <a:latin typeface="Verdana" pitchFamily="34" charset="0"/>
              </a:rPr>
              <a:t>Peer Pressure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7013" y="1279525"/>
            <a:ext cx="8304212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Your peers can sometimes influence how you think, feel, and act.</a:t>
            </a:r>
          </a:p>
          <a:p>
            <a:pPr eaLnBrk="1" hangingPunct="1"/>
            <a:endParaRPr lang="en-US" sz="2000">
              <a:solidFill>
                <a:srgbClr val="FFFF99"/>
              </a:solidFill>
              <a:latin typeface="Verdana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000">
                <a:solidFill>
                  <a:srgbClr val="FFFF99"/>
                </a:solidFill>
                <a:latin typeface="Verdana" pitchFamily="34" charset="0"/>
                <a:hlinkClick r:id="" action="ppaction://noaction"/>
              </a:rPr>
              <a:t>Peer pressure</a:t>
            </a: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 can have a positive or negative influence on your actions and behaviors.</a:t>
            </a:r>
          </a:p>
          <a:p>
            <a:pPr eaLnBrk="1" hangingPunct="1"/>
            <a:endParaRPr lang="en-US" sz="2000">
              <a:solidFill>
                <a:srgbClr val="FFFF99"/>
              </a:solidFill>
              <a:latin typeface="Verdana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It is useful to learn to evaluate forms of peer pressure and develop healthful strategies for responding to it.</a:t>
            </a:r>
          </a:p>
        </p:txBody>
      </p:sp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982788" y="17463"/>
            <a:ext cx="73914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CC3300"/>
                </a:solidFill>
                <a:cs typeface="Times New Roman" pitchFamily="18" charset="0"/>
              </a:rPr>
              <a:t>Peer Pressure</a:t>
            </a:r>
            <a:endParaRPr lang="en-US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ranklinGothic-DemiCnd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3988" y="611188"/>
            <a:ext cx="32877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FF99"/>
                </a:solidFill>
                <a:latin typeface="Verdana" pitchFamily="34" charset="0"/>
              </a:rPr>
              <a:t>Positive Peer Pressure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7013" y="1279525"/>
            <a:ext cx="8532812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Peers can influence you in many positive ways.</a:t>
            </a:r>
          </a:p>
          <a:p>
            <a:pPr eaLnBrk="1" hangingPunct="1"/>
            <a:endParaRPr lang="en-US" sz="2000">
              <a:solidFill>
                <a:srgbClr val="FFFF99"/>
              </a:solidFill>
              <a:latin typeface="Verdana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Positive peer pressure may involve not participating in risky behaviors or activities.</a:t>
            </a:r>
          </a:p>
          <a:p>
            <a:pPr eaLnBrk="1" hangingPunct="1"/>
            <a:endParaRPr lang="en-US" sz="2000">
              <a:solidFill>
                <a:srgbClr val="FFFF99"/>
              </a:solidFill>
              <a:latin typeface="Verdana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You can also use positive peer pressure to influence others in healthful ways. 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en-US" sz="2000">
              <a:solidFill>
                <a:srgbClr val="FFFF99"/>
              </a:solidFill>
              <a:latin typeface="Verdana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You can be a role model by inspiring peers to take part in a positive act or a worthwhile cause.</a:t>
            </a:r>
          </a:p>
        </p:txBody>
      </p:sp>
      <p:sp>
        <p:nvSpPr>
          <p:cNvPr id="102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982788" y="17463"/>
            <a:ext cx="73914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CC3300"/>
                </a:solidFill>
                <a:cs typeface="Times New Roman" pitchFamily="18" charset="0"/>
              </a:rPr>
              <a:t>Peer Pressure</a:t>
            </a:r>
            <a:endParaRPr lang="en-US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ranklinGothic-DemiCnd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3988" y="611188"/>
            <a:ext cx="34464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FF99"/>
                </a:solidFill>
                <a:latin typeface="Verdana" pitchFamily="34" charset="0"/>
              </a:rPr>
              <a:t>Negative Peer Pressure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7013" y="1279525"/>
            <a:ext cx="8532812" cy="392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Peers sometimes pressure others to take part in behaviors or accept beliefs that have negative consequences.</a:t>
            </a:r>
          </a:p>
          <a:p>
            <a:pPr eaLnBrk="1" hangingPunct="1"/>
            <a:endParaRPr lang="en-US" sz="2000">
              <a:solidFill>
                <a:srgbClr val="FFFF99"/>
              </a:solidFill>
              <a:latin typeface="Verdana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Negative peer pressure can involve </a:t>
            </a:r>
            <a:r>
              <a:rPr lang="en-US" sz="2000">
                <a:solidFill>
                  <a:srgbClr val="FFFF99"/>
                </a:solidFill>
                <a:latin typeface="Verdana" pitchFamily="34" charset="0"/>
                <a:hlinkClick r:id="" action="ppaction://noaction"/>
              </a:rPr>
              <a:t>harassment</a:t>
            </a: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, which includes name-calling, teasing, or bullying.</a:t>
            </a:r>
          </a:p>
          <a:p>
            <a:pPr eaLnBrk="1" hangingPunct="1"/>
            <a:endParaRPr lang="en-US" sz="2000">
              <a:solidFill>
                <a:srgbClr val="FFFF99"/>
              </a:solidFill>
              <a:latin typeface="Verdana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Negative peer pressure may also lead some teens to engage in behaviors that go against their values.</a:t>
            </a:r>
          </a:p>
          <a:p>
            <a:pPr eaLnBrk="1" hangingPunct="1"/>
            <a:endParaRPr lang="en-US" sz="2000">
              <a:solidFill>
                <a:srgbClr val="FFFF99"/>
              </a:solidFill>
              <a:latin typeface="Verdana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000">
                <a:solidFill>
                  <a:srgbClr val="FFFF99"/>
                </a:solidFill>
                <a:latin typeface="Verdana" pitchFamily="34" charset="0"/>
                <a:hlinkClick r:id="" action="ppaction://noaction"/>
              </a:rPr>
              <a:t>Manipulation</a:t>
            </a: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 is another way of exerting negative peer pressure on others.</a:t>
            </a:r>
          </a:p>
        </p:txBody>
      </p:sp>
      <p:sp>
        <p:nvSpPr>
          <p:cNvPr id="122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982788" y="17463"/>
            <a:ext cx="73914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CC3300"/>
                </a:solidFill>
                <a:cs typeface="Times New Roman" pitchFamily="18" charset="0"/>
              </a:rPr>
              <a:t>Peer Pressure</a:t>
            </a:r>
            <a:endParaRPr lang="en-US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ranklinGothic-DemiCnd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3988" y="611188"/>
            <a:ext cx="49625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FF99"/>
                </a:solidFill>
                <a:latin typeface="Verdana" pitchFamily="34" charset="0"/>
              </a:rPr>
              <a:t>Common Methods of Manipulation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982788" y="17463"/>
            <a:ext cx="73914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CC3300"/>
                </a:solidFill>
                <a:cs typeface="Times New Roman" pitchFamily="18" charset="0"/>
              </a:rPr>
              <a:t>Peer Pressure</a:t>
            </a:r>
            <a:endParaRPr lang="en-US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ranklinGothic-DemiCnd" charset="0"/>
              <a:cs typeface="Times New Roman" pitchFamily="18" charset="0"/>
            </a:endParaRPr>
          </a:p>
        </p:txBody>
      </p:sp>
      <p:pic>
        <p:nvPicPr>
          <p:cNvPr id="7172" name="Picture 4" descr="slide6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98195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3988" y="611188"/>
            <a:ext cx="4132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FF99"/>
                </a:solidFill>
                <a:latin typeface="Verdana" pitchFamily="34" charset="0"/>
              </a:rPr>
              <a:t>How to Resist Peer Pressure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982788" y="17463"/>
            <a:ext cx="73914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CC3300"/>
                </a:solidFill>
                <a:cs typeface="Times New Roman" pitchFamily="18" charset="0"/>
              </a:rPr>
              <a:t>Resisting Negative Peer Pressure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7013" y="1279525"/>
            <a:ext cx="8459787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One way to resist negative peer pressure is to avoid it.</a:t>
            </a:r>
          </a:p>
          <a:p>
            <a:pPr eaLnBrk="1" hangingPunct="1"/>
            <a:endParaRPr lang="en-US" sz="2000">
              <a:solidFill>
                <a:srgbClr val="FFFF99"/>
              </a:solidFill>
              <a:latin typeface="Verdana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Develop friendships with people who share your values and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    interests.</a:t>
            </a:r>
          </a:p>
          <a:p>
            <a:pPr eaLnBrk="1" hangingPunct="1"/>
            <a:endParaRPr lang="en-US" sz="2000">
              <a:solidFill>
                <a:srgbClr val="FFFF99"/>
              </a:solidFill>
              <a:latin typeface="Verdana" pitchFamily="34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Have friends who stand by you and support your decision.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3988" y="611188"/>
            <a:ext cx="76342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FF99"/>
                </a:solidFill>
                <a:latin typeface="Verdana" pitchFamily="34" charset="0"/>
              </a:rPr>
              <a:t>Things to Remember When Faced with Peer Pressure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982788" y="17463"/>
            <a:ext cx="73914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CC3300"/>
                </a:solidFill>
                <a:cs typeface="Times New Roman" pitchFamily="18" charset="0"/>
              </a:rPr>
              <a:t>Resisting Negative Peer Pressure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762000" y="1504950"/>
            <a:ext cx="3429000" cy="2000250"/>
            <a:chOff x="240" y="948"/>
            <a:chExt cx="2160" cy="1260"/>
          </a:xfrm>
        </p:grpSpPr>
        <p:pic>
          <p:nvPicPr>
            <p:cNvPr id="9230" name="Picture 5" descr="paper &amp; pin_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48"/>
              <a:ext cx="2160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1" name="Text Box 6"/>
            <p:cNvSpPr txBox="1">
              <a:spLocks noChangeArrowheads="1"/>
            </p:cNvSpPr>
            <p:nvPr/>
          </p:nvSpPr>
          <p:spPr bwMode="auto">
            <a:xfrm>
              <a:off x="374" y="1124"/>
              <a:ext cx="185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sz="2000">
                  <a:latin typeface="Verdana" pitchFamily="34" charset="0"/>
                </a:rPr>
                <a:t>It is important to 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sz="2000">
                  <a:latin typeface="Verdana" pitchFamily="34" charset="0"/>
                </a:rPr>
                <a:t>remain firm and stay 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sz="2000">
                  <a:latin typeface="Verdana" pitchFamily="34" charset="0"/>
                </a:rPr>
                <a:t>true to yourself.</a:t>
              </a:r>
            </a:p>
          </p:txBody>
        </p:sp>
      </p:grp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5029200" y="1504950"/>
            <a:ext cx="3429000" cy="2000250"/>
            <a:chOff x="3024" y="948"/>
            <a:chExt cx="2160" cy="1260"/>
          </a:xfrm>
        </p:grpSpPr>
        <p:pic>
          <p:nvPicPr>
            <p:cNvPr id="9228" name="Picture 8" descr="paper &amp; pin_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948"/>
              <a:ext cx="2160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ext Box 9"/>
            <p:cNvSpPr txBox="1">
              <a:spLocks noChangeArrowheads="1"/>
            </p:cNvSpPr>
            <p:nvPr/>
          </p:nvSpPr>
          <p:spPr bwMode="auto">
            <a:xfrm>
              <a:off x="3120" y="1104"/>
              <a:ext cx="1973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sz="2000">
                  <a:latin typeface="Verdana" pitchFamily="34" charset="0"/>
                </a:rPr>
                <a:t>Make decisions that 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sz="2000">
                  <a:latin typeface="Verdana" pitchFamily="34" charset="0"/>
                </a:rPr>
                <a:t>have the best possible 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sz="2000">
                  <a:latin typeface="Verdana" pitchFamily="34" charset="0"/>
                </a:rPr>
                <a:t>effect on your 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sz="2000">
                  <a:latin typeface="Verdana" pitchFamily="34" charset="0"/>
                </a:rPr>
                <a:t>well-being.</a:t>
              </a:r>
            </a:p>
          </p:txBody>
        </p:sp>
      </p:grp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762000" y="3810000"/>
            <a:ext cx="3429000" cy="2000250"/>
            <a:chOff x="240" y="2400"/>
            <a:chExt cx="2160" cy="1260"/>
          </a:xfrm>
        </p:grpSpPr>
        <p:pic>
          <p:nvPicPr>
            <p:cNvPr id="9226" name="Picture 11" descr="paper &amp; pin_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400"/>
              <a:ext cx="2160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Text Box 12"/>
            <p:cNvSpPr txBox="1">
              <a:spLocks noChangeArrowheads="1"/>
            </p:cNvSpPr>
            <p:nvPr/>
          </p:nvSpPr>
          <p:spPr bwMode="auto">
            <a:xfrm>
              <a:off x="374" y="2612"/>
              <a:ext cx="1519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sz="2000">
                  <a:latin typeface="Verdana" pitchFamily="34" charset="0"/>
                </a:rPr>
                <a:t>Your health and 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sz="2000">
                  <a:latin typeface="Verdana" pitchFamily="34" charset="0"/>
                </a:rPr>
                <a:t>safety come first.</a:t>
              </a:r>
            </a:p>
            <a:p>
              <a:pPr eaLnBrk="1" hangingPunct="1"/>
              <a:endParaRPr lang="en-US" sz="2000">
                <a:latin typeface="Verdana" pitchFamily="34" charset="0"/>
              </a:endParaRPr>
            </a:p>
          </p:txBody>
        </p:sp>
      </p:grp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5029200" y="3810000"/>
            <a:ext cx="3429000" cy="2000250"/>
            <a:chOff x="3024" y="2400"/>
            <a:chExt cx="2160" cy="1260"/>
          </a:xfrm>
        </p:grpSpPr>
        <p:pic>
          <p:nvPicPr>
            <p:cNvPr id="9224" name="Picture 14" descr="paper &amp; pin_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400"/>
              <a:ext cx="2160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Text Box 15"/>
            <p:cNvSpPr txBox="1">
              <a:spLocks noChangeArrowheads="1"/>
            </p:cNvSpPr>
            <p:nvPr/>
          </p:nvSpPr>
          <p:spPr bwMode="auto">
            <a:xfrm>
              <a:off x="3148" y="2544"/>
              <a:ext cx="1911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sz="2000">
                  <a:latin typeface="Verdana" pitchFamily="34" charset="0"/>
                </a:rPr>
                <a:t>Respect yourself, 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sz="2000">
                  <a:latin typeface="Verdana" pitchFamily="34" charset="0"/>
                </a:rPr>
                <a:t>stand by your values, 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sz="2000">
                  <a:latin typeface="Verdana" pitchFamily="34" charset="0"/>
                </a:rPr>
                <a:t>and be assertive in 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sz="2000">
                  <a:latin typeface="Verdana" pitchFamily="34" charset="0"/>
                </a:rPr>
                <a:t>your refusal.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982788" y="17463"/>
            <a:ext cx="6627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FFFF66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135188" y="169863"/>
            <a:ext cx="6627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FFFF66"/>
              </a:solidFill>
              <a:latin typeface="Verdana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3988" y="1279525"/>
            <a:ext cx="860901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000">
                <a:solidFill>
                  <a:srgbClr val="FFFF99"/>
                </a:solidFill>
                <a:latin typeface="Verdana" pitchFamily="34" charset="0"/>
                <a:hlinkClick r:id="" action="ppaction://noaction"/>
              </a:rPr>
              <a:t>Assertive</a:t>
            </a: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 communication is when you state your position and stand your ground while acknowledging the rights of others.</a:t>
            </a: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endParaRPr lang="en-US" sz="2000">
              <a:solidFill>
                <a:srgbClr val="FFFF99"/>
              </a:solidFill>
              <a:latin typeface="Verdana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This is the most effective approach when facing negative peer influences.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3988" y="611188"/>
            <a:ext cx="87614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FF99"/>
                </a:solidFill>
                <a:latin typeface="Verdana" pitchFamily="34" charset="0"/>
              </a:rPr>
              <a:t>Assertive Refusal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82788" y="17463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CC3300"/>
                </a:solidFill>
                <a:cs typeface="Times New Roman" pitchFamily="18" charset="0"/>
              </a:rPr>
              <a:t>Resisting Negative Peer Pressure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</TotalTime>
  <Words>590</Words>
  <Application>Microsoft Office PowerPoint</Application>
  <PresentationFormat>On-screen Show (4:3)</PresentationFormat>
  <Paragraphs>105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Wingdings</vt:lpstr>
      <vt:lpstr>Verdana</vt:lpstr>
      <vt:lpstr>Times New Roman</vt:lpstr>
      <vt:lpstr>FranklinGothic-DemiCnd</vt:lpstr>
      <vt:lpstr>Clouds</vt:lpstr>
      <vt:lpstr>Peer Pressure and Refusal Skills</vt:lpstr>
      <vt:lpstr>Lesson Objectives </vt:lpstr>
      <vt:lpstr>Peer Pressure</vt:lpstr>
      <vt:lpstr>Peer Pressure</vt:lpstr>
      <vt:lpstr>Peer Pressure</vt:lpstr>
      <vt:lpstr>Peer Pressure</vt:lpstr>
      <vt:lpstr>Resisting Negative Peer Pressure</vt:lpstr>
      <vt:lpstr>Resisting Negative Peer Pressure</vt:lpstr>
      <vt:lpstr>Resisting Negative Peer Pressure</vt:lpstr>
      <vt:lpstr>Resisting Negative Peer Pressure</vt:lpstr>
      <vt:lpstr>Resisting Negative Peer Pressure</vt:lpstr>
      <vt:lpstr>Resisting Negative Peer Pressure</vt:lpstr>
      <vt:lpstr>Resisting Negative Peer Pressure</vt:lpstr>
    </vt:vector>
  </TitlesOfParts>
  <Company>Northwest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Pressure and Refusal Skills</dc:title>
  <dc:creator>Northwest ISD</dc:creator>
  <cp:lastModifiedBy>Teacher E-Solutions</cp:lastModifiedBy>
  <cp:revision>1</cp:revision>
  <dcterms:created xsi:type="dcterms:W3CDTF">2008-02-25T17:13:13Z</dcterms:created>
  <dcterms:modified xsi:type="dcterms:W3CDTF">2019-01-18T15:53:42Z</dcterms:modified>
</cp:coreProperties>
</file>