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6" r:id="rId2"/>
    <p:sldId id="265" r:id="rId3"/>
    <p:sldId id="262" r:id="rId4"/>
    <p:sldId id="263" r:id="rId5"/>
    <p:sldId id="264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9" autoAdjust="0"/>
    <p:restoredTop sz="94664" autoAdjust="0"/>
  </p:normalViewPr>
  <p:slideViewPr>
    <p:cSldViewPr>
      <p:cViewPr varScale="1">
        <p:scale>
          <a:sx n="42" d="100"/>
          <a:sy n="42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9939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3994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94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94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945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3994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95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995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995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BC8E6B-1A54-4A9A-88CB-F400016AF7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2" grpId="0"/>
      <p:bldP spid="39953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5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9953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995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995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27CF7-8546-40D7-B840-969C7A1F1A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299742"/>
      </p:ext>
    </p:extLst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F4393-1C65-4976-BBDC-C642FBA4CF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78960"/>
      </p:ext>
    </p:extLst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F1501-B8AB-4D3B-B9EA-A595498CB2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21493"/>
      </p:ext>
    </p:extLst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D5E67-7113-428C-B5AF-C7B2E396F4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70419"/>
      </p:ext>
    </p:extLst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41008-9F92-48AB-B997-60BE7123EC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05189"/>
      </p:ext>
    </p:extLst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9463D-F15A-42B2-94D6-14277BEAAF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52169"/>
      </p:ext>
    </p:extLst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341A7-F48D-44A7-9F4C-7A50E75818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51378"/>
      </p:ext>
    </p:extLst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56921-CDE7-4E59-A475-D43F69A97E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22898"/>
      </p:ext>
    </p:extLst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8ED63-34CB-4A45-B958-9F0A40A059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39145"/>
      </p:ext>
    </p:extLst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29A5A-F969-44F5-A9D0-0F4852D485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35839"/>
      </p:ext>
    </p:extLst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3891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91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91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891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1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92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893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3893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28475BC-FAF9-48B5-9B1A-C134933F6EE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7" grpId="0"/>
      <p:bldP spid="38928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9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noramicearth.com/index.php?europe/United%20Kingdom/lond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5213" y="1998663"/>
            <a:ext cx="7086600" cy="1431925"/>
          </a:xfrm>
        </p:spPr>
        <p:txBody>
          <a:bodyPr/>
          <a:lstStyle/>
          <a:p>
            <a:r>
              <a:rPr lang="en-GB" sz="5400">
                <a:solidFill>
                  <a:srgbClr val="0066FF"/>
                </a:solidFill>
                <a:latin typeface="Comic Sans MS" pitchFamily="66" charset="0"/>
              </a:rPr>
              <a:t>The River Thames</a:t>
            </a:r>
            <a:endParaRPr lang="en-US" sz="5400">
              <a:solidFill>
                <a:srgbClr val="0066FF"/>
              </a:solidFill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>
                <a:solidFill>
                  <a:srgbClr val="9999FF"/>
                </a:solidFill>
                <a:latin typeface="Comic Sans MS" pitchFamily="66" charset="0"/>
              </a:rPr>
              <a:t>What do we know? </a:t>
            </a:r>
          </a:p>
        </p:txBody>
      </p:sp>
      <p:pic>
        <p:nvPicPr>
          <p:cNvPr id="2052" name="MSj0151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3883520000[1]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87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MSj01532.wav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j03883440000[1]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9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98" fill="hold"/>
                                        <p:tgtEl>
                                          <p:spTgt spid="20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898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2711" fill="hold"/>
                                        <p:tgtEl>
                                          <p:spTgt spid="20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2"/>
                </p:tgtEl>
              </p:cMediaNode>
            </p:audio>
            <p:audio>
              <p:cMediaNode showWhenStopped="0"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0066FF"/>
                </a:solidFill>
                <a:latin typeface="Comic Sans MS" pitchFamily="66" charset="0"/>
              </a:rPr>
              <a:t>Vocabulary</a:t>
            </a:r>
            <a:endParaRPr lang="en-US">
              <a:solidFill>
                <a:srgbClr val="0066FF"/>
              </a:solidFill>
              <a:latin typeface="Comic Sans MS" pitchFamily="66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>
                <a:solidFill>
                  <a:srgbClr val="9999FF"/>
                </a:solidFill>
                <a:latin typeface="Comic Sans MS" pitchFamily="66" charset="0"/>
              </a:rPr>
              <a:t>Meander</a:t>
            </a:r>
          </a:p>
          <a:p>
            <a:pPr>
              <a:lnSpc>
                <a:spcPct val="80000"/>
              </a:lnSpc>
            </a:pPr>
            <a:endParaRPr lang="en-GB">
              <a:solidFill>
                <a:srgbClr val="9999FF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>
                <a:solidFill>
                  <a:srgbClr val="9999FF"/>
                </a:solidFill>
                <a:latin typeface="Comic Sans MS" pitchFamily="66" charset="0"/>
              </a:rPr>
              <a:t>Tributary</a:t>
            </a:r>
          </a:p>
          <a:p>
            <a:pPr>
              <a:lnSpc>
                <a:spcPct val="80000"/>
              </a:lnSpc>
            </a:pPr>
            <a:endParaRPr lang="en-GB">
              <a:solidFill>
                <a:srgbClr val="9999FF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>
                <a:solidFill>
                  <a:srgbClr val="9999FF"/>
                </a:solidFill>
                <a:latin typeface="Comic Sans MS" pitchFamily="66" charset="0"/>
              </a:rPr>
              <a:t>Source</a:t>
            </a:r>
          </a:p>
          <a:p>
            <a:pPr>
              <a:lnSpc>
                <a:spcPct val="80000"/>
              </a:lnSpc>
            </a:pPr>
            <a:endParaRPr lang="en-GB">
              <a:solidFill>
                <a:srgbClr val="9999FF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>
                <a:solidFill>
                  <a:srgbClr val="9999FF"/>
                </a:solidFill>
                <a:latin typeface="Comic Sans MS" pitchFamily="66" charset="0"/>
              </a:rPr>
              <a:t>Mouth</a:t>
            </a:r>
          </a:p>
          <a:p>
            <a:pPr>
              <a:lnSpc>
                <a:spcPct val="80000"/>
              </a:lnSpc>
            </a:pPr>
            <a:endParaRPr lang="en-GB">
              <a:solidFill>
                <a:srgbClr val="9999FF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en-GB">
                <a:solidFill>
                  <a:srgbClr val="9999FF"/>
                </a:solidFill>
                <a:latin typeface="Comic Sans MS" pitchFamily="66" charset="0"/>
              </a:rPr>
              <a:t>Tidal</a:t>
            </a:r>
            <a:r>
              <a:rPr lang="en-GB" sz="2400">
                <a:solidFill>
                  <a:srgbClr val="9999FF"/>
                </a:solidFill>
                <a:latin typeface="Comic Sans MS" pitchFamily="66" charset="0"/>
              </a:rPr>
              <a:t>  </a:t>
            </a:r>
          </a:p>
          <a:p>
            <a:pPr lvl="3">
              <a:lnSpc>
                <a:spcPct val="80000"/>
              </a:lnSpc>
            </a:pPr>
            <a:endParaRPr lang="en-GB" sz="1600">
              <a:solidFill>
                <a:srgbClr val="0066FF"/>
              </a:solidFill>
            </a:endParaRPr>
          </a:p>
          <a:p>
            <a:pPr lvl="3">
              <a:lnSpc>
                <a:spcPct val="80000"/>
              </a:lnSpc>
            </a:pPr>
            <a:endParaRPr lang="en-US" sz="1600"/>
          </a:p>
        </p:txBody>
      </p:sp>
      <p:pic>
        <p:nvPicPr>
          <p:cNvPr id="23556" name="MSj01532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3883900000[1]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2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950"/>
                            </p:stCondLst>
                            <p:childTnLst>
                              <p:par>
                                <p:cTn id="3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65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350"/>
                            </p:stCondLst>
                            <p:childTnLst>
                              <p:par>
                                <p:cTn id="4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)">
                                      <p:cBhvr>
                                        <p:cTn id="48" dur="1898" fill="hold"/>
                                        <p:tgtEl>
                                          <p:spTgt spid="2355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49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56"/>
                </p:tgtEl>
              </p:cMediaNode>
            </p:audio>
          </p:childTnLst>
        </p:cTn>
      </p:par>
    </p:tnLst>
    <p:bldLst>
      <p:bldP spid="23554" grpId="0"/>
      <p:bldP spid="2355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/>
            </a:r>
            <a:br>
              <a:rPr lang="en-GB" sz="4000"/>
            </a:br>
            <a:r>
              <a:rPr lang="en-GB" sz="4000">
                <a:solidFill>
                  <a:srgbClr val="0066FF"/>
                </a:solidFill>
              </a:rPr>
              <a:t>A map of the River Thames</a:t>
            </a:r>
            <a:br>
              <a:rPr lang="en-GB" sz="4000">
                <a:solidFill>
                  <a:srgbClr val="0066FF"/>
                </a:solidFill>
              </a:rPr>
            </a:br>
            <a:r>
              <a:rPr lang="en-GB" sz="4000">
                <a:solidFill>
                  <a:srgbClr val="0066FF"/>
                </a:solidFill>
              </a:rPr>
              <a:t>Does the path of the river run from West to East or North to South?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197" name="Picture 5" descr="Map - Click to zo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44" b="7945"/>
          <a:stretch>
            <a:fillRect/>
          </a:stretch>
        </p:blipFill>
        <p:spPr bwMode="auto">
          <a:xfrm>
            <a:off x="2195513" y="2924175"/>
            <a:ext cx="5113337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68413"/>
            <a:ext cx="8229600" cy="4525962"/>
          </a:xfrm>
        </p:spPr>
        <p:txBody>
          <a:bodyPr/>
          <a:lstStyle/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pPr algn="ctr"/>
            <a:r>
              <a:rPr lang="en-GB" sz="4000">
                <a:solidFill>
                  <a:srgbClr val="0066FF"/>
                </a:solidFill>
                <a:latin typeface="Comic Sans MS" pitchFamily="66" charset="0"/>
              </a:rPr>
              <a:t>Have you any idea what this might be? </a:t>
            </a:r>
          </a:p>
          <a:p>
            <a:endParaRPr lang="en-GB" sz="4000">
              <a:solidFill>
                <a:srgbClr val="0066FF"/>
              </a:solidFill>
              <a:latin typeface="Comic Sans MS" pitchFamily="66" charset="0"/>
            </a:endParaRPr>
          </a:p>
        </p:txBody>
      </p:sp>
      <p:pic>
        <p:nvPicPr>
          <p:cNvPr id="20485" name="Picture 5" descr="The Source of the Tham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33375"/>
            <a:ext cx="4352925" cy="344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0066FF"/>
                </a:solidFill>
                <a:latin typeface="Comic Sans MS" pitchFamily="66" charset="0"/>
              </a:rPr>
              <a:t>The source of the River Thames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solidFill>
                  <a:srgbClr val="9999FF"/>
                </a:solidFill>
                <a:latin typeface="Comic Sans MS" pitchFamily="66" charset="0"/>
              </a:rPr>
              <a:t>You will find this simple monument about a quarter of a mile across the fields from the King's Head pub in Kemble, near  Cirencester in the Cotswolds. It bears this inscription: </a:t>
            </a:r>
          </a:p>
          <a:p>
            <a:r>
              <a:rPr lang="en-GB" sz="2900">
                <a:solidFill>
                  <a:srgbClr val="9999FF"/>
                </a:solidFill>
              </a:rPr>
              <a:t>THE CONSERVATION OF THE RIVER THAMES</a:t>
            </a:r>
            <a:br>
              <a:rPr lang="en-GB" sz="2900">
                <a:solidFill>
                  <a:srgbClr val="9999FF"/>
                </a:solidFill>
              </a:rPr>
            </a:br>
            <a:r>
              <a:rPr lang="en-GB" sz="2900">
                <a:solidFill>
                  <a:srgbClr val="9999FF"/>
                </a:solidFill>
              </a:rPr>
              <a:t>1857-1974</a:t>
            </a:r>
            <a:br>
              <a:rPr lang="en-GB" sz="2900">
                <a:solidFill>
                  <a:srgbClr val="9999FF"/>
                </a:solidFill>
              </a:rPr>
            </a:br>
            <a:r>
              <a:rPr lang="en-GB" sz="2900">
                <a:solidFill>
                  <a:srgbClr val="9999FF"/>
                </a:solidFill>
              </a:rPr>
              <a:t>THIS STONE WAS PLACED HERE TO MARK THE SOURCE OF THE RIVER THAMES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solidFill>
                  <a:srgbClr val="0066FF"/>
                </a:solidFill>
                <a:latin typeface="Comic Sans MS" pitchFamily="66" charset="0"/>
              </a:rPr>
              <a:t>Where does the Thames end? </a:t>
            </a:r>
            <a:endParaRPr lang="en-US" sz="4000">
              <a:solidFill>
                <a:srgbClr val="0066FF"/>
              </a:solidFill>
              <a:latin typeface="Comic Sans MS" pitchFamily="66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solidFill>
                  <a:srgbClr val="9999FF"/>
                </a:solidFill>
                <a:latin typeface="Comic Sans MS" pitchFamily="66" charset="0"/>
              </a:rPr>
              <a:t>The Thames is 344km long and its mouth is near Southend where it flows into the  the North Sea </a:t>
            </a:r>
          </a:p>
          <a:p>
            <a:r>
              <a:rPr lang="en-GB">
                <a:solidFill>
                  <a:srgbClr val="9999FF"/>
                </a:solidFill>
                <a:latin typeface="Comic Sans MS" pitchFamily="66" charset="0"/>
              </a:rPr>
              <a:t>As the mouth of the Thames is very  wide it is also called an estuary</a:t>
            </a:r>
            <a:endParaRPr lang="en-US">
              <a:solidFill>
                <a:srgbClr val="9999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>
                <a:solidFill>
                  <a:srgbClr val="0066FF"/>
                </a:solidFill>
                <a:latin typeface="Comic Sans MS" pitchFamily="66" charset="0"/>
              </a:rPr>
              <a:t/>
            </a:r>
            <a:br>
              <a:rPr lang="en-GB" sz="4000">
                <a:solidFill>
                  <a:srgbClr val="0066FF"/>
                </a:solidFill>
                <a:latin typeface="Comic Sans MS" pitchFamily="66" charset="0"/>
              </a:rPr>
            </a:br>
            <a:r>
              <a:rPr lang="en-GB" sz="4000">
                <a:solidFill>
                  <a:srgbClr val="0066FF"/>
                </a:solidFill>
                <a:latin typeface="Comic Sans MS" pitchFamily="66" charset="0"/>
              </a:rPr>
              <a:t>Can we see the River Thames? </a:t>
            </a:r>
            <a:br>
              <a:rPr lang="en-GB" sz="4000">
                <a:solidFill>
                  <a:srgbClr val="0066FF"/>
                </a:solidFill>
                <a:latin typeface="Comic Sans MS" pitchFamily="66" charset="0"/>
              </a:rPr>
            </a:br>
            <a:endParaRPr lang="en-US" sz="4000">
              <a:solidFill>
                <a:srgbClr val="0066FF"/>
              </a:solidFill>
              <a:latin typeface="Comic Sans MS" pitchFamily="66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sz="4000">
              <a:solidFill>
                <a:srgbClr val="9999FF"/>
              </a:solidFill>
            </a:endParaRPr>
          </a:p>
          <a:p>
            <a:endParaRPr lang="en-GB" sz="4000">
              <a:solidFill>
                <a:srgbClr val="9999FF"/>
              </a:solidFill>
            </a:endParaRPr>
          </a:p>
          <a:p>
            <a:pPr algn="ctr"/>
            <a:r>
              <a:rPr lang="en-GB" sz="6000">
                <a:solidFill>
                  <a:srgbClr val="9999FF"/>
                </a:solidFill>
                <a:hlinkClick r:id="rId2"/>
              </a:rPr>
              <a:t>The Thames</a:t>
            </a:r>
            <a:endParaRPr lang="en-GB" sz="6000">
              <a:solidFill>
                <a:srgbClr val="9999FF"/>
              </a:solidFill>
            </a:endParaRPr>
          </a:p>
          <a:p>
            <a:endParaRPr lang="en-GB" sz="6000">
              <a:solidFill>
                <a:srgbClr val="9999FF"/>
              </a:solidFill>
            </a:endParaRP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192</TotalTime>
  <Words>111</Words>
  <Application>Microsoft Office PowerPoint</Application>
  <PresentationFormat>On-screen Show (4:3)</PresentationFormat>
  <Paragraphs>32</Paragraphs>
  <Slides>7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Tahoma</vt:lpstr>
      <vt:lpstr>Times New Roman</vt:lpstr>
      <vt:lpstr>Wingdings</vt:lpstr>
      <vt:lpstr>Comic Sans MS</vt:lpstr>
      <vt:lpstr>Shimmer</vt:lpstr>
      <vt:lpstr>The River Thames</vt:lpstr>
      <vt:lpstr>Vocabulary</vt:lpstr>
      <vt:lpstr> A map of the River Thames Does the path of the river run from West to East or North to South? </vt:lpstr>
      <vt:lpstr>PowerPoint Presentation</vt:lpstr>
      <vt:lpstr>The source of the River Thames</vt:lpstr>
      <vt:lpstr>Where does the Thames end? </vt:lpstr>
      <vt:lpstr> Can we see the River Thames?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River Thames</dc:title>
  <dc:creator>Jayne Reeder</dc:creator>
  <cp:lastModifiedBy>Teacher E-Solutions</cp:lastModifiedBy>
  <cp:revision>10</cp:revision>
  <dcterms:created xsi:type="dcterms:W3CDTF">2006-03-27T19:59:12Z</dcterms:created>
  <dcterms:modified xsi:type="dcterms:W3CDTF">2019-01-18T17:28:28Z</dcterms:modified>
</cp:coreProperties>
</file>