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1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2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271FC-AF1F-427D-9275-47886A49DC70}" type="datetimeFigureOut">
              <a:rPr lang="en-US" smtClean="0"/>
              <a:t>7/10/2009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C30DF-DB88-4016-BB71-C89CA37BE31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1342FF-B7C1-4A6E-8EFB-50FAD0CF3764}" type="slidenum">
              <a:rPr lang="en-US"/>
              <a:pPr/>
              <a:t>18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C30DF-DB88-4016-BB71-C89CA37BE31A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890E99B-6577-4A56-9855-9B0741E2DDA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C5598C-07AA-45BF-9384-714B29CAC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3810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PREPOSITIONS</a:t>
            </a:r>
            <a:endParaRPr lang="en-US" sz="2400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19200"/>
            <a:ext cx="8839200" cy="2246769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Definition</a:t>
            </a:r>
            <a:r>
              <a:rPr lang="en-US" sz="2800" dirty="0" smtClean="0"/>
              <a:t>:-</a:t>
            </a:r>
          </a:p>
          <a:p>
            <a:endParaRPr lang="en-US" sz="2800" dirty="0"/>
          </a:p>
          <a:p>
            <a:r>
              <a:rPr lang="en-US" sz="2800" dirty="0" smtClean="0"/>
              <a:t>Preposition is a word, which is used before a noun, a noun phrase or a pronoun , connecting it to another word.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7772400" cy="489364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Usage of  “WITH”</a:t>
            </a:r>
          </a:p>
          <a:p>
            <a:endParaRPr lang="en-US" sz="2400" b="1" dirty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He </a:t>
            </a:r>
            <a:r>
              <a:rPr lang="en-US" sz="2400" dirty="0"/>
              <a:t>pounds nails </a:t>
            </a:r>
            <a:r>
              <a:rPr lang="en-US" sz="2400" b="1" i="1" u="sng" dirty="0" smtClean="0"/>
              <a:t> </a:t>
            </a:r>
            <a:r>
              <a:rPr lang="en-US" sz="2400" b="1" i="1" u="sng" dirty="0"/>
              <a:t>with </a:t>
            </a:r>
            <a:r>
              <a:rPr lang="en-US" sz="2400" dirty="0"/>
              <a:t>a hammer.</a:t>
            </a:r>
          </a:p>
          <a:p>
            <a:r>
              <a:rPr lang="en-US" sz="2400" dirty="0" smtClean="0"/>
              <a:t> </a:t>
            </a:r>
          </a:p>
          <a:p>
            <a:pPr>
              <a:buBlip>
                <a:blip r:embed="rId3"/>
              </a:buBlip>
            </a:pPr>
            <a:r>
              <a:rPr lang="en-US" sz="2400" dirty="0" smtClean="0"/>
              <a:t> Mix </a:t>
            </a:r>
            <a:r>
              <a:rPr lang="en-US" sz="2400" dirty="0"/>
              <a:t>the flour </a:t>
            </a:r>
            <a:r>
              <a:rPr lang="en-US" sz="2400" b="1" i="1" u="sng" dirty="0"/>
              <a:t>with</a:t>
            </a:r>
            <a:r>
              <a:rPr lang="en-US" sz="2400" dirty="0"/>
              <a:t> water.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She </a:t>
            </a:r>
            <a:r>
              <a:rPr lang="en-US" sz="2400" dirty="0"/>
              <a:t>painted the picture </a:t>
            </a:r>
            <a:r>
              <a:rPr lang="en-US" sz="2400" b="1" i="1" u="sng" dirty="0"/>
              <a:t>with</a:t>
            </a:r>
            <a:r>
              <a:rPr lang="en-US" sz="2400" dirty="0"/>
              <a:t> her new paints.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Would </a:t>
            </a:r>
            <a:r>
              <a:rPr lang="en-US" sz="2400" dirty="0"/>
              <a:t>you like to come </a:t>
            </a:r>
            <a:r>
              <a:rPr lang="en-US" sz="2400" b="1" i="1" u="sng" dirty="0"/>
              <a:t>with</a:t>
            </a:r>
            <a:r>
              <a:rPr lang="en-US" sz="2400" dirty="0"/>
              <a:t> us to the </a:t>
            </a:r>
            <a:r>
              <a:rPr lang="en-US" sz="2400" dirty="0" smtClean="0"/>
              <a:t>cinema?</a:t>
            </a:r>
            <a:endParaRPr lang="en-US" sz="2400" dirty="0"/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I </a:t>
            </a:r>
            <a:r>
              <a:rPr lang="en-US" sz="2400" dirty="0"/>
              <a:t>can do difficult problems </a:t>
            </a:r>
            <a:r>
              <a:rPr lang="en-US" sz="2400" b="1" i="1" u="sng" dirty="0"/>
              <a:t>with</a:t>
            </a:r>
            <a:r>
              <a:rPr lang="en-US" sz="2400" dirty="0"/>
              <a:t> help from Mom.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Who </a:t>
            </a:r>
            <a:r>
              <a:rPr lang="en-US" sz="2400" dirty="0"/>
              <a:t>is the man </a:t>
            </a:r>
            <a:r>
              <a:rPr lang="en-US" sz="2400" b="1" i="1" u="sng" dirty="0"/>
              <a:t>with</a:t>
            </a:r>
            <a:r>
              <a:rPr lang="en-US" sz="2400" dirty="0"/>
              <a:t> the beard?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153400" cy="4893647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Usage of  “EXCEPT” AND “INSTEAD OF”</a:t>
            </a:r>
          </a:p>
          <a:p>
            <a:endParaRPr lang="en-US" sz="2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 like all kinds of food </a:t>
            </a:r>
            <a:r>
              <a:rPr lang="en-US" sz="2400" b="1" i="1" u="sng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except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en-US" sz="2400" dirty="0" err="1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Upma</a:t>
            </a:r>
            <a:r>
              <a:rPr lang="en-US" sz="2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.</a:t>
            </a:r>
            <a:endParaRPr lang="en-US" sz="24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Blip>
                <a:blip r:embed="rId3"/>
              </a:buBlip>
            </a:pPr>
            <a:endParaRPr lang="en-US" sz="2400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Everyone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likes chocolate </a:t>
            </a:r>
            <a:r>
              <a:rPr lang="en-US" sz="2400" b="1" i="1" u="sng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except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Tom.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We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go to school every day </a:t>
            </a:r>
            <a:r>
              <a:rPr lang="en-US" sz="2400" b="1" i="1" u="sng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except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Saturday and Sunday.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You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should eat fruit</a:t>
            </a:r>
            <a:r>
              <a:rPr lang="en-US" sz="2400" i="1" u="sng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en-US" sz="2400" b="1" i="1" u="sng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instead of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candy.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Dad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is coming to the theater with us </a:t>
            </a:r>
            <a:r>
              <a:rPr lang="en-US" sz="2400" b="1" i="1" u="sng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instead of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Mom.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We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could watch TV </a:t>
            </a:r>
            <a:r>
              <a:rPr lang="en-US" sz="2400" b="1" i="1" u="sng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instead of </a:t>
            </a:r>
            <a:r>
              <a:rPr lang="en-US" sz="2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reading our books.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763000" cy="541686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effectLst/>
              </a:rPr>
              <a:t>Usage of  “LIKE”, “AS” and “THEN”</a:t>
            </a:r>
          </a:p>
          <a:p>
            <a:endParaRPr lang="en-US" sz="2400" b="1" dirty="0">
              <a:effectLst/>
            </a:endParaRP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Kathleen </a:t>
            </a:r>
            <a:r>
              <a:rPr lang="en-US" sz="2800" dirty="0">
                <a:effectLst/>
              </a:rPr>
              <a:t>looks </a:t>
            </a:r>
            <a:r>
              <a:rPr lang="en-US" sz="2800" b="1" i="1" u="sng" dirty="0">
                <a:effectLst/>
              </a:rPr>
              <a:t>like</a:t>
            </a:r>
            <a:r>
              <a:rPr lang="en-US" sz="2800" dirty="0">
                <a:effectLst/>
              </a:rPr>
              <a:t> her dad.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Andrew </a:t>
            </a:r>
            <a:r>
              <a:rPr lang="en-US" sz="2800" dirty="0">
                <a:effectLst/>
              </a:rPr>
              <a:t>smiles </a:t>
            </a:r>
            <a:r>
              <a:rPr lang="en-US" sz="2800" b="1" i="1" u="sng" dirty="0">
                <a:effectLst/>
              </a:rPr>
              <a:t>like</a:t>
            </a:r>
            <a:r>
              <a:rPr lang="en-US" sz="2800" dirty="0">
                <a:effectLst/>
              </a:rPr>
              <a:t> his mother.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Peter </a:t>
            </a:r>
            <a:r>
              <a:rPr lang="en-US" sz="2800" dirty="0">
                <a:effectLst/>
              </a:rPr>
              <a:t>sings</a:t>
            </a:r>
            <a:r>
              <a:rPr lang="en-US" sz="2800" b="1" i="1" u="sng" dirty="0">
                <a:effectLst/>
              </a:rPr>
              <a:t> like </a:t>
            </a:r>
            <a:r>
              <a:rPr lang="en-US" sz="2800" dirty="0">
                <a:effectLst/>
              </a:rPr>
              <a:t>a professional singer.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Are </a:t>
            </a:r>
            <a:r>
              <a:rPr lang="en-US" sz="2800" dirty="0">
                <a:effectLst/>
              </a:rPr>
              <a:t>these shoes the same</a:t>
            </a:r>
            <a:r>
              <a:rPr lang="en-US" sz="2800" b="1" i="1" u="sng" dirty="0">
                <a:effectLst/>
              </a:rPr>
              <a:t> as </a:t>
            </a:r>
            <a:r>
              <a:rPr lang="en-US" sz="2800" dirty="0">
                <a:effectLst/>
              </a:rPr>
              <a:t>those?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Sue </a:t>
            </a:r>
            <a:r>
              <a:rPr lang="en-US" sz="2800" dirty="0">
                <a:effectLst/>
              </a:rPr>
              <a:t>is nearly as tall </a:t>
            </a:r>
            <a:r>
              <a:rPr lang="en-US" sz="2800" b="1" i="1" u="sng" dirty="0">
                <a:effectLst/>
              </a:rPr>
              <a:t>as</a:t>
            </a:r>
            <a:r>
              <a:rPr lang="en-US" sz="2800" dirty="0">
                <a:effectLst/>
              </a:rPr>
              <a:t> the teacher.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My </a:t>
            </a:r>
            <a:r>
              <a:rPr lang="en-US" sz="2800" dirty="0">
                <a:effectLst/>
              </a:rPr>
              <a:t>backpack is bigger </a:t>
            </a:r>
            <a:r>
              <a:rPr lang="en-US" sz="2800" b="1" i="1" u="sng" dirty="0">
                <a:effectLst/>
              </a:rPr>
              <a:t>than </a:t>
            </a:r>
            <a:r>
              <a:rPr lang="en-US" sz="2800" dirty="0">
                <a:effectLst/>
              </a:rPr>
              <a:t>John’s.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Dad </a:t>
            </a:r>
            <a:r>
              <a:rPr lang="en-US" sz="2800" dirty="0">
                <a:effectLst/>
              </a:rPr>
              <a:t>is taller </a:t>
            </a:r>
            <a:r>
              <a:rPr lang="en-US" sz="2800" b="1" i="1" u="sng" dirty="0">
                <a:effectLst/>
              </a:rPr>
              <a:t>than</a:t>
            </a:r>
            <a:r>
              <a:rPr lang="en-US" sz="2800" dirty="0">
                <a:effectLst/>
              </a:rPr>
              <a:t> all of us.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This </a:t>
            </a:r>
            <a:r>
              <a:rPr lang="en-US" sz="2800" dirty="0">
                <a:effectLst/>
              </a:rPr>
              <a:t>painting is more beautiful </a:t>
            </a:r>
            <a:r>
              <a:rPr lang="en-US" sz="2800" b="1" i="1" u="sng" dirty="0">
                <a:effectLst/>
              </a:rPr>
              <a:t>than</a:t>
            </a:r>
            <a:r>
              <a:rPr lang="en-US" sz="2800" dirty="0">
                <a:effectLst/>
              </a:rPr>
              <a:t> that one.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effectLst/>
              </a:rPr>
              <a:t> The </a:t>
            </a:r>
            <a:r>
              <a:rPr lang="en-US" sz="2800" dirty="0">
                <a:effectLst/>
              </a:rPr>
              <a:t>neighborhood streets are less busy </a:t>
            </a:r>
            <a:r>
              <a:rPr lang="en-US" sz="2800" b="1" i="1" u="sng" dirty="0">
                <a:effectLst/>
              </a:rPr>
              <a:t>than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  downtown streets</a:t>
            </a:r>
            <a:r>
              <a:rPr lang="en-US" sz="2800" dirty="0">
                <a:effectLst/>
              </a:rPr>
              <a:t>.</a:t>
            </a:r>
          </a:p>
          <a:p>
            <a:pPr>
              <a:buBlip>
                <a:blip r:embed="rId3"/>
              </a:buBlip>
            </a:pPr>
            <a:endParaRPr lang="en-US" b="1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u="sng" dirty="0" smtClean="0"/>
              <a:t>Prepositions with Adjective ,Verbs .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676400"/>
            <a:ext cx="8839200" cy="4585871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Prepositions are used with some adjectives. The adjectives in these examples are printed in color.</a:t>
            </a:r>
          </a:p>
          <a:p>
            <a:endParaRPr lang="en-US" sz="2400" b="1" dirty="0" smtClean="0"/>
          </a:p>
          <a:p>
            <a:pPr>
              <a:buBlip>
                <a:blip r:embed="rId3"/>
              </a:buBlip>
            </a:pPr>
            <a:r>
              <a:rPr lang="en-US" sz="2800" dirty="0" smtClean="0"/>
              <a:t> Dad was </a:t>
            </a:r>
            <a:r>
              <a:rPr lang="en-US" sz="2800" dirty="0" smtClean="0">
                <a:solidFill>
                  <a:srgbClr val="FF0000"/>
                </a:solidFill>
              </a:rPr>
              <a:t>angry </a:t>
            </a:r>
            <a:r>
              <a:rPr lang="en-US" sz="2800" b="1" i="1" u="sng" dirty="0" smtClean="0"/>
              <a:t>with</a:t>
            </a:r>
            <a:r>
              <a:rPr lang="en-US" sz="2800" dirty="0" smtClean="0"/>
              <a:t> us.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We were </a:t>
            </a:r>
            <a:r>
              <a:rPr lang="en-US" sz="2800" dirty="0" smtClean="0">
                <a:solidFill>
                  <a:srgbClr val="FF0000"/>
                </a:solidFill>
              </a:rPr>
              <a:t>afraid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of</a:t>
            </a:r>
            <a:r>
              <a:rPr lang="en-US" sz="2800" dirty="0" smtClean="0"/>
              <a:t> the big dog.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She’s not very </a:t>
            </a:r>
            <a:r>
              <a:rPr lang="en-US" sz="2800" dirty="0" smtClean="0">
                <a:solidFill>
                  <a:srgbClr val="FF0000"/>
                </a:solidFill>
              </a:rPr>
              <a:t>interested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in</a:t>
            </a:r>
            <a:r>
              <a:rPr lang="en-US" sz="2800" dirty="0" smtClean="0"/>
              <a:t> sports.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John is very </a:t>
            </a:r>
            <a:r>
              <a:rPr lang="en-US" sz="2800" dirty="0" smtClean="0">
                <a:solidFill>
                  <a:srgbClr val="FF0000"/>
                </a:solidFill>
              </a:rPr>
              <a:t>good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at</a:t>
            </a:r>
            <a:r>
              <a:rPr lang="en-US" sz="2800" dirty="0" smtClean="0"/>
              <a:t> drawing.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Mr. Lee is </a:t>
            </a:r>
            <a:r>
              <a:rPr lang="en-US" sz="2800" dirty="0" smtClean="0">
                <a:solidFill>
                  <a:srgbClr val="FF0000"/>
                </a:solidFill>
              </a:rPr>
              <a:t>pleased </a:t>
            </a:r>
            <a:r>
              <a:rPr lang="en-US" sz="2800" b="1" i="1" u="sng" dirty="0" smtClean="0"/>
              <a:t>with</a:t>
            </a:r>
            <a:r>
              <a:rPr lang="en-US" sz="2800" dirty="0" smtClean="0"/>
              <a:t> our work.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The teachers are always </a:t>
            </a:r>
            <a:r>
              <a:rPr lang="en-US" sz="2800" dirty="0" smtClean="0">
                <a:solidFill>
                  <a:srgbClr val="FF0000"/>
                </a:solidFill>
              </a:rPr>
              <a:t>kind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to </a:t>
            </a:r>
            <a:r>
              <a:rPr lang="en-US" sz="2800" dirty="0" smtClean="0"/>
              <a:t>us.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What’s </a:t>
            </a:r>
            <a:r>
              <a:rPr lang="en-US" sz="2800" dirty="0" smtClean="0">
                <a:solidFill>
                  <a:srgbClr val="FF0000"/>
                </a:solidFill>
              </a:rPr>
              <a:t>wrong </a:t>
            </a:r>
            <a:r>
              <a:rPr lang="en-US" sz="2800" b="1" i="1" u="sng" dirty="0" smtClean="0"/>
              <a:t>with</a:t>
            </a:r>
            <a:r>
              <a:rPr lang="en-US" sz="2800" dirty="0" smtClean="0"/>
              <a:t> the computer?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610600" cy="483209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Prepositions are used with some verbs. The verbs in these examples are printed in color.</a:t>
            </a:r>
          </a:p>
          <a:p>
            <a:endParaRPr lang="en-US" sz="2800" b="1" dirty="0" smtClean="0"/>
          </a:p>
          <a:p>
            <a:pPr>
              <a:buBlip>
                <a:blip r:embed="rId3"/>
              </a:buBlip>
            </a:pPr>
            <a:r>
              <a:rPr lang="en-US" sz="2800" dirty="0" smtClean="0"/>
              <a:t> I’m </a:t>
            </a:r>
            <a:r>
              <a:rPr lang="en-US" sz="2800" dirty="0" smtClean="0">
                <a:solidFill>
                  <a:srgbClr val="FF0000"/>
                </a:solidFill>
              </a:rPr>
              <a:t>looking </a:t>
            </a:r>
            <a:r>
              <a:rPr lang="en-US" sz="2800" b="1" i="1" u="sng" dirty="0" smtClean="0"/>
              <a:t>for</a:t>
            </a:r>
            <a:r>
              <a:rPr lang="en-US" sz="2800" dirty="0" smtClean="0"/>
              <a:t> my pencil. Have you seen it?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Can you </a:t>
            </a:r>
            <a:r>
              <a:rPr lang="en-US" sz="2800" dirty="0" smtClean="0">
                <a:solidFill>
                  <a:srgbClr val="FF0000"/>
                </a:solidFill>
              </a:rPr>
              <a:t>think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of</a:t>
            </a:r>
            <a:r>
              <a:rPr lang="en-US" sz="2800" dirty="0" smtClean="0"/>
              <a:t> another word for ‘pleased’?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Does this book</a:t>
            </a:r>
            <a:r>
              <a:rPr lang="en-US" sz="2800" dirty="0" smtClean="0">
                <a:solidFill>
                  <a:srgbClr val="FF0000"/>
                </a:solidFill>
              </a:rPr>
              <a:t> belong </a:t>
            </a:r>
            <a:r>
              <a:rPr lang="en-US" sz="2800" b="1" i="1" u="sng" dirty="0" smtClean="0"/>
              <a:t>to</a:t>
            </a:r>
            <a:r>
              <a:rPr lang="en-US" sz="2800" dirty="0" smtClean="0"/>
              <a:t> you?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We’re </a:t>
            </a:r>
            <a:r>
              <a:rPr lang="en-US" sz="2800" dirty="0" smtClean="0">
                <a:solidFill>
                  <a:srgbClr val="FF0000"/>
                </a:solidFill>
              </a:rPr>
              <a:t>listening </a:t>
            </a:r>
            <a:r>
              <a:rPr lang="en-US" sz="2800" b="1" i="1" u="sng" dirty="0" smtClean="0"/>
              <a:t>to</a:t>
            </a:r>
            <a:r>
              <a:rPr lang="en-US" sz="2800" dirty="0" smtClean="0"/>
              <a:t> CDs.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I </a:t>
            </a:r>
            <a:r>
              <a:rPr lang="en-US" sz="2800" dirty="0" smtClean="0">
                <a:solidFill>
                  <a:srgbClr val="FF0000"/>
                </a:solidFill>
              </a:rPr>
              <a:t>agree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with</a:t>
            </a:r>
            <a:r>
              <a:rPr lang="en-US" sz="2800" dirty="0" smtClean="0"/>
              <a:t> you.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solidFill>
                  <a:srgbClr val="FF0000"/>
                </a:solidFill>
              </a:rPr>
              <a:t> Tell</a:t>
            </a:r>
            <a:r>
              <a:rPr lang="en-US" sz="2800" dirty="0" smtClean="0"/>
              <a:t> me </a:t>
            </a:r>
            <a:r>
              <a:rPr lang="en-US" sz="2800" b="1" i="1" u="sng" dirty="0" smtClean="0"/>
              <a:t>about</a:t>
            </a:r>
            <a:r>
              <a:rPr lang="en-US" sz="2800" dirty="0" smtClean="0"/>
              <a:t> the show you saw.</a:t>
            </a:r>
          </a:p>
          <a:p>
            <a:pPr>
              <a:buBlip>
                <a:blip r:embed="rId3"/>
              </a:buBlip>
            </a:pPr>
            <a:r>
              <a:rPr lang="en-US" sz="2800" dirty="0" smtClean="0">
                <a:solidFill>
                  <a:srgbClr val="FF0000"/>
                </a:solidFill>
              </a:rPr>
              <a:t> Cut</a:t>
            </a:r>
            <a:r>
              <a:rPr lang="en-US" sz="2800" dirty="0" smtClean="0"/>
              <a:t> the cake </a:t>
            </a:r>
            <a:r>
              <a:rPr lang="en-US" sz="2800" b="1" i="1" u="sng" dirty="0" smtClean="0"/>
              <a:t>into</a:t>
            </a:r>
            <a:r>
              <a:rPr lang="en-US" sz="2800" dirty="0" smtClean="0"/>
              <a:t> five pieces.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They </a:t>
            </a:r>
            <a:r>
              <a:rPr lang="en-US" sz="2800" dirty="0" smtClean="0">
                <a:solidFill>
                  <a:srgbClr val="FF0000"/>
                </a:solidFill>
              </a:rPr>
              <a:t>borrowed</a:t>
            </a:r>
            <a:r>
              <a:rPr lang="en-US" sz="2800" dirty="0" smtClean="0"/>
              <a:t> money </a:t>
            </a:r>
            <a:r>
              <a:rPr lang="en-US" sz="2800" b="1" i="1" u="sng" dirty="0" smtClean="0"/>
              <a:t>from</a:t>
            </a:r>
            <a:r>
              <a:rPr lang="en-US" sz="2800" dirty="0" smtClean="0"/>
              <a:t> the bank.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534400" cy="3970318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  <a:softEdge rad="635000"/>
          </a:effectLst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Prepositions are used with some nouns. The nouns in these examples are printed in color.</a:t>
            </a:r>
          </a:p>
          <a:p>
            <a:endParaRPr lang="en-US" sz="2800" b="1" dirty="0" smtClean="0"/>
          </a:p>
          <a:p>
            <a:pPr>
              <a:buBlip>
                <a:blip r:embed="rId3"/>
              </a:buBlip>
            </a:pPr>
            <a:r>
              <a:rPr lang="en-US" sz="2800" dirty="0" smtClean="0"/>
              <a:t>  What’s the </a:t>
            </a:r>
            <a:r>
              <a:rPr lang="en-US" sz="2800" dirty="0" smtClean="0">
                <a:solidFill>
                  <a:srgbClr val="FF0000"/>
                </a:solidFill>
              </a:rPr>
              <a:t>answer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to</a:t>
            </a:r>
            <a:r>
              <a:rPr lang="en-US" sz="2800" dirty="0" smtClean="0"/>
              <a:t> this question?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 Is there a </a:t>
            </a:r>
            <a:r>
              <a:rPr lang="en-US" sz="2800" dirty="0" smtClean="0">
                <a:solidFill>
                  <a:srgbClr val="FF0000"/>
                </a:solidFill>
              </a:rPr>
              <a:t>reason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for</a:t>
            </a:r>
            <a:r>
              <a:rPr lang="en-US" sz="2800" dirty="0" smtClean="0"/>
              <a:t> this delay?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 What’s the </a:t>
            </a:r>
            <a:r>
              <a:rPr lang="en-US" sz="2800" dirty="0" smtClean="0">
                <a:solidFill>
                  <a:srgbClr val="FF0000"/>
                </a:solidFill>
              </a:rPr>
              <a:t>matter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with</a:t>
            </a:r>
            <a:r>
              <a:rPr lang="en-US" sz="2800" dirty="0" smtClean="0"/>
              <a:t> you?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 Here’s an </a:t>
            </a:r>
            <a:r>
              <a:rPr lang="en-US" sz="2800" dirty="0" smtClean="0">
                <a:solidFill>
                  <a:srgbClr val="FF0000"/>
                </a:solidFill>
              </a:rPr>
              <a:t>example </a:t>
            </a:r>
            <a:r>
              <a:rPr lang="en-US" sz="2800" b="1" i="1" u="sng" dirty="0" smtClean="0"/>
              <a:t>of</a:t>
            </a:r>
            <a:r>
              <a:rPr lang="en-US" sz="2800" dirty="0" smtClean="0"/>
              <a:t> good behavior.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Congratulations </a:t>
            </a:r>
            <a:r>
              <a:rPr lang="en-US" sz="2800" b="1" i="1" u="sng" dirty="0" smtClean="0"/>
              <a:t>on</a:t>
            </a:r>
            <a:r>
              <a:rPr lang="en-US" sz="2800" dirty="0" smtClean="0"/>
              <a:t> winning the competition!</a:t>
            </a:r>
          </a:p>
          <a:p>
            <a:pPr>
              <a:buBlip>
                <a:blip r:embed="rId3"/>
              </a:buBlip>
            </a:pPr>
            <a:r>
              <a:rPr lang="en-US" sz="2800" dirty="0" smtClean="0"/>
              <a:t>  Traffic can cause </a:t>
            </a:r>
            <a:r>
              <a:rPr lang="en-US" sz="2800" dirty="0" smtClean="0">
                <a:solidFill>
                  <a:srgbClr val="FF0000"/>
                </a:solidFill>
              </a:rPr>
              <a:t>damage</a:t>
            </a:r>
            <a:r>
              <a:rPr lang="en-US" sz="2800" b="1" i="1" u="sng" dirty="0" smtClean="0"/>
              <a:t> to </a:t>
            </a:r>
            <a:r>
              <a:rPr lang="en-US" sz="2800" dirty="0" smtClean="0"/>
              <a:t>the environment.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57400"/>
            <a:ext cx="8077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1. A cat was sitting _______the roof of my car. (place)</a:t>
            </a:r>
          </a:p>
          <a:p>
            <a:r>
              <a:rPr lang="en-US" sz="2400" dirty="0" smtClean="0"/>
              <a:t>2. Some people were talking ___the movie. (time)</a:t>
            </a:r>
          </a:p>
          <a:p>
            <a:r>
              <a:rPr lang="en-US" sz="2400" dirty="0" smtClean="0"/>
              <a:t>3. A man was coming____ us on his bike. (direction)</a:t>
            </a:r>
          </a:p>
          <a:p>
            <a:r>
              <a:rPr lang="en-US" sz="2400" dirty="0" smtClean="0"/>
              <a:t>4. The party starts_____ six o’clock. (time)</a:t>
            </a:r>
          </a:p>
          <a:p>
            <a:r>
              <a:rPr lang="en-US" sz="2400" dirty="0" smtClean="0"/>
              <a:t>5. She put the book ____her bag. (place)</a:t>
            </a:r>
          </a:p>
          <a:p>
            <a:r>
              <a:rPr lang="en-US" sz="2400" dirty="0" smtClean="0"/>
              <a:t>6. We walked____ the street to the park. (place)</a:t>
            </a:r>
          </a:p>
          <a:p>
            <a:r>
              <a:rPr lang="en-US" sz="2400" dirty="0" smtClean="0"/>
              <a:t>7. She keeps her slippers____ her bed. (place)</a:t>
            </a:r>
          </a:p>
          <a:p>
            <a:r>
              <a:rPr lang="en-US" sz="2400" dirty="0" smtClean="0"/>
              <a:t>8. We always wash our hands ____meals. (time)</a:t>
            </a:r>
          </a:p>
          <a:p>
            <a:r>
              <a:rPr lang="en-US" sz="2400" dirty="0" smtClean="0"/>
              <a:t>9. She ran ____the dog because she was frightened.    (direction)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762000"/>
            <a:ext cx="4648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TRY THIS:</a:t>
            </a:r>
            <a:endParaRPr lang="en-US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0"/>
            <a:ext cx="6553200" cy="830997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square" rtlCol="0">
            <a:spAutoFit/>
          </a:bodyPr>
          <a:lstStyle/>
          <a:p>
            <a:r>
              <a:rPr lang="en-US" sz="4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Queries???....</a:t>
            </a:r>
            <a:endParaRPr lang="en-US" b="1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3352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Thank you.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400" dirty="0"/>
              <a:t>This </a:t>
            </a:r>
            <a:r>
              <a:rPr lang="en-GB" sz="2400" dirty="0" err="1"/>
              <a:t>powerpoint</a:t>
            </a:r>
            <a:r>
              <a:rPr lang="en-GB" sz="2400" dirty="0"/>
              <a:t> was kindly donated to </a:t>
            </a:r>
            <a:r>
              <a:rPr lang="en-GB" sz="2400" dirty="0" err="1">
                <a:hlinkClick r:id="rId3"/>
              </a:rPr>
              <a:t>www.worldofteaching.com</a:t>
            </a:r>
            <a:endParaRPr lang="en-GB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400" dirty="0">
                <a:hlinkClick r:id="rId3"/>
              </a:rPr>
              <a:t>http://www.worldofteaching.com</a:t>
            </a:r>
            <a:r>
              <a:rPr lang="en-GB" sz="2400" dirty="0"/>
              <a:t> is home to over a thousand </a:t>
            </a:r>
            <a:r>
              <a:rPr lang="en-GB" sz="2400" dirty="0" err="1"/>
              <a:t>powerpoints</a:t>
            </a:r>
            <a:r>
              <a:rPr lang="en-GB" sz="2400" dirty="0"/>
              <a:t> submitted by teachers. This is a completely free site and requires no registration. Please visit and I hope it will help in your teaching.</a:t>
            </a:r>
            <a:endParaRPr lang="en-US" sz="24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Kinds of Prepositions: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905000"/>
            <a:ext cx="850392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@</a:t>
            </a:r>
            <a:r>
              <a:rPr lang="en-US" dirty="0" smtClean="0">
                <a:solidFill>
                  <a:srgbClr val="FF0000"/>
                </a:solidFill>
              </a:rPr>
              <a:t> Simple prepositions: </a:t>
            </a:r>
            <a:r>
              <a:rPr lang="en-US" dirty="0" smtClean="0"/>
              <a:t>Prepositions which consists only one word.</a:t>
            </a:r>
          </a:p>
          <a:p>
            <a:pPr>
              <a:buNone/>
            </a:pPr>
            <a:r>
              <a:rPr lang="en-US" dirty="0" smtClean="0"/>
              <a:t>    e.g. in, on, at, with, against etc..,</a:t>
            </a:r>
          </a:p>
          <a:p>
            <a:pPr>
              <a:buNone/>
            </a:pPr>
            <a:r>
              <a:rPr lang="en-US" dirty="0" smtClean="0"/>
              <a:t>@</a:t>
            </a:r>
            <a:r>
              <a:rPr lang="en-US" dirty="0" smtClean="0">
                <a:solidFill>
                  <a:srgbClr val="FF0000"/>
                </a:solidFill>
              </a:rPr>
              <a:t> Compound prepositions: </a:t>
            </a:r>
            <a:r>
              <a:rPr lang="en-US" dirty="0" smtClean="0"/>
              <a:t>Prepositions which consists of two or more words.</a:t>
            </a:r>
          </a:p>
          <a:p>
            <a:pPr>
              <a:buNone/>
            </a:pPr>
            <a:r>
              <a:rPr lang="en-US" dirty="0" smtClean="0"/>
              <a:t>    e.g. instead of, in the middle of, by the side of etc..,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Some prepositions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1305342"/>
            <a:ext cx="8534400" cy="304698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dirty="0" smtClean="0"/>
              <a:t>on, through, behind, for,  beneath, against,  beside,   over,   during, without,  abroad, across, among, against, around ,at the end, at the bottom, between, behind, below, by , inside , corner, into,  via,  after , to ,  about ,in, on, at, since ,while, under, over, right, left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Kinds of Prepositions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716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There are three types in prepositions</a:t>
            </a:r>
          </a:p>
          <a:p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Place of Prepositions</a:t>
            </a:r>
          </a:p>
          <a:p>
            <a:pPr>
              <a:buFont typeface="Wingdings" pitchFamily="2" charset="2"/>
              <a:buChar char="v"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Time of Prepositions</a:t>
            </a:r>
          </a:p>
          <a:p>
            <a:pPr>
              <a:buFont typeface="Wingdings" pitchFamily="2" charset="2"/>
              <a:buChar char="v"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Direction of Prepositions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1" y="228600"/>
            <a:ext cx="8842249" cy="758952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b="1" dirty="0" smtClean="0"/>
              <a:t>Prepositions of Place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8458200" cy="4832092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Some prepositions show where something happens. They are </a:t>
            </a:r>
            <a:r>
              <a:rPr lang="en-US" sz="2400" b="1" dirty="0" smtClean="0"/>
              <a:t>called prepositions </a:t>
            </a:r>
            <a:r>
              <a:rPr lang="en-US" sz="2400" b="1" dirty="0"/>
              <a:t>of place</a:t>
            </a:r>
            <a:r>
              <a:rPr lang="en-US" sz="2400" b="1" dirty="0" smtClean="0"/>
              <a:t>.</a:t>
            </a:r>
          </a:p>
          <a:p>
            <a:r>
              <a:rPr lang="en-US" sz="2000" dirty="0" smtClean="0"/>
              <a:t>Examples:-</a:t>
            </a:r>
          </a:p>
          <a:p>
            <a:endParaRPr lang="en-US" sz="2000" dirty="0" smtClean="0"/>
          </a:p>
          <a:p>
            <a:pPr>
              <a:buBlip>
                <a:blip r:embed="rId3"/>
              </a:buBlip>
            </a:pPr>
            <a:r>
              <a:rPr lang="en-US" sz="2000" dirty="0" err="1" smtClean="0">
                <a:solidFill>
                  <a:schemeClr val="tx1"/>
                </a:solidFill>
              </a:rPr>
              <a:t>Sanny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>
                <a:solidFill>
                  <a:schemeClr val="tx1"/>
                </a:solidFill>
              </a:rPr>
              <a:t>was sitting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i="1" u="sng" dirty="0">
                <a:solidFill>
                  <a:schemeClr val="tx1"/>
                </a:solidFill>
              </a:rPr>
              <a:t>under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 tree.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solidFill>
                  <a:schemeClr val="tx1"/>
                </a:solidFill>
              </a:rPr>
              <a:t>There’s </a:t>
            </a:r>
            <a:r>
              <a:rPr lang="en-US" sz="2000" dirty="0">
                <a:solidFill>
                  <a:schemeClr val="tx1"/>
                </a:solidFill>
              </a:rPr>
              <a:t>a wooden floor </a:t>
            </a:r>
            <a:r>
              <a:rPr lang="en-US" sz="2000" i="1" u="sng" dirty="0">
                <a:solidFill>
                  <a:schemeClr val="tx1"/>
                </a:solidFill>
              </a:rPr>
              <a:t>underneath</a:t>
            </a:r>
            <a:r>
              <a:rPr lang="en-US" sz="2000" u="sng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the carpet.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solidFill>
                  <a:schemeClr val="tx1"/>
                </a:solidFill>
              </a:rPr>
              <a:t> Some </a:t>
            </a:r>
            <a:r>
              <a:rPr lang="en-US" sz="2000" dirty="0">
                <a:solidFill>
                  <a:schemeClr val="tx1"/>
                </a:solidFill>
              </a:rPr>
              <a:t>geese flew </a:t>
            </a:r>
            <a:r>
              <a:rPr lang="en-US" sz="2000" i="1" u="sng" dirty="0" smtClean="0">
                <a:solidFill>
                  <a:schemeClr val="tx1"/>
                </a:solidFill>
              </a:rPr>
              <a:t>over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their house.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solidFill>
                  <a:schemeClr val="tx1"/>
                </a:solidFill>
              </a:rPr>
              <a:t>John </a:t>
            </a:r>
            <a:r>
              <a:rPr lang="en-US" sz="2000" dirty="0">
                <a:solidFill>
                  <a:schemeClr val="tx1"/>
                </a:solidFill>
              </a:rPr>
              <a:t>and Sarah were hiding </a:t>
            </a:r>
            <a:r>
              <a:rPr lang="en-US" sz="2000" i="1" u="sng" dirty="0">
                <a:solidFill>
                  <a:schemeClr val="tx1"/>
                </a:solidFill>
              </a:rPr>
              <a:t>inside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the wardrobe.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solidFill>
                  <a:schemeClr val="tx1"/>
                </a:solidFill>
              </a:rPr>
              <a:t>There </a:t>
            </a:r>
            <a:r>
              <a:rPr lang="en-US" sz="2000" dirty="0">
                <a:solidFill>
                  <a:schemeClr val="tx1"/>
                </a:solidFill>
              </a:rPr>
              <a:t>was a tree </a:t>
            </a:r>
            <a:r>
              <a:rPr lang="en-US" sz="2000" i="1" u="sng" dirty="0">
                <a:solidFill>
                  <a:schemeClr val="tx1"/>
                </a:solidFill>
              </a:rPr>
              <a:t>beside</a:t>
            </a:r>
            <a:r>
              <a:rPr lang="en-US" sz="2000" dirty="0">
                <a:solidFill>
                  <a:schemeClr val="tx1"/>
                </a:solidFill>
              </a:rPr>
              <a:t> the river.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solidFill>
                  <a:schemeClr val="tx1"/>
                </a:solidFill>
              </a:rPr>
              <a:t>I </a:t>
            </a:r>
            <a:r>
              <a:rPr lang="en-US" sz="2000" dirty="0">
                <a:solidFill>
                  <a:schemeClr val="tx1"/>
                </a:solidFill>
              </a:rPr>
              <a:t>have a friend who lives </a:t>
            </a:r>
            <a:r>
              <a:rPr lang="en-US" sz="2000" i="1" u="sng" dirty="0">
                <a:solidFill>
                  <a:schemeClr val="tx1"/>
                </a:solidFill>
              </a:rPr>
              <a:t>in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America.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 Prepositions of Time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8839200" cy="4524315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 dirty="0"/>
              <a:t>Some prepositions show when something happens. They are called </a:t>
            </a:r>
            <a:r>
              <a:rPr lang="en-US" sz="2400" b="1" dirty="0" smtClean="0"/>
              <a:t>prepositions of </a:t>
            </a:r>
            <a:r>
              <a:rPr lang="en-US" sz="2400" b="1" dirty="0"/>
              <a:t>time</a:t>
            </a:r>
            <a:r>
              <a:rPr lang="en-US" sz="2400" b="1" dirty="0" smtClean="0"/>
              <a:t>.</a:t>
            </a:r>
          </a:p>
          <a:p>
            <a:r>
              <a:rPr lang="en-US" sz="2000" dirty="0" smtClean="0"/>
              <a:t>Examples:-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School 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starts</a:t>
            </a:r>
            <a:r>
              <a:rPr lang="en-US" sz="2000" i="1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en-US" sz="2000" b="1" i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at</a:t>
            </a:r>
            <a:r>
              <a:rPr lang="en-US" sz="2000" b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nine o’clock</a:t>
            </a: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.</a:t>
            </a:r>
            <a:endParaRPr lang="en-US" sz="20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  <a:p>
            <a:pPr>
              <a:buBlip>
                <a:blip r:embed="rId3"/>
              </a:buBlip>
            </a:pPr>
            <a:endParaRPr lang="en-US" sz="2000" dirty="0" smtClean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We’re 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going to the zoo </a:t>
            </a:r>
            <a:r>
              <a:rPr lang="en-US" sz="2000" b="1" i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on</a:t>
            </a:r>
            <a:r>
              <a:rPr lang="en-US" sz="2000" i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Saturday.</a:t>
            </a:r>
            <a:endParaRPr lang="en-US" sz="20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  <a:p>
            <a:pPr>
              <a:buBlip>
                <a:blip r:embed="rId3"/>
              </a:buBlip>
            </a:pPr>
            <a:endParaRPr lang="en-US" sz="2000" dirty="0" smtClean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No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, you can’t watch a video. It’s</a:t>
            </a:r>
            <a:r>
              <a:rPr lang="en-US" sz="2000" b="1" i="1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en-US" sz="2000" b="1" i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past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your bedtime already.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I 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visited my grandparents</a:t>
            </a:r>
            <a:r>
              <a:rPr lang="en-US" sz="2000" b="1" i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during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the summer.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You 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must finish the work </a:t>
            </a:r>
            <a:r>
              <a:rPr lang="en-US" sz="2000" b="1" i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by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Friday.</a:t>
            </a:r>
          </a:p>
          <a:p>
            <a:pPr>
              <a:buBlip>
                <a:blip r:embed="rId3"/>
              </a:buBlip>
            </a:pPr>
            <a:endParaRPr lang="en-US" sz="2000" dirty="0" smtClean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I’ll 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do my homework </a:t>
            </a:r>
            <a:r>
              <a:rPr lang="en-US" sz="2000" b="1" i="1" u="sng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before </a:t>
            </a:r>
            <a:r>
              <a:rPr lang="en-US" sz="2000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dinner.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Prepositions of Direction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371600"/>
            <a:ext cx="8763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Some prepositions show where something is going. They are called </a:t>
            </a:r>
            <a:r>
              <a:rPr lang="en-US" sz="2400" b="1" dirty="0" smtClean="0"/>
              <a:t>prepositions of </a:t>
            </a:r>
            <a:r>
              <a:rPr lang="en-US" sz="2400" b="1" dirty="0"/>
              <a:t>direction</a:t>
            </a:r>
            <a:r>
              <a:rPr lang="en-US" sz="2400" b="1" dirty="0" smtClean="0"/>
              <a:t>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Examples:-</a:t>
            </a:r>
          </a:p>
          <a:p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The </a:t>
            </a:r>
            <a:r>
              <a:rPr lang="en-US" sz="2400" dirty="0"/>
              <a:t>boys chased </a:t>
            </a:r>
            <a:r>
              <a:rPr lang="en-US" sz="2400" b="1" i="1" u="sng" dirty="0"/>
              <a:t>after</a:t>
            </a:r>
            <a:r>
              <a:rPr lang="en-US" sz="2400" dirty="0"/>
              <a:t> each other.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The </a:t>
            </a:r>
            <a:r>
              <a:rPr lang="en-US" sz="2400" dirty="0"/>
              <a:t>football rolled </a:t>
            </a:r>
            <a:r>
              <a:rPr lang="en-US" sz="2400" b="1" i="1" u="sng" dirty="0"/>
              <a:t>down</a:t>
            </a:r>
            <a:r>
              <a:rPr lang="en-US" sz="2400" dirty="0"/>
              <a:t> the hill.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A </a:t>
            </a:r>
            <a:r>
              <a:rPr lang="en-US" sz="2400" dirty="0"/>
              <a:t>man was walking his dog </a:t>
            </a:r>
            <a:r>
              <a:rPr lang="en-US" sz="2400" b="1" i="1" u="sng" dirty="0"/>
              <a:t>along</a:t>
            </a:r>
            <a:r>
              <a:rPr lang="en-US" sz="2400" dirty="0"/>
              <a:t> the riverbank.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The </a:t>
            </a:r>
            <a:r>
              <a:rPr lang="en-US" sz="2400" dirty="0"/>
              <a:t>freeway goes </a:t>
            </a:r>
            <a:r>
              <a:rPr lang="en-US" sz="2400" b="1" i="1" u="sng" dirty="0"/>
              <a:t>right</a:t>
            </a:r>
            <a:r>
              <a:rPr lang="en-US" sz="2400" dirty="0"/>
              <a:t> through the city.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We </a:t>
            </a:r>
            <a:r>
              <a:rPr lang="en-US" sz="2400" dirty="0"/>
              <a:t>were travelling </a:t>
            </a:r>
            <a:r>
              <a:rPr lang="en-US" sz="2400" b="1" i="1" u="sng" dirty="0"/>
              <a:t>towards</a:t>
            </a:r>
            <a:r>
              <a:rPr lang="en-US" sz="2400" dirty="0"/>
              <a:t> Miami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Prepositions with special uses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09600" y="1981200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3200" dirty="0" smtClean="0"/>
              <a:t> Our modules are full </a:t>
            </a:r>
            <a:r>
              <a:rPr lang="en-US" sz="3200" dirty="0" smtClean="0">
                <a:solidFill>
                  <a:srgbClr val="FF0000"/>
                </a:solidFill>
              </a:rPr>
              <a:t>of</a:t>
            </a:r>
            <a:r>
              <a:rPr lang="en-US" sz="3200" dirty="0" smtClean="0"/>
              <a:t> real life  examples.</a:t>
            </a:r>
          </a:p>
          <a:p>
            <a:pPr>
              <a:buBlip>
                <a:blip r:embed="rId3"/>
              </a:buBlip>
            </a:pPr>
            <a:r>
              <a:rPr lang="en-US" sz="3200" dirty="0" smtClean="0"/>
              <a:t> I ate a plate </a:t>
            </a:r>
            <a:r>
              <a:rPr lang="en-US" sz="3200" dirty="0" smtClean="0">
                <a:solidFill>
                  <a:srgbClr val="FF0000"/>
                </a:solidFill>
              </a:rPr>
              <a:t>of</a:t>
            </a:r>
            <a:r>
              <a:rPr lang="en-US" sz="3200" dirty="0" smtClean="0"/>
              <a:t> rice and a quarter </a:t>
            </a:r>
            <a:r>
              <a:rPr lang="en-US" sz="3200" dirty="0" smtClean="0">
                <a:solidFill>
                  <a:srgbClr val="FF0000"/>
                </a:solidFill>
              </a:rPr>
              <a:t>of</a:t>
            </a:r>
            <a:r>
              <a:rPr lang="en-US" sz="3200" dirty="0" smtClean="0"/>
              <a:t> milk.</a:t>
            </a:r>
          </a:p>
          <a:p>
            <a:pPr>
              <a:buBlip>
                <a:blip r:embed="rId3"/>
              </a:buBlip>
            </a:pPr>
            <a:r>
              <a:rPr lang="en-US" sz="3200" dirty="0" smtClean="0"/>
              <a:t> Would you like a glass </a:t>
            </a:r>
            <a:r>
              <a:rPr lang="en-US" sz="3200" dirty="0" smtClean="0">
                <a:solidFill>
                  <a:srgbClr val="FF0000"/>
                </a:solidFill>
              </a:rPr>
              <a:t>of</a:t>
            </a:r>
            <a:r>
              <a:rPr lang="en-US" sz="3200" dirty="0" smtClean="0"/>
              <a:t> lemon juice?</a:t>
            </a:r>
          </a:p>
          <a:p>
            <a:pPr>
              <a:buBlip>
                <a:blip r:embed="rId3"/>
              </a:buBlip>
            </a:pPr>
            <a:r>
              <a:rPr lang="en-US" sz="3200" dirty="0" smtClean="0"/>
              <a:t>  I need three pieces </a:t>
            </a:r>
            <a:r>
              <a:rPr lang="en-US" sz="3200" dirty="0" smtClean="0">
                <a:solidFill>
                  <a:srgbClr val="FF0000"/>
                </a:solidFill>
              </a:rPr>
              <a:t>of</a:t>
            </a:r>
            <a:r>
              <a:rPr lang="en-US" sz="3200" dirty="0" smtClean="0"/>
              <a:t> paper.</a:t>
            </a:r>
          </a:p>
          <a:p>
            <a:pPr>
              <a:buBlip>
                <a:blip r:embed="rId3"/>
              </a:buBlip>
            </a:pPr>
            <a:r>
              <a:rPr lang="en-US" sz="3200" dirty="0" smtClean="0"/>
              <a:t> Most </a:t>
            </a:r>
            <a:r>
              <a:rPr lang="en-US" sz="3200" dirty="0" smtClean="0">
                <a:solidFill>
                  <a:srgbClr val="FF0000"/>
                </a:solidFill>
              </a:rPr>
              <a:t>of </a:t>
            </a:r>
            <a:r>
              <a:rPr lang="en-US" sz="3200" dirty="0" smtClean="0"/>
              <a:t>the children in my class like Education.</a:t>
            </a:r>
          </a:p>
          <a:p>
            <a:pPr>
              <a:buBlip>
                <a:blip r:embed="rId3"/>
              </a:buBlip>
            </a:pPr>
            <a:r>
              <a:rPr lang="en-US" sz="3200" dirty="0" smtClean="0"/>
              <a:t> There are several ways </a:t>
            </a:r>
            <a:r>
              <a:rPr lang="en-US" sz="3200" dirty="0" smtClean="0">
                <a:solidFill>
                  <a:srgbClr val="FF0000"/>
                </a:solidFill>
              </a:rPr>
              <a:t>of</a:t>
            </a:r>
            <a:r>
              <a:rPr lang="en-US" sz="3200" dirty="0" smtClean="0"/>
              <a:t> cooking </a:t>
            </a:r>
            <a:r>
              <a:rPr lang="en-US" sz="3200" dirty="0" err="1" smtClean="0"/>
              <a:t>Upma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5240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Usage of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OF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763000" cy="661719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Usage of “FOR”</a:t>
            </a:r>
          </a:p>
          <a:p>
            <a:endParaRPr lang="en-US" sz="2400" b="1" dirty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I </a:t>
            </a:r>
            <a:r>
              <a:rPr lang="en-US" sz="2400" dirty="0"/>
              <a:t>made this bookmark</a:t>
            </a:r>
            <a:r>
              <a:rPr lang="en-US" sz="2400" b="1" i="1" u="sng" dirty="0"/>
              <a:t> </a:t>
            </a:r>
            <a:r>
              <a:rPr lang="en-US" sz="2400" b="1" i="1" u="sng" dirty="0" smtClean="0"/>
              <a:t>for </a:t>
            </a:r>
            <a:r>
              <a:rPr lang="en-US" sz="2400" dirty="0" smtClean="0"/>
              <a:t>Mom</a:t>
            </a:r>
            <a:r>
              <a:rPr lang="en-US" sz="2400" dirty="0"/>
              <a:t>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Is </a:t>
            </a:r>
            <a:r>
              <a:rPr lang="en-US" sz="2400" dirty="0"/>
              <a:t>there room </a:t>
            </a:r>
            <a:r>
              <a:rPr lang="en-US" sz="2400" b="1" i="1" u="sng" dirty="0"/>
              <a:t>for</a:t>
            </a:r>
            <a:r>
              <a:rPr lang="en-US" sz="2400" dirty="0"/>
              <a:t> me on this seat?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I’d </a:t>
            </a:r>
            <a:r>
              <a:rPr lang="en-US" sz="2400" dirty="0"/>
              <a:t>like a new computer </a:t>
            </a:r>
            <a:r>
              <a:rPr lang="en-US" sz="2400" b="1" i="1" u="sng" dirty="0"/>
              <a:t>for </a:t>
            </a:r>
            <a:r>
              <a:rPr lang="en-US" sz="2400" dirty="0"/>
              <a:t>Christmas.</a:t>
            </a:r>
          </a:p>
          <a:p>
            <a:pPr>
              <a:buBlip>
                <a:blip r:embed="rId3"/>
              </a:buBlip>
            </a:pPr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800" dirty="0" smtClean="0"/>
              <a:t> </a:t>
            </a:r>
            <a:r>
              <a:rPr lang="en-US" sz="2400" dirty="0" smtClean="0"/>
              <a:t>We’re </a:t>
            </a:r>
            <a:r>
              <a:rPr lang="en-US" sz="2400" dirty="0"/>
              <a:t>going downtown </a:t>
            </a:r>
            <a:r>
              <a:rPr lang="en-US" sz="2400" b="1" i="1" u="sng" dirty="0"/>
              <a:t>for</a:t>
            </a:r>
            <a:r>
              <a:rPr lang="en-US" sz="2400" dirty="0"/>
              <a:t> a meeting</a:t>
            </a:r>
            <a:r>
              <a:rPr lang="en-US" sz="2400" dirty="0" smtClean="0"/>
              <a:t>. I made this gift</a:t>
            </a:r>
            <a:r>
              <a:rPr lang="en-US" sz="2400" b="1" i="1" dirty="0" smtClean="0"/>
              <a:t> </a:t>
            </a:r>
            <a:r>
              <a:rPr lang="en-US" sz="2400" b="1" i="1" dirty="0" smtClean="0">
                <a:solidFill>
                  <a:schemeClr val="tx1"/>
                </a:solidFill>
              </a:rPr>
              <a:t>for</a:t>
            </a:r>
            <a:r>
              <a:rPr lang="en-US" sz="2400" dirty="0" smtClean="0"/>
              <a:t> my mother.</a:t>
            </a:r>
          </a:p>
          <a:p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Is there place </a:t>
            </a:r>
            <a:r>
              <a:rPr lang="en-US" sz="2400" b="1" i="1" dirty="0" smtClean="0">
                <a:solidFill>
                  <a:schemeClr val="tx1"/>
                </a:solidFill>
              </a:rPr>
              <a:t>for</a:t>
            </a:r>
            <a:r>
              <a:rPr lang="en-US" sz="2400" dirty="0" smtClean="0"/>
              <a:t> me on this seat?</a:t>
            </a:r>
          </a:p>
          <a:p>
            <a:endParaRPr lang="en-US" sz="2400" dirty="0" smtClean="0"/>
          </a:p>
          <a:p>
            <a:pPr>
              <a:buBlip>
                <a:blip r:embed="rId3"/>
              </a:buBlip>
            </a:pPr>
            <a:r>
              <a:rPr lang="en-US" sz="2400" dirty="0" smtClean="0"/>
              <a:t> I’d like a new Laptop </a:t>
            </a:r>
            <a:r>
              <a:rPr lang="en-US" sz="2400" b="1" i="1" u="sng" dirty="0" smtClean="0"/>
              <a:t>for</a:t>
            </a:r>
            <a:r>
              <a:rPr lang="en-US" sz="2400" dirty="0" smtClean="0"/>
              <a:t> Next year..</a:t>
            </a:r>
          </a:p>
          <a:p>
            <a:pPr>
              <a:buBlip>
                <a:blip r:embed="rId3"/>
              </a:buBlip>
            </a:pPr>
            <a:endParaRPr lang="en-US" sz="2800" b="1" dirty="0" smtClean="0"/>
          </a:p>
          <a:p>
            <a:endParaRPr lang="en-US" sz="2800" b="1" dirty="0"/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151</TotalTime>
  <Words>1165</Words>
  <Application>Microsoft Office PowerPoint</Application>
  <PresentationFormat>On-screen Show (4:3)</PresentationFormat>
  <Paragraphs>183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Slide 1</vt:lpstr>
      <vt:lpstr>Kinds of Prepositions:</vt:lpstr>
      <vt:lpstr>Some prepositions</vt:lpstr>
      <vt:lpstr>Kinds of Prepositions</vt:lpstr>
      <vt:lpstr>Prepositions of Place</vt:lpstr>
      <vt:lpstr> Prepositions of Time</vt:lpstr>
      <vt:lpstr>Prepositions of Direction</vt:lpstr>
      <vt:lpstr>Prepositions with special uses</vt:lpstr>
      <vt:lpstr>Slide 9</vt:lpstr>
      <vt:lpstr>Slide 10</vt:lpstr>
      <vt:lpstr>Slide 11</vt:lpstr>
      <vt:lpstr>Slide 12</vt:lpstr>
      <vt:lpstr>Prepositions with Adjective ,Verbs .</vt:lpstr>
      <vt:lpstr>Slide 14</vt:lpstr>
      <vt:lpstr>Slide 15</vt:lpstr>
      <vt:lpstr>Slide 16</vt:lpstr>
      <vt:lpstr>Slide 17</vt:lpstr>
      <vt:lpstr>Slide 18</vt:lpstr>
    </vt:vector>
  </TitlesOfParts>
  <Company>APIIIT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Praveen</dc:creator>
  <cp:lastModifiedBy>gareth</cp:lastModifiedBy>
  <cp:revision>20</cp:revision>
  <dcterms:created xsi:type="dcterms:W3CDTF">2009-02-10T09:24:32Z</dcterms:created>
  <dcterms:modified xsi:type="dcterms:W3CDTF">2009-07-10T21:50:30Z</dcterms:modified>
</cp:coreProperties>
</file>