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39"/>
  </p:notesMasterIdLst>
  <p:handoutMasterIdLst>
    <p:handoutMasterId r:id="rId40"/>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18" autoAdjust="0"/>
  </p:normalViewPr>
  <p:slideViewPr>
    <p:cSldViewPr>
      <p:cViewPr>
        <p:scale>
          <a:sx n="69" d="100"/>
          <a:sy n="69" d="100"/>
        </p:scale>
        <p:origin x="-58" y="-58"/>
      </p:cViewPr>
      <p:guideLst>
        <p:guide orient="horz" pos="2160"/>
        <p:guide pos="2880"/>
      </p:guideLst>
    </p:cSldViewPr>
  </p:slideViewPr>
  <p:outlineViewPr>
    <p:cViewPr>
      <p:scale>
        <a:sx n="33" d="100"/>
        <a:sy n="33" d="100"/>
      </p:scale>
      <p:origin x="0" y="12426"/>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812"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10D48D-CEFB-4FBC-B5C6-158E446E5A04}"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US"/>
        </a:p>
      </dgm:t>
    </dgm:pt>
    <dgm:pt modelId="{2699AE66-F1FA-4808-BEB6-D04606A1E02D}">
      <dgm:prSet phldrT="[Text]"/>
      <dgm:spPr/>
      <dgm:t>
        <a:bodyPr/>
        <a:lstStyle/>
        <a:p>
          <a:r>
            <a:rPr lang="en-US" dirty="0" smtClean="0"/>
            <a:t>Information security</a:t>
          </a:r>
          <a:endParaRPr lang="en-US" dirty="0"/>
        </a:p>
      </dgm:t>
    </dgm:pt>
    <dgm:pt modelId="{DBA3F741-3265-4D49-B24E-F43D1F567C4B}" type="parTrans" cxnId="{617603B0-9D37-4EF2-A7C1-09315410B280}">
      <dgm:prSet/>
      <dgm:spPr/>
      <dgm:t>
        <a:bodyPr/>
        <a:lstStyle/>
        <a:p>
          <a:endParaRPr lang="en-US"/>
        </a:p>
      </dgm:t>
    </dgm:pt>
    <dgm:pt modelId="{900D3995-B6BD-4E00-9EFB-EDB639ABABA5}" type="sibTrans" cxnId="{617603B0-9D37-4EF2-A7C1-09315410B280}">
      <dgm:prSet/>
      <dgm:spPr/>
      <dgm:t>
        <a:bodyPr/>
        <a:lstStyle/>
        <a:p>
          <a:endParaRPr lang="en-US"/>
        </a:p>
      </dgm:t>
    </dgm:pt>
    <dgm:pt modelId="{D7A5672B-9E37-433B-9E19-92C48F28F5F5}">
      <dgm:prSet phldrT="[Text]"/>
      <dgm:spPr/>
      <dgm:t>
        <a:bodyPr/>
        <a:lstStyle/>
        <a:p>
          <a:r>
            <a:rPr lang="en-US" dirty="0" smtClean="0"/>
            <a:t>Confidentiality </a:t>
          </a:r>
          <a:endParaRPr lang="en-US" dirty="0"/>
        </a:p>
      </dgm:t>
    </dgm:pt>
    <dgm:pt modelId="{767828DC-2649-48B6-99F3-45FFCC385C6C}" type="parTrans" cxnId="{3F710A10-34ED-467B-982A-AB397F3DCF90}">
      <dgm:prSet/>
      <dgm:spPr/>
      <dgm:t>
        <a:bodyPr/>
        <a:lstStyle/>
        <a:p>
          <a:endParaRPr lang="en-US"/>
        </a:p>
      </dgm:t>
    </dgm:pt>
    <dgm:pt modelId="{0CD58806-AA00-4A55-8A4F-63E80D6076CC}" type="sibTrans" cxnId="{3F710A10-34ED-467B-982A-AB397F3DCF90}">
      <dgm:prSet/>
      <dgm:spPr/>
      <dgm:t>
        <a:bodyPr/>
        <a:lstStyle/>
        <a:p>
          <a:endParaRPr lang="en-US"/>
        </a:p>
      </dgm:t>
    </dgm:pt>
    <dgm:pt modelId="{0917A9E4-C87C-4382-A9CA-ED4C23142081}">
      <dgm:prSet phldrT="[Text]"/>
      <dgm:spPr/>
      <dgm:t>
        <a:bodyPr/>
        <a:lstStyle/>
        <a:p>
          <a:r>
            <a:rPr lang="en-US" dirty="0" smtClean="0"/>
            <a:t>integrity</a:t>
          </a:r>
          <a:endParaRPr lang="en-US" dirty="0"/>
        </a:p>
      </dgm:t>
    </dgm:pt>
    <dgm:pt modelId="{B7A9D67F-F476-45F9-A3FF-43F87483C85C}" type="parTrans" cxnId="{6C79EBB5-36F3-4028-8031-17FE24A90CBE}">
      <dgm:prSet/>
      <dgm:spPr/>
      <dgm:t>
        <a:bodyPr/>
        <a:lstStyle/>
        <a:p>
          <a:endParaRPr lang="en-US"/>
        </a:p>
      </dgm:t>
    </dgm:pt>
    <dgm:pt modelId="{89619092-2477-4741-BAD8-9F1CAB519F45}" type="sibTrans" cxnId="{6C79EBB5-36F3-4028-8031-17FE24A90CBE}">
      <dgm:prSet/>
      <dgm:spPr/>
      <dgm:t>
        <a:bodyPr/>
        <a:lstStyle/>
        <a:p>
          <a:endParaRPr lang="en-US"/>
        </a:p>
      </dgm:t>
    </dgm:pt>
    <dgm:pt modelId="{5498C4F5-246C-4F67-8606-9686A1D57548}">
      <dgm:prSet phldrT="[Text]"/>
      <dgm:spPr/>
      <dgm:t>
        <a:bodyPr/>
        <a:lstStyle/>
        <a:p>
          <a:r>
            <a:rPr lang="en-US" dirty="0" smtClean="0"/>
            <a:t>Availability </a:t>
          </a:r>
          <a:endParaRPr lang="en-US" dirty="0"/>
        </a:p>
      </dgm:t>
    </dgm:pt>
    <dgm:pt modelId="{B999E7AC-126F-43A9-BC7C-7EE22AC249B2}" type="parTrans" cxnId="{638825EC-3EAD-4579-A9FF-194AAC2503EA}">
      <dgm:prSet/>
      <dgm:spPr/>
      <dgm:t>
        <a:bodyPr/>
        <a:lstStyle/>
        <a:p>
          <a:endParaRPr lang="en-US"/>
        </a:p>
      </dgm:t>
    </dgm:pt>
    <dgm:pt modelId="{9E9759D4-1168-44DD-BEF2-CACF0B6D7B6D}" type="sibTrans" cxnId="{638825EC-3EAD-4579-A9FF-194AAC2503EA}">
      <dgm:prSet/>
      <dgm:spPr/>
      <dgm:t>
        <a:bodyPr/>
        <a:lstStyle/>
        <a:p>
          <a:endParaRPr lang="en-US"/>
        </a:p>
      </dgm:t>
    </dgm:pt>
    <dgm:pt modelId="{864094F3-6FF7-41A6-81CB-A6BEC09611AB}" type="pres">
      <dgm:prSet presAssocID="{3110D48D-CEFB-4FBC-B5C6-158E446E5A04}" presName="Name0" presStyleCnt="0">
        <dgm:presLayoutVars>
          <dgm:chMax val="1"/>
          <dgm:dir/>
          <dgm:animLvl val="ctr"/>
          <dgm:resizeHandles val="exact"/>
        </dgm:presLayoutVars>
      </dgm:prSet>
      <dgm:spPr/>
      <dgm:t>
        <a:bodyPr/>
        <a:lstStyle/>
        <a:p>
          <a:endParaRPr lang="en-US"/>
        </a:p>
      </dgm:t>
    </dgm:pt>
    <dgm:pt modelId="{07269B58-CDF4-4CF5-8105-229CA2FCAD32}" type="pres">
      <dgm:prSet presAssocID="{2699AE66-F1FA-4808-BEB6-D04606A1E02D}" presName="centerShape" presStyleLbl="node0" presStyleIdx="0" presStyleCnt="1"/>
      <dgm:spPr/>
      <dgm:t>
        <a:bodyPr/>
        <a:lstStyle/>
        <a:p>
          <a:endParaRPr lang="en-US"/>
        </a:p>
      </dgm:t>
    </dgm:pt>
    <dgm:pt modelId="{D968CE39-4BBB-4E19-BCEA-F07267FD19F0}" type="pres">
      <dgm:prSet presAssocID="{D7A5672B-9E37-433B-9E19-92C48F28F5F5}" presName="node" presStyleLbl="node1" presStyleIdx="0" presStyleCnt="3">
        <dgm:presLayoutVars>
          <dgm:bulletEnabled val="1"/>
        </dgm:presLayoutVars>
      </dgm:prSet>
      <dgm:spPr/>
      <dgm:t>
        <a:bodyPr/>
        <a:lstStyle/>
        <a:p>
          <a:endParaRPr lang="en-US"/>
        </a:p>
      </dgm:t>
    </dgm:pt>
    <dgm:pt modelId="{6E148511-4592-4099-9FB0-E0986E642765}" type="pres">
      <dgm:prSet presAssocID="{D7A5672B-9E37-433B-9E19-92C48F28F5F5}" presName="dummy" presStyleCnt="0"/>
      <dgm:spPr/>
    </dgm:pt>
    <dgm:pt modelId="{C1FBF259-BB36-4634-AE7B-2056EC3E5A38}" type="pres">
      <dgm:prSet presAssocID="{0CD58806-AA00-4A55-8A4F-63E80D6076CC}" presName="sibTrans" presStyleLbl="sibTrans2D1" presStyleIdx="0" presStyleCnt="3"/>
      <dgm:spPr/>
      <dgm:t>
        <a:bodyPr/>
        <a:lstStyle/>
        <a:p>
          <a:endParaRPr lang="en-US"/>
        </a:p>
      </dgm:t>
    </dgm:pt>
    <dgm:pt modelId="{52387F6F-EA93-48D1-A1C5-9E6A5B231B90}" type="pres">
      <dgm:prSet presAssocID="{0917A9E4-C87C-4382-A9CA-ED4C23142081}" presName="node" presStyleLbl="node1" presStyleIdx="1" presStyleCnt="3">
        <dgm:presLayoutVars>
          <dgm:bulletEnabled val="1"/>
        </dgm:presLayoutVars>
      </dgm:prSet>
      <dgm:spPr/>
      <dgm:t>
        <a:bodyPr/>
        <a:lstStyle/>
        <a:p>
          <a:endParaRPr lang="en-US"/>
        </a:p>
      </dgm:t>
    </dgm:pt>
    <dgm:pt modelId="{A37F4412-A405-4501-A76D-6E6930C5E7D2}" type="pres">
      <dgm:prSet presAssocID="{0917A9E4-C87C-4382-A9CA-ED4C23142081}" presName="dummy" presStyleCnt="0"/>
      <dgm:spPr/>
    </dgm:pt>
    <dgm:pt modelId="{890D48B9-E754-4580-9DC1-1DF1F953081F}" type="pres">
      <dgm:prSet presAssocID="{89619092-2477-4741-BAD8-9F1CAB519F45}" presName="sibTrans" presStyleLbl="sibTrans2D1" presStyleIdx="1" presStyleCnt="3"/>
      <dgm:spPr/>
      <dgm:t>
        <a:bodyPr/>
        <a:lstStyle/>
        <a:p>
          <a:endParaRPr lang="en-US"/>
        </a:p>
      </dgm:t>
    </dgm:pt>
    <dgm:pt modelId="{39D8A860-970C-4755-BEA6-F377F70D9EBA}" type="pres">
      <dgm:prSet presAssocID="{5498C4F5-246C-4F67-8606-9686A1D57548}" presName="node" presStyleLbl="node1" presStyleIdx="2" presStyleCnt="3">
        <dgm:presLayoutVars>
          <dgm:bulletEnabled val="1"/>
        </dgm:presLayoutVars>
      </dgm:prSet>
      <dgm:spPr/>
      <dgm:t>
        <a:bodyPr/>
        <a:lstStyle/>
        <a:p>
          <a:endParaRPr lang="en-US"/>
        </a:p>
      </dgm:t>
    </dgm:pt>
    <dgm:pt modelId="{AB2B95A7-C74D-48AC-9A01-0DABA80E3C56}" type="pres">
      <dgm:prSet presAssocID="{5498C4F5-246C-4F67-8606-9686A1D57548}" presName="dummy" presStyleCnt="0"/>
      <dgm:spPr/>
    </dgm:pt>
    <dgm:pt modelId="{7CA26B2E-1C97-4E79-B699-BDF540A9F620}" type="pres">
      <dgm:prSet presAssocID="{9E9759D4-1168-44DD-BEF2-CACF0B6D7B6D}" presName="sibTrans" presStyleLbl="sibTrans2D1" presStyleIdx="2" presStyleCnt="3"/>
      <dgm:spPr/>
      <dgm:t>
        <a:bodyPr/>
        <a:lstStyle/>
        <a:p>
          <a:endParaRPr lang="en-US"/>
        </a:p>
      </dgm:t>
    </dgm:pt>
  </dgm:ptLst>
  <dgm:cxnLst>
    <dgm:cxn modelId="{638825EC-3EAD-4579-A9FF-194AAC2503EA}" srcId="{2699AE66-F1FA-4808-BEB6-D04606A1E02D}" destId="{5498C4F5-246C-4F67-8606-9686A1D57548}" srcOrd="2" destOrd="0" parTransId="{B999E7AC-126F-43A9-BC7C-7EE22AC249B2}" sibTransId="{9E9759D4-1168-44DD-BEF2-CACF0B6D7B6D}"/>
    <dgm:cxn modelId="{7B59F106-D906-4637-A6B2-76AC0B1D7E9F}" type="presOf" srcId="{9E9759D4-1168-44DD-BEF2-CACF0B6D7B6D}" destId="{7CA26B2E-1C97-4E79-B699-BDF540A9F620}" srcOrd="0" destOrd="0" presId="urn:microsoft.com/office/officeart/2005/8/layout/radial6"/>
    <dgm:cxn modelId="{B7C0B8B2-1468-4BF3-88A6-339897F0E692}" type="presOf" srcId="{2699AE66-F1FA-4808-BEB6-D04606A1E02D}" destId="{07269B58-CDF4-4CF5-8105-229CA2FCAD32}" srcOrd="0" destOrd="0" presId="urn:microsoft.com/office/officeart/2005/8/layout/radial6"/>
    <dgm:cxn modelId="{183FC305-7413-448E-AA8B-FD04C064BD34}" type="presOf" srcId="{5498C4F5-246C-4F67-8606-9686A1D57548}" destId="{39D8A860-970C-4755-BEA6-F377F70D9EBA}" srcOrd="0" destOrd="0" presId="urn:microsoft.com/office/officeart/2005/8/layout/radial6"/>
    <dgm:cxn modelId="{6C79EBB5-36F3-4028-8031-17FE24A90CBE}" srcId="{2699AE66-F1FA-4808-BEB6-D04606A1E02D}" destId="{0917A9E4-C87C-4382-A9CA-ED4C23142081}" srcOrd="1" destOrd="0" parTransId="{B7A9D67F-F476-45F9-A3FF-43F87483C85C}" sibTransId="{89619092-2477-4741-BAD8-9F1CAB519F45}"/>
    <dgm:cxn modelId="{CCD4997E-05FB-449E-89A7-0C74228430F6}" type="presOf" srcId="{0917A9E4-C87C-4382-A9CA-ED4C23142081}" destId="{52387F6F-EA93-48D1-A1C5-9E6A5B231B90}" srcOrd="0" destOrd="0" presId="urn:microsoft.com/office/officeart/2005/8/layout/radial6"/>
    <dgm:cxn modelId="{3C2B3AC2-3B5B-4E25-A7F9-3C0B603DCA50}" type="presOf" srcId="{0CD58806-AA00-4A55-8A4F-63E80D6076CC}" destId="{C1FBF259-BB36-4634-AE7B-2056EC3E5A38}" srcOrd="0" destOrd="0" presId="urn:microsoft.com/office/officeart/2005/8/layout/radial6"/>
    <dgm:cxn modelId="{3F710A10-34ED-467B-982A-AB397F3DCF90}" srcId="{2699AE66-F1FA-4808-BEB6-D04606A1E02D}" destId="{D7A5672B-9E37-433B-9E19-92C48F28F5F5}" srcOrd="0" destOrd="0" parTransId="{767828DC-2649-48B6-99F3-45FFCC385C6C}" sibTransId="{0CD58806-AA00-4A55-8A4F-63E80D6076CC}"/>
    <dgm:cxn modelId="{0410CC14-AD21-497E-89A7-9EE46C5D804C}" type="presOf" srcId="{89619092-2477-4741-BAD8-9F1CAB519F45}" destId="{890D48B9-E754-4580-9DC1-1DF1F953081F}" srcOrd="0" destOrd="0" presId="urn:microsoft.com/office/officeart/2005/8/layout/radial6"/>
    <dgm:cxn modelId="{0DDE146C-82AA-4D4F-A5E9-E3E712B094C8}" type="presOf" srcId="{D7A5672B-9E37-433B-9E19-92C48F28F5F5}" destId="{D968CE39-4BBB-4E19-BCEA-F07267FD19F0}" srcOrd="0" destOrd="0" presId="urn:microsoft.com/office/officeart/2005/8/layout/radial6"/>
    <dgm:cxn modelId="{CA462978-3F88-4F67-9C12-56116C132BF2}" type="presOf" srcId="{3110D48D-CEFB-4FBC-B5C6-158E446E5A04}" destId="{864094F3-6FF7-41A6-81CB-A6BEC09611AB}" srcOrd="0" destOrd="0" presId="urn:microsoft.com/office/officeart/2005/8/layout/radial6"/>
    <dgm:cxn modelId="{617603B0-9D37-4EF2-A7C1-09315410B280}" srcId="{3110D48D-CEFB-4FBC-B5C6-158E446E5A04}" destId="{2699AE66-F1FA-4808-BEB6-D04606A1E02D}" srcOrd="0" destOrd="0" parTransId="{DBA3F741-3265-4D49-B24E-F43D1F567C4B}" sibTransId="{900D3995-B6BD-4E00-9EFB-EDB639ABABA5}"/>
    <dgm:cxn modelId="{0D8FDAF9-23B0-4E0A-B505-8EC77E7FF9B1}" type="presParOf" srcId="{864094F3-6FF7-41A6-81CB-A6BEC09611AB}" destId="{07269B58-CDF4-4CF5-8105-229CA2FCAD32}" srcOrd="0" destOrd="0" presId="urn:microsoft.com/office/officeart/2005/8/layout/radial6"/>
    <dgm:cxn modelId="{92C16A05-D233-4F3D-BD51-9C7B08C143AA}" type="presParOf" srcId="{864094F3-6FF7-41A6-81CB-A6BEC09611AB}" destId="{D968CE39-4BBB-4E19-BCEA-F07267FD19F0}" srcOrd="1" destOrd="0" presId="urn:microsoft.com/office/officeart/2005/8/layout/radial6"/>
    <dgm:cxn modelId="{A407DE6F-94AA-46E7-B7AE-E459A17184AA}" type="presParOf" srcId="{864094F3-6FF7-41A6-81CB-A6BEC09611AB}" destId="{6E148511-4592-4099-9FB0-E0986E642765}" srcOrd="2" destOrd="0" presId="urn:microsoft.com/office/officeart/2005/8/layout/radial6"/>
    <dgm:cxn modelId="{94EDEBC9-E160-4A96-A396-0A66FC8642E1}" type="presParOf" srcId="{864094F3-6FF7-41A6-81CB-A6BEC09611AB}" destId="{C1FBF259-BB36-4634-AE7B-2056EC3E5A38}" srcOrd="3" destOrd="0" presId="urn:microsoft.com/office/officeart/2005/8/layout/radial6"/>
    <dgm:cxn modelId="{51DA0E43-4321-4BB8-82B2-7EFD6BE45B7D}" type="presParOf" srcId="{864094F3-6FF7-41A6-81CB-A6BEC09611AB}" destId="{52387F6F-EA93-48D1-A1C5-9E6A5B231B90}" srcOrd="4" destOrd="0" presId="urn:microsoft.com/office/officeart/2005/8/layout/radial6"/>
    <dgm:cxn modelId="{B13EA547-37A5-4588-9EE2-A7ED3A648FAC}" type="presParOf" srcId="{864094F3-6FF7-41A6-81CB-A6BEC09611AB}" destId="{A37F4412-A405-4501-A76D-6E6930C5E7D2}" srcOrd="5" destOrd="0" presId="urn:microsoft.com/office/officeart/2005/8/layout/radial6"/>
    <dgm:cxn modelId="{B7296D14-16BF-4B4F-869C-9BE62F197AB9}" type="presParOf" srcId="{864094F3-6FF7-41A6-81CB-A6BEC09611AB}" destId="{890D48B9-E754-4580-9DC1-1DF1F953081F}" srcOrd="6" destOrd="0" presId="urn:microsoft.com/office/officeart/2005/8/layout/radial6"/>
    <dgm:cxn modelId="{74041F8F-62FC-4091-939C-9C83F384ECDA}" type="presParOf" srcId="{864094F3-6FF7-41A6-81CB-A6BEC09611AB}" destId="{39D8A860-970C-4755-BEA6-F377F70D9EBA}" srcOrd="7" destOrd="0" presId="urn:microsoft.com/office/officeart/2005/8/layout/radial6"/>
    <dgm:cxn modelId="{50585AC1-B7C3-4F31-8CF4-B63FA781DE8C}" type="presParOf" srcId="{864094F3-6FF7-41A6-81CB-A6BEC09611AB}" destId="{AB2B95A7-C74D-48AC-9A01-0DABA80E3C56}" srcOrd="8" destOrd="0" presId="urn:microsoft.com/office/officeart/2005/8/layout/radial6"/>
    <dgm:cxn modelId="{0884736E-A454-4F83-8AA5-E5AA91CA5C7A}" type="presParOf" srcId="{864094F3-6FF7-41A6-81CB-A6BEC09611AB}" destId="{7CA26B2E-1C97-4E79-B699-BDF540A9F620}" srcOrd="9"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r>
              <a:rPr lang="en-US"/>
              <a:t>Computer Studies Form Two</a:t>
            </a: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0197D794-79D1-4268-A389-8440CE6F8CF2}" type="datetimeFigureOut">
              <a:rPr lang="en-US"/>
              <a:pPr>
                <a:defRPr/>
              </a:pPr>
              <a:t>1/18/2019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B2F28B25-5777-4B44-820E-AC27A83F21D0}" type="slidenum">
              <a:rPr lang="en-US"/>
              <a:pPr>
                <a:defRPr/>
              </a:pPr>
              <a:t>‹#›</a:t>
            </a:fld>
            <a:endParaRPr lang="en-US"/>
          </a:p>
        </p:txBody>
      </p:sp>
    </p:spTree>
    <p:extLst>
      <p:ext uri="{BB962C8B-B14F-4D97-AF65-F5344CB8AC3E}">
        <p14:creationId xmlns:p14="http://schemas.microsoft.com/office/powerpoint/2010/main" val="486370344"/>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r>
              <a:rPr lang="en-US"/>
              <a:t>Computer Studies Form Two</a:t>
            </a: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E4B1B1A9-C020-4655-90E7-47B530856267}" type="datetimeFigureOut">
              <a:rPr lang="en-US"/>
              <a:pPr>
                <a:defRPr/>
              </a:pPr>
              <a:t>1/18/2019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A2ACDCEE-A9BB-4A80-9050-06779CC85D52}" type="slidenum">
              <a:rPr lang="en-US"/>
              <a:pPr>
                <a:defRPr/>
              </a:pPr>
              <a:t>‹#›</a:t>
            </a:fld>
            <a:endParaRPr lang="en-US"/>
          </a:p>
        </p:txBody>
      </p:sp>
    </p:spTree>
    <p:extLst>
      <p:ext uri="{BB962C8B-B14F-4D97-AF65-F5344CB8AC3E}">
        <p14:creationId xmlns:p14="http://schemas.microsoft.com/office/powerpoint/2010/main" val="3882965921"/>
      </p:ext>
    </p:extLst>
  </p:cSld>
  <p:clrMap bg1="lt1" tx1="dk1" bg2="lt2" tx2="dk2" accent1="accent1" accent2="accent2" accent3="accent3" accent4="accent4" accent5="accent5" accent6="accent6" hlink="hlink" folHlink="folHlink"/>
  <p:hf ft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32D45E9A-B9BF-45DD-AF9E-D478A00F0517}" type="slidenum">
              <a:rPr lang="en-US"/>
              <a:pPr fontAlgn="base">
                <a:spcBef>
                  <a:spcPct val="0"/>
                </a:spcBef>
                <a:spcAft>
                  <a:spcPct val="0"/>
                </a:spcAft>
              </a:pPr>
              <a:t>1</a:t>
            </a:fld>
            <a:endParaRPr lang="en-US"/>
          </a:p>
        </p:txBody>
      </p:sp>
      <p:sp>
        <p:nvSpPr>
          <p:cNvPr id="40965" name="Header Placeholder 4"/>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t>Computer Studies Form Two</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50180"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t>Computer Studies Form Two</a:t>
            </a:r>
          </a:p>
        </p:txBody>
      </p:sp>
      <p:sp>
        <p:nvSpPr>
          <p:cNvPr id="50181"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1060F59F-D0B5-4813-9B9D-AC7227732996}" type="slidenum">
              <a:rPr lang="en-US"/>
              <a:pPr fontAlgn="base">
                <a:spcBef>
                  <a:spcPct val="0"/>
                </a:spcBef>
                <a:spcAft>
                  <a:spcPct val="0"/>
                </a:spcAft>
              </a:pPr>
              <a:t>27</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smtClean="0"/>
              <a:t>Powered By: www.manyamfranchise.com</a:t>
            </a:r>
          </a:p>
        </p:txBody>
      </p:sp>
      <p:sp>
        <p:nvSpPr>
          <p:cNvPr id="51204"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t>Computer Studies Form Two</a:t>
            </a:r>
          </a:p>
        </p:txBody>
      </p:sp>
      <p:sp>
        <p:nvSpPr>
          <p:cNvPr id="51205"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189C2BBA-1B07-4AEE-93BC-4ACE0DC8368B}" type="slidenum">
              <a:rPr lang="en-US"/>
              <a:pPr fontAlgn="base">
                <a:spcBef>
                  <a:spcPct val="0"/>
                </a:spcBef>
                <a:spcAft>
                  <a:spcPct val="0"/>
                </a:spcAft>
              </a:pPr>
              <a:t>36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41988"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t>Computer Studies Form Two</a:t>
            </a:r>
          </a:p>
        </p:txBody>
      </p:sp>
      <p:sp>
        <p:nvSpPr>
          <p:cNvPr id="4198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CB81230A-4A3D-4090-9921-18DD42DCCB1A}" type="slidenum">
              <a:rPr lang="en-US"/>
              <a:pPr fontAlgn="base">
                <a:spcBef>
                  <a:spcPct val="0"/>
                </a:spcBef>
                <a:spcAft>
                  <a:spcPct val="0"/>
                </a:spcAft>
              </a:pPr>
              <a:t>19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43012"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t>Computer Studies Form Two</a:t>
            </a:r>
          </a:p>
        </p:txBody>
      </p:sp>
      <p:sp>
        <p:nvSpPr>
          <p:cNvPr id="4301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A7BB3988-0CEA-4CAE-99BB-7A487865DA88}" type="slidenum">
              <a:rPr lang="en-US"/>
              <a:pPr fontAlgn="base">
                <a:spcBef>
                  <a:spcPct val="0"/>
                </a:spcBef>
                <a:spcAft>
                  <a:spcPct val="0"/>
                </a:spcAft>
              </a:pPr>
              <a:t>20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44036"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t>Computer Studies Form Two</a:t>
            </a:r>
          </a:p>
        </p:txBody>
      </p:sp>
      <p:sp>
        <p:nvSpPr>
          <p:cNvPr id="44037"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D1F7CD69-836D-4585-8824-AD3FCFFEEBD4}" type="slidenum">
              <a:rPr lang="en-US"/>
              <a:pPr fontAlgn="base">
                <a:spcBef>
                  <a:spcPct val="0"/>
                </a:spcBef>
                <a:spcAft>
                  <a:spcPct val="0"/>
                </a:spcAft>
              </a:pPr>
              <a:t>21</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45060"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t>Computer Studies Form Two</a:t>
            </a:r>
          </a:p>
        </p:txBody>
      </p:sp>
      <p:sp>
        <p:nvSpPr>
          <p:cNvPr id="45061"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4DD8328E-5E1B-4FCE-9B5B-2A4D138A6B9A}" type="slidenum">
              <a:rPr lang="en-US"/>
              <a:pPr fontAlgn="base">
                <a:spcBef>
                  <a:spcPct val="0"/>
                </a:spcBef>
                <a:spcAft>
                  <a:spcPct val="0"/>
                </a:spcAft>
              </a:pPr>
              <a:t>22</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46084"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t>Computer Studies Form Two</a:t>
            </a:r>
          </a:p>
        </p:txBody>
      </p:sp>
      <p:sp>
        <p:nvSpPr>
          <p:cNvPr id="46085"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BE21C297-5166-4A47-82BF-2C234F8811BF}" type="slidenum">
              <a:rPr lang="en-US"/>
              <a:pPr fontAlgn="base">
                <a:spcBef>
                  <a:spcPct val="0"/>
                </a:spcBef>
                <a:spcAft>
                  <a:spcPct val="0"/>
                </a:spcAft>
              </a:pPr>
              <a:t>23</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47108"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t>Computer Studies Form Two</a:t>
            </a:r>
          </a:p>
        </p:txBody>
      </p:sp>
      <p:sp>
        <p:nvSpPr>
          <p:cNvPr id="4710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7290E191-8DF5-4CCB-9EFE-C88C731F5E16}" type="slidenum">
              <a:rPr lang="en-US"/>
              <a:pPr fontAlgn="base">
                <a:spcBef>
                  <a:spcPct val="0"/>
                </a:spcBef>
                <a:spcAft>
                  <a:spcPct val="0"/>
                </a:spcAft>
              </a:pPr>
              <a:t>24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48132"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t>Computer Studies Form Two</a:t>
            </a:r>
          </a:p>
        </p:txBody>
      </p:sp>
      <p:sp>
        <p:nvSpPr>
          <p:cNvPr id="4813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84369E9F-A838-4A60-8184-8000C2B59C48}" type="slidenum">
              <a:rPr lang="en-US"/>
              <a:pPr fontAlgn="base">
                <a:spcBef>
                  <a:spcPct val="0"/>
                </a:spcBef>
                <a:spcAft>
                  <a:spcPct val="0"/>
                </a:spcAft>
              </a:pPr>
              <a:t>25</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49156"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t>Computer Studies Form Two</a:t>
            </a:r>
          </a:p>
        </p:txBody>
      </p:sp>
      <p:sp>
        <p:nvSpPr>
          <p:cNvPr id="49157"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316FB78F-7150-4A19-BACB-58003D54421D}" type="slidenum">
              <a:rPr lang="en-US"/>
              <a:pPr fontAlgn="base">
                <a:spcBef>
                  <a:spcPct val="0"/>
                </a:spcBef>
                <a:spcAft>
                  <a:spcPct val="0"/>
                </a:spcAft>
              </a:pPr>
              <a:t>26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Slide Number Placeholder 5"/>
          <p:cNvSpPr>
            <a:spLocks noGrp="1"/>
          </p:cNvSpPr>
          <p:nvPr>
            <p:ph type="sldNum" sz="quarter" idx="10"/>
          </p:nvPr>
        </p:nvSpPr>
        <p:spPr>
          <a:ln/>
        </p:spPr>
        <p:txBody>
          <a:bodyPr/>
          <a:lstStyle>
            <a:lvl1pPr>
              <a:defRPr/>
            </a:lvl1pPr>
          </a:lstStyle>
          <a:p>
            <a:pPr>
              <a:defRPr/>
            </a:pPr>
            <a:fld id="{343A4070-33CB-4B62-97FC-F5FA7834CE06}"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MK SOLUTIONS</a:t>
            </a:r>
          </a:p>
        </p:txBody>
      </p:sp>
      <p:sp>
        <p:nvSpPr>
          <p:cNvPr id="6" name="Date Placeholder 3"/>
          <p:cNvSpPr>
            <a:spLocks noGrp="1"/>
          </p:cNvSpPr>
          <p:nvPr>
            <p:ph type="dt" sz="half" idx="12"/>
          </p:nvPr>
        </p:nvSpPr>
        <p:spPr/>
        <p:txBody>
          <a:bodyPr/>
          <a:lstStyle>
            <a:lvl1pPr>
              <a:defRPr/>
            </a:lvl1pPr>
          </a:lstStyle>
          <a:p>
            <a:pPr>
              <a:defRPr/>
            </a:pPr>
            <a:fld id="{ACA2ED84-01F5-44A5-9303-B1021A1B043C}" type="datetime1">
              <a:rPr lang="en-US"/>
              <a:pPr>
                <a:defRPr/>
              </a:pPr>
              <a:t>1/18/2019</a:t>
            </a:fld>
            <a:endParaRPr lang="en-US"/>
          </a:p>
        </p:txBody>
      </p:sp>
    </p:spTree>
    <p:extLst>
      <p:ext uri="{BB962C8B-B14F-4D97-AF65-F5344CB8AC3E}">
        <p14:creationId xmlns:p14="http://schemas.microsoft.com/office/powerpoint/2010/main" val="3740542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3D87D6AA-CE3A-479B-9BFC-5F1A93B049BC}"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MK SOLUTIONS</a:t>
            </a:r>
          </a:p>
        </p:txBody>
      </p:sp>
      <p:sp>
        <p:nvSpPr>
          <p:cNvPr id="6" name="Date Placeholder 3"/>
          <p:cNvSpPr>
            <a:spLocks noGrp="1"/>
          </p:cNvSpPr>
          <p:nvPr>
            <p:ph type="dt" sz="half" idx="12"/>
          </p:nvPr>
        </p:nvSpPr>
        <p:spPr/>
        <p:txBody>
          <a:bodyPr/>
          <a:lstStyle>
            <a:lvl1pPr>
              <a:defRPr/>
            </a:lvl1pPr>
          </a:lstStyle>
          <a:p>
            <a:pPr>
              <a:defRPr/>
            </a:pPr>
            <a:fld id="{0E1BB4F9-D3A0-4053-B92F-CE69C88B1718}" type="datetime1">
              <a:rPr lang="en-US"/>
              <a:pPr>
                <a:defRPr/>
              </a:pPr>
              <a:t>1/18/2019</a:t>
            </a:fld>
            <a:endParaRPr lang="en-US"/>
          </a:p>
        </p:txBody>
      </p:sp>
    </p:spTree>
    <p:extLst>
      <p:ext uri="{BB962C8B-B14F-4D97-AF65-F5344CB8AC3E}">
        <p14:creationId xmlns:p14="http://schemas.microsoft.com/office/powerpoint/2010/main" val="3969321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FF900B9C-7A9F-4689-B266-D1975BFC3B39}"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MK SOLUTIONS</a:t>
            </a:r>
          </a:p>
        </p:txBody>
      </p:sp>
      <p:sp>
        <p:nvSpPr>
          <p:cNvPr id="6" name="Date Placeholder 3"/>
          <p:cNvSpPr>
            <a:spLocks noGrp="1"/>
          </p:cNvSpPr>
          <p:nvPr>
            <p:ph type="dt" sz="half" idx="12"/>
          </p:nvPr>
        </p:nvSpPr>
        <p:spPr/>
        <p:txBody>
          <a:bodyPr/>
          <a:lstStyle>
            <a:lvl1pPr>
              <a:defRPr/>
            </a:lvl1pPr>
          </a:lstStyle>
          <a:p>
            <a:pPr>
              <a:defRPr/>
            </a:pPr>
            <a:fld id="{912D2366-95C4-410E-B34E-BAC5F32A0A9B}" type="datetime1">
              <a:rPr lang="en-US"/>
              <a:pPr>
                <a:defRPr/>
              </a:pPr>
              <a:t>1/18/2019</a:t>
            </a:fld>
            <a:endParaRPr lang="en-US"/>
          </a:p>
        </p:txBody>
      </p:sp>
    </p:spTree>
    <p:extLst>
      <p:ext uri="{BB962C8B-B14F-4D97-AF65-F5344CB8AC3E}">
        <p14:creationId xmlns:p14="http://schemas.microsoft.com/office/powerpoint/2010/main" val="512952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B87F87F3-FAC7-4D31-ACA2-DD1A69F8490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MK SOLUTIONS</a:t>
            </a:r>
          </a:p>
        </p:txBody>
      </p:sp>
      <p:sp>
        <p:nvSpPr>
          <p:cNvPr id="6" name="Date Placeholder 3"/>
          <p:cNvSpPr>
            <a:spLocks noGrp="1"/>
          </p:cNvSpPr>
          <p:nvPr>
            <p:ph type="dt" sz="half" idx="12"/>
          </p:nvPr>
        </p:nvSpPr>
        <p:spPr/>
        <p:txBody>
          <a:bodyPr/>
          <a:lstStyle>
            <a:lvl1pPr>
              <a:defRPr/>
            </a:lvl1pPr>
          </a:lstStyle>
          <a:p>
            <a:pPr>
              <a:defRPr/>
            </a:pPr>
            <a:fld id="{1A5A3F6A-E915-41CC-BE15-E189911E0F2C}" type="datetime1">
              <a:rPr lang="en-US"/>
              <a:pPr>
                <a:defRPr/>
              </a:pPr>
              <a:t>1/18/2019</a:t>
            </a:fld>
            <a:endParaRPr lang="en-US"/>
          </a:p>
        </p:txBody>
      </p:sp>
    </p:spTree>
    <p:extLst>
      <p:ext uri="{BB962C8B-B14F-4D97-AF65-F5344CB8AC3E}">
        <p14:creationId xmlns:p14="http://schemas.microsoft.com/office/powerpoint/2010/main" val="3576400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685646D7-6DF5-4B49-B4F9-910C7D632098}"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MK SOLUTIONS</a:t>
            </a:r>
          </a:p>
        </p:txBody>
      </p:sp>
      <p:sp>
        <p:nvSpPr>
          <p:cNvPr id="6" name="Date Placeholder 3"/>
          <p:cNvSpPr>
            <a:spLocks noGrp="1"/>
          </p:cNvSpPr>
          <p:nvPr>
            <p:ph type="dt" sz="half" idx="12"/>
          </p:nvPr>
        </p:nvSpPr>
        <p:spPr/>
        <p:txBody>
          <a:bodyPr/>
          <a:lstStyle>
            <a:lvl1pPr>
              <a:defRPr/>
            </a:lvl1pPr>
          </a:lstStyle>
          <a:p>
            <a:pPr>
              <a:defRPr/>
            </a:pPr>
            <a:fld id="{4C8D1BB5-C463-4F5A-B3A2-9E6978ECB60B}" type="datetime1">
              <a:rPr lang="en-US"/>
              <a:pPr>
                <a:defRPr/>
              </a:pPr>
              <a:t>1/18/2019</a:t>
            </a:fld>
            <a:endParaRPr lang="en-US"/>
          </a:p>
        </p:txBody>
      </p:sp>
    </p:spTree>
    <p:extLst>
      <p:ext uri="{BB962C8B-B14F-4D97-AF65-F5344CB8AC3E}">
        <p14:creationId xmlns:p14="http://schemas.microsoft.com/office/powerpoint/2010/main" val="4030472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5"/>
          <p:cNvSpPr>
            <a:spLocks noGrp="1"/>
          </p:cNvSpPr>
          <p:nvPr>
            <p:ph type="sldNum" sz="quarter" idx="10"/>
          </p:nvPr>
        </p:nvSpPr>
        <p:spPr>
          <a:ln/>
        </p:spPr>
        <p:txBody>
          <a:bodyPr/>
          <a:lstStyle>
            <a:lvl1pPr>
              <a:defRPr/>
            </a:lvl1pPr>
          </a:lstStyle>
          <a:p>
            <a:pPr>
              <a:defRPr/>
            </a:pPr>
            <a:fld id="{B658A212-92A8-456B-8F9F-7C6596759207}" type="slidenum">
              <a:rPr lang="en-US"/>
              <a:pPr>
                <a:defRPr/>
              </a:pPr>
              <a:t>‹#›</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MK SOLUTIONS</a:t>
            </a:r>
          </a:p>
        </p:txBody>
      </p:sp>
      <p:sp>
        <p:nvSpPr>
          <p:cNvPr id="7" name="Date Placeholder 3"/>
          <p:cNvSpPr>
            <a:spLocks noGrp="1"/>
          </p:cNvSpPr>
          <p:nvPr>
            <p:ph type="dt" sz="half" idx="12"/>
          </p:nvPr>
        </p:nvSpPr>
        <p:spPr/>
        <p:txBody>
          <a:bodyPr/>
          <a:lstStyle>
            <a:lvl1pPr>
              <a:defRPr/>
            </a:lvl1pPr>
          </a:lstStyle>
          <a:p>
            <a:pPr>
              <a:defRPr/>
            </a:pPr>
            <a:fld id="{229F06AA-5AD8-4D14-BFDD-93779D3DBC3A}" type="datetime1">
              <a:rPr lang="en-US"/>
              <a:pPr>
                <a:defRPr/>
              </a:pPr>
              <a:t>1/18/2019</a:t>
            </a:fld>
            <a:endParaRPr lang="en-US"/>
          </a:p>
        </p:txBody>
      </p:sp>
    </p:spTree>
    <p:extLst>
      <p:ext uri="{BB962C8B-B14F-4D97-AF65-F5344CB8AC3E}">
        <p14:creationId xmlns:p14="http://schemas.microsoft.com/office/powerpoint/2010/main" val="585604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EC5E0A06-22D7-4BAD-B179-1AF8F595D892}" type="slidenum">
              <a:rPr lang="en-US"/>
              <a:pPr>
                <a:defRPr/>
              </a:pPr>
              <a:t>‹#›</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a:t>MK SOLUTIONS</a:t>
            </a:r>
          </a:p>
        </p:txBody>
      </p:sp>
      <p:sp>
        <p:nvSpPr>
          <p:cNvPr id="9" name="Date Placeholder 3"/>
          <p:cNvSpPr>
            <a:spLocks noGrp="1"/>
          </p:cNvSpPr>
          <p:nvPr>
            <p:ph type="dt" sz="half" idx="12"/>
          </p:nvPr>
        </p:nvSpPr>
        <p:spPr/>
        <p:txBody>
          <a:bodyPr/>
          <a:lstStyle>
            <a:lvl1pPr>
              <a:defRPr/>
            </a:lvl1pPr>
          </a:lstStyle>
          <a:p>
            <a:pPr>
              <a:defRPr/>
            </a:pPr>
            <a:fld id="{DE5E4F1B-95A1-4C81-9179-E01EFA8A865D}" type="datetime1">
              <a:rPr lang="en-US"/>
              <a:pPr>
                <a:defRPr/>
              </a:pPr>
              <a:t>1/18/2019</a:t>
            </a:fld>
            <a:endParaRPr lang="en-US"/>
          </a:p>
        </p:txBody>
      </p:sp>
    </p:spTree>
    <p:extLst>
      <p:ext uri="{BB962C8B-B14F-4D97-AF65-F5344CB8AC3E}">
        <p14:creationId xmlns:p14="http://schemas.microsoft.com/office/powerpoint/2010/main" val="249304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7BB49466-5496-4762-A943-22DD869434DF}" type="slidenum">
              <a:rPr lang="en-US"/>
              <a:pPr>
                <a:defRPr/>
              </a:pPr>
              <a:t>‹#›</a:t>
            </a:fld>
            <a:endParaRPr lang="en-US"/>
          </a:p>
        </p:txBody>
      </p:sp>
      <p:sp>
        <p:nvSpPr>
          <p:cNvPr id="4" name="Footer Placeholder 4"/>
          <p:cNvSpPr>
            <a:spLocks noGrp="1"/>
          </p:cNvSpPr>
          <p:nvPr>
            <p:ph type="ftr" sz="quarter" idx="11"/>
          </p:nvPr>
        </p:nvSpPr>
        <p:spPr/>
        <p:txBody>
          <a:bodyPr/>
          <a:lstStyle>
            <a:lvl1pPr>
              <a:defRPr/>
            </a:lvl1pPr>
          </a:lstStyle>
          <a:p>
            <a:pPr>
              <a:defRPr/>
            </a:pPr>
            <a:r>
              <a:rPr lang="en-US"/>
              <a:t>MK SOLUTIONS</a:t>
            </a:r>
          </a:p>
        </p:txBody>
      </p:sp>
      <p:sp>
        <p:nvSpPr>
          <p:cNvPr id="5" name="Date Placeholder 3"/>
          <p:cNvSpPr>
            <a:spLocks noGrp="1"/>
          </p:cNvSpPr>
          <p:nvPr>
            <p:ph type="dt" sz="half" idx="12"/>
          </p:nvPr>
        </p:nvSpPr>
        <p:spPr/>
        <p:txBody>
          <a:bodyPr/>
          <a:lstStyle>
            <a:lvl1pPr>
              <a:defRPr/>
            </a:lvl1pPr>
          </a:lstStyle>
          <a:p>
            <a:pPr>
              <a:defRPr/>
            </a:pPr>
            <a:fld id="{29D28655-1DD0-48CF-A7EB-ECB0449D1F49}" type="datetime1">
              <a:rPr lang="en-US"/>
              <a:pPr>
                <a:defRPr/>
              </a:pPr>
              <a:t>1/18/2019</a:t>
            </a:fld>
            <a:endParaRPr lang="en-US"/>
          </a:p>
        </p:txBody>
      </p:sp>
    </p:spTree>
    <p:extLst>
      <p:ext uri="{BB962C8B-B14F-4D97-AF65-F5344CB8AC3E}">
        <p14:creationId xmlns:p14="http://schemas.microsoft.com/office/powerpoint/2010/main" val="884042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1CBD0B15-F5AC-4E89-8D43-20E5FEA99E3B}" type="slidenum">
              <a:rPr lang="en-US"/>
              <a:pPr>
                <a:defRPr/>
              </a:pPr>
              <a:t>‹#›</a:t>
            </a:fld>
            <a:endParaRPr lang="en-US"/>
          </a:p>
        </p:txBody>
      </p:sp>
      <p:sp>
        <p:nvSpPr>
          <p:cNvPr id="3" name="Footer Placeholder 4"/>
          <p:cNvSpPr>
            <a:spLocks noGrp="1"/>
          </p:cNvSpPr>
          <p:nvPr>
            <p:ph type="ftr" sz="quarter" idx="11"/>
          </p:nvPr>
        </p:nvSpPr>
        <p:spPr/>
        <p:txBody>
          <a:bodyPr/>
          <a:lstStyle>
            <a:lvl1pPr>
              <a:defRPr/>
            </a:lvl1pPr>
          </a:lstStyle>
          <a:p>
            <a:pPr>
              <a:defRPr/>
            </a:pPr>
            <a:r>
              <a:rPr lang="en-US"/>
              <a:t>MK SOLUTIONS</a:t>
            </a:r>
          </a:p>
        </p:txBody>
      </p:sp>
      <p:sp>
        <p:nvSpPr>
          <p:cNvPr id="4" name="Date Placeholder 3"/>
          <p:cNvSpPr>
            <a:spLocks noGrp="1"/>
          </p:cNvSpPr>
          <p:nvPr>
            <p:ph type="dt" sz="half" idx="12"/>
          </p:nvPr>
        </p:nvSpPr>
        <p:spPr/>
        <p:txBody>
          <a:bodyPr/>
          <a:lstStyle>
            <a:lvl1pPr>
              <a:defRPr/>
            </a:lvl1pPr>
          </a:lstStyle>
          <a:p>
            <a:pPr>
              <a:defRPr/>
            </a:pPr>
            <a:fld id="{9D7B0734-AAC1-4B20-AB88-AF641DCE333D}" type="datetime1">
              <a:rPr lang="en-US"/>
              <a:pPr>
                <a:defRPr/>
              </a:pPr>
              <a:t>1/18/2019</a:t>
            </a:fld>
            <a:endParaRPr lang="en-US"/>
          </a:p>
        </p:txBody>
      </p:sp>
    </p:spTree>
    <p:extLst>
      <p:ext uri="{BB962C8B-B14F-4D97-AF65-F5344CB8AC3E}">
        <p14:creationId xmlns:p14="http://schemas.microsoft.com/office/powerpoint/2010/main" val="3372377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4"/>
          </p:nvPr>
        </p:nvSpPr>
        <p:spPr>
          <a:ln/>
        </p:spPr>
        <p:txBody>
          <a:bodyPr/>
          <a:lstStyle>
            <a:lvl1pPr>
              <a:defRPr/>
            </a:lvl1pPr>
          </a:lstStyle>
          <a:p>
            <a:pPr>
              <a:defRPr/>
            </a:pPr>
            <a:fld id="{23D97053-6837-4AD3-BAF9-3640DBFF32DD}" type="slidenum">
              <a:rPr lang="en-US"/>
              <a:pPr>
                <a:defRPr/>
              </a:pPr>
              <a:t>‹#›</a:t>
            </a:fld>
            <a:endParaRPr lang="en-US"/>
          </a:p>
        </p:txBody>
      </p:sp>
      <p:sp>
        <p:nvSpPr>
          <p:cNvPr id="6" name="Footer Placeholder 4"/>
          <p:cNvSpPr>
            <a:spLocks noGrp="1"/>
          </p:cNvSpPr>
          <p:nvPr>
            <p:ph type="ftr" sz="quarter" idx="15"/>
          </p:nvPr>
        </p:nvSpPr>
        <p:spPr/>
        <p:txBody>
          <a:bodyPr/>
          <a:lstStyle>
            <a:lvl1pPr>
              <a:defRPr/>
            </a:lvl1pPr>
          </a:lstStyle>
          <a:p>
            <a:pPr>
              <a:defRPr/>
            </a:pPr>
            <a:r>
              <a:rPr lang="en-US"/>
              <a:t>MK SOLUTIONS</a:t>
            </a:r>
          </a:p>
        </p:txBody>
      </p:sp>
      <p:sp>
        <p:nvSpPr>
          <p:cNvPr id="7" name="Date Placeholder 3"/>
          <p:cNvSpPr>
            <a:spLocks noGrp="1"/>
          </p:cNvSpPr>
          <p:nvPr>
            <p:ph type="dt" sz="half" idx="16"/>
          </p:nvPr>
        </p:nvSpPr>
        <p:spPr/>
        <p:txBody>
          <a:bodyPr/>
          <a:lstStyle>
            <a:lvl1pPr>
              <a:defRPr/>
            </a:lvl1pPr>
          </a:lstStyle>
          <a:p>
            <a:pPr>
              <a:defRPr/>
            </a:pPr>
            <a:fld id="{6D43B31F-4B73-450F-A04C-59190EB2A99F}" type="datetime1">
              <a:rPr lang="en-US"/>
              <a:pPr>
                <a:defRPr/>
              </a:pPr>
              <a:t>1/18/2019</a:t>
            </a:fld>
            <a:endParaRPr lang="en-US"/>
          </a:p>
        </p:txBody>
      </p:sp>
    </p:spTree>
    <p:extLst>
      <p:ext uri="{BB962C8B-B14F-4D97-AF65-F5344CB8AC3E}">
        <p14:creationId xmlns:p14="http://schemas.microsoft.com/office/powerpoint/2010/main" val="3114390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0A663E69-C9AD-4107-8D94-9C6E091B4411}" type="slidenum">
              <a:rPr lang="en-US"/>
              <a:pPr>
                <a:defRPr/>
              </a:pPr>
              <a:t>‹#›</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MK SOLUTIONS</a:t>
            </a:r>
          </a:p>
        </p:txBody>
      </p:sp>
      <p:sp>
        <p:nvSpPr>
          <p:cNvPr id="7" name="Date Placeholder 3"/>
          <p:cNvSpPr>
            <a:spLocks noGrp="1"/>
          </p:cNvSpPr>
          <p:nvPr>
            <p:ph type="dt" sz="half" idx="12"/>
          </p:nvPr>
        </p:nvSpPr>
        <p:spPr/>
        <p:txBody>
          <a:bodyPr/>
          <a:lstStyle>
            <a:lvl1pPr>
              <a:defRPr/>
            </a:lvl1pPr>
          </a:lstStyle>
          <a:p>
            <a:pPr>
              <a:defRPr/>
            </a:pPr>
            <a:fld id="{725CDA21-9AE9-4843-B29E-AE4F327F19DC}" type="datetime1">
              <a:rPr lang="en-US"/>
              <a:pPr>
                <a:defRPr/>
              </a:pPr>
              <a:t>1/18/2019</a:t>
            </a:fld>
            <a:endParaRPr lang="en-US"/>
          </a:p>
        </p:txBody>
      </p:sp>
    </p:spTree>
    <p:extLst>
      <p:ext uri="{BB962C8B-B14F-4D97-AF65-F5344CB8AC3E}">
        <p14:creationId xmlns:p14="http://schemas.microsoft.com/office/powerpoint/2010/main" val="63939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457200" y="1600200"/>
            <a:ext cx="76200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Slide Number Placeholder 5"/>
          <p:cNvSpPr>
            <a:spLocks noGrp="1"/>
          </p:cNvSpPr>
          <p:nvPr>
            <p:ph type="sldNum" sz="quarter" idx="4"/>
          </p:nvPr>
        </p:nvSpPr>
        <p:spPr>
          <a:xfrm>
            <a:off x="8531225" y="5648325"/>
            <a:ext cx="549275" cy="396875"/>
          </a:xfrm>
          <a:prstGeom prst="bracketPair">
            <a:avLst>
              <a:gd name="adj" fmla="val 17949"/>
            </a:avLst>
          </a:prstGeom>
          <a:ln w="19050">
            <a:solidFill>
              <a:srgbClr val="FFFFFF"/>
            </a:solidFill>
          </a:ln>
        </p:spPr>
        <p:txBody>
          <a:bodyPr vert="horz" lIns="0" tIns="0" rIns="0" bIns="0" rtlCol="0" anchor="ctr"/>
          <a:lstStyle>
            <a:lvl1pPr algn="ctr" fontAlgn="auto">
              <a:spcBef>
                <a:spcPts val="0"/>
              </a:spcBef>
              <a:spcAft>
                <a:spcPts val="0"/>
              </a:spcAft>
              <a:defRPr sz="1800" smtClean="0">
                <a:solidFill>
                  <a:srgbClr val="FFFFFF"/>
                </a:solidFill>
                <a:latin typeface="+mn-lt"/>
                <a:cs typeface="+mn-cs"/>
              </a:defRPr>
            </a:lvl1pPr>
          </a:lstStyle>
          <a:p>
            <a:pPr>
              <a:defRPr/>
            </a:pPr>
            <a:fld id="{C45D67A4-941F-4B5E-9AA1-41824BDF7A6A}" type="slidenum">
              <a:rPr lang="en-US"/>
              <a:pPr>
                <a:defRPr/>
              </a:pPr>
              <a:t>‹#›</a:t>
            </a:fld>
            <a:endParaRPr lang="en-US"/>
          </a:p>
        </p:txBody>
      </p:sp>
      <p:sp>
        <p:nvSpPr>
          <p:cNvPr id="5" name="Footer Placeholder 4"/>
          <p:cNvSpPr>
            <a:spLocks noGrp="1"/>
          </p:cNvSpPr>
          <p:nvPr>
            <p:ph type="ftr" sz="quarter" idx="3"/>
          </p:nvPr>
        </p:nvSpPr>
        <p:spPr>
          <a:xfrm rot="16200000">
            <a:off x="7587456" y="4048919"/>
            <a:ext cx="2366963"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bg2"/>
                </a:solidFill>
                <a:latin typeface="+mn-lt"/>
                <a:cs typeface="+mn-cs"/>
              </a:defRPr>
            </a:lvl1pPr>
          </a:lstStyle>
          <a:p>
            <a:pPr>
              <a:defRPr/>
            </a:pPr>
            <a:r>
              <a:rPr lang="en-US"/>
              <a:t>MK SOLUTIONS</a:t>
            </a:r>
            <a:endParaRPr lang="en-US"/>
          </a:p>
        </p:txBody>
      </p:sp>
      <p:sp>
        <p:nvSpPr>
          <p:cNvPr id="4" name="Date Placeholder 3"/>
          <p:cNvSpPr>
            <a:spLocks noGrp="1"/>
          </p:cNvSpPr>
          <p:nvPr>
            <p:ph type="dt" sz="half" idx="2"/>
          </p:nvPr>
        </p:nvSpPr>
        <p:spPr>
          <a:xfrm rot="16200000">
            <a:off x="7551738" y="1646237"/>
            <a:ext cx="24384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bg2"/>
                </a:solidFill>
                <a:latin typeface="+mn-lt"/>
                <a:cs typeface="+mn-cs"/>
              </a:defRPr>
            </a:lvl1pPr>
          </a:lstStyle>
          <a:p>
            <a:pPr>
              <a:defRPr/>
            </a:pPr>
            <a:fld id="{89BC2D17-5267-45B0-B018-DD828BC72C53}" type="datetime1">
              <a:rPr lang="en-US"/>
              <a:pPr>
                <a:defRPr/>
              </a:pPr>
              <a:t>1/18/2019</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l" rtl="0" fontAlgn="base">
        <a:spcBef>
          <a:spcPct val="0"/>
        </a:spcBef>
        <a:spcAft>
          <a:spcPct val="0"/>
        </a:spcAft>
        <a:defRPr sz="4600" kern="1200" spc="-100">
          <a:solidFill>
            <a:schemeClr val="tx2"/>
          </a:solidFill>
          <a:latin typeface="+mj-lt"/>
          <a:ea typeface="+mj-ea"/>
          <a:cs typeface="+mj-cs"/>
        </a:defRPr>
      </a:lvl1pPr>
      <a:lvl2pPr algn="l" rtl="0" fontAlgn="base">
        <a:spcBef>
          <a:spcPct val="0"/>
        </a:spcBef>
        <a:spcAft>
          <a:spcPct val="0"/>
        </a:spcAft>
        <a:defRPr sz="4600">
          <a:solidFill>
            <a:schemeClr val="tx2"/>
          </a:solidFill>
          <a:latin typeface="Cambria" pitchFamily="18" charset="0"/>
        </a:defRPr>
      </a:lvl2pPr>
      <a:lvl3pPr algn="l" rtl="0" fontAlgn="base">
        <a:spcBef>
          <a:spcPct val="0"/>
        </a:spcBef>
        <a:spcAft>
          <a:spcPct val="0"/>
        </a:spcAft>
        <a:defRPr sz="4600">
          <a:solidFill>
            <a:schemeClr val="tx2"/>
          </a:solidFill>
          <a:latin typeface="Cambria" pitchFamily="18" charset="0"/>
        </a:defRPr>
      </a:lvl3pPr>
      <a:lvl4pPr algn="l" rtl="0" fontAlgn="base">
        <a:spcBef>
          <a:spcPct val="0"/>
        </a:spcBef>
        <a:spcAft>
          <a:spcPct val="0"/>
        </a:spcAft>
        <a:defRPr sz="4600">
          <a:solidFill>
            <a:schemeClr val="tx2"/>
          </a:solidFill>
          <a:latin typeface="Cambria" pitchFamily="18" charset="0"/>
        </a:defRPr>
      </a:lvl4pPr>
      <a:lvl5pPr algn="l" rtl="0" fontAlgn="base">
        <a:spcBef>
          <a:spcPct val="0"/>
        </a:spcBef>
        <a:spcAft>
          <a:spcPct val="0"/>
        </a:spcAft>
        <a:defRPr sz="4600">
          <a:solidFill>
            <a:schemeClr val="tx2"/>
          </a:solidFill>
          <a:latin typeface="Cambria" pitchFamily="18" charset="0"/>
        </a:defRPr>
      </a:lvl5pPr>
      <a:lvl6pPr marL="457200" algn="l" rtl="0" fontAlgn="base">
        <a:spcBef>
          <a:spcPct val="0"/>
        </a:spcBef>
        <a:spcAft>
          <a:spcPct val="0"/>
        </a:spcAft>
        <a:defRPr sz="4600">
          <a:solidFill>
            <a:schemeClr val="tx2"/>
          </a:solidFill>
          <a:latin typeface="Cambria" pitchFamily="18" charset="0"/>
        </a:defRPr>
      </a:lvl6pPr>
      <a:lvl7pPr marL="914400" algn="l" rtl="0" fontAlgn="base">
        <a:spcBef>
          <a:spcPct val="0"/>
        </a:spcBef>
        <a:spcAft>
          <a:spcPct val="0"/>
        </a:spcAft>
        <a:defRPr sz="4600">
          <a:solidFill>
            <a:schemeClr val="tx2"/>
          </a:solidFill>
          <a:latin typeface="Cambria" pitchFamily="18" charset="0"/>
        </a:defRPr>
      </a:lvl7pPr>
      <a:lvl8pPr marL="1371600" algn="l" rtl="0" fontAlgn="base">
        <a:spcBef>
          <a:spcPct val="0"/>
        </a:spcBef>
        <a:spcAft>
          <a:spcPct val="0"/>
        </a:spcAft>
        <a:defRPr sz="4600">
          <a:solidFill>
            <a:schemeClr val="tx2"/>
          </a:solidFill>
          <a:latin typeface="Cambria" pitchFamily="18" charset="0"/>
        </a:defRPr>
      </a:lvl8pPr>
      <a:lvl9pPr marL="1828800" algn="l" rtl="0" fontAlgn="base">
        <a:spcBef>
          <a:spcPct val="0"/>
        </a:spcBef>
        <a:spcAft>
          <a:spcPct val="0"/>
        </a:spcAft>
        <a:defRPr sz="4600">
          <a:solidFill>
            <a:schemeClr val="tx2"/>
          </a:solidFill>
          <a:latin typeface="Cambria" pitchFamily="18" charset="0"/>
        </a:defRPr>
      </a:lvl9pPr>
    </p:titleStyle>
    <p:bodyStyle>
      <a:lvl1pPr marL="342900" indent="-228600" algn="l" rtl="0" fontAlgn="base">
        <a:spcBef>
          <a:spcPct val="20000"/>
        </a:spcBef>
        <a:spcAft>
          <a:spcPct val="0"/>
        </a:spcAft>
        <a:buClr>
          <a:schemeClr val="accent1"/>
        </a:buClr>
        <a:buFont typeface="Arial" pitchFamily="34" charset="0"/>
        <a:buChar char="•"/>
        <a:defRPr sz="2200" kern="1200">
          <a:solidFill>
            <a:schemeClr val="tx1"/>
          </a:solidFill>
          <a:latin typeface="+mn-lt"/>
          <a:ea typeface="+mn-ea"/>
          <a:cs typeface="+mn-cs"/>
        </a:defRPr>
      </a:lvl1pPr>
      <a:lvl2pPr marL="639763" indent="-228600" algn="l" rtl="0" fontAlgn="base">
        <a:spcBef>
          <a:spcPct val="20000"/>
        </a:spcBef>
        <a:spcAft>
          <a:spcPct val="0"/>
        </a:spcAft>
        <a:buClr>
          <a:schemeClr val="accent2"/>
        </a:buClr>
        <a:buFont typeface="Arial" pitchFamily="34" charset="0"/>
        <a:buChar char="•"/>
        <a:defRPr sz="2000" kern="1200">
          <a:solidFill>
            <a:schemeClr val="tx1"/>
          </a:solidFill>
          <a:latin typeface="+mn-lt"/>
          <a:ea typeface="+mn-ea"/>
          <a:cs typeface="+mn-cs"/>
        </a:defRPr>
      </a:lvl2pPr>
      <a:lvl3pPr marL="1004888" indent="-228600" algn="l" rtl="0" fontAlgn="base">
        <a:spcBef>
          <a:spcPct val="20000"/>
        </a:spcBef>
        <a:spcAft>
          <a:spcPct val="0"/>
        </a:spcAft>
        <a:buClr>
          <a:srgbClr val="D2CB6C"/>
        </a:buClr>
        <a:buFont typeface="Arial" pitchFamily="34" charset="0"/>
        <a:buChar char="•"/>
        <a:defRPr kern="1200">
          <a:solidFill>
            <a:schemeClr val="tx1"/>
          </a:solidFill>
          <a:latin typeface="+mn-lt"/>
          <a:ea typeface="+mn-ea"/>
          <a:cs typeface="+mn-cs"/>
        </a:defRPr>
      </a:lvl3pPr>
      <a:lvl4pPr marL="1279525" indent="-228600" algn="l" rtl="0" fontAlgn="base">
        <a:spcBef>
          <a:spcPct val="20000"/>
        </a:spcBef>
        <a:spcAft>
          <a:spcPct val="0"/>
        </a:spcAft>
        <a:buClr>
          <a:srgbClr val="95A39D"/>
        </a:buClr>
        <a:buFont typeface="Arial" pitchFamily="34" charset="0"/>
        <a:buChar char="•"/>
        <a:defRPr sz="1600" kern="1200">
          <a:solidFill>
            <a:schemeClr val="tx1"/>
          </a:solidFill>
          <a:latin typeface="+mn-lt"/>
          <a:ea typeface="+mn-ea"/>
          <a:cs typeface="+mn-cs"/>
        </a:defRPr>
      </a:lvl4pPr>
      <a:lvl5pPr marL="1554163" indent="-228600" algn="l" rtl="0" fontAlgn="base">
        <a:spcBef>
          <a:spcPct val="20000"/>
        </a:spcBef>
        <a:spcAft>
          <a:spcPct val="0"/>
        </a:spcAft>
        <a:buClr>
          <a:srgbClr val="C89F5D"/>
        </a:buClr>
        <a:buFont typeface="Arial" pitchFamily="34"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computerhope.com/jargon/s/socialen.htm" TargetMode="External"/><Relationship Id="rId2" Type="http://schemas.openxmlformats.org/officeDocument/2006/relationships/hyperlink" Target="http://www.computerhope.com/jargon/p/phishing.htm" TargetMode="External"/><Relationship Id="rId1" Type="http://schemas.openxmlformats.org/officeDocument/2006/relationships/slideLayout" Target="../slideLayouts/slideLayout2.xml"/><Relationship Id="rId5" Type="http://schemas.openxmlformats.org/officeDocument/2006/relationships/hyperlink" Target="http://www.computerhope.com/jargon/d/ddos.htm" TargetMode="External"/><Relationship Id="rId4" Type="http://schemas.openxmlformats.org/officeDocument/2006/relationships/hyperlink" Target="http://www.computerhope.com/jargon/v/virus.htm"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8" Type="http://schemas.openxmlformats.org/officeDocument/2006/relationships/hyperlink" Target="http://www.webopedia.com/TERM/P/password.html" TargetMode="External"/><Relationship Id="rId13" Type="http://schemas.openxmlformats.org/officeDocument/2006/relationships/hyperlink" Target="http://www.webopedia.com/TERM/S/symmetric_encryption.html" TargetMode="External"/><Relationship Id="rId3" Type="http://schemas.openxmlformats.org/officeDocument/2006/relationships/hyperlink" Target="http://www.webopedia.com/TERM/D/data.html" TargetMode="External"/><Relationship Id="rId7" Type="http://schemas.openxmlformats.org/officeDocument/2006/relationships/hyperlink" Target="http://www.webopedia.com/TERM/K/key.html" TargetMode="External"/><Relationship Id="rId12" Type="http://schemas.openxmlformats.org/officeDocument/2006/relationships/hyperlink" Target="http://www.webopedia.com/TERM/P/public_key_cryptography.html" TargetMode="External"/><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hyperlink" Target="http://www.webopedia.com/TERM/F/file.html" TargetMode="External"/><Relationship Id="rId11" Type="http://schemas.openxmlformats.org/officeDocument/2006/relationships/hyperlink" Target="http://www.webopedia.com/TERM/C/cipher_text.html" TargetMode="External"/><Relationship Id="rId5" Type="http://schemas.openxmlformats.org/officeDocument/2006/relationships/hyperlink" Target="http://www.webopedia.com/TERM/R/read.html" TargetMode="External"/><Relationship Id="rId10" Type="http://schemas.openxmlformats.org/officeDocument/2006/relationships/hyperlink" Target="http://www.webopedia.com/TERM/P/plain_text.html" TargetMode="External"/><Relationship Id="rId4" Type="http://schemas.openxmlformats.org/officeDocument/2006/relationships/hyperlink" Target="http://www.webopedia.com/TERM/S/security.html" TargetMode="External"/><Relationship Id="rId9" Type="http://schemas.openxmlformats.org/officeDocument/2006/relationships/hyperlink" Target="http://www.webopedia.com/TERM/D/decryption.html" TargetMode="Externa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fontAlgn="auto">
              <a:spcAft>
                <a:spcPts val="0"/>
              </a:spcAft>
              <a:defRPr/>
            </a:pPr>
            <a:r>
              <a:rPr lang="en-US" dirty="0" smtClean="0"/>
              <a:t>Security threats and controls</a:t>
            </a:r>
            <a:endParaRPr lang="en-US" dirty="0"/>
          </a:p>
        </p:txBody>
      </p:sp>
      <p:sp>
        <p:nvSpPr>
          <p:cNvPr id="3" name="Subtitle 2"/>
          <p:cNvSpPr>
            <a:spLocks noGrp="1"/>
          </p:cNvSpPr>
          <p:nvPr>
            <p:ph type="subTitle" idx="1"/>
          </p:nvPr>
        </p:nvSpPr>
        <p:spPr>
          <a:xfrm>
            <a:off x="685800" y="4572000"/>
            <a:ext cx="6461125" cy="1066800"/>
          </a:xfrm>
        </p:spPr>
        <p:txBody>
          <a:bodyPr rtlCol="0">
            <a:normAutofit fontScale="92500"/>
          </a:bodyPr>
          <a:lstStyle/>
          <a:p>
            <a:pPr fontAlgn="auto">
              <a:spcAft>
                <a:spcPts val="0"/>
              </a:spcAft>
              <a:defRPr/>
            </a:pPr>
            <a:r>
              <a:rPr lang="en-US" dirty="0" smtClean="0"/>
              <a:t>There is need to protect data from theft because it used to make decisions in everyday life. Wrongful storage of data can lead to a number of evil activities if it reaches malicious people</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fontAlgn="auto">
              <a:spcAft>
                <a:spcPts val="0"/>
              </a:spcAft>
              <a:defRPr/>
            </a:pPr>
            <a:r>
              <a:rPr lang="en-US" dirty="0" smtClean="0"/>
              <a:t>Malicious Programs Insight</a:t>
            </a:r>
            <a:endParaRPr lang="en-US" dirty="0"/>
          </a:p>
        </p:txBody>
      </p:sp>
      <p:sp>
        <p:nvSpPr>
          <p:cNvPr id="11267" name="Text Placeholder 6"/>
          <p:cNvSpPr>
            <a:spLocks noGrp="1"/>
          </p:cNvSpPr>
          <p:nvPr>
            <p:ph type="body" idx="1"/>
          </p:nvPr>
        </p:nvSpPr>
        <p:spPr/>
        <p:txBody>
          <a:bodyPr/>
          <a:lstStyle/>
          <a:p>
            <a:r>
              <a:rPr lang="en-US" sz="2400" smtClean="0"/>
              <a:t>1. Boot Sector Viruses</a:t>
            </a:r>
          </a:p>
        </p:txBody>
      </p:sp>
      <p:sp>
        <p:nvSpPr>
          <p:cNvPr id="11268" name="Content Placeholder 7"/>
          <p:cNvSpPr>
            <a:spLocks noGrp="1"/>
          </p:cNvSpPr>
          <p:nvPr>
            <p:ph sz="half" idx="2"/>
          </p:nvPr>
        </p:nvSpPr>
        <p:spPr/>
        <p:txBody>
          <a:bodyPr/>
          <a:lstStyle/>
          <a:p>
            <a:r>
              <a:rPr lang="en-US" sz="3600" smtClean="0"/>
              <a:t>They destroy the booting information on storage media</a:t>
            </a:r>
          </a:p>
        </p:txBody>
      </p:sp>
      <p:sp>
        <p:nvSpPr>
          <p:cNvPr id="11269" name="Text Placeholder 8"/>
          <p:cNvSpPr>
            <a:spLocks noGrp="1"/>
          </p:cNvSpPr>
          <p:nvPr>
            <p:ph type="body" sz="quarter" idx="3"/>
          </p:nvPr>
        </p:nvSpPr>
        <p:spPr/>
        <p:txBody>
          <a:bodyPr/>
          <a:lstStyle/>
          <a:p>
            <a:r>
              <a:rPr lang="en-US" sz="2400" smtClean="0"/>
              <a:t>2. File Viruses</a:t>
            </a:r>
          </a:p>
        </p:txBody>
      </p:sp>
      <p:sp>
        <p:nvSpPr>
          <p:cNvPr id="11270" name="Content Placeholder 9"/>
          <p:cNvSpPr>
            <a:spLocks noGrp="1"/>
          </p:cNvSpPr>
          <p:nvPr>
            <p:ph sz="quarter" idx="4"/>
          </p:nvPr>
        </p:nvSpPr>
        <p:spPr/>
        <p:txBody>
          <a:bodyPr/>
          <a:lstStyle/>
          <a:p>
            <a:r>
              <a:rPr lang="en-US" sz="3600" smtClean="0"/>
              <a:t>Attach themselves to files</a:t>
            </a:r>
          </a:p>
        </p:txBody>
      </p:sp>
      <p:sp>
        <p:nvSpPr>
          <p:cNvPr id="11271"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11272"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8F8CAA5D-F757-4DA8-B86A-231915069D55}" type="slidenum">
              <a:rPr lang="en-US"/>
              <a:pPr fontAlgn="base">
                <a:spcBef>
                  <a:spcPct val="0"/>
                </a:spcBef>
                <a:spcAft>
                  <a:spcPct val="0"/>
                </a:spcAft>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fontAlgn="auto">
              <a:spcAft>
                <a:spcPts val="0"/>
              </a:spcAft>
              <a:defRPr/>
            </a:pPr>
            <a:r>
              <a:rPr lang="en-US" dirty="0" smtClean="0"/>
              <a:t>Malicious Programs Insight</a:t>
            </a:r>
            <a:endParaRPr lang="en-US" dirty="0"/>
          </a:p>
        </p:txBody>
      </p:sp>
      <p:sp>
        <p:nvSpPr>
          <p:cNvPr id="12291" name="Text Placeholder 6"/>
          <p:cNvSpPr>
            <a:spLocks noGrp="1"/>
          </p:cNvSpPr>
          <p:nvPr>
            <p:ph type="body" idx="1"/>
          </p:nvPr>
        </p:nvSpPr>
        <p:spPr/>
        <p:txBody>
          <a:bodyPr/>
          <a:lstStyle/>
          <a:p>
            <a:r>
              <a:rPr lang="en-US" smtClean="0"/>
              <a:t>3. Hoax Viruses</a:t>
            </a:r>
          </a:p>
        </p:txBody>
      </p:sp>
      <p:sp>
        <p:nvSpPr>
          <p:cNvPr id="12292" name="Content Placeholder 7"/>
          <p:cNvSpPr>
            <a:spLocks noGrp="1"/>
          </p:cNvSpPr>
          <p:nvPr>
            <p:ph sz="half" idx="2"/>
          </p:nvPr>
        </p:nvSpPr>
        <p:spPr/>
        <p:txBody>
          <a:bodyPr/>
          <a:lstStyle/>
          <a:p>
            <a:r>
              <a:rPr lang="en-US" sz="3200" smtClean="0"/>
              <a:t>Come themselves as email with attractive messages and launch themselves when email is opened </a:t>
            </a:r>
          </a:p>
        </p:txBody>
      </p:sp>
      <p:sp>
        <p:nvSpPr>
          <p:cNvPr id="12293" name="Text Placeholder 8"/>
          <p:cNvSpPr>
            <a:spLocks noGrp="1"/>
          </p:cNvSpPr>
          <p:nvPr>
            <p:ph type="body" sz="quarter" idx="3"/>
          </p:nvPr>
        </p:nvSpPr>
        <p:spPr/>
        <p:txBody>
          <a:bodyPr/>
          <a:lstStyle/>
          <a:p>
            <a:r>
              <a:rPr lang="en-US" smtClean="0"/>
              <a:t>4. Trojan Horse</a:t>
            </a:r>
          </a:p>
        </p:txBody>
      </p:sp>
      <p:sp>
        <p:nvSpPr>
          <p:cNvPr id="12294" name="Content Placeholder 9"/>
          <p:cNvSpPr>
            <a:spLocks noGrp="1"/>
          </p:cNvSpPr>
          <p:nvPr>
            <p:ph sz="quarter" idx="4"/>
          </p:nvPr>
        </p:nvSpPr>
        <p:spPr>
          <a:xfrm>
            <a:off x="4419600" y="2174875"/>
            <a:ext cx="3657600" cy="4225925"/>
          </a:xfrm>
        </p:spPr>
        <p:txBody>
          <a:bodyPr/>
          <a:lstStyle/>
          <a:p>
            <a:r>
              <a:rPr lang="en-US" sz="3200" smtClean="0"/>
              <a:t>They appear to perform useful functions but instead they perform other undesirable activities in the background.</a:t>
            </a:r>
          </a:p>
        </p:txBody>
      </p:sp>
      <p:sp>
        <p:nvSpPr>
          <p:cNvPr id="12295"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12296"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2904C0D0-6360-4877-8F60-CB849E24C09B}" type="slidenum">
              <a:rPr lang="en-US"/>
              <a:pPr fontAlgn="base">
                <a:spcBef>
                  <a:spcPct val="0"/>
                </a:spcBef>
                <a:spcAft>
                  <a:spcPct val="0"/>
                </a:spcAft>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fontAlgn="auto">
              <a:spcAft>
                <a:spcPts val="0"/>
              </a:spcAft>
              <a:defRPr/>
            </a:pPr>
            <a:r>
              <a:rPr lang="en-US" dirty="0" smtClean="0"/>
              <a:t>Malicious Programs Insight</a:t>
            </a:r>
            <a:endParaRPr lang="en-US" dirty="0"/>
          </a:p>
        </p:txBody>
      </p:sp>
      <p:sp>
        <p:nvSpPr>
          <p:cNvPr id="13315" name="Text Placeholder 6"/>
          <p:cNvSpPr>
            <a:spLocks noGrp="1"/>
          </p:cNvSpPr>
          <p:nvPr>
            <p:ph type="body" idx="1"/>
          </p:nvPr>
        </p:nvSpPr>
        <p:spPr/>
        <p:txBody>
          <a:bodyPr/>
          <a:lstStyle/>
          <a:p>
            <a:r>
              <a:rPr lang="en-US" smtClean="0"/>
              <a:t>5. Worms </a:t>
            </a:r>
          </a:p>
        </p:txBody>
      </p:sp>
      <p:sp>
        <p:nvSpPr>
          <p:cNvPr id="13316" name="Content Placeholder 7"/>
          <p:cNvSpPr>
            <a:spLocks noGrp="1"/>
          </p:cNvSpPr>
          <p:nvPr>
            <p:ph sz="half" idx="2"/>
          </p:nvPr>
        </p:nvSpPr>
        <p:spPr/>
        <p:txBody>
          <a:bodyPr/>
          <a:lstStyle/>
          <a:p>
            <a:r>
              <a:rPr lang="en-US" sz="2800" smtClean="0"/>
              <a:t>This is a malicious program that self-replicates hence clogs the system memory and storage media</a:t>
            </a:r>
          </a:p>
        </p:txBody>
      </p:sp>
      <p:sp>
        <p:nvSpPr>
          <p:cNvPr id="13317" name="Text Placeholder 8"/>
          <p:cNvSpPr>
            <a:spLocks noGrp="1"/>
          </p:cNvSpPr>
          <p:nvPr>
            <p:ph type="body" sz="quarter" idx="3"/>
          </p:nvPr>
        </p:nvSpPr>
        <p:spPr/>
        <p:txBody>
          <a:bodyPr/>
          <a:lstStyle/>
          <a:p>
            <a:r>
              <a:rPr lang="en-US" smtClean="0"/>
              <a:t>6. Backdoors </a:t>
            </a:r>
          </a:p>
        </p:txBody>
      </p:sp>
      <p:sp>
        <p:nvSpPr>
          <p:cNvPr id="13318" name="Content Placeholder 9"/>
          <p:cNvSpPr>
            <a:spLocks noGrp="1"/>
          </p:cNvSpPr>
          <p:nvPr>
            <p:ph sz="quarter" idx="4"/>
          </p:nvPr>
        </p:nvSpPr>
        <p:spPr/>
        <p:txBody>
          <a:bodyPr/>
          <a:lstStyle/>
          <a:p>
            <a:r>
              <a:rPr lang="en-US" sz="2800" smtClean="0"/>
              <a:t>May be a Trojan or a Worm that allows hidden access to a computer system.</a:t>
            </a:r>
          </a:p>
        </p:txBody>
      </p:sp>
      <p:sp>
        <p:nvSpPr>
          <p:cNvPr id="13319"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13320"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A9315C80-4712-4FA3-A516-0626D83CAA42}" type="slidenum">
              <a:rPr lang="en-US"/>
              <a:pPr fontAlgn="base">
                <a:spcBef>
                  <a:spcPct val="0"/>
                </a:spcBef>
                <a:spcAft>
                  <a:spcPct val="0"/>
                </a:spcAft>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fontAlgn="auto">
              <a:spcAft>
                <a:spcPts val="0"/>
              </a:spcAft>
              <a:defRPr/>
            </a:pPr>
            <a:r>
              <a:rPr lang="en-US" dirty="0" smtClean="0"/>
              <a:t>Control measures against theft</a:t>
            </a:r>
            <a:endParaRPr lang="en-US" dirty="0"/>
          </a:p>
        </p:txBody>
      </p:sp>
      <p:sp>
        <p:nvSpPr>
          <p:cNvPr id="14339" name="Content Placeholder 9"/>
          <p:cNvSpPr>
            <a:spLocks noGrp="1"/>
          </p:cNvSpPr>
          <p:nvPr>
            <p:ph idx="1"/>
          </p:nvPr>
        </p:nvSpPr>
        <p:spPr/>
        <p:txBody>
          <a:bodyPr/>
          <a:lstStyle/>
          <a:p>
            <a:pPr marL="571500" indent="-457200">
              <a:buFont typeface="Cambria" pitchFamily="18" charset="0"/>
              <a:buAutoNum type="arabicPeriod"/>
            </a:pPr>
            <a:r>
              <a:rPr lang="en-US" smtClean="0"/>
              <a:t>Employ security agents to keep watch over information centers and restricted backup sites</a:t>
            </a:r>
          </a:p>
          <a:p>
            <a:pPr marL="571500" indent="-457200">
              <a:buFont typeface="Cambria" pitchFamily="18" charset="0"/>
              <a:buAutoNum type="arabicPeriod"/>
            </a:pPr>
            <a:r>
              <a:rPr lang="en-US" smtClean="0"/>
              <a:t>Reinforce weak access points like the windows, door and roofing with metallic grills and strong padlocks.</a:t>
            </a:r>
          </a:p>
          <a:p>
            <a:pPr marL="571500" indent="-457200">
              <a:buFont typeface="Cambria" pitchFamily="18" charset="0"/>
              <a:buAutoNum type="arabicPeriod"/>
            </a:pPr>
            <a:r>
              <a:rPr lang="en-US" smtClean="0"/>
              <a:t>Motivate workers so that they feel a sense of belonging in order to make them proud and trusted custodians of the company resources.</a:t>
            </a:r>
          </a:p>
          <a:p>
            <a:pPr marL="571500" indent="-457200">
              <a:buFont typeface="Cambria" pitchFamily="18" charset="0"/>
              <a:buAutoNum type="arabicPeriod"/>
            </a:pPr>
            <a:r>
              <a:rPr lang="en-US" smtClean="0"/>
              <a:t>Insure the hardware resources with a reputable insurance firm.</a:t>
            </a:r>
          </a:p>
          <a:p>
            <a:pPr marL="571500" indent="-457200">
              <a:buFont typeface="Cambria" pitchFamily="18" charset="0"/>
              <a:buAutoNum type="arabicPeriod"/>
            </a:pPr>
            <a:r>
              <a:rPr lang="en-US" smtClean="0"/>
              <a:t>Encrypt and create strong passwords for your data and access to computers</a:t>
            </a:r>
          </a:p>
        </p:txBody>
      </p:sp>
      <p:sp>
        <p:nvSpPr>
          <p:cNvPr id="14340"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14341" name="Slide Number Placeholder 7"/>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130D178C-EEB4-400F-81CC-BDB1FB77F604}" type="slidenum">
              <a:rPr lang="en-US"/>
              <a:pPr fontAlgn="base">
                <a:spcBef>
                  <a:spcPct val="0"/>
                </a:spcBef>
                <a:spcAft>
                  <a:spcPct val="0"/>
                </a:spcAft>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mtClean="0"/>
              <a:t>Piracy </a:t>
            </a:r>
            <a:endParaRPr lang="en-US"/>
          </a:p>
        </p:txBody>
      </p:sp>
      <p:sp>
        <p:nvSpPr>
          <p:cNvPr id="15363" name="Content Placeholder 2"/>
          <p:cNvSpPr>
            <a:spLocks noGrp="1"/>
          </p:cNvSpPr>
          <p:nvPr>
            <p:ph idx="1"/>
          </p:nvPr>
        </p:nvSpPr>
        <p:spPr/>
        <p:txBody>
          <a:bodyPr/>
          <a:lstStyle/>
          <a:p>
            <a:r>
              <a:rPr lang="en-US" sz="3600" smtClean="0"/>
              <a:t>Piracy is a form of intellectual property theft which means illegal copying of software, information or data. Software, information and data are protected by copyright and patent laws</a:t>
            </a:r>
          </a:p>
        </p:txBody>
      </p:sp>
      <p:sp>
        <p:nvSpPr>
          <p:cNvPr id="1536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15365"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ACA131B8-1699-450C-9D28-EA64069FC053}" type="slidenum">
              <a:rPr lang="en-US"/>
              <a:pPr fontAlgn="base">
                <a:spcBef>
                  <a:spcPct val="0"/>
                </a:spcBef>
                <a:spcAft>
                  <a:spcPct val="0"/>
                </a:spcAft>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4000" dirty="0" smtClean="0"/>
              <a:t>Control measures against piracy</a:t>
            </a:r>
            <a:endParaRPr lang="en-US" sz="4000" dirty="0"/>
          </a:p>
        </p:txBody>
      </p:sp>
      <p:sp>
        <p:nvSpPr>
          <p:cNvPr id="16387" name="Content Placeholder 2"/>
          <p:cNvSpPr>
            <a:spLocks noGrp="1"/>
          </p:cNvSpPr>
          <p:nvPr>
            <p:ph idx="1"/>
          </p:nvPr>
        </p:nvSpPr>
        <p:spPr/>
        <p:txBody>
          <a:bodyPr/>
          <a:lstStyle/>
          <a:p>
            <a:r>
              <a:rPr lang="en-US" sz="2800" b="1" smtClean="0">
                <a:latin typeface="Andalus"/>
                <a:ea typeface="Andalus"/>
                <a:cs typeface="Andalus"/>
              </a:rPr>
              <a:t>To reduce piracy:</a:t>
            </a:r>
          </a:p>
          <a:p>
            <a:pPr marL="868363" lvl="1" indent="-457200">
              <a:buFont typeface="Cambria" pitchFamily="18" charset="0"/>
              <a:buAutoNum type="arabicPeriod"/>
            </a:pPr>
            <a:r>
              <a:rPr lang="en-US" sz="2800" smtClean="0"/>
              <a:t>Enforce laws that protect the owners of data and information against piracy</a:t>
            </a:r>
          </a:p>
          <a:p>
            <a:pPr marL="868363" lvl="1" indent="-457200">
              <a:buFont typeface="Cambria" pitchFamily="18" charset="0"/>
              <a:buAutoNum type="arabicPeriod"/>
            </a:pPr>
            <a:r>
              <a:rPr lang="en-US" sz="2800" smtClean="0"/>
              <a:t>Make software cheap enough to increase affordability</a:t>
            </a:r>
          </a:p>
          <a:p>
            <a:pPr marL="868363" lvl="1" indent="-457200">
              <a:buFont typeface="Cambria" pitchFamily="18" charset="0"/>
              <a:buAutoNum type="arabicPeriod"/>
            </a:pPr>
            <a:r>
              <a:rPr lang="en-US" sz="2800" smtClean="0"/>
              <a:t>User licenses and certificates to identify original software</a:t>
            </a:r>
          </a:p>
          <a:p>
            <a:pPr marL="868363" lvl="1" indent="-457200">
              <a:buFont typeface="Cambria" pitchFamily="18" charset="0"/>
              <a:buAutoNum type="arabicPeriod"/>
            </a:pPr>
            <a:r>
              <a:rPr lang="en-US" sz="2800" smtClean="0"/>
              <a:t>Set installation passwords that deter illegal installations of software</a:t>
            </a:r>
          </a:p>
        </p:txBody>
      </p:sp>
      <p:sp>
        <p:nvSpPr>
          <p:cNvPr id="1638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16389"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0E1D889B-A72E-486D-ABE2-DC6FA28B084E}" type="slidenum">
              <a:rPr lang="en-US"/>
              <a:pPr fontAlgn="base">
                <a:spcBef>
                  <a:spcPct val="0"/>
                </a:spcBef>
                <a:spcAft>
                  <a:spcPct val="0"/>
                </a:spcAft>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Fraud </a:t>
            </a:r>
            <a:endParaRPr lang="en-US" dirty="0"/>
          </a:p>
        </p:txBody>
      </p:sp>
      <p:sp>
        <p:nvSpPr>
          <p:cNvPr id="17411" name="Content Placeholder 2"/>
          <p:cNvSpPr>
            <a:spLocks noGrp="1"/>
          </p:cNvSpPr>
          <p:nvPr>
            <p:ph idx="1"/>
          </p:nvPr>
        </p:nvSpPr>
        <p:spPr/>
        <p:txBody>
          <a:bodyPr/>
          <a:lstStyle/>
          <a:p>
            <a:r>
              <a:rPr lang="en-US" sz="2400" b="1" smtClean="0"/>
              <a:t>Fraud</a:t>
            </a:r>
            <a:r>
              <a:rPr lang="en-US" sz="2400" smtClean="0"/>
              <a:t> is a deception deliberately practiced in order to secure unfair or unlawful gain</a:t>
            </a:r>
          </a:p>
          <a:p>
            <a:r>
              <a:rPr lang="en-US" sz="2400" b="1" smtClean="0"/>
              <a:t>Computer fraud</a:t>
            </a:r>
            <a:r>
              <a:rPr lang="en-US" sz="2400" smtClean="0"/>
              <a:t> is defined as any act using computers, the Internet, Internet devices, and Internet services to defraud people, companies, or government agencies of money, revenue, or Internet access. There are many methods used to perform these illegal activities. </a:t>
            </a:r>
            <a:r>
              <a:rPr lang="en-US" sz="2400" smtClean="0">
                <a:hlinkClick r:id="rId2"/>
              </a:rPr>
              <a:t>Phishing</a:t>
            </a:r>
            <a:r>
              <a:rPr lang="en-US" sz="2400" smtClean="0"/>
              <a:t>, </a:t>
            </a:r>
            <a:r>
              <a:rPr lang="en-US" sz="2400" smtClean="0">
                <a:hlinkClick r:id="rId3"/>
              </a:rPr>
              <a:t>social engineering</a:t>
            </a:r>
            <a:r>
              <a:rPr lang="en-US" sz="2400" smtClean="0"/>
              <a:t>, </a:t>
            </a:r>
            <a:r>
              <a:rPr lang="en-US" sz="2400" smtClean="0">
                <a:hlinkClick r:id="rId4"/>
              </a:rPr>
              <a:t>viruses</a:t>
            </a:r>
            <a:r>
              <a:rPr lang="en-US" sz="2400" smtClean="0"/>
              <a:t>, and </a:t>
            </a:r>
            <a:r>
              <a:rPr lang="en-US" sz="2400" smtClean="0">
                <a:hlinkClick r:id="rId5"/>
              </a:rPr>
              <a:t>DDoS</a:t>
            </a:r>
            <a:r>
              <a:rPr lang="en-US" sz="2400" smtClean="0"/>
              <a:t> attacks are fairly well known tactics used to disrupt service or gain access to another's funds.</a:t>
            </a:r>
          </a:p>
        </p:txBody>
      </p:sp>
      <p:sp>
        <p:nvSpPr>
          <p:cNvPr id="17412"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17413"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8923A211-3D8A-4FBD-A421-E87B65C81CED}" type="slidenum">
              <a:rPr lang="en-US"/>
              <a:pPr fontAlgn="base">
                <a:spcBef>
                  <a:spcPct val="0"/>
                </a:spcBef>
                <a:spcAft>
                  <a:spcPct val="0"/>
                </a:spcAft>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Sabotage </a:t>
            </a:r>
            <a:endParaRPr lang="en-US" dirty="0"/>
          </a:p>
        </p:txBody>
      </p:sp>
      <p:sp>
        <p:nvSpPr>
          <p:cNvPr id="18435" name="Content Placeholder 2"/>
          <p:cNvSpPr>
            <a:spLocks noGrp="1"/>
          </p:cNvSpPr>
          <p:nvPr>
            <p:ph idx="1"/>
          </p:nvPr>
        </p:nvSpPr>
        <p:spPr/>
        <p:txBody>
          <a:bodyPr/>
          <a:lstStyle/>
          <a:p>
            <a:r>
              <a:rPr lang="en-US" sz="4400" smtClean="0"/>
              <a:t>Refers to illegal destruction of data and information with the aim of crippling service delivery or causing great loss to an organization.</a:t>
            </a:r>
          </a:p>
        </p:txBody>
      </p:sp>
      <p:sp>
        <p:nvSpPr>
          <p:cNvPr id="18436"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18437"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EAC2E290-FB34-4B0E-BDAD-3F5D2C4EFC4D}" type="slidenum">
              <a:rPr lang="en-US"/>
              <a:pPr fontAlgn="base">
                <a:spcBef>
                  <a:spcPct val="0"/>
                </a:spcBef>
                <a:spcAft>
                  <a:spcPct val="0"/>
                </a:spcAft>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4000" dirty="0" smtClean="0"/>
              <a:t>Threats to piracy and confidentiality</a:t>
            </a:r>
            <a:endParaRPr lang="en-US" sz="4000" dirty="0"/>
          </a:p>
        </p:txBody>
      </p:sp>
      <p:sp>
        <p:nvSpPr>
          <p:cNvPr id="19459" name="Content Placeholder 2"/>
          <p:cNvSpPr>
            <a:spLocks noGrp="1"/>
          </p:cNvSpPr>
          <p:nvPr>
            <p:ph idx="1"/>
          </p:nvPr>
        </p:nvSpPr>
        <p:spPr/>
        <p:txBody>
          <a:bodyPr/>
          <a:lstStyle/>
          <a:p>
            <a:r>
              <a:rPr lang="en-US" sz="2800" b="1" smtClean="0">
                <a:latin typeface="Andalus"/>
                <a:ea typeface="Andalus"/>
                <a:cs typeface="Andalus"/>
              </a:rPr>
              <a:t>Privacy</a:t>
            </a:r>
            <a:r>
              <a:rPr lang="en-US" sz="2800" smtClean="0"/>
              <a:t> means that data or information  belonging to an individual should not be accessed by or disclosed to other people. Its an individual’s right to determine for themselves what should be communicated to others</a:t>
            </a:r>
          </a:p>
          <a:p>
            <a:r>
              <a:rPr lang="en-US" sz="2800" b="1" smtClean="0">
                <a:latin typeface="Andalus"/>
                <a:ea typeface="Andalus"/>
                <a:cs typeface="Andalus"/>
              </a:rPr>
              <a:t>Confidentiality –</a:t>
            </a:r>
            <a:r>
              <a:rPr lang="en-US" sz="2800" smtClean="0"/>
              <a:t> is the sensitive data or information belonging to an organization or government. Should therefore not to be accessed by or disclosed by unauthorized people</a:t>
            </a:r>
          </a:p>
        </p:txBody>
      </p:sp>
      <p:sp>
        <p:nvSpPr>
          <p:cNvPr id="1946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19461"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F7A8A29F-780A-4632-9E13-FCA5D02AF6C1}" type="slidenum">
              <a:rPr lang="en-US"/>
              <a:pPr fontAlgn="base">
                <a:spcBef>
                  <a:spcPct val="0"/>
                </a:spcBef>
                <a:spcAft>
                  <a:spcPct val="0"/>
                </a:spcAft>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2800" dirty="0" smtClean="0"/>
              <a:t>Computer crimes related to data privacy and security</a:t>
            </a:r>
            <a:endParaRPr lang="en-US" sz="2800" dirty="0"/>
          </a:p>
        </p:txBody>
      </p:sp>
      <p:sp>
        <p:nvSpPr>
          <p:cNvPr id="20483"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20484"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0B062982-6424-4609-A8F2-6FCBE657FA2A}" type="slidenum">
              <a:rPr lang="en-US"/>
              <a:pPr fontAlgn="base">
                <a:spcBef>
                  <a:spcPct val="0"/>
                </a:spcBef>
                <a:spcAft>
                  <a:spcPct val="0"/>
                </a:spcAft>
              </a:pPr>
              <a:t>19</a:t>
            </a:fld>
            <a:endParaRPr lang="en-US"/>
          </a:p>
        </p:txBody>
      </p:sp>
      <p:sp>
        <p:nvSpPr>
          <p:cNvPr id="20485" name="TextBox 5"/>
          <p:cNvSpPr txBox="1">
            <a:spLocks noChangeArrowheads="1"/>
          </p:cNvSpPr>
          <p:nvPr/>
        </p:nvSpPr>
        <p:spPr bwMode="auto">
          <a:xfrm>
            <a:off x="609600" y="1371600"/>
            <a:ext cx="7315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solidFill>
                  <a:srgbClr val="FF0000"/>
                </a:solidFill>
                <a:latin typeface="Andalus"/>
                <a:ea typeface="Andalus"/>
                <a:cs typeface="Andalus"/>
              </a:rPr>
              <a:t>1. Eavesdropping</a:t>
            </a:r>
          </a:p>
        </p:txBody>
      </p:sp>
      <p:sp>
        <p:nvSpPr>
          <p:cNvPr id="20486" name="TextBox 6"/>
          <p:cNvSpPr txBox="1">
            <a:spLocks noChangeArrowheads="1"/>
          </p:cNvSpPr>
          <p:nvPr/>
        </p:nvSpPr>
        <p:spPr bwMode="auto">
          <a:xfrm>
            <a:off x="762000" y="1905000"/>
            <a:ext cx="7315200"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3600"/>
              <a:t>This refers to tapping into communication channels to get information.</a:t>
            </a:r>
          </a:p>
          <a:p>
            <a:r>
              <a:rPr lang="en-US" sz="3600"/>
              <a:t>Hackers use eavesdropping to access private or confidential information from internet users or from poorly secured information systems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Data security core principles </a:t>
            </a:r>
            <a:endParaRPr lang="en-US" dirty="0"/>
          </a:p>
        </p:txBody>
      </p:sp>
      <p:sp>
        <p:nvSpPr>
          <p:cNvPr id="3" name="Content Placeholder 2"/>
          <p:cNvSpPr>
            <a:spLocks noGrp="1"/>
          </p:cNvSpPr>
          <p:nvPr>
            <p:ph idx="1"/>
          </p:nvPr>
        </p:nvSpPr>
        <p:spPr>
          <a:xfrm>
            <a:off x="457200" y="1600200"/>
            <a:ext cx="2438400" cy="4800600"/>
          </a:xfrm>
        </p:spPr>
        <p:txBody>
          <a:bodyPr rtlCol="0">
            <a:normAutofit/>
          </a:bodyPr>
          <a:lstStyle/>
          <a:p>
            <a:pPr fontAlgn="auto">
              <a:spcAft>
                <a:spcPts val="0"/>
              </a:spcAft>
              <a:defRPr/>
            </a:pPr>
            <a:r>
              <a:rPr lang="en-US" dirty="0" smtClean="0"/>
              <a:t>The three core principles of data security also referred to as </a:t>
            </a:r>
            <a:r>
              <a:rPr lang="en-US" dirty="0" smtClean="0">
                <a:solidFill>
                  <a:srgbClr val="FF0000"/>
                </a:solidFill>
              </a:rPr>
              <a:t>information security </a:t>
            </a:r>
            <a:r>
              <a:rPr lang="en-US" dirty="0" smtClean="0"/>
              <a:t>are:</a:t>
            </a:r>
          </a:p>
          <a:p>
            <a:pPr marL="571500" indent="-457200" fontAlgn="auto">
              <a:spcAft>
                <a:spcPts val="0"/>
              </a:spcAft>
              <a:buFont typeface="+mj-lt"/>
              <a:buAutoNum type="arabicPeriod"/>
              <a:defRPr/>
            </a:pPr>
            <a:r>
              <a:rPr lang="en-US" dirty="0" smtClean="0"/>
              <a:t>Confidentiality </a:t>
            </a:r>
          </a:p>
          <a:p>
            <a:pPr marL="571500" indent="-457200" fontAlgn="auto">
              <a:spcAft>
                <a:spcPts val="0"/>
              </a:spcAft>
              <a:buFont typeface="+mj-lt"/>
              <a:buAutoNum type="arabicPeriod"/>
              <a:defRPr/>
            </a:pPr>
            <a:r>
              <a:rPr lang="en-US" dirty="0" smtClean="0"/>
              <a:t>Integrity and </a:t>
            </a:r>
          </a:p>
          <a:p>
            <a:pPr marL="571500" indent="-457200" fontAlgn="auto">
              <a:spcAft>
                <a:spcPts val="0"/>
              </a:spcAft>
              <a:buFont typeface="+mj-lt"/>
              <a:buAutoNum type="arabicPeriod"/>
              <a:defRPr/>
            </a:pPr>
            <a:r>
              <a:rPr lang="en-US" dirty="0" smtClean="0"/>
              <a:t>Availability </a:t>
            </a:r>
            <a:endParaRPr lang="en-US" dirty="0"/>
          </a:p>
        </p:txBody>
      </p:sp>
      <p:sp>
        <p:nvSpPr>
          <p:cNvPr id="3076" name="Footer Placeholder 3"/>
          <p:cNvSpPr>
            <a:spLocks noGrp="1"/>
          </p:cNvSpPr>
          <p:nvPr>
            <p:ph type="ftr" sz="quarter" idx="11"/>
          </p:nvPr>
        </p:nvSpPr>
        <p:spPr bwMode="auto">
          <a:xfrm rot="16200000">
            <a:off x="6711156" y="3172619"/>
            <a:ext cx="4119563"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3077"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42C23E25-20B8-46CF-80B3-8816C82A9E8C}" type="slidenum">
              <a:rPr lang="en-US"/>
              <a:pPr fontAlgn="base">
                <a:spcBef>
                  <a:spcPct val="0"/>
                </a:spcBef>
                <a:spcAft>
                  <a:spcPct val="0"/>
                </a:spcAft>
              </a:pPr>
              <a:t>2</a:t>
            </a:fld>
            <a:endParaRPr lang="en-US"/>
          </a:p>
        </p:txBody>
      </p:sp>
      <p:graphicFrame>
        <p:nvGraphicFramePr>
          <p:cNvPr id="6" name="Diagram 5"/>
          <p:cNvGraphicFramePr/>
          <p:nvPr/>
        </p:nvGraphicFramePr>
        <p:xfrm>
          <a:off x="3124200" y="1524000"/>
          <a:ext cx="4724400" cy="464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2800" dirty="0" smtClean="0"/>
              <a:t>Computer crimes related to data privacy and security</a:t>
            </a:r>
            <a:endParaRPr lang="en-US" sz="2800" dirty="0"/>
          </a:p>
        </p:txBody>
      </p:sp>
      <p:sp>
        <p:nvSpPr>
          <p:cNvPr id="21507"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21508"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AE39AC97-ED24-476A-A8E4-B0BDD3B0C713}" type="slidenum">
              <a:rPr lang="en-US"/>
              <a:pPr fontAlgn="base">
                <a:spcBef>
                  <a:spcPct val="0"/>
                </a:spcBef>
                <a:spcAft>
                  <a:spcPct val="0"/>
                </a:spcAft>
              </a:pPr>
              <a:t>20</a:t>
            </a:fld>
            <a:endParaRPr lang="en-US"/>
          </a:p>
        </p:txBody>
      </p:sp>
      <p:sp>
        <p:nvSpPr>
          <p:cNvPr id="21509" name="TextBox 5"/>
          <p:cNvSpPr txBox="1">
            <a:spLocks noChangeArrowheads="1"/>
          </p:cNvSpPr>
          <p:nvPr/>
        </p:nvSpPr>
        <p:spPr bwMode="auto">
          <a:xfrm>
            <a:off x="609600" y="1371600"/>
            <a:ext cx="7315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solidFill>
                  <a:srgbClr val="FF0000"/>
                </a:solidFill>
                <a:latin typeface="Andalus"/>
                <a:ea typeface="Andalus"/>
                <a:cs typeface="Andalus"/>
              </a:rPr>
              <a:t>2. Surveillance (monitoring)</a:t>
            </a:r>
          </a:p>
        </p:txBody>
      </p:sp>
      <p:sp>
        <p:nvSpPr>
          <p:cNvPr id="21510" name="TextBox 6"/>
          <p:cNvSpPr txBox="1">
            <a:spLocks noChangeArrowheads="1"/>
          </p:cNvSpPr>
          <p:nvPr/>
        </p:nvSpPr>
        <p:spPr bwMode="auto">
          <a:xfrm>
            <a:off x="762000" y="1905000"/>
            <a:ext cx="73152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3600"/>
              <a:t>This is the monitoring of computer systems and networks using background programs such as spyware, malware and cookies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2800" dirty="0" smtClean="0"/>
              <a:t>Computer crimes related to data privacy and security</a:t>
            </a:r>
            <a:endParaRPr lang="en-US" sz="2800" dirty="0"/>
          </a:p>
        </p:txBody>
      </p:sp>
      <p:sp>
        <p:nvSpPr>
          <p:cNvPr id="22531"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22532"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F5B6FB63-BAFE-4452-84E7-1CCC745F6EB6}" type="slidenum">
              <a:rPr lang="en-US"/>
              <a:pPr fontAlgn="base">
                <a:spcBef>
                  <a:spcPct val="0"/>
                </a:spcBef>
                <a:spcAft>
                  <a:spcPct val="0"/>
                </a:spcAft>
              </a:pPr>
              <a:t>21</a:t>
            </a:fld>
            <a:endParaRPr lang="en-US"/>
          </a:p>
        </p:txBody>
      </p:sp>
      <p:sp>
        <p:nvSpPr>
          <p:cNvPr id="22533" name="TextBox 5"/>
          <p:cNvSpPr txBox="1">
            <a:spLocks noChangeArrowheads="1"/>
          </p:cNvSpPr>
          <p:nvPr/>
        </p:nvSpPr>
        <p:spPr bwMode="auto">
          <a:xfrm>
            <a:off x="609600" y="1371600"/>
            <a:ext cx="7315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solidFill>
                  <a:srgbClr val="FF0000"/>
                </a:solidFill>
                <a:latin typeface="Andalus"/>
                <a:ea typeface="Andalus"/>
                <a:cs typeface="Andalus"/>
              </a:rPr>
              <a:t>3) Industrial Espionage</a:t>
            </a:r>
          </a:p>
        </p:txBody>
      </p:sp>
      <p:sp>
        <p:nvSpPr>
          <p:cNvPr id="22534" name="TextBox 6"/>
          <p:cNvSpPr txBox="1">
            <a:spLocks noChangeArrowheads="1"/>
          </p:cNvSpPr>
          <p:nvPr/>
        </p:nvSpPr>
        <p:spPr bwMode="auto">
          <a:xfrm>
            <a:off x="762000" y="1905000"/>
            <a:ext cx="731520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4000"/>
              <a:t>This involves spying on a competitor to get information that can be used to cripple the competitor</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2800" dirty="0" smtClean="0"/>
              <a:t>Computer crimes related to data privacy and security</a:t>
            </a:r>
            <a:endParaRPr lang="en-US" sz="2800" dirty="0"/>
          </a:p>
        </p:txBody>
      </p:sp>
      <p:sp>
        <p:nvSpPr>
          <p:cNvPr id="23555"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23556"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E2401CB4-5921-42BD-B964-AACAE63466E8}" type="slidenum">
              <a:rPr lang="en-US"/>
              <a:pPr fontAlgn="base">
                <a:spcBef>
                  <a:spcPct val="0"/>
                </a:spcBef>
                <a:spcAft>
                  <a:spcPct val="0"/>
                </a:spcAft>
              </a:pPr>
              <a:t>22</a:t>
            </a:fld>
            <a:endParaRPr lang="en-US"/>
          </a:p>
        </p:txBody>
      </p:sp>
      <p:sp>
        <p:nvSpPr>
          <p:cNvPr id="23557" name="TextBox 5"/>
          <p:cNvSpPr txBox="1">
            <a:spLocks noChangeArrowheads="1"/>
          </p:cNvSpPr>
          <p:nvPr/>
        </p:nvSpPr>
        <p:spPr bwMode="auto">
          <a:xfrm>
            <a:off x="609600" y="1371600"/>
            <a:ext cx="7315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solidFill>
                  <a:srgbClr val="FF0000"/>
                </a:solidFill>
                <a:latin typeface="Andalus"/>
                <a:ea typeface="Andalus"/>
                <a:cs typeface="Andalus"/>
              </a:rPr>
              <a:t>4) Hacking and Cracking</a:t>
            </a:r>
          </a:p>
        </p:txBody>
      </p:sp>
      <p:sp>
        <p:nvSpPr>
          <p:cNvPr id="23558" name="TextBox 6"/>
          <p:cNvSpPr txBox="1">
            <a:spLocks noChangeArrowheads="1"/>
          </p:cNvSpPr>
          <p:nvPr/>
        </p:nvSpPr>
        <p:spPr bwMode="auto">
          <a:xfrm>
            <a:off x="762000" y="1905000"/>
            <a:ext cx="7315200"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buFont typeface="Arial" pitchFamily="34" charset="0"/>
              <a:buChar char="•"/>
            </a:pPr>
            <a:r>
              <a:rPr lang="en-US" sz="3600"/>
              <a:t>Hacking is the process of gaining unauthorized access into a system just for fun and the person who hacks is called a hacker. </a:t>
            </a:r>
          </a:p>
          <a:p>
            <a:pPr>
              <a:buFont typeface="Arial" pitchFamily="34" charset="0"/>
              <a:buChar char="•"/>
            </a:pPr>
            <a:r>
              <a:rPr lang="en-US" sz="3600"/>
              <a:t>Cracking is the process of gaining unauthorized access into a system for malicious reasons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2800" dirty="0" smtClean="0"/>
              <a:t>Computer crimes related to data privacy and security</a:t>
            </a:r>
            <a:endParaRPr lang="en-US" sz="2800" dirty="0"/>
          </a:p>
        </p:txBody>
      </p:sp>
      <p:sp>
        <p:nvSpPr>
          <p:cNvPr id="24579"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24580"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7B2D6DC1-2D2C-485F-B684-BDE683FFDFD2}" type="slidenum">
              <a:rPr lang="en-US"/>
              <a:pPr fontAlgn="base">
                <a:spcBef>
                  <a:spcPct val="0"/>
                </a:spcBef>
                <a:spcAft>
                  <a:spcPct val="0"/>
                </a:spcAft>
              </a:pPr>
              <a:t>23</a:t>
            </a:fld>
            <a:endParaRPr lang="en-US"/>
          </a:p>
        </p:txBody>
      </p:sp>
      <p:sp>
        <p:nvSpPr>
          <p:cNvPr id="24581" name="TextBox 5"/>
          <p:cNvSpPr txBox="1">
            <a:spLocks noChangeArrowheads="1"/>
          </p:cNvSpPr>
          <p:nvPr/>
        </p:nvSpPr>
        <p:spPr bwMode="auto">
          <a:xfrm>
            <a:off x="609600" y="1371600"/>
            <a:ext cx="7315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solidFill>
                  <a:srgbClr val="FF0000"/>
                </a:solidFill>
                <a:latin typeface="Andalus"/>
                <a:ea typeface="Andalus"/>
                <a:cs typeface="Andalus"/>
              </a:rPr>
              <a:t>5) Alteration</a:t>
            </a:r>
          </a:p>
        </p:txBody>
      </p:sp>
      <p:sp>
        <p:nvSpPr>
          <p:cNvPr id="24582" name="TextBox 6"/>
          <p:cNvSpPr txBox="1">
            <a:spLocks noChangeArrowheads="1"/>
          </p:cNvSpPr>
          <p:nvPr/>
        </p:nvSpPr>
        <p:spPr bwMode="auto">
          <a:xfrm>
            <a:off x="762000" y="1905000"/>
            <a:ext cx="7315200" cy="317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buFont typeface="Arial" pitchFamily="34" charset="0"/>
              <a:buChar char="•"/>
            </a:pPr>
            <a:r>
              <a:rPr lang="en-US" sz="4000"/>
              <a:t>Alteration is the illegal modification of private or confidential data and information with the aim of misinforming users.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2800" dirty="0" smtClean="0"/>
              <a:t>Control Measures Against Unauthorized Access</a:t>
            </a:r>
            <a:endParaRPr lang="en-US" sz="2800" dirty="0"/>
          </a:p>
        </p:txBody>
      </p:sp>
      <p:sp>
        <p:nvSpPr>
          <p:cNvPr id="25603"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25604"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BC07CFFB-A83F-497B-9535-25F582FACFFC}" type="slidenum">
              <a:rPr lang="en-US"/>
              <a:pPr fontAlgn="base">
                <a:spcBef>
                  <a:spcPct val="0"/>
                </a:spcBef>
                <a:spcAft>
                  <a:spcPct val="0"/>
                </a:spcAft>
              </a:pPr>
              <a:t>24</a:t>
            </a:fld>
            <a:endParaRPr lang="en-US"/>
          </a:p>
        </p:txBody>
      </p:sp>
      <p:sp>
        <p:nvSpPr>
          <p:cNvPr id="25605" name="TextBox 5"/>
          <p:cNvSpPr txBox="1">
            <a:spLocks noChangeArrowheads="1"/>
          </p:cNvSpPr>
          <p:nvPr/>
        </p:nvSpPr>
        <p:spPr bwMode="auto">
          <a:xfrm>
            <a:off x="609600" y="1371600"/>
            <a:ext cx="7315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solidFill>
                  <a:srgbClr val="FF0000"/>
                </a:solidFill>
                <a:latin typeface="Andalus"/>
                <a:ea typeface="Andalus"/>
                <a:cs typeface="Andalus"/>
              </a:rPr>
              <a:t>Introduction</a:t>
            </a:r>
          </a:p>
        </p:txBody>
      </p:sp>
      <p:sp>
        <p:nvSpPr>
          <p:cNvPr id="25606" name="TextBox 6"/>
          <p:cNvSpPr txBox="1">
            <a:spLocks noChangeArrowheads="1"/>
          </p:cNvSpPr>
          <p:nvPr/>
        </p:nvSpPr>
        <p:spPr bwMode="auto">
          <a:xfrm>
            <a:off x="762000" y="1905000"/>
            <a:ext cx="7315200" cy="280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buFont typeface="Arial" pitchFamily="34" charset="0"/>
              <a:buChar char="•"/>
            </a:pPr>
            <a:r>
              <a:rPr lang="en-US" sz="4400"/>
              <a:t>To safeguard information, a number of security measures should be put in place.  This include: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2800" dirty="0" smtClean="0"/>
              <a:t>Control Measures Against Unauthorized Access</a:t>
            </a:r>
            <a:endParaRPr lang="en-US" sz="2800" dirty="0"/>
          </a:p>
        </p:txBody>
      </p:sp>
      <p:sp>
        <p:nvSpPr>
          <p:cNvPr id="26627"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26628"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23DB2E03-CFB9-4E7E-8C1A-059895D57703}" type="slidenum">
              <a:rPr lang="en-US"/>
              <a:pPr fontAlgn="base">
                <a:spcBef>
                  <a:spcPct val="0"/>
                </a:spcBef>
                <a:spcAft>
                  <a:spcPct val="0"/>
                </a:spcAft>
              </a:pPr>
              <a:t>25</a:t>
            </a:fld>
            <a:endParaRPr lang="en-US"/>
          </a:p>
        </p:txBody>
      </p:sp>
      <p:sp>
        <p:nvSpPr>
          <p:cNvPr id="26629" name="TextBox 5"/>
          <p:cNvSpPr txBox="1">
            <a:spLocks noChangeArrowheads="1"/>
          </p:cNvSpPr>
          <p:nvPr/>
        </p:nvSpPr>
        <p:spPr bwMode="auto">
          <a:xfrm>
            <a:off x="609600" y="1371600"/>
            <a:ext cx="7315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solidFill>
                  <a:srgbClr val="FF0000"/>
                </a:solidFill>
                <a:latin typeface="Andalus"/>
                <a:ea typeface="Andalus"/>
                <a:cs typeface="Andalus"/>
              </a:rPr>
              <a:t>A. Firewall</a:t>
            </a:r>
          </a:p>
        </p:txBody>
      </p:sp>
      <p:sp>
        <p:nvSpPr>
          <p:cNvPr id="26630" name="TextBox 6"/>
          <p:cNvSpPr txBox="1">
            <a:spLocks noChangeArrowheads="1"/>
          </p:cNvSpPr>
          <p:nvPr/>
        </p:nvSpPr>
        <p:spPr bwMode="auto">
          <a:xfrm>
            <a:off x="762000" y="1905000"/>
            <a:ext cx="7315200" cy="440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buFont typeface="Arial" pitchFamily="34" charset="0"/>
              <a:buChar char="•"/>
            </a:pPr>
            <a:r>
              <a:rPr lang="en-US" sz="2800"/>
              <a:t>A firewall is a device or a software system that filters the data and information exchanged between different networks by enforcing the host networks access control policy. </a:t>
            </a:r>
          </a:p>
          <a:p>
            <a:pPr>
              <a:buFont typeface="Arial" pitchFamily="34" charset="0"/>
              <a:buChar char="•"/>
            </a:pPr>
            <a:r>
              <a:rPr lang="en-US" sz="2800"/>
              <a:t>The main aim of a firewall is to monitor and control access to or from protected networks</a:t>
            </a:r>
          </a:p>
          <a:p>
            <a:pPr>
              <a:buFont typeface="Arial" pitchFamily="34" charset="0"/>
              <a:buChar char="•"/>
            </a:pPr>
            <a:r>
              <a:rPr lang="en-US" sz="2800"/>
              <a:t>People who do not have permission cannot access the network and those within cannot access firewall restricted  sites outside their networks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2800" dirty="0" smtClean="0"/>
              <a:t>Control Measures Against Unauthorized Access</a:t>
            </a:r>
            <a:endParaRPr lang="en-US" sz="2800" dirty="0"/>
          </a:p>
        </p:txBody>
      </p:sp>
      <p:sp>
        <p:nvSpPr>
          <p:cNvPr id="27651"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27652"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7D4990E8-7F15-4BFE-962A-5BE31476D56B}" type="slidenum">
              <a:rPr lang="en-US"/>
              <a:pPr fontAlgn="base">
                <a:spcBef>
                  <a:spcPct val="0"/>
                </a:spcBef>
                <a:spcAft>
                  <a:spcPct val="0"/>
                </a:spcAft>
              </a:pPr>
              <a:t>26</a:t>
            </a:fld>
            <a:endParaRPr lang="en-US"/>
          </a:p>
        </p:txBody>
      </p:sp>
      <p:sp>
        <p:nvSpPr>
          <p:cNvPr id="27653" name="TextBox 5"/>
          <p:cNvSpPr txBox="1">
            <a:spLocks noChangeArrowheads="1"/>
          </p:cNvSpPr>
          <p:nvPr/>
        </p:nvSpPr>
        <p:spPr bwMode="auto">
          <a:xfrm>
            <a:off x="609600" y="1371600"/>
            <a:ext cx="7315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solidFill>
                  <a:srgbClr val="FF0000"/>
                </a:solidFill>
                <a:latin typeface="Andalus"/>
                <a:ea typeface="Andalus"/>
                <a:cs typeface="Andalus"/>
              </a:rPr>
              <a:t>B. Data Encryption</a:t>
            </a:r>
          </a:p>
        </p:txBody>
      </p:sp>
      <p:sp>
        <p:nvSpPr>
          <p:cNvPr id="27654" name="TextBox 6"/>
          <p:cNvSpPr txBox="1">
            <a:spLocks noChangeArrowheads="1"/>
          </p:cNvSpPr>
          <p:nvPr/>
        </p:nvSpPr>
        <p:spPr bwMode="auto">
          <a:xfrm>
            <a:off x="762000" y="1905000"/>
            <a:ext cx="73152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buFont typeface="Arial" pitchFamily="34" charset="0"/>
              <a:buChar char="•"/>
            </a:pPr>
            <a:r>
              <a:rPr lang="en-US" sz="2400"/>
              <a:t>This is the process of mixing up data so that only the sender and the receiver can understand with use of an encryption key.</a:t>
            </a:r>
          </a:p>
          <a:p>
            <a:pPr>
              <a:buFont typeface="Arial" pitchFamily="34" charset="0"/>
              <a:buChar char="•"/>
            </a:pPr>
            <a:r>
              <a:rPr lang="en-US" sz="2400"/>
              <a:t>The translation of </a:t>
            </a:r>
            <a:r>
              <a:rPr lang="en-US" sz="2400">
                <a:hlinkClick r:id="rId3"/>
              </a:rPr>
              <a:t>data</a:t>
            </a:r>
            <a:r>
              <a:rPr lang="en-US" sz="2400"/>
              <a:t> into a secret code. Encryption is the most effective way to achieve data </a:t>
            </a:r>
            <a:r>
              <a:rPr lang="en-US" sz="2400">
                <a:hlinkClick r:id="rId4"/>
              </a:rPr>
              <a:t>security</a:t>
            </a:r>
            <a:r>
              <a:rPr lang="en-US" sz="2400"/>
              <a:t>. To </a:t>
            </a:r>
            <a:r>
              <a:rPr lang="en-US" sz="2400">
                <a:hlinkClick r:id="rId5"/>
              </a:rPr>
              <a:t>read</a:t>
            </a:r>
            <a:r>
              <a:rPr lang="en-US" sz="2400"/>
              <a:t> an encrypted </a:t>
            </a:r>
            <a:r>
              <a:rPr lang="en-US" sz="2400">
                <a:hlinkClick r:id="rId6"/>
              </a:rPr>
              <a:t>file</a:t>
            </a:r>
            <a:r>
              <a:rPr lang="en-US" sz="2400"/>
              <a:t>, you must have access to a secret </a:t>
            </a:r>
            <a:r>
              <a:rPr lang="en-US" sz="2400">
                <a:hlinkClick r:id="rId7"/>
              </a:rPr>
              <a:t>key</a:t>
            </a:r>
            <a:r>
              <a:rPr lang="en-US" sz="2400"/>
              <a:t> or </a:t>
            </a:r>
            <a:r>
              <a:rPr lang="en-US" sz="2400">
                <a:hlinkClick r:id="rId8"/>
              </a:rPr>
              <a:t>password</a:t>
            </a:r>
            <a:r>
              <a:rPr lang="en-US" sz="2400"/>
              <a:t> that enables you to </a:t>
            </a:r>
            <a:r>
              <a:rPr lang="en-US" sz="2400" i="1">
                <a:hlinkClick r:id="rId9"/>
              </a:rPr>
              <a:t>decrypt</a:t>
            </a:r>
            <a:r>
              <a:rPr lang="en-US" sz="2400"/>
              <a:t> it. Unencrypted data is called </a:t>
            </a:r>
            <a:r>
              <a:rPr lang="en-US" sz="2400" i="1">
                <a:hlinkClick r:id="rId10"/>
              </a:rPr>
              <a:t>plain text</a:t>
            </a:r>
            <a:r>
              <a:rPr lang="en-US" sz="2400"/>
              <a:t> </a:t>
            </a:r>
            <a:r>
              <a:rPr lang="en-US" sz="2400" i="1"/>
              <a:t>;</a:t>
            </a:r>
            <a:r>
              <a:rPr lang="en-US" sz="2400"/>
              <a:t> encrypted data is referred to as </a:t>
            </a:r>
            <a:r>
              <a:rPr lang="en-US" sz="2400" i="1">
                <a:hlinkClick r:id="rId11"/>
              </a:rPr>
              <a:t>cipher text</a:t>
            </a:r>
            <a:r>
              <a:rPr lang="en-US" sz="2400"/>
              <a:t>.</a:t>
            </a:r>
          </a:p>
          <a:p>
            <a:r>
              <a:rPr lang="en-US" sz="2400"/>
              <a:t>There are two main types of encryption: asymmetric encryption (also called </a:t>
            </a:r>
            <a:r>
              <a:rPr lang="en-US" sz="2400">
                <a:hlinkClick r:id="rId12"/>
              </a:rPr>
              <a:t>public-key encryption</a:t>
            </a:r>
            <a:r>
              <a:rPr lang="en-US" sz="2400"/>
              <a:t>) and </a:t>
            </a:r>
            <a:r>
              <a:rPr lang="en-US" sz="2400">
                <a:hlinkClick r:id="rId13"/>
              </a:rPr>
              <a:t>symmetric encryption</a:t>
            </a:r>
            <a:r>
              <a:rPr lang="en-US" sz="2400"/>
              <a:t>.</a:t>
            </a:r>
          </a:p>
          <a:p>
            <a:pPr>
              <a:buFont typeface="Arial" pitchFamily="34" charset="0"/>
              <a:buChar char="•"/>
            </a:pPr>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2800" dirty="0" smtClean="0"/>
              <a:t>Control Measures Against Unauthorized Access</a:t>
            </a:r>
            <a:endParaRPr lang="en-US" sz="2800" dirty="0"/>
          </a:p>
        </p:txBody>
      </p:sp>
      <p:sp>
        <p:nvSpPr>
          <p:cNvPr id="28675"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28676"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3817DF0A-3909-431E-88DD-31E2C11639FA}" type="slidenum">
              <a:rPr lang="en-US"/>
              <a:pPr fontAlgn="base">
                <a:spcBef>
                  <a:spcPct val="0"/>
                </a:spcBef>
                <a:spcAft>
                  <a:spcPct val="0"/>
                </a:spcAft>
              </a:pPr>
              <a:t>27</a:t>
            </a:fld>
            <a:endParaRPr lang="en-US"/>
          </a:p>
        </p:txBody>
      </p:sp>
      <p:sp>
        <p:nvSpPr>
          <p:cNvPr id="28677" name="TextBox 5"/>
          <p:cNvSpPr txBox="1">
            <a:spLocks noChangeArrowheads="1"/>
          </p:cNvSpPr>
          <p:nvPr/>
        </p:nvSpPr>
        <p:spPr bwMode="auto">
          <a:xfrm>
            <a:off x="609600" y="1371600"/>
            <a:ext cx="7315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solidFill>
                  <a:srgbClr val="FF0000"/>
                </a:solidFill>
                <a:latin typeface="Andalus"/>
                <a:ea typeface="Andalus"/>
                <a:cs typeface="Andalus"/>
              </a:rPr>
              <a:t>C. Security Monitors</a:t>
            </a:r>
          </a:p>
        </p:txBody>
      </p:sp>
      <p:sp>
        <p:nvSpPr>
          <p:cNvPr id="7" name="TextBox 6"/>
          <p:cNvSpPr txBox="1"/>
          <p:nvPr/>
        </p:nvSpPr>
        <p:spPr>
          <a:xfrm>
            <a:off x="762000" y="1905000"/>
            <a:ext cx="7315200" cy="4062413"/>
          </a:xfrm>
          <a:prstGeom prst="rect">
            <a:avLst/>
          </a:prstGeom>
          <a:noFill/>
        </p:spPr>
        <p:txBody>
          <a:bodyPr>
            <a:spAutoFit/>
          </a:bodyPr>
          <a:lstStyle/>
          <a:p>
            <a:pPr fontAlgn="auto">
              <a:spcBef>
                <a:spcPts val="0"/>
              </a:spcBef>
              <a:spcAft>
                <a:spcPts val="0"/>
              </a:spcAft>
              <a:buFont typeface="Arial" pitchFamily="34" charset="0"/>
              <a:buChar char="•"/>
              <a:defRPr/>
            </a:pPr>
            <a:r>
              <a:rPr lang="en-US" sz="2400" dirty="0">
                <a:latin typeface="+mn-lt"/>
                <a:cs typeface="+mn-cs"/>
              </a:rPr>
              <a:t>The are programs that monitor and keep a log file or record of computer systems and protect them from unauthorized access. E.g. </a:t>
            </a:r>
          </a:p>
          <a:p>
            <a:pPr fontAlgn="auto">
              <a:spcBef>
                <a:spcPts val="0"/>
              </a:spcBef>
              <a:spcAft>
                <a:spcPts val="0"/>
              </a:spcAft>
              <a:buFont typeface="Arial" pitchFamily="34" charset="0"/>
              <a:buChar char="•"/>
              <a:defRPr/>
            </a:pPr>
            <a:r>
              <a:rPr lang="en-US" sz="2400" dirty="0">
                <a:solidFill>
                  <a:srgbClr val="FF0000"/>
                </a:solidFill>
                <a:latin typeface="+mn-lt"/>
                <a:cs typeface="+mn-cs"/>
              </a:rPr>
              <a:t>Biometric Security</a:t>
            </a:r>
          </a:p>
          <a:p>
            <a:pPr fontAlgn="auto">
              <a:spcBef>
                <a:spcPts val="0"/>
              </a:spcBef>
              <a:spcAft>
                <a:spcPts val="0"/>
              </a:spcAft>
              <a:defRPr/>
            </a:pPr>
            <a:r>
              <a:rPr lang="en-US" sz="2400" dirty="0">
                <a:latin typeface="+mn-lt"/>
                <a:cs typeface="+mn-cs"/>
              </a:rPr>
              <a:t>This type of security takes the user’s attributes such as voice, fingerprints and facial recognition.</a:t>
            </a:r>
          </a:p>
          <a:p>
            <a:pPr fontAlgn="auto">
              <a:spcBef>
                <a:spcPts val="0"/>
              </a:spcBef>
              <a:spcAft>
                <a:spcPts val="0"/>
              </a:spcAft>
              <a:buFont typeface="Arial" pitchFamily="34" charset="0"/>
              <a:buChar char="•"/>
              <a:defRPr/>
            </a:pPr>
            <a:r>
              <a:rPr lang="en-US" sz="2400" dirty="0">
                <a:solidFill>
                  <a:srgbClr val="FF0000"/>
                </a:solidFill>
                <a:latin typeface="+mn-lt"/>
                <a:cs typeface="+mn-cs"/>
              </a:rPr>
              <a:t>Other access Controls measures Include:-</a:t>
            </a:r>
          </a:p>
          <a:p>
            <a:pPr marL="342900" indent="-342900" fontAlgn="auto">
              <a:spcBef>
                <a:spcPts val="0"/>
              </a:spcBef>
              <a:spcAft>
                <a:spcPts val="0"/>
              </a:spcAft>
              <a:buFont typeface="Wingdings" pitchFamily="2" charset="2"/>
              <a:buChar char="q"/>
              <a:defRPr/>
            </a:pPr>
            <a:r>
              <a:rPr lang="en-US" sz="2400" dirty="0">
                <a:latin typeface="+mn-lt"/>
                <a:cs typeface="+mn-cs"/>
              </a:rPr>
              <a:t>Enhancing a multilevel authentication policies such as assigning users log on accounts, use of smart cards and personal identification number (PIN)</a:t>
            </a:r>
          </a:p>
          <a:p>
            <a:pPr fontAlgn="auto">
              <a:spcBef>
                <a:spcPts val="0"/>
              </a:spcBef>
              <a:spcAft>
                <a:spcPts val="0"/>
              </a:spcAft>
              <a:buFont typeface="Arial" pitchFamily="34" charset="0"/>
              <a:buChar char="•"/>
              <a:defRPr/>
            </a:pPr>
            <a:endParaRPr lang="en-US" dirty="0">
              <a:latin typeface="+mn-lt"/>
              <a:cs typeface="+mn-cs"/>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fontAlgn="auto">
              <a:spcAft>
                <a:spcPts val="0"/>
              </a:spcAft>
              <a:defRPr/>
            </a:pPr>
            <a:r>
              <a:rPr lang="en-US" sz="2800" dirty="0" smtClean="0"/>
              <a:t>Policies and laws governing information security </a:t>
            </a:r>
            <a:endParaRPr lang="en-US" sz="2800" dirty="0"/>
          </a:p>
        </p:txBody>
      </p:sp>
      <p:sp>
        <p:nvSpPr>
          <p:cNvPr id="29699" name="Content Placeholder 5"/>
          <p:cNvSpPr>
            <a:spLocks noGrp="1"/>
          </p:cNvSpPr>
          <p:nvPr>
            <p:ph idx="1"/>
          </p:nvPr>
        </p:nvSpPr>
        <p:spPr/>
        <p:txBody>
          <a:bodyPr/>
          <a:lstStyle/>
          <a:p>
            <a:pPr>
              <a:buFont typeface="Arial" pitchFamily="34" charset="0"/>
              <a:buNone/>
            </a:pPr>
            <a:r>
              <a:rPr lang="en-US" b="1" smtClean="0">
                <a:solidFill>
                  <a:srgbClr val="FF0000"/>
                </a:solidFill>
              </a:rPr>
              <a:t>Introduction</a:t>
            </a:r>
          </a:p>
          <a:p>
            <a:r>
              <a:rPr lang="en-US" smtClean="0"/>
              <a:t>Laws, regulations and policies enacted are meant to regulate  and govern data processing and information security. Laws can either exist as international laws enacted by ISO- International Standardization Organization an ISF- Information Security Forum</a:t>
            </a:r>
          </a:p>
          <a:p>
            <a:r>
              <a:rPr lang="en-US" smtClean="0"/>
              <a:t>These are non-profit making organizations who also offer research on best practices </a:t>
            </a:r>
          </a:p>
          <a:p>
            <a:r>
              <a:rPr lang="en-US" smtClean="0"/>
              <a:t>There are also locally enacted laws to control the IT sector by Parliament and policies made by the ministry of Information and Technology</a:t>
            </a:r>
          </a:p>
          <a:p>
            <a:r>
              <a:rPr lang="en-US" smtClean="0"/>
              <a:t>Examples of laws that exist include:</a:t>
            </a:r>
          </a:p>
        </p:txBody>
      </p:sp>
      <p:sp>
        <p:nvSpPr>
          <p:cNvPr id="29700" name="Footer Placeholder 2"/>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29701"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99AA4CED-8CCA-4AB6-B3E5-ED03B4909875}" type="slidenum">
              <a:rPr lang="en-US"/>
              <a:pPr fontAlgn="base">
                <a:spcBef>
                  <a:spcPct val="0"/>
                </a:spcBef>
                <a:spcAft>
                  <a:spcPct val="0"/>
                </a:spcAft>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fontAlgn="auto">
              <a:spcAft>
                <a:spcPts val="0"/>
              </a:spcAft>
              <a:defRPr/>
            </a:pPr>
            <a:r>
              <a:rPr lang="en-US" sz="2800" dirty="0" smtClean="0"/>
              <a:t>Policies and laws governing information security </a:t>
            </a:r>
            <a:endParaRPr lang="en-US" sz="2800" dirty="0"/>
          </a:p>
        </p:txBody>
      </p:sp>
      <p:sp>
        <p:nvSpPr>
          <p:cNvPr id="30723" name="Content Placeholder 5"/>
          <p:cNvSpPr>
            <a:spLocks noGrp="1"/>
          </p:cNvSpPr>
          <p:nvPr>
            <p:ph idx="1"/>
          </p:nvPr>
        </p:nvSpPr>
        <p:spPr/>
        <p:txBody>
          <a:bodyPr/>
          <a:lstStyle/>
          <a:p>
            <a:pPr>
              <a:buFont typeface="Arial" pitchFamily="34" charset="0"/>
              <a:buNone/>
            </a:pPr>
            <a:r>
              <a:rPr lang="en-US" sz="3200" b="1" smtClean="0">
                <a:solidFill>
                  <a:srgbClr val="FF0000"/>
                </a:solidFill>
              </a:rPr>
              <a:t>ICT related acts in Kenya</a:t>
            </a:r>
          </a:p>
          <a:p>
            <a:r>
              <a:rPr lang="en-US" sz="3200" smtClean="0"/>
              <a:t>The science and Technology Act</a:t>
            </a:r>
          </a:p>
          <a:p>
            <a:r>
              <a:rPr lang="en-US" sz="3200" smtClean="0"/>
              <a:t>Cap. 250 of 1977</a:t>
            </a:r>
          </a:p>
          <a:p>
            <a:r>
              <a:rPr lang="en-US" sz="3200" smtClean="0"/>
              <a:t>The Kenya Broadcasting Corporation Act of 1988</a:t>
            </a:r>
          </a:p>
          <a:p>
            <a:r>
              <a:rPr lang="en-US" sz="3200" smtClean="0"/>
              <a:t>The Kenya Communications Act of 1998</a:t>
            </a:r>
          </a:p>
          <a:p>
            <a:pPr>
              <a:buFont typeface="Arial" pitchFamily="34" charset="0"/>
              <a:buNone/>
            </a:pPr>
            <a:r>
              <a:rPr lang="en-US" sz="3200" smtClean="0"/>
              <a:t>However these laws are not adequate to address the current  issues of IT and ICT</a:t>
            </a:r>
          </a:p>
        </p:txBody>
      </p:sp>
      <p:sp>
        <p:nvSpPr>
          <p:cNvPr id="30724" name="Footer Placeholder 2"/>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30725"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9F1E3ECE-6264-4F5F-8EDA-9B10A553A4E7}" type="slidenum">
              <a:rPr lang="en-US"/>
              <a:pPr fontAlgn="base">
                <a:spcBef>
                  <a:spcPct val="0"/>
                </a:spcBef>
                <a:spcAft>
                  <a:spcPct val="0"/>
                </a:spcAft>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Confidentiality </a:t>
            </a:r>
            <a:endParaRPr lang="en-US" dirty="0"/>
          </a:p>
        </p:txBody>
      </p:sp>
      <p:sp>
        <p:nvSpPr>
          <p:cNvPr id="4099" name="Content Placeholder 2"/>
          <p:cNvSpPr>
            <a:spLocks noGrp="1"/>
          </p:cNvSpPr>
          <p:nvPr>
            <p:ph idx="1"/>
          </p:nvPr>
        </p:nvSpPr>
        <p:spPr/>
        <p:txBody>
          <a:bodyPr/>
          <a:lstStyle/>
          <a:p>
            <a:r>
              <a:rPr lang="en-US" smtClean="0"/>
              <a:t>This implies that sensitive data or information belonging to an organization or government should not be accessed by or disclosed to unauthorized people. </a:t>
            </a:r>
          </a:p>
          <a:p>
            <a:r>
              <a:rPr lang="en-US" smtClean="0"/>
              <a:t>Such data includes: office documents, chemical formula, employee’s details, examinations etc.</a:t>
            </a:r>
          </a:p>
        </p:txBody>
      </p:sp>
      <p:sp>
        <p:nvSpPr>
          <p:cNvPr id="4100" name="Footer Placeholder 3"/>
          <p:cNvSpPr>
            <a:spLocks noGrp="1"/>
          </p:cNvSpPr>
          <p:nvPr>
            <p:ph type="ftr" sz="quarter" idx="11"/>
          </p:nvPr>
        </p:nvSpPr>
        <p:spPr bwMode="auto">
          <a:xfrm rot="16200000">
            <a:off x="6749256" y="3210719"/>
            <a:ext cx="4043363"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4101"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59142C08-3180-4530-ADD3-62F761DC6A11}" type="slidenum">
              <a:rPr lang="en-US"/>
              <a:pPr fontAlgn="base">
                <a:spcBef>
                  <a:spcPct val="0"/>
                </a:spcBef>
                <a:spcAft>
                  <a:spcPct val="0"/>
                </a:spcAft>
              </a:pPr>
              <a:t>3</a:t>
            </a:fld>
            <a:endParaRPr lang="en-US"/>
          </a:p>
        </p:txBody>
      </p:sp>
      <p:sp>
        <p:nvSpPr>
          <p:cNvPr id="6" name="Title 1"/>
          <p:cNvSpPr txBox="1">
            <a:spLocks/>
          </p:cNvSpPr>
          <p:nvPr/>
        </p:nvSpPr>
        <p:spPr>
          <a:xfrm>
            <a:off x="533400" y="6324600"/>
            <a:ext cx="7620000" cy="381000"/>
          </a:xfrm>
          <a:prstGeom prst="rect">
            <a:avLst/>
          </a:prstGeom>
        </p:spPr>
        <p:txBody>
          <a:bodyPr anchor="ct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fontAlgn="auto">
              <a:spcAft>
                <a:spcPts val="0"/>
              </a:spcAft>
              <a:defRPr/>
            </a:pPr>
            <a:r>
              <a:rPr lang="en-US" sz="1800" smtClean="0">
                <a:solidFill>
                  <a:srgbClr val="FF0000"/>
                </a:solidFill>
              </a:rPr>
              <a:t>Data security core principles </a:t>
            </a:r>
            <a:endParaRPr lang="en-US" sz="1800" dirty="0">
              <a:solidFill>
                <a:srgbClr val="FF0000"/>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fontAlgn="auto">
              <a:spcAft>
                <a:spcPts val="0"/>
              </a:spcAft>
              <a:defRPr/>
            </a:pPr>
            <a:r>
              <a:rPr lang="en-US" sz="2800" dirty="0" smtClean="0"/>
              <a:t>Policies and laws governing information security </a:t>
            </a:r>
            <a:endParaRPr lang="en-US" sz="2800" dirty="0"/>
          </a:p>
        </p:txBody>
      </p:sp>
      <p:sp>
        <p:nvSpPr>
          <p:cNvPr id="31747" name="Content Placeholder 5"/>
          <p:cNvSpPr>
            <a:spLocks noGrp="1"/>
          </p:cNvSpPr>
          <p:nvPr>
            <p:ph idx="1"/>
          </p:nvPr>
        </p:nvSpPr>
        <p:spPr/>
        <p:txBody>
          <a:bodyPr/>
          <a:lstStyle/>
          <a:p>
            <a:pPr>
              <a:buFont typeface="Arial" pitchFamily="34" charset="0"/>
              <a:buNone/>
            </a:pPr>
            <a:r>
              <a:rPr lang="en-US" sz="3600" b="1" smtClean="0">
                <a:solidFill>
                  <a:srgbClr val="FF0000"/>
                </a:solidFill>
              </a:rPr>
              <a:t>Kenya ICT Policy</a:t>
            </a:r>
          </a:p>
          <a:p>
            <a:r>
              <a:rPr lang="en-US" sz="3600" smtClean="0"/>
              <a:t>The government  has put in place the ICT policy that seeks to address issues of privacy, e-security, ICT registration, cyber crimes, ethical and moral conduct, copyrights, intellectual property rights and privacy</a:t>
            </a:r>
          </a:p>
        </p:txBody>
      </p:sp>
      <p:sp>
        <p:nvSpPr>
          <p:cNvPr id="31748" name="Footer Placeholder 2"/>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31749"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F8CA25C0-8919-4ACE-9DA8-7126566E1016}" type="slidenum">
              <a:rPr lang="en-US"/>
              <a:pPr fontAlgn="base">
                <a:spcBef>
                  <a:spcPct val="0"/>
                </a:spcBef>
                <a:spcAft>
                  <a:spcPct val="0"/>
                </a:spcAft>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fontAlgn="auto">
              <a:spcAft>
                <a:spcPts val="0"/>
              </a:spcAft>
              <a:defRPr/>
            </a:pPr>
            <a:r>
              <a:rPr lang="en-US" sz="2800" dirty="0" smtClean="0"/>
              <a:t>Policies and laws governing information security </a:t>
            </a:r>
            <a:endParaRPr lang="en-US" sz="2800" dirty="0"/>
          </a:p>
        </p:txBody>
      </p:sp>
      <p:sp>
        <p:nvSpPr>
          <p:cNvPr id="32771" name="Content Placeholder 5"/>
          <p:cNvSpPr>
            <a:spLocks noGrp="1"/>
          </p:cNvSpPr>
          <p:nvPr>
            <p:ph idx="1"/>
          </p:nvPr>
        </p:nvSpPr>
        <p:spPr/>
        <p:txBody>
          <a:bodyPr/>
          <a:lstStyle/>
          <a:p>
            <a:pPr>
              <a:buFont typeface="Arial" pitchFamily="34" charset="0"/>
              <a:buNone/>
            </a:pPr>
            <a:r>
              <a:rPr lang="en-US" sz="3600" b="1" smtClean="0">
                <a:solidFill>
                  <a:srgbClr val="FF0000"/>
                </a:solidFill>
              </a:rPr>
              <a:t>United Kingdom Data Protection Act 1998</a:t>
            </a:r>
          </a:p>
          <a:p>
            <a:r>
              <a:rPr lang="en-US" sz="3600" smtClean="0"/>
              <a:t>This act protects an individual privacy. The act states that no processing of information relating to individuals, including the obtaining, holding, use or disclosure of such information can be done without owner’s consent.</a:t>
            </a:r>
          </a:p>
        </p:txBody>
      </p:sp>
      <p:sp>
        <p:nvSpPr>
          <p:cNvPr id="32772" name="Footer Placeholder 2"/>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32773"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43393521-F3D4-4474-92D3-5967D0AE3B54}" type="slidenum">
              <a:rPr lang="en-US"/>
              <a:pPr fontAlgn="base">
                <a:spcBef>
                  <a:spcPct val="0"/>
                </a:spcBef>
                <a:spcAft>
                  <a:spcPct val="0"/>
                </a:spcAft>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fontAlgn="auto">
              <a:spcAft>
                <a:spcPts val="0"/>
              </a:spcAft>
              <a:defRPr/>
            </a:pPr>
            <a:r>
              <a:rPr lang="en-US" sz="2800" dirty="0" smtClean="0"/>
              <a:t>Policies and laws governing information security </a:t>
            </a:r>
            <a:endParaRPr lang="en-US" sz="2800" dirty="0"/>
          </a:p>
        </p:txBody>
      </p:sp>
      <p:sp>
        <p:nvSpPr>
          <p:cNvPr id="33795" name="Content Placeholder 5"/>
          <p:cNvSpPr>
            <a:spLocks noGrp="1"/>
          </p:cNvSpPr>
          <p:nvPr>
            <p:ph idx="1"/>
          </p:nvPr>
        </p:nvSpPr>
        <p:spPr/>
        <p:txBody>
          <a:bodyPr/>
          <a:lstStyle/>
          <a:p>
            <a:pPr>
              <a:buFont typeface="Arial" pitchFamily="34" charset="0"/>
              <a:buNone/>
            </a:pPr>
            <a:r>
              <a:rPr lang="en-US" sz="3200" b="1" smtClean="0">
                <a:solidFill>
                  <a:srgbClr val="FF0000"/>
                </a:solidFill>
              </a:rPr>
              <a:t>United Kingdom Computer Misuse Act 1990</a:t>
            </a:r>
          </a:p>
          <a:p>
            <a:r>
              <a:rPr lang="en-US" sz="3200" smtClean="0"/>
              <a:t>This act makes computer crimes such as hacking a criminal offence. The act has become a model of many other countries including Kenya, which they have used to draft their own information security regulations.</a:t>
            </a:r>
          </a:p>
        </p:txBody>
      </p:sp>
      <p:sp>
        <p:nvSpPr>
          <p:cNvPr id="33796" name="Footer Placeholder 2"/>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33797"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E6531904-90E0-41C0-AB12-0595A64A6A4A}" type="slidenum">
              <a:rPr lang="en-US"/>
              <a:pPr fontAlgn="base">
                <a:spcBef>
                  <a:spcPct val="0"/>
                </a:spcBef>
                <a:spcAft>
                  <a:spcPct val="0"/>
                </a:spcAft>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fontAlgn="auto">
              <a:spcAft>
                <a:spcPts val="0"/>
              </a:spcAft>
              <a:defRPr/>
            </a:pPr>
            <a:r>
              <a:rPr lang="en-US" sz="2800" dirty="0" smtClean="0"/>
              <a:t>Policies and laws governing information security </a:t>
            </a:r>
            <a:endParaRPr lang="en-US" sz="2800" dirty="0"/>
          </a:p>
        </p:txBody>
      </p:sp>
      <p:sp>
        <p:nvSpPr>
          <p:cNvPr id="34819" name="Content Placeholder 5"/>
          <p:cNvSpPr>
            <a:spLocks noGrp="1"/>
          </p:cNvSpPr>
          <p:nvPr>
            <p:ph idx="1"/>
          </p:nvPr>
        </p:nvSpPr>
        <p:spPr/>
        <p:txBody>
          <a:bodyPr/>
          <a:lstStyle/>
          <a:p>
            <a:pPr>
              <a:buFont typeface="Arial" pitchFamily="34" charset="0"/>
              <a:buNone/>
            </a:pPr>
            <a:r>
              <a:rPr lang="en-US" sz="2800" b="1" smtClean="0">
                <a:solidFill>
                  <a:srgbClr val="FF0000"/>
                </a:solidFill>
              </a:rPr>
              <a:t>Family Educational Rights and Privacy Act (USA)</a:t>
            </a:r>
          </a:p>
          <a:p>
            <a:r>
              <a:rPr lang="en-US" sz="2800" smtClean="0"/>
              <a:t>This law protects the privacy of srudent’s education records. To release any information from a student’s education record.</a:t>
            </a:r>
          </a:p>
          <a:p>
            <a:pPr>
              <a:buFont typeface="Arial" pitchFamily="34" charset="0"/>
              <a:buNone/>
            </a:pPr>
            <a:r>
              <a:rPr lang="en-US" sz="2800" b="1" smtClean="0">
                <a:solidFill>
                  <a:srgbClr val="FF0000"/>
                </a:solidFill>
              </a:rPr>
              <a:t>Security Breach Notification Laws</a:t>
            </a:r>
          </a:p>
          <a:p>
            <a:r>
              <a:rPr lang="en-US" sz="2800" smtClean="0"/>
              <a:t>Most countries require businesses, nonprofit, and state institutions, to notify consumers when encrypted ‘personal information’ is compromised, lost, or stolen.</a:t>
            </a:r>
          </a:p>
        </p:txBody>
      </p:sp>
      <p:sp>
        <p:nvSpPr>
          <p:cNvPr id="34820" name="Footer Placeholder 2"/>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34821"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78E57033-36B2-48F0-B489-F34D615CDC26}" type="slidenum">
              <a:rPr lang="en-US"/>
              <a:pPr fontAlgn="base">
                <a:spcBef>
                  <a:spcPct val="0"/>
                </a:spcBef>
                <a:spcAft>
                  <a:spcPct val="0"/>
                </a:spcAft>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fontAlgn="auto">
              <a:spcAft>
                <a:spcPts val="0"/>
              </a:spcAft>
              <a:defRPr/>
            </a:pPr>
            <a:r>
              <a:rPr lang="en-US" sz="2800" dirty="0" smtClean="0"/>
              <a:t>Policies and laws governing information security </a:t>
            </a:r>
            <a:endParaRPr lang="en-US" sz="2800" dirty="0"/>
          </a:p>
        </p:txBody>
      </p:sp>
      <p:sp>
        <p:nvSpPr>
          <p:cNvPr id="6" name="Content Placeholder 5"/>
          <p:cNvSpPr>
            <a:spLocks noGrp="1"/>
          </p:cNvSpPr>
          <p:nvPr>
            <p:ph idx="1"/>
          </p:nvPr>
        </p:nvSpPr>
        <p:spPr/>
        <p:txBody>
          <a:bodyPr rtlCol="0">
            <a:normAutofit lnSpcReduction="10000"/>
          </a:bodyPr>
          <a:lstStyle/>
          <a:p>
            <a:pPr fontAlgn="auto">
              <a:spcAft>
                <a:spcPts val="0"/>
              </a:spcAft>
              <a:buFont typeface="Arial" pitchFamily="34" charset="0"/>
              <a:buNone/>
              <a:defRPr/>
            </a:pPr>
            <a:r>
              <a:rPr lang="en-US" b="1" dirty="0" smtClean="0">
                <a:solidFill>
                  <a:srgbClr val="FF0000"/>
                </a:solidFill>
              </a:rPr>
              <a:t>Copyright and Software Protection Laws</a:t>
            </a:r>
          </a:p>
          <a:p>
            <a:pPr fontAlgn="auto">
              <a:spcAft>
                <a:spcPts val="0"/>
              </a:spcAft>
              <a:defRPr/>
            </a:pPr>
            <a:r>
              <a:rPr lang="en-US" dirty="0" smtClean="0"/>
              <a:t>Hardware and Software are protected by either national or international Copyright, designs and patents laws or Acts.</a:t>
            </a:r>
          </a:p>
          <a:p>
            <a:pPr fontAlgn="auto">
              <a:spcAft>
                <a:spcPts val="0"/>
              </a:spcAft>
              <a:defRPr/>
            </a:pPr>
            <a:r>
              <a:rPr lang="en-US" dirty="0" smtClean="0"/>
              <a:t>These laws seek to address:</a:t>
            </a:r>
          </a:p>
          <a:p>
            <a:pPr marL="628650" indent="-514350" fontAlgn="auto">
              <a:spcAft>
                <a:spcPts val="0"/>
              </a:spcAft>
              <a:buFont typeface="+mj-lt"/>
              <a:buAutoNum type="romanLcPeriod"/>
              <a:defRPr/>
            </a:pPr>
            <a:r>
              <a:rPr lang="en-US" dirty="0" smtClean="0"/>
              <a:t>Data should not be disclosed to other people without the owner’s permission</a:t>
            </a:r>
          </a:p>
          <a:p>
            <a:pPr marL="628650" indent="-514350" fontAlgn="auto">
              <a:spcAft>
                <a:spcPts val="0"/>
              </a:spcAft>
              <a:buFont typeface="+mj-lt"/>
              <a:buAutoNum type="romanLcPeriod"/>
              <a:defRPr/>
            </a:pPr>
            <a:r>
              <a:rPr lang="en-US" dirty="0" smtClean="0"/>
              <a:t>Data and information should be kept secured against loss or exposure</a:t>
            </a:r>
          </a:p>
          <a:p>
            <a:pPr marL="628650" indent="-514350" fontAlgn="auto">
              <a:spcAft>
                <a:spcPts val="0"/>
              </a:spcAft>
              <a:buFont typeface="+mj-lt"/>
              <a:buAutoNum type="romanLcPeriod"/>
              <a:defRPr/>
            </a:pPr>
            <a:r>
              <a:rPr lang="en-US" dirty="0" smtClean="0"/>
              <a:t>Data and information should not be kept longer than necessary</a:t>
            </a:r>
          </a:p>
          <a:p>
            <a:pPr marL="628650" indent="-514350" fontAlgn="auto">
              <a:spcAft>
                <a:spcPts val="0"/>
              </a:spcAft>
              <a:buFont typeface="+mj-lt"/>
              <a:buAutoNum type="romanLcPeriod"/>
              <a:defRPr/>
            </a:pPr>
            <a:r>
              <a:rPr lang="en-US" dirty="0" smtClean="0"/>
              <a:t>Data and information should be accurate and up to date</a:t>
            </a:r>
          </a:p>
          <a:p>
            <a:pPr marL="628650" indent="-514350" fontAlgn="auto">
              <a:spcAft>
                <a:spcPts val="0"/>
              </a:spcAft>
              <a:buFont typeface="+mj-lt"/>
              <a:buAutoNum type="romanLcPeriod"/>
              <a:defRPr/>
            </a:pPr>
            <a:r>
              <a:rPr lang="en-US" dirty="0" smtClean="0"/>
              <a:t>Data and information should be collected, used and kept for specified lawful purposes.</a:t>
            </a:r>
            <a:endParaRPr lang="en-US" dirty="0"/>
          </a:p>
        </p:txBody>
      </p:sp>
      <p:sp>
        <p:nvSpPr>
          <p:cNvPr id="35844" name="Footer Placeholder 2"/>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35845"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8F413DBF-6BC6-4D15-8544-0B4DC4DE768A}" type="slidenum">
              <a:rPr lang="en-US"/>
              <a:pPr fontAlgn="base">
                <a:spcBef>
                  <a:spcPct val="0"/>
                </a:spcBef>
                <a:spcAft>
                  <a:spcPct val="0"/>
                </a:spcAft>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fontAlgn="auto">
              <a:spcAft>
                <a:spcPts val="0"/>
              </a:spcAft>
              <a:defRPr/>
            </a:pPr>
            <a:r>
              <a:rPr lang="en-US" sz="2800" dirty="0" smtClean="0"/>
              <a:t>Review Questions</a:t>
            </a:r>
            <a:endParaRPr lang="en-US" sz="2800" dirty="0"/>
          </a:p>
        </p:txBody>
      </p:sp>
      <p:sp>
        <p:nvSpPr>
          <p:cNvPr id="6" name="Content Placeholder 5"/>
          <p:cNvSpPr>
            <a:spLocks noGrp="1"/>
          </p:cNvSpPr>
          <p:nvPr>
            <p:ph idx="1"/>
          </p:nvPr>
        </p:nvSpPr>
        <p:spPr/>
        <p:txBody>
          <a:bodyPr rtlCol="0">
            <a:normAutofit lnSpcReduction="10000"/>
          </a:bodyPr>
          <a:lstStyle/>
          <a:p>
            <a:pPr marL="571500" indent="-457200" fontAlgn="auto">
              <a:spcAft>
                <a:spcPts val="0"/>
              </a:spcAft>
              <a:buFont typeface="+mj-lt"/>
              <a:buAutoNum type="arabicPeriod"/>
              <a:defRPr/>
            </a:pPr>
            <a:r>
              <a:rPr lang="en-US" dirty="0" smtClean="0"/>
              <a:t>Differentiate between private and confidential data</a:t>
            </a:r>
          </a:p>
          <a:p>
            <a:pPr marL="571500" indent="-457200" fontAlgn="auto">
              <a:spcAft>
                <a:spcPts val="0"/>
              </a:spcAft>
              <a:buFont typeface="+mj-lt"/>
              <a:buAutoNum type="arabicPeriod"/>
              <a:defRPr/>
            </a:pPr>
            <a:r>
              <a:rPr lang="en-US" dirty="0" smtClean="0"/>
              <a:t>Why is information a useful resource?</a:t>
            </a:r>
          </a:p>
          <a:p>
            <a:pPr marL="571500" indent="-457200" fontAlgn="auto">
              <a:spcAft>
                <a:spcPts val="0"/>
              </a:spcAft>
              <a:buFont typeface="+mj-lt"/>
              <a:buAutoNum type="arabicPeriod"/>
              <a:defRPr/>
            </a:pPr>
            <a:r>
              <a:rPr lang="en-US" dirty="0" smtClean="0"/>
              <a:t>Explain any three threats to data and information</a:t>
            </a:r>
          </a:p>
          <a:p>
            <a:pPr marL="571500" indent="-457200" fontAlgn="auto">
              <a:spcAft>
                <a:spcPts val="0"/>
              </a:spcAft>
              <a:buFont typeface="+mj-lt"/>
              <a:buAutoNum type="arabicPeriod"/>
              <a:defRPr/>
            </a:pPr>
            <a:r>
              <a:rPr lang="en-US" dirty="0" smtClean="0"/>
              <a:t>Give two control measures you would take to avoid unauthorized access to data and information</a:t>
            </a:r>
          </a:p>
          <a:p>
            <a:pPr marL="571500" indent="-457200" fontAlgn="auto">
              <a:spcAft>
                <a:spcPts val="0"/>
              </a:spcAft>
              <a:buFont typeface="+mj-lt"/>
              <a:buAutoNum type="arabicPeriod"/>
              <a:defRPr/>
            </a:pPr>
            <a:r>
              <a:rPr lang="en-US" dirty="0" smtClean="0"/>
              <a:t>Explain the meaning of industrial </a:t>
            </a:r>
            <a:r>
              <a:rPr lang="en-US" dirty="0" err="1" smtClean="0"/>
              <a:t>espinionage</a:t>
            </a:r>
            <a:endParaRPr lang="en-US" dirty="0" smtClean="0"/>
          </a:p>
          <a:p>
            <a:pPr marL="571500" indent="-457200" fontAlgn="auto">
              <a:spcAft>
                <a:spcPts val="0"/>
              </a:spcAft>
              <a:buFont typeface="+mj-lt"/>
              <a:buAutoNum type="arabicPeriod"/>
              <a:defRPr/>
            </a:pPr>
            <a:r>
              <a:rPr lang="en-US" dirty="0" smtClean="0"/>
              <a:t>Differentiate between hacking and cracking with reference to computer crimes</a:t>
            </a:r>
          </a:p>
          <a:p>
            <a:pPr marL="571500" indent="-457200" fontAlgn="auto">
              <a:spcAft>
                <a:spcPts val="0"/>
              </a:spcAft>
              <a:buFont typeface="+mj-lt"/>
              <a:buAutoNum type="arabicPeriod"/>
              <a:defRPr/>
            </a:pPr>
            <a:r>
              <a:rPr lang="en-US" dirty="0" smtClean="0"/>
              <a:t>What reasons may lead to computer fraud?</a:t>
            </a:r>
          </a:p>
          <a:p>
            <a:pPr marL="571500" indent="-457200" fontAlgn="auto">
              <a:spcAft>
                <a:spcPts val="0"/>
              </a:spcAft>
              <a:buFont typeface="+mj-lt"/>
              <a:buAutoNum type="arabicPeriod"/>
              <a:defRPr/>
            </a:pPr>
            <a:r>
              <a:rPr lang="en-US" dirty="0" smtClean="0"/>
              <a:t>Explain the term ‘information security’</a:t>
            </a:r>
          </a:p>
          <a:p>
            <a:pPr marL="571500" indent="-457200" fontAlgn="auto">
              <a:spcAft>
                <a:spcPts val="0"/>
              </a:spcAft>
              <a:buFont typeface="+mj-lt"/>
              <a:buAutoNum type="arabicPeriod"/>
              <a:defRPr/>
            </a:pPr>
            <a:r>
              <a:rPr lang="en-US" dirty="0" smtClean="0"/>
              <a:t>Why would data and information on an externally linked network not be said to be secure even after burglar proofing a room?</a:t>
            </a:r>
          </a:p>
          <a:p>
            <a:pPr marL="571500" indent="-457200" fontAlgn="auto">
              <a:spcAft>
                <a:spcPts val="0"/>
              </a:spcAft>
              <a:buFont typeface="+mj-lt"/>
              <a:buAutoNum type="arabicPeriod"/>
              <a:defRPr/>
            </a:pPr>
            <a:endParaRPr lang="en-US" dirty="0"/>
          </a:p>
        </p:txBody>
      </p:sp>
      <p:sp>
        <p:nvSpPr>
          <p:cNvPr id="36868" name="Footer Placeholder 2"/>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36869"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7B7F7226-A913-44D4-B1BC-30B43269D939}" type="slidenum">
              <a:rPr lang="en-US"/>
              <a:pPr fontAlgn="base">
                <a:spcBef>
                  <a:spcPct val="0"/>
                </a:spcBef>
                <a:spcAft>
                  <a:spcPct val="0"/>
                </a:spcAft>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fontAlgn="auto">
              <a:spcAft>
                <a:spcPts val="0"/>
              </a:spcAft>
              <a:defRPr/>
            </a:pPr>
            <a:r>
              <a:rPr lang="en-US" sz="2800" dirty="0" smtClean="0"/>
              <a:t>Review Questions</a:t>
            </a:r>
            <a:endParaRPr lang="en-US" sz="2800" dirty="0"/>
          </a:p>
        </p:txBody>
      </p:sp>
      <p:sp>
        <p:nvSpPr>
          <p:cNvPr id="37891" name="Content Placeholder 5"/>
          <p:cNvSpPr>
            <a:spLocks noGrp="1"/>
          </p:cNvSpPr>
          <p:nvPr>
            <p:ph idx="1"/>
          </p:nvPr>
        </p:nvSpPr>
        <p:spPr/>
        <p:txBody>
          <a:bodyPr/>
          <a:lstStyle/>
          <a:p>
            <a:pPr marL="571500" indent="-457200">
              <a:buFont typeface="Cambria" pitchFamily="18" charset="0"/>
              <a:buAutoNum type="arabicParenR" startAt="10"/>
            </a:pPr>
            <a:r>
              <a:rPr lang="en-US" smtClean="0"/>
              <a:t>How can piracy be prevented in regard to data and information?</a:t>
            </a:r>
          </a:p>
          <a:p>
            <a:pPr marL="571500" indent="-457200">
              <a:buFont typeface="Cambria" pitchFamily="18" charset="0"/>
              <a:buAutoNum type="arabicParenR" startAt="10"/>
            </a:pPr>
            <a:r>
              <a:rPr lang="en-US" smtClean="0"/>
              <a:t>Define a computer virus</a:t>
            </a:r>
          </a:p>
          <a:p>
            <a:pPr marL="571500" indent="-457200">
              <a:buFont typeface="Cambria" pitchFamily="18" charset="0"/>
              <a:buAutoNum type="arabicParenR" startAt="10"/>
            </a:pPr>
            <a:r>
              <a:rPr lang="en-US" smtClean="0"/>
              <a:t>Give four general rules that must be observed to keep within the law when working with data and information</a:t>
            </a:r>
          </a:p>
          <a:p>
            <a:pPr marL="571500" indent="-457200">
              <a:buFont typeface="Cambria" pitchFamily="18" charset="0"/>
              <a:buAutoNum type="arabicParenR" startAt="10"/>
            </a:pPr>
            <a:r>
              <a:rPr lang="en-US" smtClean="0"/>
              <a:t>Explain two types of computer viruses</a:t>
            </a:r>
          </a:p>
          <a:p>
            <a:pPr marL="571500" indent="-457200">
              <a:buFont typeface="Cambria" pitchFamily="18" charset="0"/>
              <a:buAutoNum type="arabicParenR" startAt="10"/>
            </a:pPr>
            <a:r>
              <a:rPr lang="en-US" smtClean="0"/>
              <a:t>What is a program patch? Why are patches important?</a:t>
            </a:r>
          </a:p>
          <a:p>
            <a:pPr marL="571500" indent="-457200">
              <a:buFont typeface="Cambria" pitchFamily="18" charset="0"/>
              <a:buAutoNum type="arabicParenR" startAt="10"/>
            </a:pPr>
            <a:r>
              <a:rPr lang="en-US" smtClean="0"/>
              <a:t>Explain measures you would take to protect computers from virus attacks</a:t>
            </a:r>
          </a:p>
          <a:p>
            <a:pPr marL="571500" indent="-457200">
              <a:buFont typeface="Cambria" pitchFamily="18" charset="0"/>
              <a:buAutoNum type="arabicParenR" startAt="10"/>
            </a:pPr>
            <a:r>
              <a:rPr lang="en-US" smtClean="0"/>
              <a:t>What is data alteration? Explain its effect an data</a:t>
            </a:r>
          </a:p>
          <a:p>
            <a:pPr marL="571500" indent="-457200">
              <a:buFont typeface="Cambria" pitchFamily="18" charset="0"/>
              <a:buAutoNum type="arabicParenR" startAt="10"/>
            </a:pPr>
            <a:r>
              <a:rPr lang="en-US" smtClean="0"/>
              <a:t>How can you control errors related to data and information?</a:t>
            </a:r>
          </a:p>
          <a:p>
            <a:pPr marL="571500" indent="-457200">
              <a:buFont typeface="Arial" pitchFamily="34" charset="0"/>
              <a:buNone/>
            </a:pPr>
            <a:endParaRPr lang="en-US" smtClean="0"/>
          </a:p>
        </p:txBody>
      </p:sp>
      <p:sp>
        <p:nvSpPr>
          <p:cNvPr id="37892" name="Footer Placeholder 2"/>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37893"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54728E89-166F-422C-A4B2-9CC06A91BE93}" type="slidenum">
              <a:rPr lang="en-US"/>
              <a:pPr fontAlgn="base">
                <a:spcBef>
                  <a:spcPct val="0"/>
                </a:spcBef>
                <a:spcAft>
                  <a:spcPct val="0"/>
                </a:spcAft>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fontAlgn="auto">
              <a:spcAft>
                <a:spcPts val="0"/>
              </a:spcAft>
              <a:defRPr/>
            </a:pPr>
            <a:r>
              <a:rPr lang="en-US" sz="2800" dirty="0" smtClean="0"/>
              <a:t>Review Questions</a:t>
            </a:r>
            <a:endParaRPr lang="en-US" sz="2800" dirty="0"/>
          </a:p>
        </p:txBody>
      </p:sp>
      <p:sp>
        <p:nvSpPr>
          <p:cNvPr id="38915" name="Content Placeholder 5"/>
          <p:cNvSpPr>
            <a:spLocks noGrp="1"/>
          </p:cNvSpPr>
          <p:nvPr>
            <p:ph idx="1"/>
          </p:nvPr>
        </p:nvSpPr>
        <p:spPr/>
        <p:txBody>
          <a:bodyPr/>
          <a:lstStyle/>
          <a:p>
            <a:pPr marL="571500" indent="-457200">
              <a:buFont typeface="Cambria" pitchFamily="18" charset="0"/>
              <a:buAutoNum type="arabicParenR" startAt="18"/>
            </a:pPr>
            <a:r>
              <a:rPr lang="en-US" smtClean="0"/>
              <a:t>Data and information security has recently become very important. Explain why?</a:t>
            </a:r>
          </a:p>
          <a:p>
            <a:pPr marL="571500" indent="-457200">
              <a:buFont typeface="Cambria" pitchFamily="18" charset="0"/>
              <a:buAutoNum type="arabicParenR" startAt="18"/>
            </a:pPr>
            <a:r>
              <a:rPr lang="en-US" smtClean="0"/>
              <a:t>Explain eavesdropping with reference to computer crimes</a:t>
            </a:r>
          </a:p>
          <a:p>
            <a:pPr marL="571500" indent="-457200">
              <a:buFont typeface="Cambria" pitchFamily="18" charset="0"/>
              <a:buAutoNum type="arabicParenR" startAt="18"/>
            </a:pPr>
            <a:r>
              <a:rPr lang="en-US" smtClean="0"/>
              <a:t>Why use copyright laws for software data and information necessary? </a:t>
            </a:r>
          </a:p>
        </p:txBody>
      </p:sp>
      <p:sp>
        <p:nvSpPr>
          <p:cNvPr id="38916" name="Footer Placeholder 2"/>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38917"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C32A7DF9-DCE8-4AC3-90D7-BC0B0DFBE5F7}" type="slidenum">
              <a:rPr lang="en-US"/>
              <a:pPr fontAlgn="base">
                <a:spcBef>
                  <a:spcPct val="0"/>
                </a:spcBef>
                <a:spcAft>
                  <a:spcPct val="0"/>
                </a:spcAft>
              </a:pPr>
              <a:t>37</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Integrity  </a:t>
            </a:r>
            <a:endParaRPr lang="en-US" dirty="0"/>
          </a:p>
        </p:txBody>
      </p:sp>
      <p:sp>
        <p:nvSpPr>
          <p:cNvPr id="5123" name="Content Placeholder 2"/>
          <p:cNvSpPr>
            <a:spLocks noGrp="1"/>
          </p:cNvSpPr>
          <p:nvPr>
            <p:ph idx="1"/>
          </p:nvPr>
        </p:nvSpPr>
        <p:spPr/>
        <p:txBody>
          <a:bodyPr/>
          <a:lstStyle/>
          <a:p>
            <a:r>
              <a:rPr lang="en-US" smtClean="0"/>
              <a:t>Integrity refers to a situation where data should not be modified without owner’s authority</a:t>
            </a:r>
          </a:p>
        </p:txBody>
      </p:sp>
      <p:sp>
        <p:nvSpPr>
          <p:cNvPr id="5124"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35FBDD9D-6801-4424-A6C9-4E2C5D617F22}" type="slidenum">
              <a:rPr lang="en-US"/>
              <a:pPr fontAlgn="base">
                <a:spcBef>
                  <a:spcPct val="0"/>
                </a:spcBef>
                <a:spcAft>
                  <a:spcPct val="0"/>
                </a:spcAft>
              </a:pPr>
              <a:t>4</a:t>
            </a:fld>
            <a:endParaRPr lang="en-US"/>
          </a:p>
        </p:txBody>
      </p:sp>
      <p:sp>
        <p:nvSpPr>
          <p:cNvPr id="6" name="Title 1"/>
          <p:cNvSpPr txBox="1">
            <a:spLocks/>
          </p:cNvSpPr>
          <p:nvPr/>
        </p:nvSpPr>
        <p:spPr>
          <a:xfrm>
            <a:off x="533400" y="6324600"/>
            <a:ext cx="7620000" cy="381000"/>
          </a:xfrm>
          <a:prstGeom prst="rect">
            <a:avLst/>
          </a:prstGeom>
        </p:spPr>
        <p:txBody>
          <a:bodyPr anchor="ct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fontAlgn="auto">
              <a:spcAft>
                <a:spcPts val="0"/>
              </a:spcAft>
              <a:defRPr/>
            </a:pPr>
            <a:r>
              <a:rPr lang="en-US" sz="1800" dirty="0" smtClean="0">
                <a:solidFill>
                  <a:srgbClr val="FF0000"/>
                </a:solidFill>
              </a:rPr>
              <a:t>Data security core principles </a:t>
            </a:r>
            <a:endParaRPr lang="en-US" sz="1800" dirty="0">
              <a:solidFill>
                <a:srgbClr val="FF0000"/>
              </a:solidFill>
            </a:endParaRPr>
          </a:p>
        </p:txBody>
      </p:sp>
      <p:sp>
        <p:nvSpPr>
          <p:cNvPr id="5126"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Availability </a:t>
            </a:r>
            <a:endParaRPr lang="en-US" dirty="0"/>
          </a:p>
        </p:txBody>
      </p:sp>
      <p:sp>
        <p:nvSpPr>
          <p:cNvPr id="6147" name="Content Placeholder 2"/>
          <p:cNvSpPr>
            <a:spLocks noGrp="1"/>
          </p:cNvSpPr>
          <p:nvPr>
            <p:ph idx="1"/>
          </p:nvPr>
        </p:nvSpPr>
        <p:spPr/>
        <p:txBody>
          <a:bodyPr/>
          <a:lstStyle/>
          <a:p>
            <a:r>
              <a:rPr lang="en-US" smtClean="0"/>
              <a:t>Information must be available on demand</a:t>
            </a:r>
          </a:p>
          <a:p>
            <a:r>
              <a:rPr lang="en-US" smtClean="0"/>
              <a:t>This translates to any information system and communication link used to access it, must be efficient and functional. An information system may be unavailable due to power outages, hardware failures, unplanned upgrades or repairs </a:t>
            </a:r>
          </a:p>
        </p:txBody>
      </p:sp>
      <p:sp>
        <p:nvSpPr>
          <p:cNvPr id="6148" name="Footer Placeholder 3"/>
          <p:cNvSpPr>
            <a:spLocks noGrp="1"/>
          </p:cNvSpPr>
          <p:nvPr>
            <p:ph type="ftr" sz="quarter" idx="11"/>
          </p:nvPr>
        </p:nvSpPr>
        <p:spPr bwMode="auto">
          <a:xfrm rot="16200000">
            <a:off x="6787356" y="3248819"/>
            <a:ext cx="3967163"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6149"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792978D7-8D17-4DCA-B090-C14C697ECD75}" type="slidenum">
              <a:rPr lang="en-US"/>
              <a:pPr fontAlgn="base">
                <a:spcBef>
                  <a:spcPct val="0"/>
                </a:spcBef>
                <a:spcAft>
                  <a:spcPct val="0"/>
                </a:spcAft>
              </a:pPr>
              <a:t>5</a:t>
            </a:fld>
            <a:endParaRPr lang="en-US"/>
          </a:p>
        </p:txBody>
      </p:sp>
      <p:sp>
        <p:nvSpPr>
          <p:cNvPr id="6" name="Title 1"/>
          <p:cNvSpPr txBox="1">
            <a:spLocks/>
          </p:cNvSpPr>
          <p:nvPr/>
        </p:nvSpPr>
        <p:spPr>
          <a:xfrm>
            <a:off x="533400" y="6324600"/>
            <a:ext cx="7620000" cy="381000"/>
          </a:xfrm>
          <a:prstGeom prst="rect">
            <a:avLst/>
          </a:prstGeom>
        </p:spPr>
        <p:txBody>
          <a:bodyPr anchor="ct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fontAlgn="auto">
              <a:spcAft>
                <a:spcPts val="0"/>
              </a:spcAft>
              <a:defRPr/>
            </a:pPr>
            <a:r>
              <a:rPr lang="en-US" sz="1800" smtClean="0">
                <a:solidFill>
                  <a:srgbClr val="FF0000"/>
                </a:solidFill>
              </a:rPr>
              <a:t>Data security core principles </a:t>
            </a:r>
            <a:endParaRPr lang="en-US" sz="1800" dirty="0">
              <a:solidFill>
                <a:srgbClr val="FF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533400" y="533400"/>
            <a:ext cx="7543800" cy="2593975"/>
          </a:xfrm>
        </p:spPr>
        <p:txBody>
          <a:bodyPr/>
          <a:lstStyle/>
          <a:p>
            <a:pPr fontAlgn="auto">
              <a:spcAft>
                <a:spcPts val="0"/>
              </a:spcAft>
              <a:defRPr/>
            </a:pPr>
            <a:r>
              <a:rPr lang="en-US" dirty="0" smtClean="0"/>
              <a:t>Security Threats and Control Measures</a:t>
            </a:r>
            <a:endParaRPr lang="en-US" dirty="0"/>
          </a:p>
        </p:txBody>
      </p:sp>
      <p:sp>
        <p:nvSpPr>
          <p:cNvPr id="7" name="Subtitle 6"/>
          <p:cNvSpPr>
            <a:spLocks noGrp="1"/>
          </p:cNvSpPr>
          <p:nvPr>
            <p:ph type="subTitle" idx="1"/>
          </p:nvPr>
        </p:nvSpPr>
        <p:spPr>
          <a:xfrm>
            <a:off x="685800" y="3276600"/>
            <a:ext cx="7162800" cy="2209800"/>
          </a:xfrm>
        </p:spPr>
        <p:txBody>
          <a:bodyPr rtlCol="0"/>
          <a:lstStyle/>
          <a:p>
            <a:pPr fontAlgn="auto">
              <a:spcAft>
                <a:spcPts val="0"/>
              </a:spcAft>
              <a:defRPr/>
            </a:pPr>
            <a:r>
              <a:rPr lang="en-US" dirty="0" smtClean="0"/>
              <a:t>Security threats of private or confidential data includes unauthorized access, alteration, malicious destruction of hardware, software, data or network resources as well as sabotage.</a:t>
            </a:r>
          </a:p>
          <a:p>
            <a:pPr fontAlgn="auto">
              <a:spcAft>
                <a:spcPts val="0"/>
              </a:spcAft>
              <a:defRPr/>
            </a:pPr>
            <a:r>
              <a:rPr lang="en-US" dirty="0" smtClean="0"/>
              <a:t>The main objective of data security control measures is to provide security, ensure integrity and safety of an information system hardware, software and data</a:t>
            </a:r>
          </a:p>
          <a:p>
            <a:pPr fontAlgn="auto">
              <a:spcAft>
                <a:spcPts val="0"/>
              </a:spcAft>
              <a:defRPr/>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Information System Failure</a:t>
            </a:r>
            <a:endParaRPr lang="en-US" dirty="0"/>
          </a:p>
        </p:txBody>
      </p:sp>
      <p:sp>
        <p:nvSpPr>
          <p:cNvPr id="3" name="Content Placeholder 2"/>
          <p:cNvSpPr>
            <a:spLocks noGrp="1"/>
          </p:cNvSpPr>
          <p:nvPr>
            <p:ph idx="1"/>
          </p:nvPr>
        </p:nvSpPr>
        <p:spPr/>
        <p:txBody>
          <a:bodyPr rtlCol="0">
            <a:normAutofit/>
          </a:bodyPr>
          <a:lstStyle/>
          <a:p>
            <a:pPr marL="114300" indent="0" fontAlgn="auto">
              <a:spcAft>
                <a:spcPts val="0"/>
              </a:spcAft>
              <a:buFont typeface="Arial" pitchFamily="34" charset="0"/>
              <a:buNone/>
              <a:defRPr/>
            </a:pPr>
            <a:r>
              <a:rPr lang="en-US" dirty="0" smtClean="0"/>
              <a:t>Causes of computerized system failure include</a:t>
            </a:r>
          </a:p>
          <a:p>
            <a:pPr marL="571500" indent="-457200" fontAlgn="auto">
              <a:spcAft>
                <a:spcPts val="0"/>
              </a:spcAft>
              <a:buFont typeface="+mj-lt"/>
              <a:buAutoNum type="arabicPeriod"/>
              <a:defRPr/>
            </a:pPr>
            <a:r>
              <a:rPr lang="en-US" dirty="0" smtClean="0"/>
              <a:t>Hardware failure due to improper use</a:t>
            </a:r>
          </a:p>
          <a:p>
            <a:pPr marL="571500" indent="-457200" fontAlgn="auto">
              <a:spcAft>
                <a:spcPts val="0"/>
              </a:spcAft>
              <a:buFont typeface="+mj-lt"/>
              <a:buAutoNum type="arabicPeriod"/>
              <a:defRPr/>
            </a:pPr>
            <a:r>
              <a:rPr lang="en-US" dirty="0" smtClean="0"/>
              <a:t>Unstable power supply as a result of brownout or blackout and vandalism</a:t>
            </a:r>
          </a:p>
          <a:p>
            <a:pPr marL="571500" indent="-457200" fontAlgn="auto">
              <a:spcAft>
                <a:spcPts val="0"/>
              </a:spcAft>
              <a:buFont typeface="+mj-lt"/>
              <a:buAutoNum type="arabicPeriod"/>
              <a:defRPr/>
            </a:pPr>
            <a:r>
              <a:rPr lang="en-US" dirty="0" smtClean="0"/>
              <a:t>Network breakdown</a:t>
            </a:r>
          </a:p>
          <a:p>
            <a:pPr marL="571500" indent="-457200" fontAlgn="auto">
              <a:spcAft>
                <a:spcPts val="0"/>
              </a:spcAft>
              <a:buFont typeface="+mj-lt"/>
              <a:buAutoNum type="arabicPeriod"/>
              <a:defRPr/>
            </a:pPr>
            <a:r>
              <a:rPr lang="en-US" dirty="0" smtClean="0"/>
              <a:t>Natural disaster</a:t>
            </a:r>
          </a:p>
          <a:p>
            <a:pPr marL="571500" indent="-457200" fontAlgn="auto">
              <a:spcAft>
                <a:spcPts val="0"/>
              </a:spcAft>
              <a:buFont typeface="+mj-lt"/>
              <a:buAutoNum type="arabicPeriod"/>
              <a:defRPr/>
            </a:pPr>
            <a:r>
              <a:rPr lang="en-US" dirty="0" smtClean="0"/>
              <a:t>Program failure</a:t>
            </a:r>
          </a:p>
          <a:p>
            <a:pPr marL="571500" indent="-457200" fontAlgn="auto">
              <a:spcAft>
                <a:spcPts val="0"/>
              </a:spcAft>
              <a:buFont typeface="+mj-lt"/>
              <a:buAutoNum type="arabicPeriod"/>
              <a:defRPr/>
            </a:pPr>
            <a:r>
              <a:rPr lang="en-US" dirty="0" smtClean="0"/>
              <a:t>Computer virus attacks</a:t>
            </a:r>
            <a:endParaRPr lang="en-US" dirty="0"/>
          </a:p>
        </p:txBody>
      </p:sp>
      <p:sp>
        <p:nvSpPr>
          <p:cNvPr id="8196"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8197"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113007CA-F9C2-40C5-A572-12B72749BCA7}" type="slidenum">
              <a:rPr lang="en-US"/>
              <a:pPr fontAlgn="base">
                <a:spcBef>
                  <a:spcPct val="0"/>
                </a:spcBef>
                <a:spcAft>
                  <a:spcPct val="0"/>
                </a:spcAft>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3200" dirty="0" smtClean="0"/>
              <a:t>Control measures against hardware failure </a:t>
            </a:r>
            <a:endParaRPr lang="en-US" sz="3200" dirty="0"/>
          </a:p>
        </p:txBody>
      </p:sp>
      <p:sp>
        <p:nvSpPr>
          <p:cNvPr id="9219" name="Content Placeholder 2"/>
          <p:cNvSpPr>
            <a:spLocks noGrp="1"/>
          </p:cNvSpPr>
          <p:nvPr>
            <p:ph idx="1"/>
          </p:nvPr>
        </p:nvSpPr>
        <p:spPr/>
        <p:txBody>
          <a:bodyPr/>
          <a:lstStyle/>
          <a:p>
            <a:r>
              <a:rPr lang="en-US" smtClean="0"/>
              <a:t>Computer systems should be protected from brownout or blackout which may cause physical damage or data loss by using surge protectors and UPS</a:t>
            </a:r>
          </a:p>
          <a:p>
            <a:r>
              <a:rPr lang="en-US" smtClean="0"/>
              <a:t>Most organizations use </a:t>
            </a:r>
            <a:r>
              <a:rPr lang="en-US" smtClean="0">
                <a:solidFill>
                  <a:srgbClr val="00B050"/>
                </a:solidFill>
                <a:latin typeface="Andalus"/>
                <a:ea typeface="Andalus"/>
                <a:cs typeface="Andalus"/>
              </a:rPr>
              <a:t>Fault Tolerant Systems</a:t>
            </a:r>
          </a:p>
          <a:p>
            <a:r>
              <a:rPr lang="en-US" smtClean="0"/>
              <a:t>A fault tolerant system has redundant or duplicate storage, peripheral devices and software that provide a fail-over capability to back up components in the event of system failure</a:t>
            </a:r>
          </a:p>
          <a:p>
            <a:r>
              <a:rPr lang="en-US" smtClean="0">
                <a:solidFill>
                  <a:srgbClr val="00B050"/>
                </a:solidFill>
                <a:latin typeface="Andalus"/>
                <a:ea typeface="Andalus"/>
                <a:cs typeface="Andalus"/>
              </a:rPr>
              <a:t>Disaster recovery plans </a:t>
            </a:r>
            <a:r>
              <a:rPr lang="en-US" smtClean="0"/>
              <a:t>– involves establishing offsite storage of an organization ‘s databases so that in case of disaster or fire accidents, the company would have backup copies to reconstruct lost data from.</a:t>
            </a:r>
          </a:p>
        </p:txBody>
      </p:sp>
      <p:sp>
        <p:nvSpPr>
          <p:cNvPr id="922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9221"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D43A895E-5BAB-4D2C-813F-71450FFEC4CF}" type="slidenum">
              <a:rPr lang="en-US"/>
              <a:pPr fontAlgn="base">
                <a:spcBef>
                  <a:spcPct val="0"/>
                </a:spcBef>
                <a:spcAft>
                  <a:spcPct val="0"/>
                </a:spcAft>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3600" dirty="0" smtClean="0"/>
              <a:t>Threats from malicious programs</a:t>
            </a:r>
            <a:endParaRPr lang="en-US" sz="3600" dirty="0"/>
          </a:p>
        </p:txBody>
      </p:sp>
      <p:sp>
        <p:nvSpPr>
          <p:cNvPr id="10243" name="Content Placeholder 2"/>
          <p:cNvSpPr>
            <a:spLocks noGrp="1"/>
          </p:cNvSpPr>
          <p:nvPr>
            <p:ph idx="1"/>
          </p:nvPr>
        </p:nvSpPr>
        <p:spPr/>
        <p:txBody>
          <a:bodyPr/>
          <a:lstStyle/>
          <a:p>
            <a:r>
              <a:rPr lang="en-US" smtClean="0"/>
              <a:t>Malicious programs may affect the smooth running of a system or carry out illegal activities such as, secretly collecting information from an unknowing  user. Some of the malicious programs include:</a:t>
            </a:r>
          </a:p>
          <a:p>
            <a:pPr marL="868363" lvl="1" indent="-457200">
              <a:buFont typeface="Cambria" pitchFamily="18" charset="0"/>
              <a:buAutoNum type="arabicPeriod"/>
            </a:pPr>
            <a:r>
              <a:rPr lang="en-US" smtClean="0"/>
              <a:t>Boot sector viruses</a:t>
            </a:r>
          </a:p>
          <a:p>
            <a:pPr marL="868363" lvl="1" indent="-457200">
              <a:buFont typeface="Cambria" pitchFamily="18" charset="0"/>
              <a:buAutoNum type="arabicPeriod"/>
            </a:pPr>
            <a:r>
              <a:rPr lang="en-US" smtClean="0"/>
              <a:t>File viruses</a:t>
            </a:r>
          </a:p>
          <a:p>
            <a:pPr marL="868363" lvl="1" indent="-457200">
              <a:buFont typeface="Cambria" pitchFamily="18" charset="0"/>
              <a:buAutoNum type="arabicPeriod"/>
            </a:pPr>
            <a:r>
              <a:rPr lang="en-US" smtClean="0"/>
              <a:t>Hoax viruses</a:t>
            </a:r>
          </a:p>
          <a:p>
            <a:pPr marL="868363" lvl="1" indent="-457200">
              <a:buFont typeface="Cambria" pitchFamily="18" charset="0"/>
              <a:buAutoNum type="arabicPeriod"/>
            </a:pPr>
            <a:r>
              <a:rPr lang="en-US" smtClean="0"/>
              <a:t>Trojan Horse</a:t>
            </a:r>
          </a:p>
          <a:p>
            <a:pPr marL="868363" lvl="1" indent="-457200">
              <a:buFont typeface="Cambria" pitchFamily="18" charset="0"/>
              <a:buAutoNum type="arabicPeriod"/>
            </a:pPr>
            <a:r>
              <a:rPr lang="en-US" smtClean="0"/>
              <a:t>Worms</a:t>
            </a:r>
          </a:p>
          <a:p>
            <a:pPr marL="868363" lvl="1" indent="-457200">
              <a:buFont typeface="Cambria" pitchFamily="18" charset="0"/>
              <a:buAutoNum type="arabicPeriod"/>
            </a:pPr>
            <a:r>
              <a:rPr lang="en-US" smtClean="0"/>
              <a:t>Backdoors </a:t>
            </a:r>
          </a:p>
        </p:txBody>
      </p:sp>
      <p:sp>
        <p:nvSpPr>
          <p:cNvPr id="1024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n-US">
                <a:solidFill>
                  <a:schemeClr val="bg2"/>
                </a:solidFill>
              </a:rPr>
              <a:t>MK SOLUTIONS</a:t>
            </a:r>
          </a:p>
        </p:txBody>
      </p:sp>
      <p:sp>
        <p:nvSpPr>
          <p:cNvPr id="10245"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pPr fontAlgn="base">
              <a:spcBef>
                <a:spcPct val="0"/>
              </a:spcBef>
              <a:spcAft>
                <a:spcPct val="0"/>
              </a:spcAft>
            </a:pPr>
            <a:fld id="{745354E2-D2D4-4CF7-9788-EA202A7C7A10}" type="slidenum">
              <a:rPr lang="en-US"/>
              <a:pPr fontAlgn="base">
                <a:spcBef>
                  <a:spcPct val="0"/>
                </a:spcBef>
                <a:spcAft>
                  <a:spcPct val="0"/>
                </a:spcAft>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420</TotalTime>
  <Words>2157</Words>
  <Application>Microsoft Office PowerPoint</Application>
  <PresentationFormat>On-screen Show (4:3)</PresentationFormat>
  <Paragraphs>272</Paragraphs>
  <Slides>37</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37</vt:i4>
      </vt:variant>
    </vt:vector>
  </HeadingPairs>
  <TitlesOfParts>
    <vt:vector size="43" baseType="lpstr">
      <vt:lpstr>Calibri</vt:lpstr>
      <vt:lpstr>Arial</vt:lpstr>
      <vt:lpstr>Cambria</vt:lpstr>
      <vt:lpstr>Andalus</vt:lpstr>
      <vt:lpstr>Wingdings</vt:lpstr>
      <vt:lpstr>Adjacency</vt:lpstr>
      <vt:lpstr>Security threats and controls</vt:lpstr>
      <vt:lpstr>Data security core principles </vt:lpstr>
      <vt:lpstr>Confidentiality </vt:lpstr>
      <vt:lpstr>Integrity  </vt:lpstr>
      <vt:lpstr>Availability </vt:lpstr>
      <vt:lpstr>Security Threats and Control Measures</vt:lpstr>
      <vt:lpstr>Information System Failure</vt:lpstr>
      <vt:lpstr>Control measures against hardware failure </vt:lpstr>
      <vt:lpstr>Threats from malicious programs</vt:lpstr>
      <vt:lpstr>Malicious Programs Insight</vt:lpstr>
      <vt:lpstr>Malicious Programs Insight</vt:lpstr>
      <vt:lpstr>Malicious Programs Insight</vt:lpstr>
      <vt:lpstr>Control measures against theft</vt:lpstr>
      <vt:lpstr>Piracy </vt:lpstr>
      <vt:lpstr>Control measures against piracy</vt:lpstr>
      <vt:lpstr>Fraud </vt:lpstr>
      <vt:lpstr>Sabotage </vt:lpstr>
      <vt:lpstr>Threats to piracy and confidentiality</vt:lpstr>
      <vt:lpstr>Computer crimes related to data privacy and security</vt:lpstr>
      <vt:lpstr>Computer crimes related to data privacy and security</vt:lpstr>
      <vt:lpstr>Computer crimes related to data privacy and security</vt:lpstr>
      <vt:lpstr>Computer crimes related to data privacy and security</vt:lpstr>
      <vt:lpstr>Computer crimes related to data privacy and security</vt:lpstr>
      <vt:lpstr>Control Measures Against Unauthorized Access</vt:lpstr>
      <vt:lpstr>Control Measures Against Unauthorized Access</vt:lpstr>
      <vt:lpstr>Control Measures Against Unauthorized Access</vt:lpstr>
      <vt:lpstr>Control Measures Against Unauthorized Access</vt:lpstr>
      <vt:lpstr>Policies and laws governing information security </vt:lpstr>
      <vt:lpstr>Policies and laws governing information security </vt:lpstr>
      <vt:lpstr>Policies and laws governing information security </vt:lpstr>
      <vt:lpstr>Policies and laws governing information security </vt:lpstr>
      <vt:lpstr>Policies and laws governing information security </vt:lpstr>
      <vt:lpstr>Policies and laws governing information security </vt:lpstr>
      <vt:lpstr>Policies and laws governing information security </vt:lpstr>
      <vt:lpstr>Review Questions</vt:lpstr>
      <vt:lpstr>Review Questions</vt:lpstr>
      <vt:lpstr>Review Questions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Maurice</dc:creator>
  <cp:lastModifiedBy>Teacher E-Solutions</cp:lastModifiedBy>
  <cp:revision>68</cp:revision>
  <dcterms:created xsi:type="dcterms:W3CDTF">2006-08-16T00:00:00Z</dcterms:created>
  <dcterms:modified xsi:type="dcterms:W3CDTF">2019-01-18T11:51:01Z</dcterms:modified>
</cp:coreProperties>
</file>