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91"/>
  </p:handoutMasterIdLst>
  <p:sldIdLst>
    <p:sldId id="256" r:id="rId2"/>
    <p:sldId id="385" r:id="rId3"/>
    <p:sldId id="386" r:id="rId4"/>
    <p:sldId id="387" r:id="rId5"/>
    <p:sldId id="272" r:id="rId6"/>
    <p:sldId id="273" r:id="rId7"/>
    <p:sldId id="304" r:id="rId8"/>
    <p:sldId id="274" r:id="rId9"/>
    <p:sldId id="277" r:id="rId10"/>
    <p:sldId id="278" r:id="rId11"/>
    <p:sldId id="281" r:id="rId12"/>
    <p:sldId id="282" r:id="rId13"/>
    <p:sldId id="285" r:id="rId14"/>
    <p:sldId id="286" r:id="rId15"/>
    <p:sldId id="288" r:id="rId16"/>
    <p:sldId id="289" r:id="rId17"/>
    <p:sldId id="292" r:id="rId18"/>
    <p:sldId id="293" r:id="rId19"/>
    <p:sldId id="294" r:id="rId20"/>
    <p:sldId id="297" r:id="rId21"/>
    <p:sldId id="298" r:id="rId22"/>
    <p:sldId id="299" r:id="rId23"/>
    <p:sldId id="396" r:id="rId24"/>
    <p:sldId id="300" r:id="rId25"/>
    <p:sldId id="388" r:id="rId26"/>
    <p:sldId id="259" r:id="rId27"/>
    <p:sldId id="389" r:id="rId28"/>
    <p:sldId id="260" r:id="rId29"/>
    <p:sldId id="266" r:id="rId30"/>
    <p:sldId id="262" r:id="rId31"/>
    <p:sldId id="267" r:id="rId32"/>
    <p:sldId id="264" r:id="rId33"/>
    <p:sldId id="268" r:id="rId34"/>
    <p:sldId id="393" r:id="rId35"/>
    <p:sldId id="301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1" r:id="rId44"/>
    <p:sldId id="313" r:id="rId45"/>
    <p:sldId id="314" r:id="rId46"/>
    <p:sldId id="316" r:id="rId47"/>
    <p:sldId id="317" r:id="rId48"/>
    <p:sldId id="399" r:id="rId49"/>
    <p:sldId id="397" r:id="rId50"/>
    <p:sldId id="398" r:id="rId51"/>
    <p:sldId id="319" r:id="rId52"/>
    <p:sldId id="320" r:id="rId53"/>
    <p:sldId id="321" r:id="rId54"/>
    <p:sldId id="323" r:id="rId55"/>
    <p:sldId id="324" r:id="rId56"/>
    <p:sldId id="325" r:id="rId57"/>
    <p:sldId id="326" r:id="rId58"/>
    <p:sldId id="327" r:id="rId59"/>
    <p:sldId id="328" r:id="rId60"/>
    <p:sldId id="391" r:id="rId61"/>
    <p:sldId id="394" r:id="rId62"/>
    <p:sldId id="342" r:id="rId63"/>
    <p:sldId id="362" r:id="rId64"/>
    <p:sldId id="363" r:id="rId65"/>
    <p:sldId id="359" r:id="rId66"/>
    <p:sldId id="364" r:id="rId67"/>
    <p:sldId id="361" r:id="rId68"/>
    <p:sldId id="401" r:id="rId69"/>
    <p:sldId id="365" r:id="rId70"/>
    <p:sldId id="370" r:id="rId71"/>
    <p:sldId id="373" r:id="rId72"/>
    <p:sldId id="402" r:id="rId73"/>
    <p:sldId id="403" r:id="rId74"/>
    <p:sldId id="329" r:id="rId75"/>
    <p:sldId id="400" r:id="rId76"/>
    <p:sldId id="330" r:id="rId77"/>
    <p:sldId id="332" r:id="rId78"/>
    <p:sldId id="334" r:id="rId79"/>
    <p:sldId id="339" r:id="rId80"/>
    <p:sldId id="392" r:id="rId81"/>
    <p:sldId id="346" r:id="rId82"/>
    <p:sldId id="353" r:id="rId83"/>
    <p:sldId id="355" r:id="rId84"/>
    <p:sldId id="357" r:id="rId85"/>
    <p:sldId id="358" r:id="rId86"/>
    <p:sldId id="377" r:id="rId87"/>
    <p:sldId id="380" r:id="rId88"/>
    <p:sldId id="375" r:id="rId89"/>
    <p:sldId id="395" r:id="rId9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BD0E1-F671-4BC0-B85E-F426753F5EA1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65AEBC-E5C9-4AAD-91AB-CC135F3A3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8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FAC-CD7C-452B-A99C-CB4EB7DC1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1CE4-58E8-4E68-85E4-10D22A9F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4A1D-6C9E-4157-98E3-0E557E3A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2873-A1E1-4792-A34F-E03D9B6C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99C0-648D-4113-835F-D3DCC18E6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9F00-2B38-43E6-9CA4-A86BCF3B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77CB-3863-4AFC-B16E-6A1AF2EE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D2FB-1BBD-4A85-AAE2-20DF79B3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13FCA-DEC5-4194-A734-E8BFBD83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902F-684A-4F31-9B01-F15BCFB47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74EC-0725-433E-A10B-9E17991F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30A9-629E-4C67-9C34-91682812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EF7FFD-E372-46DB-B590-0FADAFA4D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Dairy Cattle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Jersey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3025" cy="22098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2</a:t>
            </a:r>
            <a:r>
              <a:rPr lang="en-US" sz="2400" b="1" baseline="30000" smtClean="0">
                <a:solidFill>
                  <a:srgbClr val="FF0000"/>
                </a:solidFill>
              </a:rPr>
              <a:t>nd</a:t>
            </a:r>
            <a:r>
              <a:rPr lang="en-US" sz="2400" b="1" smtClean="0">
                <a:solidFill>
                  <a:srgbClr val="FF0000"/>
                </a:solidFill>
              </a:rPr>
              <a:t> in popularity</a:t>
            </a:r>
          </a:p>
          <a:p>
            <a:pPr eaLnBrk="1" hangingPunct="1"/>
            <a:r>
              <a:rPr lang="en-US" sz="2400" smtClean="0"/>
              <a:t>Developed on the island of Jersey, off the coast of France</a:t>
            </a:r>
          </a:p>
          <a:p>
            <a:pPr eaLnBrk="1" hangingPunct="1"/>
            <a:r>
              <a:rPr lang="en-US" sz="2400" smtClean="0"/>
              <a:t>First imported early 1800s</a:t>
            </a:r>
            <a:r>
              <a:rPr lang="en-US" sz="4800" smtClean="0"/>
              <a:t>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066800" y="3505200"/>
            <a:ext cx="761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Coat color ranges from light tan to almost black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Ability to </a:t>
            </a:r>
            <a:r>
              <a:rPr lang="en-US" sz="2400" b="1">
                <a:solidFill>
                  <a:srgbClr val="FF0000"/>
                </a:solidFill>
              </a:rPr>
              <a:t>efficiently convert feed to milk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066800" y="4648200"/>
            <a:ext cx="7540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Lower body maintenance needs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Amount of milk produced per cow is lower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Total solids %- highest of all breeds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Jersey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46084" name="Picture 4" descr="jersey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36708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Jerse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648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jersey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7750"/>
            <a:ext cx="4572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Brown Swiss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3025" cy="1905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3</a:t>
            </a:r>
            <a:r>
              <a:rPr lang="en-US" sz="2400" b="1" baseline="30000" smtClean="0">
                <a:solidFill>
                  <a:srgbClr val="FF0000"/>
                </a:solidFill>
              </a:rPr>
              <a:t>rd</a:t>
            </a:r>
            <a:r>
              <a:rPr lang="en-US" sz="2400" b="1" smtClean="0">
                <a:solidFill>
                  <a:srgbClr val="FF0000"/>
                </a:solidFill>
              </a:rPr>
              <a:t> most popular</a:t>
            </a:r>
          </a:p>
          <a:p>
            <a:pPr eaLnBrk="1" hangingPunct="1"/>
            <a:r>
              <a:rPr lang="en-US" sz="2400" smtClean="0"/>
              <a:t>Originated Switzerland</a:t>
            </a:r>
          </a:p>
          <a:p>
            <a:pPr eaLnBrk="1" hangingPunct="1"/>
            <a:r>
              <a:rPr lang="en-US" sz="2400" smtClean="0"/>
              <a:t>Came to US in mid-18002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066800" y="2895600"/>
            <a:ext cx="7616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Normally brown to gray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Similar to Holsteins in size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Known for ability to produce milk in hot climates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143000" y="4572000"/>
            <a:ext cx="7464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in milk production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Total solids % in middle of all breeds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Brown Swiss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50181" name="Picture 5" descr="brown swis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791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brown swis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763"/>
            <a:ext cx="54102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Ayrshire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302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Red and white</a:t>
            </a:r>
            <a:r>
              <a:rPr lang="en-US" sz="48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66800" y="2286000"/>
            <a:ext cx="7540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Imported early 1800s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Milk production midrange of all breeds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Total solids % low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Originated Ayr district of Scotland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Ayrshire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53252" name="Picture 4" descr="ayrshi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038"/>
            <a:ext cx="48006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ayrshi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Guernsey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845425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Developed Island of Guernsey (coast of France)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Imported early 1800s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Medium sized </a:t>
            </a:r>
            <a:r>
              <a:rPr lang="en-US" sz="2400" b="1" smtClean="0">
                <a:solidFill>
                  <a:srgbClr val="FF0000"/>
                </a:solidFill>
              </a:rPr>
              <a:t>red and white breed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990600" y="3048000"/>
            <a:ext cx="7693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Golden Guernsey </a:t>
            </a:r>
            <a:r>
              <a:rPr lang="en-US" sz="2400"/>
              <a:t>milk lower in total solids then Jersey milk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990600" y="3810000"/>
            <a:ext cx="769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Deep yellow/golden milk due to beta carotene </a:t>
            </a:r>
            <a:r>
              <a:rPr lang="en-US" sz="2400"/>
              <a:t>(precursor to vitamin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Guernsey</a:t>
            </a:r>
          </a:p>
        </p:txBody>
      </p:sp>
      <p:pic>
        <p:nvPicPr>
          <p:cNvPr id="57348" name="Picture 4" descr="guernse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guernse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5943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Milking Shorthorn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3,150 in 2008</a:t>
            </a:r>
          </a:p>
          <a:p>
            <a:r>
              <a:rPr lang="en-US" smtClean="0"/>
              <a:t>Originated from base stock of beef shorthorns and </a:t>
            </a:r>
            <a:r>
              <a:rPr lang="en-US" b="1" smtClean="0">
                <a:solidFill>
                  <a:srgbClr val="FF0000"/>
                </a:solidFill>
              </a:rPr>
              <a:t>may be red, white, red and white or roan.</a:t>
            </a:r>
          </a:p>
          <a:p>
            <a:r>
              <a:rPr lang="en-US" b="1" smtClean="0">
                <a:solidFill>
                  <a:srgbClr val="FF0000"/>
                </a:solidFill>
              </a:rPr>
              <a:t>Known for high levels of fertility, grazing efficiency, and ease of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Milking Shorthorn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59396" name="Picture 4" descr="milking shorthor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50"/>
            <a:ext cx="5029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roan milking shorth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1219200"/>
            <a:ext cx="749935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Unit Map: Follow Along in your packet</a:t>
            </a:r>
            <a:r>
              <a:rPr lang="en-US" sz="3900" dirty="0" smtClean="0"/>
              <a:t/>
            </a:r>
            <a:br>
              <a:rPr lang="en-US" sz="3900" dirty="0" smtClean="0"/>
            </a:br>
            <a:endParaRPr lang="en-US" sz="3900" dirty="0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295400"/>
            <a:ext cx="7772400" cy="3200400"/>
          </a:xfrm>
        </p:spPr>
        <p:txBody>
          <a:bodyPr/>
          <a:lstStyle/>
          <a:p>
            <a:pPr marL="273050" indent="-273050" eaLnBrk="1" hangingPunct="1">
              <a:buFont typeface="Arial" charset="0"/>
              <a:buChar char="•"/>
            </a:pPr>
            <a:endParaRPr lang="en-US" smtClean="0"/>
          </a:p>
          <a:p>
            <a:pPr marL="273050" indent="-273050" algn="ctr" eaLnBrk="1" hangingPunct="1">
              <a:buFont typeface="Wingdings 2" pitchFamily="18" charset="2"/>
              <a:buNone/>
            </a:pPr>
            <a:r>
              <a:rPr lang="en-US" b="1" u="sng" smtClean="0"/>
              <a:t>WHAT ARE YOU LEARNING?</a:t>
            </a:r>
            <a:br>
              <a:rPr lang="en-US" b="1" u="sng" smtClean="0"/>
            </a:br>
            <a:r>
              <a:rPr lang="en-US" b="1" u="sng" smtClean="0"/>
              <a:t>AS.06.02</a:t>
            </a:r>
            <a:r>
              <a:rPr lang="en-US" b="1" smtClean="0"/>
              <a:t> Basic: Recognize, ID, and Eval disease and parasites in animals</a:t>
            </a:r>
          </a:p>
          <a:p>
            <a:pPr marL="273050" indent="-273050" algn="ctr" eaLnBrk="1" hangingPunct="1">
              <a:buFont typeface="Wingdings 2" pitchFamily="18" charset="2"/>
              <a:buNone/>
            </a:pPr>
            <a:r>
              <a:rPr lang="en-US" b="1" u="sng" smtClean="0"/>
              <a:t>AS.03.01</a:t>
            </a:r>
            <a:r>
              <a:rPr lang="en-US" b="1" smtClean="0"/>
              <a:t>: ID breeds and species</a:t>
            </a: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1600200"/>
          </a:xfrm>
        </p:spPr>
        <p:txBody>
          <a:bodyPr/>
          <a:lstStyle/>
          <a:p>
            <a:pPr eaLnBrk="1" hangingPunct="1"/>
            <a:r>
              <a:rPr lang="en-US" sz="4800" smtClean="0"/>
              <a:t>ID- Tell me what breed the picture 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22532" name="Picture 5" descr="ayrshi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9436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uernse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5181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1600200"/>
          </a:xfrm>
        </p:spPr>
        <p:txBody>
          <a:bodyPr/>
          <a:lstStyle/>
          <a:p>
            <a:pPr eaLnBrk="1" hangingPunct="1"/>
            <a:r>
              <a:rPr lang="en-US" sz="4800" smtClean="0"/>
              <a:t>ID- Tell me what breed the picture 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64517" name="Picture 5" descr="brown swis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2387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holstein-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78175"/>
            <a:ext cx="50292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1600200"/>
          </a:xfrm>
        </p:spPr>
        <p:txBody>
          <a:bodyPr/>
          <a:lstStyle/>
          <a:p>
            <a:pPr eaLnBrk="1" hangingPunct="1"/>
            <a:r>
              <a:rPr lang="en-US" sz="4800" smtClean="0"/>
              <a:t>ID- Tell me what breed the picture 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3625" cy="47244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65542" name="Picture 6" descr="milking shorthor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715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jerse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7750"/>
            <a:ext cx="4572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Dairy Judging for Production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313613" cy="4114800"/>
          </a:xfrm>
        </p:spPr>
        <p:txBody>
          <a:bodyPr/>
          <a:lstStyle/>
          <a:p>
            <a:r>
              <a:rPr lang="en-US" smtClean="0"/>
              <a:t>Competition between farmers</a:t>
            </a:r>
          </a:p>
          <a:p>
            <a:pPr lvl="1"/>
            <a:r>
              <a:rPr lang="en-US" smtClean="0"/>
              <a:t>Compete for money and prestige within the industry</a:t>
            </a:r>
          </a:p>
          <a:p>
            <a:r>
              <a:rPr lang="en-US" smtClean="0"/>
              <a:t>Dairy Cattle Judged On:</a:t>
            </a:r>
          </a:p>
          <a:p>
            <a:pPr lvl="1"/>
            <a:r>
              <a:rPr lang="en-US" smtClean="0"/>
              <a:t>Physical Appearance </a:t>
            </a:r>
          </a:p>
          <a:p>
            <a:pPr lvl="2"/>
            <a:r>
              <a:rPr lang="en-US" smtClean="0"/>
              <a:t>Fore legs, Rear Legs, Utter, Hooks, Pins, Top Line (Spine) </a:t>
            </a:r>
          </a:p>
          <a:p>
            <a:r>
              <a:rPr lang="en-US" smtClean="0"/>
              <a:t>Other areas to consider when choosing cattle for production:</a:t>
            </a:r>
          </a:p>
          <a:p>
            <a:pPr lvl="1"/>
            <a:r>
              <a:rPr lang="en-US" smtClean="0"/>
              <a:t>Mothering ability, efficiency on feed and grass, Quality of Milk, Milk solids and fat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Activity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69225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Students will be given a packet on how to judge dairy cattle. They will answer the questions and then judge the pictures they are given.  </a:t>
            </a:r>
          </a:p>
          <a:p>
            <a:pPr eaLnBrk="1" hangingPunct="1"/>
            <a:r>
              <a:rPr lang="en-US" sz="2000" smtClean="0"/>
              <a:t>Answer the following summary questions</a:t>
            </a:r>
          </a:p>
          <a:p>
            <a:pPr lvl="1" eaLnBrk="1" hangingPunct="1"/>
            <a:r>
              <a:rPr lang="en-US" sz="1600" smtClean="0"/>
              <a:t>Who designed the judging booklet?</a:t>
            </a:r>
          </a:p>
          <a:p>
            <a:pPr lvl="1" eaLnBrk="1" hangingPunct="1"/>
            <a:r>
              <a:rPr lang="en-US" sz="1600" smtClean="0"/>
              <a:t>What categories are dairy cattle judged on? (in the front of the packet)</a:t>
            </a:r>
          </a:p>
          <a:p>
            <a:pPr lvl="2" eaLnBrk="1" hangingPunct="1"/>
            <a:r>
              <a:rPr lang="en-US" sz="1300" smtClean="0"/>
              <a:t>Explain what the judge would be looking at/for each of the 4 categories.</a:t>
            </a:r>
          </a:p>
          <a:p>
            <a:pPr lvl="1" eaLnBrk="1" hangingPunct="1"/>
            <a:r>
              <a:rPr lang="en-US" sz="1600" smtClean="0"/>
              <a:t>Write a sentence using the following for each of the 4 categories</a:t>
            </a:r>
          </a:p>
          <a:p>
            <a:pPr lvl="2" eaLnBrk="1" hangingPunct="1"/>
            <a:r>
              <a:rPr lang="en-US" sz="1300" smtClean="0"/>
              <a:t>Positive Term </a:t>
            </a:r>
          </a:p>
          <a:p>
            <a:pPr lvl="2" eaLnBrk="1" hangingPunct="1"/>
            <a:r>
              <a:rPr lang="en-US" sz="1300" smtClean="0"/>
              <a:t>Negative Term</a:t>
            </a:r>
          </a:p>
          <a:p>
            <a:pPr lvl="1" eaLnBrk="1" hangingPunct="1"/>
            <a:r>
              <a:rPr lang="en-US" sz="1600" smtClean="0"/>
              <a:t>What should you do when placing a heifer class?</a:t>
            </a:r>
          </a:p>
          <a:p>
            <a:pPr lvl="1" eaLnBrk="1" hangingPunct="1"/>
            <a:r>
              <a:rPr lang="en-US" sz="1600" smtClean="0"/>
              <a:t>What do we find on dairy scorecard?</a:t>
            </a:r>
          </a:p>
          <a:p>
            <a:pPr lvl="1" eaLnBrk="1" hangingPunct="1"/>
            <a:r>
              <a:rPr lang="en-US" sz="1600" smtClean="0"/>
              <a:t>What is the typical judging format for a contest?</a:t>
            </a:r>
          </a:p>
          <a:p>
            <a:pPr lvl="1" eaLnBrk="1" hangingPunct="1"/>
            <a:r>
              <a:rPr lang="en-US" sz="1600" smtClean="0"/>
              <a:t>Give one helpful hint in deciding a placing</a:t>
            </a:r>
          </a:p>
          <a:p>
            <a:pPr lvl="1" eaLnBrk="1" hangingPunct="1"/>
            <a:r>
              <a:rPr lang="en-US" sz="1600" smtClean="0"/>
              <a:t>Explain how someone would present and prepare oral reasoning when judging cattle</a:t>
            </a:r>
          </a:p>
          <a:p>
            <a:pPr lvl="1" eaLnBrk="1" hangingPunct="1"/>
            <a:r>
              <a:rPr lang="en-US" sz="1600" smtClean="0"/>
              <a:t>Why would we have these contests?</a:t>
            </a:r>
          </a:p>
          <a:p>
            <a:pPr lvl="1" eaLnBrk="1" hangingPunct="1"/>
            <a:endParaRPr lang="en-US" sz="1600" smtClean="0"/>
          </a:p>
          <a:p>
            <a:pPr lvl="2" eaLnBrk="1" hangingPunct="1"/>
            <a:endParaRPr lang="en-US" sz="1300" smtClean="0"/>
          </a:p>
          <a:p>
            <a:pPr lvl="1" eaLnBrk="1" hangingPunct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Dairy Cattle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Industry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Warm-up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97825" cy="4341813"/>
          </a:xfrm>
        </p:spPr>
        <p:txBody>
          <a:bodyPr/>
          <a:lstStyle/>
          <a:p>
            <a:pPr eaLnBrk="1" hangingPunct="1"/>
            <a:r>
              <a:rPr lang="en-US" sz="4400" smtClean="0"/>
              <a:t>What do you think of when you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400" smtClean="0"/>
              <a:t>see this? </a:t>
            </a:r>
          </a:p>
        </p:txBody>
      </p:sp>
      <p:pic>
        <p:nvPicPr>
          <p:cNvPr id="28676" name="Picture 4" descr="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14575"/>
            <a:ext cx="33178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Question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is the Dairy industry so efficient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Dairy Cattle Industry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540625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Most difficult to manage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High producing dairy cows bred to give large amounts of milk that can overwhelm the animal without proper management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066800" y="3048000"/>
            <a:ext cx="7616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Value of dairy products exceeded $37 billion nationally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Most labor intensive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Milking </a:t>
            </a:r>
            <a:r>
              <a:rPr lang="en-US" sz="2400" b="1">
                <a:solidFill>
                  <a:srgbClr val="FF0000"/>
                </a:solidFill>
              </a:rPr>
              <a:t>2-3 times a day, 7 days a week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1143000" y="4800600"/>
            <a:ext cx="7540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Consumer demand lower fat diets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Food </a:t>
            </a:r>
            <a:r>
              <a:rPr lang="en-US" sz="2400" b="1">
                <a:solidFill>
                  <a:srgbClr val="FF0000"/>
                </a:solidFill>
              </a:rPr>
              <a:t>scientists respond with specialty items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Ex: Fat-free yogurt, cream cheese, and frozen dairy deserts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skinny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ctiv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3378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 percent mi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30538"/>
            <a:ext cx="2462213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philadelphia cream chee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953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676400" y="274638"/>
            <a:ext cx="7467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Know Understand Do!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2971800" cy="4419600"/>
          </a:xfrm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 eaLnBrk="1" hangingPunct="1">
              <a:buFont typeface="Wingdings 2" pitchFamily="18" charset="2"/>
              <a:buNone/>
            </a:pPr>
            <a:r>
              <a:rPr lang="en-US" sz="2800" b="1" u="sng" smtClean="0">
                <a:latin typeface="Arial Black" pitchFamily="34" charset="0"/>
              </a:rPr>
              <a:t>Know</a:t>
            </a:r>
          </a:p>
          <a:p>
            <a:pPr marL="273050" indent="-273050" eaLnBrk="1" hangingPunct="1"/>
            <a:r>
              <a:rPr lang="en-US" sz="2800" smtClean="0"/>
              <a:t>Types of Dairy Cattle</a:t>
            </a:r>
          </a:p>
          <a:p>
            <a:pPr marL="273050" indent="-273050" eaLnBrk="1" hangingPunct="1"/>
            <a:r>
              <a:rPr lang="en-US" sz="2800" smtClean="0"/>
              <a:t>Industry Procedures</a:t>
            </a:r>
          </a:p>
          <a:p>
            <a:pPr marL="273050" indent="-273050" eaLnBrk="1" hangingPunct="1"/>
            <a:r>
              <a:rPr lang="en-US" sz="2800" smtClean="0"/>
              <a:t>Care Procedures</a:t>
            </a:r>
          </a:p>
          <a:p>
            <a:pPr marL="273050" indent="-273050" eaLnBrk="1" hangingPunct="1"/>
            <a:endParaRPr lang="en-US" sz="280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0" y="1524000"/>
            <a:ext cx="3048000" cy="4953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 u="sng">
                <a:latin typeface="Arial Black" pitchFamily="34" charset="0"/>
              </a:rPr>
              <a:t>Understand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>
                <a:latin typeface="Comic Sans MS" pitchFamily="66" charset="0"/>
              </a:rPr>
              <a:t>Variation in cattle purposes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>
                <a:latin typeface="Comic Sans MS" pitchFamily="66" charset="0"/>
              </a:rPr>
              <a:t>Milking and Dairy Food Processing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>
                <a:latin typeface="Comic Sans MS" pitchFamily="66" charset="0"/>
              </a:rPr>
              <a:t>Disease Prevention Methods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72200" y="1752600"/>
            <a:ext cx="2971800" cy="3810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 u="sng">
                <a:latin typeface="Arial Black" pitchFamily="34" charset="0"/>
              </a:rPr>
              <a:t>Do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>
                <a:latin typeface="Comic Sans MS" pitchFamily="66" charset="0"/>
              </a:rPr>
              <a:t>Profile Dairy Cattle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>
                <a:latin typeface="Comic Sans MS" pitchFamily="66" charset="0"/>
              </a:rPr>
              <a:t>Outline Milking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>
                <a:latin typeface="Comic Sans MS" pitchFamily="66" charset="0"/>
              </a:rPr>
              <a:t>ID common Diseases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Dairy Cattle Industry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4425" cy="4876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Rank in Production- top 5</a:t>
            </a:r>
          </a:p>
          <a:p>
            <a:pPr lvl="1" eaLnBrk="1" hangingPunct="1"/>
            <a:r>
              <a:rPr lang="en-US" sz="4000" b="1" smtClean="0">
                <a:solidFill>
                  <a:srgbClr val="FF0000"/>
                </a:solidFill>
              </a:rPr>
              <a:t>California</a:t>
            </a:r>
          </a:p>
          <a:p>
            <a:pPr lvl="1" eaLnBrk="1" hangingPunct="1"/>
            <a:r>
              <a:rPr lang="en-US" sz="4000" b="1" smtClean="0">
                <a:solidFill>
                  <a:srgbClr val="FF0000"/>
                </a:solidFill>
              </a:rPr>
              <a:t>Wisconsin</a:t>
            </a:r>
          </a:p>
          <a:p>
            <a:pPr lvl="1" eaLnBrk="1" hangingPunct="1"/>
            <a:r>
              <a:rPr lang="en-US" sz="4000" b="1" smtClean="0">
                <a:solidFill>
                  <a:srgbClr val="FF0000"/>
                </a:solidFill>
              </a:rPr>
              <a:t>New York</a:t>
            </a:r>
          </a:p>
          <a:p>
            <a:pPr lvl="1" eaLnBrk="1" hangingPunct="1"/>
            <a:r>
              <a:rPr lang="en-US" sz="4000" b="1" smtClean="0">
                <a:solidFill>
                  <a:srgbClr val="FF0000"/>
                </a:solidFill>
              </a:rPr>
              <a:t>Pennsylvania</a:t>
            </a:r>
          </a:p>
          <a:p>
            <a:pPr lvl="1" eaLnBrk="1" hangingPunct="1"/>
            <a:r>
              <a:rPr lang="en-US" sz="4000" b="1" smtClean="0">
                <a:solidFill>
                  <a:srgbClr val="FF0000"/>
                </a:solidFill>
              </a:rPr>
              <a:t>Idaho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Dairy Cattle Industry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5025" cy="4876800"/>
          </a:xfrm>
        </p:spPr>
        <p:txBody>
          <a:bodyPr/>
          <a:lstStyle/>
          <a:p>
            <a:pPr eaLnBrk="1" hangingPunct="1"/>
            <a:endParaRPr lang="en-US" sz="4400" smtClean="0"/>
          </a:p>
        </p:txBody>
      </p:sp>
      <p:pic>
        <p:nvPicPr>
          <p:cNvPr id="33796" name="Picture 4" descr="graph dairy f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Dairy Cattle Industry: Important Trend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1625" cy="4876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Fewer dairy farms own more cows but still more milk per farm because of more milk per cow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Dairy Cattle Industry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3025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2008- 70,000 operational dairy farms</a:t>
            </a:r>
          </a:p>
          <a:p>
            <a:pPr eaLnBrk="1" hangingPunct="1"/>
            <a:r>
              <a:rPr lang="en-US" sz="2400" smtClean="0"/>
              <a:t>40 years ago- 2 million dairy farms</a:t>
            </a:r>
          </a:p>
          <a:p>
            <a:pPr eaLnBrk="1" hangingPunct="1"/>
            <a:r>
              <a:rPr lang="en-US" sz="2400" smtClean="0"/>
              <a:t># of farm declines, but pounds of milk increased by 20,000 pounds per cow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990600" y="3352800"/>
            <a:ext cx="7693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2009- 9.2 million dairy cows in the US produced over 185 billion pounds of milk worth over $37 billion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US leads the world in milk production per cow and in total milk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Hoard’s Dairyman Activity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3613" cy="4876800"/>
          </a:xfrm>
        </p:spPr>
        <p:txBody>
          <a:bodyPr/>
          <a:lstStyle/>
          <a:p>
            <a:r>
              <a:rPr lang="en-US" sz="1700" smtClean="0"/>
              <a:t>Choose your magazine.</a:t>
            </a:r>
          </a:p>
          <a:p>
            <a:r>
              <a:rPr lang="en-US" sz="1700" smtClean="0"/>
              <a:t>Answer the following: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What is the Hoard’s Dairyman? 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Why would this magazine be produced?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Choose an article in the magazine. Read the magazine. Provide a summary. Include something interesting you learned in the article. Why do you think this article was written.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Find 3 patterns you notice throughout the magazine. Explain the patterns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What sort of products do you see? What are they used for?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These magazines contain research related articles. Find a research related article and explain what was researched, why it was researched, and why dairy farmers might find the information useful. Does the research suggest a change in practices? If so, what changes?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1600" smtClean="0"/>
              <a:t>Why would this periodical (magazine regularly printed) be an asset to the Dairy industry?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Dairy Cattle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Milking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Milking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0"/>
            <a:ext cx="7769225" cy="4114800"/>
          </a:xfrm>
        </p:spPr>
        <p:txBody>
          <a:bodyPr/>
          <a:lstStyle/>
          <a:p>
            <a:pPr eaLnBrk="1" hangingPunct="1"/>
            <a:r>
              <a:rPr lang="en-US" sz="4400" smtClean="0"/>
              <a:t>Cows are milked 2 times a day, some 3 times</a:t>
            </a:r>
          </a:p>
          <a:p>
            <a:pPr eaLnBrk="1" hangingPunct="1"/>
            <a:r>
              <a:rPr lang="en-US" sz="4400" smtClean="0"/>
              <a:t>Fill in organizer as we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400" smtClean="0"/>
              <a:t>1. At milking time, wash the teats, wear gloves</a:t>
            </a:r>
          </a:p>
          <a:p>
            <a:pPr lvl="1" eaLnBrk="1" hangingPunct="1"/>
            <a:r>
              <a:rPr lang="en-US" sz="4400" smtClean="0"/>
              <a:t>Disinfecting the teats and triggers the release of oxytocin, which initiates milk let-down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40964" name="Picture 5" descr="washing te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800" smtClean="0"/>
              <a:t>2. Teats are then dried with individual paper towels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696200" cy="944563"/>
          </a:xfrm>
        </p:spPr>
        <p:txBody>
          <a:bodyPr/>
          <a:lstStyle/>
          <a:p>
            <a:pPr eaLnBrk="1" hangingPunct="1"/>
            <a:r>
              <a:rPr lang="en-US" sz="2400" smtClean="0"/>
              <a:t>Key Learning: Dairy Cattle Industry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1447800"/>
            <a:ext cx="7467600" cy="1003300"/>
          </a:xfrm>
        </p:spPr>
        <p:txBody>
          <a:bodyPr/>
          <a:lstStyle/>
          <a:p>
            <a:pPr marL="273050" indent="-273050" eaLnBrk="1" hangingPunct="1"/>
            <a:r>
              <a:rPr lang="en-US" sz="2800" smtClean="0"/>
              <a:t>Unit EQ: How can consumers influence the Dairy Industry?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609600" y="152400"/>
            <a:ext cx="7848600" cy="838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228600" y="1066800"/>
            <a:ext cx="8915400" cy="152400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0" y="1600200"/>
            <a:ext cx="91440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6096000" y="2590800"/>
            <a:ext cx="3048000" cy="426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200" u="sng">
                <a:latin typeface="Comic Sans MS" pitchFamily="66" charset="0"/>
              </a:rPr>
              <a:t>Concept :</a:t>
            </a:r>
            <a:r>
              <a:rPr lang="en-US" sz="2200">
                <a:latin typeface="Comic Sans MS" pitchFamily="66" charset="0"/>
              </a:rPr>
              <a:t> Care and Diseases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200" u="sng">
                <a:latin typeface="Comic Sans MS" pitchFamily="66" charset="0"/>
              </a:rPr>
              <a:t>Lesson EQ: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200">
                <a:latin typeface="Comic Sans MS" pitchFamily="66" charset="0"/>
              </a:rPr>
              <a:t>	 How can disease effect industry?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200" u="sng">
                <a:latin typeface="Comic Sans MS" pitchFamily="66" charset="0"/>
              </a:rPr>
              <a:t>Vocab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2895600" y="2667000"/>
            <a:ext cx="3124200" cy="4191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u="sng">
                <a:latin typeface="Comic Sans MS" pitchFamily="66" charset="0"/>
              </a:rPr>
              <a:t>Concept : </a:t>
            </a:r>
            <a:r>
              <a:rPr lang="en-US" sz="2400">
                <a:latin typeface="Comic Sans MS" pitchFamily="66" charset="0"/>
              </a:rPr>
              <a:t>Industry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u="sng">
                <a:latin typeface="Comic Sans MS" pitchFamily="66" charset="0"/>
              </a:rPr>
              <a:t>Lesson EQ: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	 How is the Dairy industry so efficient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u="sng">
                <a:latin typeface="Comic Sans MS" pitchFamily="66" charset="0"/>
              </a:rPr>
              <a:t>Vocab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Iodine Solution, 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2362200"/>
            <a:ext cx="2819400" cy="4267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u="sng">
                <a:latin typeface="Comic Sans MS" pitchFamily="66" charset="0"/>
              </a:rPr>
              <a:t>Concept </a:t>
            </a:r>
            <a:r>
              <a:rPr lang="en-US" sz="2400">
                <a:latin typeface="Comic Sans MS" pitchFamily="66" charset="0"/>
              </a:rPr>
              <a:t>: Types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u="sng">
                <a:latin typeface="Comic Sans MS" pitchFamily="66" charset="0"/>
              </a:rPr>
              <a:t>Lesson EQ: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	How are dairy breeds selected?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u="sng">
                <a:latin typeface="Comic Sans MS" pitchFamily="66" charset="0"/>
              </a:rPr>
              <a:t>Vocab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	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43012" name="Picture 4" descr="drying with paper tow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3075"/>
            <a:ext cx="68199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800" smtClean="0"/>
              <a:t>3. One inflation of the milking claw is placed on each teat or quarter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72708" name="Picture 4" descr="teatcup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teatcup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teatcup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433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800" smtClean="0"/>
              <a:t>4. Vacuum applied to claw, which draws the milk from the udder. Flow meter determines amount of milk being produced by cow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47108" name="Picture 4" descr="milk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800" smtClean="0"/>
              <a:t>5. When milk stops, flow meter reads 0 milk intake and milking claw falls off automatically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800" smtClean="0"/>
              <a:t>6. Each teat is then dipped in Iodine to prevent bacterial invasion</a:t>
            </a:r>
          </a:p>
          <a:p>
            <a:pPr eaLnBrk="1" hangingPunct="1"/>
            <a:r>
              <a:rPr lang="en-US" sz="4800" smtClean="0"/>
              <a:t>Total time: 7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The Milking Process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endParaRPr lang="en-US" sz="4800" smtClean="0"/>
          </a:p>
        </p:txBody>
      </p:sp>
      <p:pic>
        <p:nvPicPr>
          <p:cNvPr id="50180" name="Picture 4" descr="teat d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after teat d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Practice!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649787"/>
          </a:xfrm>
        </p:spPr>
        <p:txBody>
          <a:bodyPr/>
          <a:lstStyle/>
          <a:p>
            <a:r>
              <a:rPr lang="en-US" smtClean="0"/>
              <a:t>Milking Lab</a:t>
            </a:r>
          </a:p>
          <a:p>
            <a:pPr lvl="1"/>
            <a:r>
              <a:rPr lang="en-US" smtClean="0"/>
              <a:t>Gloves, Cotton Balls</a:t>
            </a:r>
          </a:p>
          <a:p>
            <a:r>
              <a:rPr lang="en-US" smtClean="0"/>
              <a:t>What does the glove represent?</a:t>
            </a:r>
          </a:p>
          <a:p>
            <a:r>
              <a:rPr lang="en-US" smtClean="0"/>
              <a:t>What does the cotton ball represent?</a:t>
            </a:r>
          </a:p>
          <a:p>
            <a:r>
              <a:rPr lang="en-US" smtClean="0"/>
              <a:t>Why is this an accurate representation for milking?</a:t>
            </a:r>
          </a:p>
          <a:p>
            <a:r>
              <a:rPr lang="en-US" smtClean="0"/>
              <a:t>Why might this NOT be an accurate representation for milking?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What?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3613" cy="4114800"/>
          </a:xfrm>
        </p:spPr>
        <p:txBody>
          <a:bodyPr/>
          <a:lstStyle/>
          <a:p>
            <a:r>
              <a:rPr lang="en-US" smtClean="0"/>
              <a:t>Milk from all cows is collected into a large vat (holding container)</a:t>
            </a:r>
          </a:p>
          <a:p>
            <a:pPr lvl="1"/>
            <a:r>
              <a:rPr lang="en-US" smtClean="0"/>
              <a:t>Normally underground to protect from extreme temperatures</a:t>
            </a:r>
          </a:p>
          <a:p>
            <a:r>
              <a:rPr lang="en-US" smtClean="0"/>
              <a:t>Milk is transferred to a transport truck and taken to the processing plant.</a:t>
            </a:r>
          </a:p>
        </p:txBody>
      </p:sp>
      <p:pic>
        <p:nvPicPr>
          <p:cNvPr id="52228" name="Picture 2" descr="http://www.juicemachinery.com/2-stainless/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41838"/>
            <a:ext cx="289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Dairy Cattle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Milk Processing Procedures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your Article</a:t>
            </a:r>
          </a:p>
          <a:p>
            <a:r>
              <a:rPr lang="en-US" smtClean="0"/>
              <a:t>Answer your Questions</a:t>
            </a:r>
          </a:p>
          <a:p>
            <a:r>
              <a:rPr lang="en-US" smtClean="0"/>
              <a:t>Make a graphic organizer outlining the milking process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Dairy Cattle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Parasites and Diseases</a:t>
            </a:r>
          </a:p>
          <a:p>
            <a:pPr eaLnBrk="1" hangingPunct="1"/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Warm-up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458200" cy="914400"/>
          </a:xfrm>
        </p:spPr>
        <p:txBody>
          <a:bodyPr/>
          <a:lstStyle/>
          <a:p>
            <a:pPr eaLnBrk="1" hangingPunct="1"/>
            <a:r>
              <a:rPr lang="en-US" sz="4800" smtClean="0"/>
              <a:t>What does this explain?</a:t>
            </a:r>
          </a:p>
          <a:p>
            <a:pPr eaLnBrk="1" hangingPunct="1">
              <a:buFont typeface="Wingdings" pitchFamily="2" charset="2"/>
              <a:buNone/>
            </a:pPr>
            <a:endParaRPr lang="en-US" sz="4800" smtClean="0"/>
          </a:p>
        </p:txBody>
      </p:sp>
      <p:pic>
        <p:nvPicPr>
          <p:cNvPr id="55300" name="Picture 5" descr="http://www.mtbqa.org/images/tutorial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7588"/>
            <a:ext cx="72390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4800" smtClean="0"/>
              <a:t>Lesson Essential Question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78825" cy="4419600"/>
          </a:xfrm>
        </p:spPr>
        <p:txBody>
          <a:bodyPr/>
          <a:lstStyle/>
          <a:p>
            <a:pPr eaLnBrk="1" hangingPunct="1"/>
            <a:r>
              <a:rPr lang="en-US" sz="4800" smtClean="0"/>
              <a:t>How can disease influence the dairy industry?</a:t>
            </a:r>
          </a:p>
          <a:p>
            <a:pPr eaLnBrk="1" hangingPunct="1">
              <a:buFont typeface="Wingdings" pitchFamily="2" charset="2"/>
              <a:buNone/>
            </a:pPr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Mastitis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78825" cy="5029200"/>
          </a:xfrm>
        </p:spPr>
        <p:txBody>
          <a:bodyPr/>
          <a:lstStyle/>
          <a:p>
            <a:pPr eaLnBrk="1" hangingPunct="1"/>
            <a:r>
              <a:rPr lang="en-US" sz="4400" smtClean="0"/>
              <a:t>Infection and inflammation of the udder</a:t>
            </a:r>
          </a:p>
          <a:p>
            <a:pPr eaLnBrk="1" hangingPunct="1"/>
            <a:r>
              <a:rPr lang="en-US" sz="4400" smtClean="0"/>
              <a:t>Causes greatest economic loss to the industry </a:t>
            </a:r>
          </a:p>
          <a:p>
            <a:pPr eaLnBrk="1" hangingPunct="1"/>
            <a:r>
              <a:rPr lang="en-US" sz="4400" smtClean="0"/>
              <a:t>Acute-hot, swollen udder-drop in milk production</a:t>
            </a:r>
          </a:p>
          <a:p>
            <a:pPr eaLnBrk="1" hangingPunct="1"/>
            <a:r>
              <a:rPr lang="en-US" sz="4400" smtClean="0"/>
              <a:t>Treated with 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Ketosis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78825" cy="5029200"/>
          </a:xfrm>
        </p:spPr>
        <p:txBody>
          <a:bodyPr/>
          <a:lstStyle/>
          <a:p>
            <a:pPr eaLnBrk="1" hangingPunct="1"/>
            <a:r>
              <a:rPr lang="en-US" sz="4800" smtClean="0"/>
              <a:t>Metabolic disorder with a negative energy balance</a:t>
            </a:r>
          </a:p>
          <a:p>
            <a:pPr eaLnBrk="1" hangingPunct="1"/>
            <a:r>
              <a:rPr lang="en-US" sz="4800" smtClean="0"/>
              <a:t>Caused by underfeeding, stress, other infections</a:t>
            </a:r>
          </a:p>
          <a:p>
            <a:pPr eaLnBrk="1" hangingPunct="1"/>
            <a:r>
              <a:rPr lang="en-US" sz="4800" smtClean="0"/>
              <a:t>Treated by IV of glucose injections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838200"/>
          </a:xfrm>
        </p:spPr>
        <p:txBody>
          <a:bodyPr/>
          <a:lstStyle/>
          <a:p>
            <a:pPr eaLnBrk="1" hangingPunct="1"/>
            <a:r>
              <a:rPr lang="en-US" sz="4800" smtClean="0"/>
              <a:t>Displaced Abomasum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78825" cy="5638800"/>
          </a:xfrm>
        </p:spPr>
        <p:txBody>
          <a:bodyPr/>
          <a:lstStyle/>
          <a:p>
            <a:pPr eaLnBrk="1" hangingPunct="1"/>
            <a:r>
              <a:rPr lang="en-US" sz="4800" smtClean="0"/>
              <a:t>“</a:t>
            </a:r>
            <a:r>
              <a:rPr lang="en-US" sz="4400" smtClean="0"/>
              <a:t>twisted stomach” </a:t>
            </a:r>
          </a:p>
          <a:p>
            <a:pPr eaLnBrk="1" hangingPunct="1"/>
            <a:r>
              <a:rPr lang="en-US" sz="4400" smtClean="0"/>
              <a:t>When abomasum moves to an abnormal position</a:t>
            </a:r>
          </a:p>
          <a:p>
            <a:pPr eaLnBrk="1" hangingPunct="1"/>
            <a:r>
              <a:rPr lang="en-US" sz="4400" smtClean="0"/>
              <a:t>Caused by feeding too much silage or concentrate before calving</a:t>
            </a:r>
          </a:p>
          <a:p>
            <a:pPr eaLnBrk="1" hangingPunct="1"/>
            <a:r>
              <a:rPr lang="en-US" sz="4400" smtClean="0"/>
              <a:t>Veterinarian consulted for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838200"/>
          </a:xfrm>
        </p:spPr>
        <p:txBody>
          <a:bodyPr/>
          <a:lstStyle/>
          <a:p>
            <a:pPr eaLnBrk="1" hangingPunct="1"/>
            <a:r>
              <a:rPr lang="en-US" sz="4800" smtClean="0"/>
              <a:t>Milk Fever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78825" cy="5638800"/>
          </a:xfrm>
        </p:spPr>
        <p:txBody>
          <a:bodyPr/>
          <a:lstStyle/>
          <a:p>
            <a:pPr eaLnBrk="1" hangingPunct="1"/>
            <a:r>
              <a:rPr lang="en-US" sz="4400" smtClean="0"/>
              <a:t>Imbalance of calcium </a:t>
            </a:r>
          </a:p>
          <a:p>
            <a:pPr eaLnBrk="1" hangingPunct="1"/>
            <a:r>
              <a:rPr lang="en-US" sz="4400" smtClean="0"/>
              <a:t>muscle paralysis and prevents cows from standing</a:t>
            </a:r>
          </a:p>
          <a:p>
            <a:pPr eaLnBrk="1" hangingPunct="1"/>
            <a:r>
              <a:rPr lang="en-US" sz="4400" smtClean="0"/>
              <a:t> calcium and phosphorus supplements to prevent</a:t>
            </a:r>
          </a:p>
          <a:p>
            <a:pPr eaLnBrk="1" hangingPunct="1"/>
            <a:r>
              <a:rPr lang="en-US" sz="4400" smtClean="0"/>
              <a:t>Treated with infusion of calcium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838200"/>
          </a:xfrm>
        </p:spPr>
        <p:txBody>
          <a:bodyPr/>
          <a:lstStyle/>
          <a:p>
            <a:pPr eaLnBrk="1" hangingPunct="1"/>
            <a:r>
              <a:rPr lang="en-US" sz="4800" smtClean="0"/>
              <a:t>Retained Placenta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78825" cy="5638800"/>
          </a:xfrm>
        </p:spPr>
        <p:txBody>
          <a:bodyPr/>
          <a:lstStyle/>
          <a:p>
            <a:pPr eaLnBrk="1" hangingPunct="1"/>
            <a:r>
              <a:rPr lang="en-US" sz="4400" smtClean="0"/>
              <a:t>Placenta not expelled after birth</a:t>
            </a:r>
          </a:p>
          <a:p>
            <a:pPr eaLnBrk="1" hangingPunct="1"/>
            <a:r>
              <a:rPr lang="en-US" sz="4400" smtClean="0"/>
              <a:t>Quickly become infected</a:t>
            </a:r>
          </a:p>
          <a:p>
            <a:pPr eaLnBrk="1" hangingPunct="1"/>
            <a:r>
              <a:rPr lang="en-US" sz="4400" smtClean="0"/>
              <a:t>Vet remove or allow it to hang and it will release</a:t>
            </a:r>
          </a:p>
          <a:p>
            <a:pPr eaLnBrk="1" hangingPunct="1"/>
            <a:r>
              <a:rPr lang="en-US" sz="4400" smtClean="0"/>
              <a:t>Caused by heat stress, low vitamin E, and selenium in 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838200"/>
          </a:xfrm>
        </p:spPr>
        <p:txBody>
          <a:bodyPr/>
          <a:lstStyle/>
          <a:p>
            <a:pPr eaLnBrk="1" hangingPunct="1"/>
            <a:r>
              <a:rPr lang="en-US" sz="4800" smtClean="0"/>
              <a:t>Metritis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78825" cy="5638800"/>
          </a:xfrm>
        </p:spPr>
        <p:txBody>
          <a:bodyPr/>
          <a:lstStyle/>
          <a:p>
            <a:pPr eaLnBrk="1" hangingPunct="1"/>
            <a:r>
              <a:rPr lang="en-US" sz="4400" smtClean="0"/>
              <a:t>Resulting infection of a retained placenta</a:t>
            </a:r>
          </a:p>
          <a:p>
            <a:pPr eaLnBrk="1" hangingPunct="1"/>
            <a:r>
              <a:rPr lang="en-US" sz="4400" smtClean="0"/>
              <a:t>Abnormal discharge from vulva, go off feed, and stand with backs arched</a:t>
            </a:r>
          </a:p>
          <a:p>
            <a:pPr eaLnBrk="1" hangingPunct="1"/>
            <a:r>
              <a:rPr lang="en-US" sz="4400" smtClean="0"/>
              <a:t>Antibiotics treat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Warm-up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5025" cy="4876800"/>
          </a:xfrm>
        </p:spPr>
        <p:txBody>
          <a:bodyPr/>
          <a:lstStyle/>
          <a:p>
            <a:pPr eaLnBrk="1" hangingPunct="1"/>
            <a:r>
              <a:rPr lang="en-US" sz="4400" smtClean="0"/>
              <a:t>First thing that comes to mind when you see…. </a:t>
            </a:r>
          </a:p>
        </p:txBody>
      </p:sp>
      <p:pic>
        <p:nvPicPr>
          <p:cNvPr id="8196" name="Picture 5" descr="http://t0.gstatic.com/images?q=tbn:ANd9GcT8UThXi0zMYCj-r1ZG2TcljmqY-IUWYsZp5sCPHLNaxV7hcl1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5060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Prolapsed Uterus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Uterus muscles become weak during parturition process (birthing)</a:t>
            </a:r>
          </a:p>
          <a:p>
            <a:r>
              <a:rPr lang="en-US" smtClean="0"/>
              <a:t>Uterus flips inside out </a:t>
            </a:r>
          </a:p>
          <a:p>
            <a:r>
              <a:rPr lang="en-US" smtClean="0"/>
              <a:t>Uterus exits the animal</a:t>
            </a:r>
          </a:p>
          <a:p>
            <a:pPr lvl="1"/>
            <a:r>
              <a:rPr lang="en-US" smtClean="0"/>
              <a:t>If this happens multiple times, the animal will be culled (kicked out of the herd)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Disease Activity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3613" cy="4724400"/>
          </a:xfrm>
        </p:spPr>
        <p:txBody>
          <a:bodyPr/>
          <a:lstStyle/>
          <a:p>
            <a:r>
              <a:rPr lang="en-US" sz="1800" smtClean="0"/>
              <a:t>Work in groups</a:t>
            </a:r>
          </a:p>
          <a:p>
            <a:r>
              <a:rPr lang="en-US" sz="1800" smtClean="0"/>
              <a:t>Use your article reading to complete the questions in your packet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Dairy Cattle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Warm-up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smtClean="0"/>
              <a:t>How is a dairy cow able to produce so much milk?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Lesson Essential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smtClean="0"/>
              <a:t>What are the parts of a dairy cow?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Activity!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683625" cy="5105400"/>
          </a:xfrm>
        </p:spPr>
        <p:txBody>
          <a:bodyPr/>
          <a:lstStyle/>
          <a:p>
            <a:pPr lvl="1" eaLnBrk="1" hangingPunct="1"/>
            <a:r>
              <a:rPr lang="en-US" sz="4500" smtClean="0"/>
              <a:t>Fill in the pictures as we go. </a:t>
            </a:r>
          </a:p>
          <a:p>
            <a:pPr lvl="1" eaLnBrk="1" hangingPunct="1"/>
            <a:endParaRPr lang="en-US" sz="4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Anatomy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683625" cy="5105400"/>
          </a:xfrm>
        </p:spPr>
        <p:txBody>
          <a:bodyPr/>
          <a:lstStyle/>
          <a:p>
            <a:pPr lvl="1" eaLnBrk="1" hangingPunct="1"/>
            <a:endParaRPr lang="en-US" sz="4500" smtClean="0"/>
          </a:p>
        </p:txBody>
      </p:sp>
      <p:pic>
        <p:nvPicPr>
          <p:cNvPr id="69636" name="Picture 4" descr="cowan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Anatomy: Udder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4191000" cy="2514600"/>
          </a:xfrm>
        </p:spPr>
        <p:txBody>
          <a:bodyPr/>
          <a:lstStyle/>
          <a:p>
            <a:pPr lvl="1" eaLnBrk="1" hangingPunct="1"/>
            <a:r>
              <a:rPr lang="en-US" sz="2400" smtClean="0"/>
              <a:t>Cows udders have four compartments with one test hanging from each</a:t>
            </a:r>
          </a:p>
          <a:p>
            <a:pPr lvl="1" eaLnBrk="1" hangingPunct="1"/>
            <a:r>
              <a:rPr lang="en-US" sz="2400" smtClean="0"/>
              <a:t>Cells remove water and nutrients and convert it to milk</a:t>
            </a:r>
          </a:p>
          <a:p>
            <a:pPr lvl="1" eaLnBrk="1" hangingPunct="1"/>
            <a:endParaRPr lang="en-US" sz="4500" smtClean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533400" y="4114800"/>
            <a:ext cx="3806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The milk drips into a cistern which holds the milk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When teat is squeezed, milk is released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</p:txBody>
      </p:sp>
      <p:pic>
        <p:nvPicPr>
          <p:cNvPr id="70661" name="Picture 7" descr="http://img.tfd.com/vet/thumbs/gr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286000"/>
            <a:ext cx="4373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Anatomy: Oral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Mouth is adapted for grazing</a:t>
            </a:r>
          </a:p>
          <a:p>
            <a:pPr lvl="1" eaLnBrk="1" hangingPunct="1"/>
            <a:r>
              <a:rPr lang="en-US" sz="2400" smtClean="0"/>
              <a:t>Top part of mouth is a hard pad</a:t>
            </a:r>
          </a:p>
          <a:p>
            <a:pPr lvl="1" eaLnBrk="1" hangingPunct="1"/>
            <a:r>
              <a:rPr lang="en-US" sz="2400" smtClean="0"/>
              <a:t>Bottom part is a row of flat-topped teeth</a:t>
            </a:r>
          </a:p>
          <a:p>
            <a:pPr lvl="1" eaLnBrk="1" hangingPunct="1"/>
            <a:r>
              <a:rPr lang="en-US" sz="2400" smtClean="0"/>
              <a:t>Grind food between two parts</a:t>
            </a:r>
          </a:p>
          <a:p>
            <a:endParaRPr lang="en-US" smtClean="0"/>
          </a:p>
        </p:txBody>
      </p:sp>
      <p:pic>
        <p:nvPicPr>
          <p:cNvPr id="71684" name="Picture 2" descr="http://www.wonderquest.com/2006-09-05-cow-j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97288"/>
            <a:ext cx="44196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Anatomy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683625" cy="5105400"/>
          </a:xfrm>
        </p:spPr>
        <p:txBody>
          <a:bodyPr/>
          <a:lstStyle/>
          <a:p>
            <a:pPr lvl="1" eaLnBrk="1" hangingPunct="1"/>
            <a:endParaRPr lang="en-US" sz="4500" smtClean="0"/>
          </a:p>
        </p:txBody>
      </p:sp>
      <p:pic>
        <p:nvPicPr>
          <p:cNvPr id="72708" name="Picture 5" descr="cowstoma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Lesson Essential Question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455025" cy="4876800"/>
          </a:xfrm>
        </p:spPr>
        <p:txBody>
          <a:bodyPr/>
          <a:lstStyle/>
          <a:p>
            <a:pPr eaLnBrk="1" hangingPunct="1"/>
            <a:r>
              <a:rPr lang="en-US" sz="4400" smtClean="0"/>
              <a:t>How are Dairy Breeds Selected?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914400"/>
          </a:xfrm>
        </p:spPr>
        <p:txBody>
          <a:bodyPr/>
          <a:lstStyle/>
          <a:p>
            <a:pPr eaLnBrk="1" hangingPunct="1"/>
            <a:r>
              <a:rPr lang="en-US" sz="5400" smtClean="0"/>
              <a:t>Stomach and Digestion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839200" cy="1295400"/>
          </a:xfrm>
        </p:spPr>
        <p:txBody>
          <a:bodyPr/>
          <a:lstStyle/>
          <a:p>
            <a:pPr lvl="1" eaLnBrk="1" hangingPunct="1"/>
            <a:r>
              <a:rPr lang="en-US" sz="2400" smtClean="0"/>
              <a:t>4 parts</a:t>
            </a:r>
          </a:p>
          <a:p>
            <a:pPr lvl="1" eaLnBrk="1" hangingPunct="1"/>
            <a:r>
              <a:rPr lang="en-US" sz="2400" smtClean="0"/>
              <a:t>Cows swallow their food and then regurgitate a “cud” which is then chewed well and swallowed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3124200"/>
            <a:ext cx="883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Rumen</a:t>
            </a:r>
            <a:r>
              <a:rPr lang="en-US" sz="2400"/>
              <a:t>- largest part, holds up to 50 gallons of partially digested food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Good bacteria here help break down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0" y="43434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Reticulum</a:t>
            </a:r>
            <a:r>
              <a:rPr lang="en-US" sz="2400"/>
              <a:t>- if cow eats something it shouldn’t have, it goes here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Where ‘cud’ comes from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914400"/>
          </a:xfrm>
        </p:spPr>
        <p:txBody>
          <a:bodyPr/>
          <a:lstStyle/>
          <a:p>
            <a:pPr eaLnBrk="1" hangingPunct="1"/>
            <a:r>
              <a:rPr lang="en-US" sz="5400" smtClean="0"/>
              <a:t>Stomach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839200" cy="1371600"/>
          </a:xfrm>
        </p:spPr>
        <p:txBody>
          <a:bodyPr/>
          <a:lstStyle/>
          <a:p>
            <a:pPr lvl="1" eaLnBrk="1" hangingPunct="1"/>
            <a:r>
              <a:rPr lang="en-US" sz="2400" b="1" smtClean="0">
                <a:solidFill>
                  <a:srgbClr val="FF0000"/>
                </a:solidFill>
              </a:rPr>
              <a:t>Omasum- the filter. </a:t>
            </a:r>
          </a:p>
          <a:p>
            <a:pPr lvl="2" eaLnBrk="1" hangingPunct="1"/>
            <a:r>
              <a:rPr lang="en-US" sz="2100" smtClean="0"/>
              <a:t>Some water absorbed</a:t>
            </a:r>
          </a:p>
          <a:p>
            <a:pPr lvl="2" eaLnBrk="1" hangingPunct="1"/>
            <a:r>
              <a:rPr lang="en-US" sz="2100" smtClean="0"/>
              <a:t>Filters through all the food the cow eats. </a:t>
            </a:r>
          </a:p>
          <a:p>
            <a:pPr lvl="2" eaLnBrk="1" hangingPunct="1"/>
            <a:r>
              <a:rPr lang="en-US" sz="2100" smtClean="0"/>
              <a:t>Cud is pressed and broken down further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4500" smtClean="0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0" y="3276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Abomasum- this part like the humans stomach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“True Stomach”</a:t>
            </a:r>
          </a:p>
          <a:p>
            <a:pPr marL="1657350" lvl="3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Food is finally digested here </a:t>
            </a:r>
          </a:p>
          <a:p>
            <a:pPr marL="1657350" lvl="3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Essential nutrients are passed to the bloodstream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Remainder passed to the intestines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Digestion in Ruminants 10 Step Program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1. Forage- Find food</a:t>
            </a:r>
          </a:p>
          <a:p>
            <a:r>
              <a:rPr lang="en-US" sz="2200" smtClean="0"/>
              <a:t>2. Masticate- Chew Food</a:t>
            </a:r>
          </a:p>
          <a:p>
            <a:r>
              <a:rPr lang="en-US" sz="2200" smtClean="0"/>
              <a:t>3. Swallow</a:t>
            </a:r>
          </a:p>
          <a:p>
            <a:r>
              <a:rPr lang="en-US" sz="2200" smtClean="0"/>
              <a:t>4. Rumen: Food fermented and broken down</a:t>
            </a:r>
          </a:p>
          <a:p>
            <a:r>
              <a:rPr lang="en-US" sz="2200" smtClean="0"/>
              <a:t>5. Reticulum: cud thrown up into mouth</a:t>
            </a:r>
          </a:p>
          <a:p>
            <a:r>
              <a:rPr lang="en-US" sz="2200" smtClean="0"/>
              <a:t>6. Remastication: rechewed and re swallowed</a:t>
            </a:r>
          </a:p>
          <a:p>
            <a:r>
              <a:rPr lang="en-US" sz="2200" smtClean="0"/>
              <a:t>7. Omasum: food broken down more, some water absorbed</a:t>
            </a:r>
          </a:p>
          <a:p>
            <a:r>
              <a:rPr lang="en-US" sz="2200" smtClean="0"/>
              <a:t>8.  Abomasum: True Stomach, digestion starts here</a:t>
            </a:r>
          </a:p>
          <a:p>
            <a:r>
              <a:rPr lang="en-US" sz="2200" smtClean="0"/>
              <a:t>9. Intestines</a:t>
            </a:r>
          </a:p>
          <a:p>
            <a:r>
              <a:rPr lang="en-US" sz="2200" smtClean="0"/>
              <a:t>10. Out as manure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Compare/Contrast</a:t>
            </a:r>
          </a:p>
          <a:p>
            <a:pPr lvl="1"/>
            <a:r>
              <a:rPr lang="en-US" smtClean="0"/>
              <a:t>Bovine, Canine, and Human dental anatomy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Dairy Cattle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Sections</a:t>
            </a:r>
          </a:p>
        </p:txBody>
      </p:sp>
      <p:sp>
        <p:nvSpPr>
          <p:cNvPr id="788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Housing</a:t>
            </a:r>
          </a:p>
          <a:p>
            <a:r>
              <a:rPr lang="en-US" smtClean="0"/>
              <a:t>Milking</a:t>
            </a:r>
          </a:p>
          <a:p>
            <a:r>
              <a:rPr lang="en-US" smtClean="0"/>
              <a:t>Nutrition</a:t>
            </a:r>
          </a:p>
          <a:p>
            <a:r>
              <a:rPr lang="en-US" smtClean="0"/>
              <a:t>Breeding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Warm-up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981200"/>
            <a:ext cx="7388225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Why might we use these types of housing?</a:t>
            </a:r>
          </a:p>
        </p:txBody>
      </p:sp>
      <p:pic>
        <p:nvPicPr>
          <p:cNvPr id="79876" name="Picture 5" descr="http://www.google.com/url?source=imglanding&amp;ct=img&amp;q=http://www.stackyard.com/news/2009/07/dairy/Nafferton3S.jpg&amp;sa=X&amp;ei=XZnCTtPDDKb50gGnm9mTDw&amp;ved=0CAsQ8wc4HA&amp;usg=AFQjCNEv_BN6nAnmClXWXnhWczMkUKph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0068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7" descr="http://www.google.com/url?source=imglanding&amp;ct=img&amp;q=http://www.clearspan.com/wcsstore/EngineeringServices/ClearSpan/design/images/options/livestock_housing_other_001.jpg&amp;sa=X&amp;ei=qJnCTszRA6H20gGxqqD7Dg&amp;ved=0CAwQ8wc4Cg&amp;usg=AFQjCNF81OeBlhmMzLy0NONat8zZoYnK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249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4800" smtClean="0"/>
              <a:t>Newborn and Young Calves Housing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76400"/>
            <a:ext cx="7464425" cy="1905000"/>
          </a:xfrm>
        </p:spPr>
        <p:txBody>
          <a:bodyPr/>
          <a:lstStyle/>
          <a:p>
            <a:pPr eaLnBrk="1" hangingPunct="1"/>
            <a:r>
              <a:rPr lang="en-US" sz="2400" smtClean="0"/>
              <a:t>Individual stalls, inside or outside </a:t>
            </a:r>
          </a:p>
          <a:p>
            <a:pPr lvl="1" eaLnBrk="1" hangingPunct="1"/>
            <a:r>
              <a:rPr lang="en-US" sz="2400" smtClean="0"/>
              <a:t>Better ventilation outside</a:t>
            </a:r>
          </a:p>
          <a:p>
            <a:pPr lvl="2" eaLnBrk="1" hangingPunct="1"/>
            <a:r>
              <a:rPr lang="en-US" sz="2400" smtClean="0"/>
              <a:t>Less respiratory disease</a:t>
            </a:r>
          </a:p>
          <a:p>
            <a:pPr lvl="1" eaLnBrk="1" hangingPunct="1"/>
            <a:r>
              <a:rPr lang="en-US" sz="2400" b="1" smtClean="0">
                <a:solidFill>
                  <a:srgbClr val="FF0000"/>
                </a:solidFill>
              </a:rPr>
              <a:t>Calf hutches popular after weaning</a:t>
            </a:r>
          </a:p>
          <a:p>
            <a:pPr lvl="1" eaLnBrk="1" hangingPunct="1"/>
            <a:endParaRPr lang="en-US" sz="2400" smtClean="0"/>
          </a:p>
          <a:p>
            <a:pPr lvl="2" eaLnBrk="1" hangingPunct="1"/>
            <a:endParaRPr lang="en-US" sz="3800" smtClean="0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1000" y="3429000"/>
            <a:ext cx="502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At 8 weeks, </a:t>
            </a:r>
            <a:r>
              <a:rPr lang="en-US" sz="2400" b="1">
                <a:solidFill>
                  <a:srgbClr val="FF0000"/>
                </a:solidFill>
              </a:rPr>
              <a:t>heifers normally grouped with other heifers of similar 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Separate heifer </a:t>
            </a:r>
            <a:r>
              <a:rPr lang="en-US" sz="2400" b="1">
                <a:solidFill>
                  <a:srgbClr val="FF0000"/>
                </a:solidFill>
              </a:rPr>
              <a:t>growing barn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Open front sheds are also popular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  <a:p>
            <a:pPr marL="1143000" lvl="2" indent="-22860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endParaRPr lang="en-US" sz="3800"/>
          </a:p>
        </p:txBody>
      </p:sp>
      <p:pic>
        <p:nvPicPr>
          <p:cNvPr id="80901" name="Picture 6" descr="http://www.google.com/url?source=imglanding&amp;ct=img&amp;q=http://www.uvm.edu/~ascibios/Images/100_0728_280px.jpg&amp;sa=X&amp;ei=L5rCTsPZOuHV0QGt_6mHDw&amp;ved=0CAwQ8wc&amp;usg=AFQjCNEmkdzP7g9evK0bkPDV0Kgaa9vy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9481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Traditional Housing: One year +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378825" cy="114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Tie-stall barns- tied to individual stalls during milking and the rest of the day released into pasture at night in summer</a:t>
            </a:r>
          </a:p>
          <a:p>
            <a:pPr lvl="2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04800" y="2895600"/>
            <a:ext cx="8378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Free-stall housing- allow cows to enter and leave as they wish. Feed bunk at center. Milked in tie-stalls or a milking parlour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endParaRPr lang="en-US" sz="3800"/>
          </a:p>
        </p:txBody>
      </p:sp>
      <p:pic>
        <p:nvPicPr>
          <p:cNvPr id="81925" name="Picture 7" descr="http://www.google.com/url?source=imglanding&amp;ct=img&amp;q=http://www.clearspan.com/wcsstore/EngineeringServices/ClearSpan/design/images/options/livestock_housing_other_001.jpg&amp;sa=X&amp;ei=qJnCTszRA6H20gGxqqD7Dg&amp;ved=0CAwQ8wc4Cg&amp;usg=AFQjCNF81OeBlhmMzLy0NONat8zZoYnK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4249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914400"/>
          </a:xfrm>
        </p:spPr>
        <p:txBody>
          <a:bodyPr/>
          <a:lstStyle/>
          <a:p>
            <a:pPr eaLnBrk="1" hangingPunct="1"/>
            <a:r>
              <a:rPr lang="en-US" sz="5400" smtClean="0"/>
              <a:t>Traditional Milking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378825" cy="2057400"/>
          </a:xfrm>
        </p:spPr>
        <p:txBody>
          <a:bodyPr/>
          <a:lstStyle/>
          <a:p>
            <a:pPr lvl="1" eaLnBrk="1" hangingPunct="1"/>
            <a:r>
              <a:rPr lang="en-US" sz="2400" b="1" smtClean="0">
                <a:solidFill>
                  <a:srgbClr val="FF0000"/>
                </a:solidFill>
              </a:rPr>
              <a:t>Parlour System- cows come to the milker. </a:t>
            </a:r>
          </a:p>
          <a:p>
            <a:pPr lvl="1" eaLnBrk="1" hangingPunct="1"/>
            <a:r>
              <a:rPr lang="en-US" sz="2400" smtClean="0"/>
              <a:t>Group enters at a time- udders at chest level for milker in a pit. All cows washed and milked at same time. Increase # of cows a person can milk per hour</a:t>
            </a:r>
          </a:p>
          <a:p>
            <a:pPr lvl="2" eaLnBrk="1" hangingPunct="1"/>
            <a:endParaRPr lang="en-US" sz="2400" smtClean="0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04800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Robotic Milking system- reduce milking labor requirements</a:t>
            </a:r>
            <a:r>
              <a:rPr lang="en-US" sz="2400"/>
              <a:t>. Allow cows access 24 hours a day. Sensors </a:t>
            </a:r>
          </a:p>
        </p:txBody>
      </p:sp>
      <p:pic>
        <p:nvPicPr>
          <p:cNvPr id="82949" name="Picture 6" descr="http://www.google.com/url?source=imglanding&amp;ct=img&amp;q=http://www.thehindu.com/multimedia/dynamic/00771/03tv_diary1_JPG_771105f.jpg&amp;sa=X&amp;ei=-ZrCTv2JC4Ho0QGMkvmnDw&amp;ved=0CAsQ8wc&amp;usg=AFQjCNHLJq5FQtNmgql-O5AjSBQSBFZM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267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Holstein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845425" cy="1524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Dominate the industry</a:t>
            </a:r>
          </a:p>
          <a:p>
            <a:pPr lvl="1" eaLnBrk="1" hangingPunct="1"/>
            <a:r>
              <a:rPr lang="en-US" sz="2000" smtClean="0"/>
              <a:t>+90% of the dairy cattle in the US</a:t>
            </a:r>
          </a:p>
          <a:p>
            <a:pPr eaLnBrk="1" hangingPunct="1"/>
            <a:r>
              <a:rPr lang="en-US" sz="2400" smtClean="0"/>
              <a:t>Officially known as Holstein-Fresians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38200" y="2819400"/>
            <a:ext cx="78454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From Netherlands and Northern Germany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Arrived in US in mid-1800s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Typically </a:t>
            </a:r>
            <a:r>
              <a:rPr lang="en-US" sz="2400" b="1">
                <a:solidFill>
                  <a:srgbClr val="FF0000"/>
                </a:solidFill>
              </a:rPr>
              <a:t>black and white in color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838200" y="4114800"/>
            <a:ext cx="7845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 b="1">
                <a:solidFill>
                  <a:srgbClr val="FF0000"/>
                </a:solidFill>
              </a:rPr>
              <a:t>Total milk solids % are lower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400"/>
              <a:t>Solids refer to milk fat solids found in milk. These are used to determine quality and use of the milk produced by that breed of cattle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Robotic Milker “anatomy”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972" name="Picture 2" descr="http://www.google.com/url?source=imglanding&amp;ct=img&amp;q=http://classes.ansci.illinois.edu/ansc438/mastitis/milking_processy.jpg&amp;sa=X&amp;ei=iZvCTvK7HMbc0QGHjZ3wDg&amp;ved=0CAwQ8wc&amp;usg=AFQjCNHCoVgJ6NlrQlDkxC0rbUVMXhnn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Calf Care/Nutrition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378825" cy="1905000"/>
          </a:xfrm>
        </p:spPr>
        <p:txBody>
          <a:bodyPr/>
          <a:lstStyle/>
          <a:p>
            <a:pPr lvl="1" eaLnBrk="1" hangingPunct="1"/>
            <a:r>
              <a:rPr lang="en-US" sz="2400" b="1" smtClean="0">
                <a:solidFill>
                  <a:srgbClr val="FF0000"/>
                </a:solidFill>
              </a:rPr>
              <a:t>Starts within 24 hours of birth</a:t>
            </a:r>
          </a:p>
          <a:p>
            <a:pPr lvl="2" eaLnBrk="1" hangingPunct="1"/>
            <a:r>
              <a:rPr lang="en-US" sz="2100" b="1" smtClean="0">
                <a:solidFill>
                  <a:srgbClr val="FF0000"/>
                </a:solidFill>
              </a:rPr>
              <a:t>Colostrum- first milk</a:t>
            </a:r>
          </a:p>
          <a:p>
            <a:pPr lvl="1" eaLnBrk="1" hangingPunct="1"/>
            <a:r>
              <a:rPr lang="en-US" sz="2400" smtClean="0"/>
              <a:t>Calves are </a:t>
            </a:r>
            <a:r>
              <a:rPr lang="en-US" sz="2400" b="1" smtClean="0">
                <a:solidFill>
                  <a:srgbClr val="FF0000"/>
                </a:solidFill>
              </a:rPr>
              <a:t>weaned immediately </a:t>
            </a:r>
            <a:r>
              <a:rPr lang="en-US" sz="2400" smtClean="0"/>
              <a:t>after receiving colostrum</a:t>
            </a: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04800" y="3200400"/>
            <a:ext cx="8378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Cows </a:t>
            </a:r>
            <a:r>
              <a:rPr lang="en-US" sz="2400" b="1">
                <a:solidFill>
                  <a:srgbClr val="FF0000"/>
                </a:solidFill>
              </a:rPr>
              <a:t>returned to the milking herd after parturition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Parturition- giving birth in cows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Calves raised by humans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Replace milk with water gradually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12 weeks to 1 year- fed a grain mix</a:t>
            </a:r>
            <a:endParaRPr lang="en-US" sz="2400"/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304800" y="4876800"/>
            <a:ext cx="8378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Heifer Nutrition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7921625" cy="2057400"/>
          </a:xfrm>
        </p:spPr>
        <p:txBody>
          <a:bodyPr/>
          <a:lstStyle/>
          <a:p>
            <a:pPr lvl="1" eaLnBrk="1" hangingPunct="1"/>
            <a:r>
              <a:rPr lang="en-US" sz="2400" b="1" smtClean="0">
                <a:solidFill>
                  <a:srgbClr val="FF0000"/>
                </a:solidFill>
              </a:rPr>
              <a:t>Heifer: Female who has not given birth yet (1 to 2 years old)</a:t>
            </a:r>
          </a:p>
          <a:p>
            <a:pPr lvl="1" eaLnBrk="1" hangingPunct="1"/>
            <a:r>
              <a:rPr lang="en-US" sz="2400" b="1" smtClean="0">
                <a:solidFill>
                  <a:srgbClr val="FF0000"/>
                </a:solidFill>
              </a:rPr>
              <a:t>After breeding, heifers fed free-choice, high-quality forage</a:t>
            </a:r>
            <a:r>
              <a:rPr lang="en-US" sz="2400" smtClean="0"/>
              <a:t>	</a:t>
            </a:r>
          </a:p>
          <a:p>
            <a:pPr lvl="2" eaLnBrk="1" hangingPunct="1"/>
            <a:r>
              <a:rPr lang="en-US" sz="2400" smtClean="0"/>
              <a:t>Grain mix may be added to ensure proper development and provide minerals and vitamins</a:t>
            </a:r>
            <a:r>
              <a:rPr lang="en-US" sz="2400" b="1" smtClean="0">
                <a:solidFill>
                  <a:srgbClr val="FF0000"/>
                </a:solidFill>
              </a:rPr>
              <a:t> since farmer is “hoping” heifer is preg</a:t>
            </a:r>
          </a:p>
          <a:p>
            <a:pPr lvl="2" eaLnBrk="1" hangingPunct="1"/>
            <a:r>
              <a:rPr lang="en-US" sz="2400" b="1" smtClean="0">
                <a:solidFill>
                  <a:srgbClr val="FF0000"/>
                </a:solidFill>
              </a:rPr>
              <a:t>High protein food allows for cow to “carry” her calf nutritionally 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228600" y="5486400"/>
            <a:ext cx="769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Lactating Dairy Cows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683625" cy="4953000"/>
          </a:xfrm>
        </p:spPr>
        <p:txBody>
          <a:bodyPr/>
          <a:lstStyle/>
          <a:p>
            <a:pPr lvl="1" eaLnBrk="1" hangingPunct="1"/>
            <a:r>
              <a:rPr lang="en-US" sz="2800" b="1" smtClean="0">
                <a:solidFill>
                  <a:srgbClr val="FF0000"/>
                </a:solidFill>
              </a:rPr>
              <a:t>Lactating: producing milk</a:t>
            </a:r>
          </a:p>
          <a:p>
            <a:pPr lvl="1" eaLnBrk="1" hangingPunct="1"/>
            <a:r>
              <a:rPr lang="en-US" sz="2800" smtClean="0"/>
              <a:t>Lactating cows </a:t>
            </a:r>
            <a:r>
              <a:rPr lang="en-US" sz="2800" b="1" smtClean="0">
                <a:solidFill>
                  <a:srgbClr val="FF0000"/>
                </a:solidFill>
              </a:rPr>
              <a:t>require high quality food to sustain good milk production </a:t>
            </a:r>
          </a:p>
          <a:p>
            <a:pPr lvl="1" eaLnBrk="1" hangingPunct="1"/>
            <a:r>
              <a:rPr lang="en-US" sz="2800" b="1" smtClean="0">
                <a:solidFill>
                  <a:srgbClr val="FF0000"/>
                </a:solidFill>
              </a:rPr>
              <a:t>Normally lasts about 10 months</a:t>
            </a:r>
          </a:p>
          <a:p>
            <a:pPr lvl="1" eaLnBrk="1" hangingPunct="1"/>
            <a:r>
              <a:rPr lang="en-US" sz="2800" smtClean="0"/>
              <a:t>Nutritional needs dependent on body size and milk production</a:t>
            </a:r>
          </a:p>
          <a:p>
            <a:pPr lvl="1" eaLnBrk="1" hangingPunct="1"/>
            <a:r>
              <a:rPr lang="en-US" sz="2800" smtClean="0"/>
              <a:t>Cows are “dry” (milking stopped) about 60 days before the next expected calf</a:t>
            </a:r>
          </a:p>
          <a:p>
            <a:pPr lvl="2" eaLnBrk="1" hangingPunct="1"/>
            <a:r>
              <a:rPr lang="en-US" sz="2400" b="1" smtClean="0">
                <a:solidFill>
                  <a:srgbClr val="FF0000"/>
                </a:solidFill>
              </a:rPr>
              <a:t>Dry cow: not producing milk. This is a “rest” period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Dry Dairy Cattle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375" y="1828800"/>
            <a:ext cx="8683625" cy="4648200"/>
          </a:xfrm>
        </p:spPr>
        <p:txBody>
          <a:bodyPr/>
          <a:lstStyle/>
          <a:p>
            <a:pPr lvl="1" eaLnBrk="1" hangingPunct="1"/>
            <a:r>
              <a:rPr lang="en-US" sz="2800" smtClean="0"/>
              <a:t>Cows are “dry” (milking stopped) about 60 days before the next expected calf</a:t>
            </a:r>
          </a:p>
          <a:p>
            <a:pPr lvl="2" eaLnBrk="1" hangingPunct="1"/>
            <a:r>
              <a:rPr lang="en-US" sz="2400" b="1" smtClean="0">
                <a:solidFill>
                  <a:srgbClr val="FF0000"/>
                </a:solidFill>
              </a:rPr>
              <a:t>Dry cow: not producing milk. This is a “rest” period </a:t>
            </a:r>
            <a:endParaRPr lang="en-US" sz="4500" smtClean="0"/>
          </a:p>
          <a:p>
            <a:pPr lvl="1" eaLnBrk="1" hangingPunct="1"/>
            <a:r>
              <a:rPr lang="en-US" sz="3600" smtClean="0"/>
              <a:t>Dry cows fed a diet of forages. Not high quality</a:t>
            </a:r>
          </a:p>
          <a:p>
            <a:pPr lvl="1" eaLnBrk="1" hangingPunct="1"/>
            <a:r>
              <a:rPr lang="en-US" sz="3600" smtClean="0"/>
              <a:t>Often fed grain to provide vitamins, minerals and 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543800" cy="914400"/>
          </a:xfrm>
        </p:spPr>
        <p:txBody>
          <a:bodyPr/>
          <a:lstStyle/>
          <a:p>
            <a:pPr eaLnBrk="1" hangingPunct="1"/>
            <a:r>
              <a:rPr lang="en-US" sz="5400" smtClean="0"/>
              <a:t>Activity</a:t>
            </a:r>
            <a:br>
              <a:rPr lang="en-US" sz="5400" smtClean="0"/>
            </a:br>
            <a:r>
              <a:rPr lang="en-US" sz="2400" smtClean="0"/>
              <a:t>IT IS ON YOUR TEST!!</a:t>
            </a:r>
            <a:endParaRPr lang="en-US" sz="540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683625" cy="4572000"/>
          </a:xfrm>
        </p:spPr>
        <p:txBody>
          <a:bodyPr/>
          <a:lstStyle/>
          <a:p>
            <a:pPr lvl="1" eaLnBrk="1" hangingPunct="1"/>
            <a:r>
              <a:rPr lang="en-US" sz="2800" smtClean="0"/>
              <a:t>Graphic organizer/Representation</a:t>
            </a:r>
          </a:p>
          <a:p>
            <a:pPr lvl="2" eaLnBrk="1" hangingPunct="1"/>
            <a:r>
              <a:rPr lang="en-US" sz="2800" smtClean="0"/>
              <a:t>Dairy farms work on a cycle of activity. Depict this cycle and use the following vocabulary words</a:t>
            </a:r>
          </a:p>
          <a:p>
            <a:pPr lvl="3" eaLnBrk="1" hangingPunct="1"/>
            <a:r>
              <a:rPr lang="en-US" sz="2800" smtClean="0"/>
              <a:t>Parturition, AI, Milking, Lactating, Dry, Heifer, Calf, Weaned, Colostrum, Pregnancy, High Protein Diet, Milk Replacer, Grass (not high quality)  </a:t>
            </a:r>
          </a:p>
          <a:p>
            <a:pPr lvl="3" eaLnBrk="1" hangingPunct="1"/>
            <a:r>
              <a:rPr lang="en-US" sz="2800" smtClean="0"/>
              <a:t>START WITH HEIFER</a:t>
            </a:r>
          </a:p>
        </p:txBody>
      </p:sp>
      <p:sp>
        <p:nvSpPr>
          <p:cNvPr id="89092" name="Curved Right Arrow 3"/>
          <p:cNvSpPr>
            <a:spLocks noChangeArrowheads="1"/>
          </p:cNvSpPr>
          <p:nvPr/>
        </p:nvSpPr>
        <p:spPr bwMode="auto">
          <a:xfrm>
            <a:off x="4495800" y="457200"/>
            <a:ext cx="1676400" cy="1600200"/>
          </a:xfrm>
          <a:prstGeom prst="curvedRightArrow">
            <a:avLst>
              <a:gd name="adj1" fmla="val 25000"/>
              <a:gd name="adj2" fmla="val 50000"/>
              <a:gd name="adj3" fmla="val 25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Curved Right Arrow 4"/>
          <p:cNvSpPr>
            <a:spLocks noChangeArrowheads="1"/>
          </p:cNvSpPr>
          <p:nvPr/>
        </p:nvSpPr>
        <p:spPr bwMode="auto">
          <a:xfrm rot="10800000">
            <a:off x="6400800" y="457200"/>
            <a:ext cx="1905000" cy="1600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Breeding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83625" cy="1524000"/>
          </a:xfrm>
        </p:spPr>
        <p:txBody>
          <a:bodyPr/>
          <a:lstStyle/>
          <a:p>
            <a:pPr lvl="1" eaLnBrk="1" hangingPunct="1"/>
            <a:r>
              <a:rPr lang="en-US" sz="2400" smtClean="0"/>
              <a:t>Most dairy cows in the US are purebreds</a:t>
            </a:r>
          </a:p>
          <a:p>
            <a:pPr lvl="1" eaLnBrk="1" hangingPunct="1"/>
            <a:r>
              <a:rPr lang="en-US" sz="2400" smtClean="0"/>
              <a:t>First to adopt artificial insemination on a large scale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0" y="2819400"/>
            <a:ext cx="899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Most dairy cows are a result of artificial insemination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 b="1">
                <a:solidFill>
                  <a:srgbClr val="FF0000"/>
                </a:solidFill>
              </a:rPr>
              <a:t>Artificial insemination (AI)- placing of sperm in the reproductive tract of the female by means other than that of the natural breeding process  </a:t>
            </a:r>
          </a:p>
        </p:txBody>
      </p:sp>
      <p:sp>
        <p:nvSpPr>
          <p:cNvPr id="90117" name="Rectangle 3"/>
          <p:cNvSpPr>
            <a:spLocks noChangeArrowheads="1"/>
          </p:cNvSpPr>
          <p:nvPr/>
        </p:nvSpPr>
        <p:spPr bwMode="auto">
          <a:xfrm>
            <a:off x="0" y="4800600"/>
            <a:ext cx="8683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Producers using AI release cows to watch for standing heat at least twice a day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Standing heat- animal will “stand” and accept being mounted as a sign of being ready to mate 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Breeding</a:t>
            </a:r>
          </a:p>
        </p:txBody>
      </p:sp>
      <p:sp>
        <p:nvSpPr>
          <p:cNvPr id="91139" name="Content Placeholder 4"/>
          <p:cNvSpPr>
            <a:spLocks noGrp="1"/>
          </p:cNvSpPr>
          <p:nvPr>
            <p:ph idx="1"/>
          </p:nvPr>
        </p:nvSpPr>
        <p:spPr>
          <a:xfrm>
            <a:off x="2286000" y="1827213"/>
            <a:ext cx="6397625" cy="4114800"/>
          </a:xfrm>
        </p:spPr>
        <p:txBody>
          <a:bodyPr/>
          <a:lstStyle/>
          <a:p>
            <a:r>
              <a:rPr lang="en-US" smtClean="0"/>
              <a:t>After Heat is detected:</a:t>
            </a:r>
          </a:p>
          <a:p>
            <a:r>
              <a:rPr lang="en-US" smtClean="0"/>
              <a:t>Animal will be separated and AI-ed with chosen semen</a:t>
            </a:r>
          </a:p>
          <a:p>
            <a:pPr lvl="1"/>
            <a:r>
              <a:rPr lang="en-US" smtClean="0"/>
              <a:t>Based on the mother’s cow “defects”, appropriate semen will be chosen from a stockpile/bank to improve the next generation (her calf) </a:t>
            </a:r>
          </a:p>
          <a:p>
            <a:pPr lvl="2"/>
            <a:r>
              <a:rPr lang="en-US" smtClean="0"/>
              <a:t>Example: Too high in the tail, bull semen from a  bull with a lower tail head would be used to ensure the calf has a low tail head.</a:t>
            </a:r>
          </a:p>
        </p:txBody>
      </p:sp>
      <p:pic>
        <p:nvPicPr>
          <p:cNvPr id="91140" name="Picture 6" descr="http://t3.gstatic.com/images?q=tbn:ANd9GcT1l1Qex2i4zcj56KzIbzCB2u1v0QfMSccV0mHcfUTHS7eNcMYm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971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Oval 6"/>
          <p:cNvSpPr>
            <a:spLocks noChangeArrowheads="1"/>
          </p:cNvSpPr>
          <p:nvPr/>
        </p:nvSpPr>
        <p:spPr bwMode="auto">
          <a:xfrm>
            <a:off x="304800" y="4495800"/>
            <a:ext cx="1143000" cy="1219200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5400" smtClean="0"/>
              <a:t>Book Work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839200" cy="5638800"/>
          </a:xfrm>
        </p:spPr>
        <p:txBody>
          <a:bodyPr/>
          <a:lstStyle/>
          <a:p>
            <a:pPr lvl="1" eaLnBrk="1" hangingPunct="1"/>
            <a:r>
              <a:rPr lang="en-US" sz="4500" smtClean="0"/>
              <a:t>Page 50, True or False, Fill in the Blank, and the Discussion Questions</a:t>
            </a:r>
          </a:p>
          <a:p>
            <a:pPr lvl="1" eaLnBrk="1" hangingPunct="1"/>
            <a:r>
              <a:rPr lang="en-US" sz="4500" smtClean="0"/>
              <a:t>SHARE BOOKS!</a:t>
            </a:r>
          </a:p>
          <a:p>
            <a:pPr lvl="1" eaLnBrk="1" hangingPunct="1"/>
            <a:endParaRPr lang="en-US" sz="4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524000"/>
            <a:ext cx="7313612" cy="53340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Define: Ruminant, Dairy Cow, Iodine Solution, Parturition, Free Range, Heifer, Lactating, Dry Cow, Inflation, Claw, AI</a:t>
            </a:r>
          </a:p>
          <a:p>
            <a:pPr>
              <a:buFont typeface="+mj-lt"/>
              <a:buAutoNum type="arabicPeriod"/>
              <a:defRPr/>
            </a:pPr>
            <a:r>
              <a:rPr lang="en-US" sz="2200" dirty="0" smtClean="0"/>
              <a:t>Explain the 10 steps in ruminant digestion.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What are the 2 types of Free Range Housing?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Why would a farmer use a tie method for housing his cattle?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What are the steps in the milking process?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What is the current trend in the dairy industry?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Put the “steps” of a cows life in order. (Calf, Weaned, </a:t>
            </a:r>
            <a:r>
              <a:rPr lang="en-US" sz="2000" dirty="0" err="1" smtClean="0"/>
              <a:t>Colostrum</a:t>
            </a:r>
            <a:r>
              <a:rPr lang="en-US" sz="2000" dirty="0" smtClean="0"/>
              <a:t>, Heifer, AI, Parturition, </a:t>
            </a:r>
            <a:r>
              <a:rPr lang="en-US" sz="2000" dirty="0" err="1" smtClean="0"/>
              <a:t>Pregnency</a:t>
            </a:r>
            <a:r>
              <a:rPr lang="en-US" sz="2000" dirty="0" smtClean="0"/>
              <a:t>, Lactating, Dry) 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Dairy Gross External Anatomy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Top producing states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Top Dairy Breeds</a:t>
            </a:r>
          </a:p>
          <a:p>
            <a:pPr>
              <a:buFont typeface="+mj-lt"/>
              <a:buAutoNum type="arabicPeriod"/>
              <a:defRPr/>
            </a:pPr>
            <a:r>
              <a:rPr lang="en-US" sz="2000" dirty="0" smtClean="0"/>
              <a:t>Explain the Dairy FFA CDE. What are the parts?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5425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Holstein</a:t>
            </a:r>
          </a:p>
        </p:txBody>
      </p:sp>
      <p:pic>
        <p:nvPicPr>
          <p:cNvPr id="41988" name="Picture 4" descr="holstein_cow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2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holstein-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30163"/>
            <a:ext cx="4648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14148</TotalTime>
  <Words>2508</Words>
  <Application>Microsoft Office PowerPoint</Application>
  <PresentationFormat>On-screen Show (4:3)</PresentationFormat>
  <Paragraphs>374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Verdana</vt:lpstr>
      <vt:lpstr>Arial</vt:lpstr>
      <vt:lpstr>Wingdings</vt:lpstr>
      <vt:lpstr>Calibri</vt:lpstr>
      <vt:lpstr>Wingdings 2</vt:lpstr>
      <vt:lpstr>Arial Black</vt:lpstr>
      <vt:lpstr>Comic Sans MS</vt:lpstr>
      <vt:lpstr>Eclipse</vt:lpstr>
      <vt:lpstr>Dairy Cattle</vt:lpstr>
      <vt:lpstr>Unit Map: Follow Along in your packet </vt:lpstr>
      <vt:lpstr>Know Understand Do!</vt:lpstr>
      <vt:lpstr>Key Learning: Dairy Cattle Industry</vt:lpstr>
      <vt:lpstr>Dairy Cattle</vt:lpstr>
      <vt:lpstr>Warm-up</vt:lpstr>
      <vt:lpstr>Lesson Essential Question</vt:lpstr>
      <vt:lpstr>Holstein</vt:lpstr>
      <vt:lpstr>Holstein</vt:lpstr>
      <vt:lpstr>Jersey</vt:lpstr>
      <vt:lpstr>Jersey</vt:lpstr>
      <vt:lpstr>Brown Swiss</vt:lpstr>
      <vt:lpstr>Brown Swiss</vt:lpstr>
      <vt:lpstr>Ayrshire</vt:lpstr>
      <vt:lpstr>Ayrshire</vt:lpstr>
      <vt:lpstr>Guernsey</vt:lpstr>
      <vt:lpstr>Guernsey</vt:lpstr>
      <vt:lpstr>Milking Shorthorn</vt:lpstr>
      <vt:lpstr>Milking Shorthorn</vt:lpstr>
      <vt:lpstr>ID- Tell me what breed the picture is</vt:lpstr>
      <vt:lpstr>ID- Tell me what breed the picture is</vt:lpstr>
      <vt:lpstr>ID- Tell me what breed the picture is</vt:lpstr>
      <vt:lpstr>Dairy Judging for Production</vt:lpstr>
      <vt:lpstr>Activity</vt:lpstr>
      <vt:lpstr>Dairy Cattle</vt:lpstr>
      <vt:lpstr>Warm-up </vt:lpstr>
      <vt:lpstr>Essential Question</vt:lpstr>
      <vt:lpstr>Dairy Cattle Industry</vt:lpstr>
      <vt:lpstr>PowerPoint Presentation</vt:lpstr>
      <vt:lpstr>Dairy Cattle Industry</vt:lpstr>
      <vt:lpstr>Dairy Cattle Industry</vt:lpstr>
      <vt:lpstr>Dairy Cattle Industry: Important Trend</vt:lpstr>
      <vt:lpstr>Dairy Cattle Industry</vt:lpstr>
      <vt:lpstr>Hoard’s Dairyman Activity</vt:lpstr>
      <vt:lpstr>Dairy Cattle</vt:lpstr>
      <vt:lpstr>Milking</vt:lpstr>
      <vt:lpstr>The Milking Process</vt:lpstr>
      <vt:lpstr>The Milking Process</vt:lpstr>
      <vt:lpstr>The Milking Process</vt:lpstr>
      <vt:lpstr>The Milking Process</vt:lpstr>
      <vt:lpstr>The Milking Process</vt:lpstr>
      <vt:lpstr>The Milking Process</vt:lpstr>
      <vt:lpstr>The Milking Process</vt:lpstr>
      <vt:lpstr>The Milking Process</vt:lpstr>
      <vt:lpstr>The Milking Process</vt:lpstr>
      <vt:lpstr>The Milking Process</vt:lpstr>
      <vt:lpstr>The Milking Process</vt:lpstr>
      <vt:lpstr>Let’s Practice!</vt:lpstr>
      <vt:lpstr>Now What?</vt:lpstr>
      <vt:lpstr>Milk Processing Procedures</vt:lpstr>
      <vt:lpstr>Dairy Cattle</vt:lpstr>
      <vt:lpstr>Warm-up</vt:lpstr>
      <vt:lpstr>Lesson Essential Question</vt:lpstr>
      <vt:lpstr>Mastitis</vt:lpstr>
      <vt:lpstr>Ketosis</vt:lpstr>
      <vt:lpstr>Displaced Abomasum</vt:lpstr>
      <vt:lpstr>Milk Fever</vt:lpstr>
      <vt:lpstr>Retained Placenta</vt:lpstr>
      <vt:lpstr>Metritis</vt:lpstr>
      <vt:lpstr>Prolapsed Uterus</vt:lpstr>
      <vt:lpstr>Disease Activity </vt:lpstr>
      <vt:lpstr>Dairy Cattle</vt:lpstr>
      <vt:lpstr>Warm-up</vt:lpstr>
      <vt:lpstr>Lesson Essential Question</vt:lpstr>
      <vt:lpstr>Activity!</vt:lpstr>
      <vt:lpstr>Anatomy</vt:lpstr>
      <vt:lpstr>Anatomy: Udder</vt:lpstr>
      <vt:lpstr>Anatomy: Oral</vt:lpstr>
      <vt:lpstr>Anatomy</vt:lpstr>
      <vt:lpstr>Stomach and Digestion</vt:lpstr>
      <vt:lpstr>Stomach</vt:lpstr>
      <vt:lpstr>Digestion in Ruminants 10 Step Program</vt:lpstr>
      <vt:lpstr>Activity</vt:lpstr>
      <vt:lpstr>Dairy Cattle</vt:lpstr>
      <vt:lpstr>Management Sections</vt:lpstr>
      <vt:lpstr>Warm-up</vt:lpstr>
      <vt:lpstr>Newborn and Young Calves Housing</vt:lpstr>
      <vt:lpstr>Traditional Housing: One year +</vt:lpstr>
      <vt:lpstr>Traditional Milking</vt:lpstr>
      <vt:lpstr>Robotic Milker “anatomy”</vt:lpstr>
      <vt:lpstr>Calf Care/Nutrition</vt:lpstr>
      <vt:lpstr>Heifer Nutrition</vt:lpstr>
      <vt:lpstr>Lactating Dairy Cows</vt:lpstr>
      <vt:lpstr>Dry Dairy Cattle</vt:lpstr>
      <vt:lpstr>Activity IT IS ON YOUR TEST!!</vt:lpstr>
      <vt:lpstr>Breeding</vt:lpstr>
      <vt:lpstr>Breeding</vt:lpstr>
      <vt:lpstr>Book Work</vt:lpstr>
      <vt:lpstr>Test Review </vt:lpstr>
    </vt:vector>
  </TitlesOfParts>
  <Company>Appoquinimink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Cattle</dc:title>
  <dc:creator>apah.taylorje</dc:creator>
  <cp:lastModifiedBy>Teacher E-Solutions</cp:lastModifiedBy>
  <cp:revision>2049</cp:revision>
  <dcterms:created xsi:type="dcterms:W3CDTF">2010-11-05T13:59:40Z</dcterms:created>
  <dcterms:modified xsi:type="dcterms:W3CDTF">2019-01-15T12:44:17Z</dcterms:modified>
</cp:coreProperties>
</file>