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handoutMasterIdLst>
    <p:handoutMasterId r:id="rId91"/>
  </p:handoutMasterIdLst>
  <p:sldIdLst>
    <p:sldId id="256" r:id="rId2"/>
    <p:sldId id="385" r:id="rId3"/>
    <p:sldId id="386" r:id="rId4"/>
    <p:sldId id="387" r:id="rId5"/>
    <p:sldId id="272" r:id="rId6"/>
    <p:sldId id="273" r:id="rId7"/>
    <p:sldId id="304" r:id="rId8"/>
    <p:sldId id="274" r:id="rId9"/>
    <p:sldId id="277" r:id="rId10"/>
    <p:sldId id="278" r:id="rId11"/>
    <p:sldId id="281" r:id="rId12"/>
    <p:sldId id="282" r:id="rId13"/>
    <p:sldId id="285" r:id="rId14"/>
    <p:sldId id="286" r:id="rId15"/>
    <p:sldId id="288" r:id="rId16"/>
    <p:sldId id="289" r:id="rId17"/>
    <p:sldId id="292" r:id="rId18"/>
    <p:sldId id="293" r:id="rId19"/>
    <p:sldId id="294" r:id="rId20"/>
    <p:sldId id="297" r:id="rId21"/>
    <p:sldId id="298" r:id="rId22"/>
    <p:sldId id="299" r:id="rId23"/>
    <p:sldId id="396" r:id="rId24"/>
    <p:sldId id="300" r:id="rId25"/>
    <p:sldId id="388" r:id="rId26"/>
    <p:sldId id="259" r:id="rId27"/>
    <p:sldId id="389" r:id="rId28"/>
    <p:sldId id="260" r:id="rId29"/>
    <p:sldId id="266" r:id="rId30"/>
    <p:sldId id="262" r:id="rId31"/>
    <p:sldId id="267" r:id="rId32"/>
    <p:sldId id="264" r:id="rId33"/>
    <p:sldId id="268" r:id="rId34"/>
    <p:sldId id="393" r:id="rId35"/>
    <p:sldId id="301" r:id="rId36"/>
    <p:sldId id="305" r:id="rId37"/>
    <p:sldId id="306" r:id="rId38"/>
    <p:sldId id="307" r:id="rId39"/>
    <p:sldId id="308" r:id="rId40"/>
    <p:sldId id="309" r:id="rId41"/>
    <p:sldId id="310" r:id="rId42"/>
    <p:sldId id="312" r:id="rId43"/>
    <p:sldId id="311" r:id="rId44"/>
    <p:sldId id="313" r:id="rId45"/>
    <p:sldId id="314" r:id="rId46"/>
    <p:sldId id="316" r:id="rId47"/>
    <p:sldId id="317" r:id="rId48"/>
    <p:sldId id="399" r:id="rId49"/>
    <p:sldId id="397" r:id="rId50"/>
    <p:sldId id="398" r:id="rId51"/>
    <p:sldId id="319" r:id="rId52"/>
    <p:sldId id="320" r:id="rId53"/>
    <p:sldId id="321" r:id="rId54"/>
    <p:sldId id="323" r:id="rId55"/>
    <p:sldId id="324" r:id="rId56"/>
    <p:sldId id="325" r:id="rId57"/>
    <p:sldId id="326" r:id="rId58"/>
    <p:sldId id="327" r:id="rId59"/>
    <p:sldId id="328" r:id="rId60"/>
    <p:sldId id="391" r:id="rId61"/>
    <p:sldId id="394" r:id="rId62"/>
    <p:sldId id="342" r:id="rId63"/>
    <p:sldId id="362" r:id="rId64"/>
    <p:sldId id="363" r:id="rId65"/>
    <p:sldId id="359" r:id="rId66"/>
    <p:sldId id="364" r:id="rId67"/>
    <p:sldId id="361" r:id="rId68"/>
    <p:sldId id="401" r:id="rId69"/>
    <p:sldId id="365" r:id="rId70"/>
    <p:sldId id="370" r:id="rId71"/>
    <p:sldId id="373" r:id="rId72"/>
    <p:sldId id="402" r:id="rId73"/>
    <p:sldId id="403" r:id="rId74"/>
    <p:sldId id="329" r:id="rId75"/>
    <p:sldId id="400" r:id="rId76"/>
    <p:sldId id="330" r:id="rId77"/>
    <p:sldId id="332" r:id="rId78"/>
    <p:sldId id="334" r:id="rId79"/>
    <p:sldId id="339" r:id="rId80"/>
    <p:sldId id="392" r:id="rId81"/>
    <p:sldId id="346" r:id="rId82"/>
    <p:sldId id="353" r:id="rId83"/>
    <p:sldId id="355" r:id="rId84"/>
    <p:sldId id="357" r:id="rId85"/>
    <p:sldId id="358" r:id="rId86"/>
    <p:sldId id="377" r:id="rId87"/>
    <p:sldId id="380" r:id="rId88"/>
    <p:sldId id="375" r:id="rId89"/>
    <p:sldId id="395" r:id="rId90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07" autoAdjust="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E9BD0E1-F671-4BC0-B85E-F426753F5EA1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158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8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765AEBC-E5C9-4AAD-91AB-CC135F3A37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82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44083 w 64000"/>
                <a:gd name="T1" fmla="*/ 2368 h 64000"/>
                <a:gd name="T2" fmla="*/ 64000 w 64000"/>
                <a:gd name="T3" fmla="*/ 32000 h 64000"/>
                <a:gd name="T4" fmla="*/ 44083 w 64000"/>
                <a:gd name="T5" fmla="*/ 61631 h 64000"/>
                <a:gd name="T6" fmla="*/ 44083 w 64000"/>
                <a:gd name="T7" fmla="*/ 61631 h 64000"/>
                <a:gd name="T8" fmla="*/ 44082 w 64000"/>
                <a:gd name="T9" fmla="*/ 61631 h 64000"/>
                <a:gd name="T10" fmla="*/ 44083 w 64000"/>
                <a:gd name="T11" fmla="*/ 61632 h 64000"/>
                <a:gd name="T12" fmla="*/ 44083 w 64000"/>
                <a:gd name="T13" fmla="*/ 2368 h 64000"/>
                <a:gd name="T14" fmla="*/ 44082 w 64000"/>
                <a:gd name="T15" fmla="*/ 2368 h 64000"/>
                <a:gd name="T16" fmla="*/ 44083 w 64000"/>
                <a:gd name="T17" fmla="*/ 2368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50994 w 64000"/>
                <a:gd name="T1" fmla="*/ 6246 h 64000"/>
                <a:gd name="T2" fmla="*/ 64000 w 64000"/>
                <a:gd name="T3" fmla="*/ 32000 h 64000"/>
                <a:gd name="T4" fmla="*/ 50994 w 64000"/>
                <a:gd name="T5" fmla="*/ 57753 h 64000"/>
                <a:gd name="T6" fmla="*/ 50994 w 64000"/>
                <a:gd name="T7" fmla="*/ 57753 h 64000"/>
                <a:gd name="T8" fmla="*/ 50993 w 64000"/>
                <a:gd name="T9" fmla="*/ 57753 h 64000"/>
                <a:gd name="T10" fmla="*/ 50994 w 64000"/>
                <a:gd name="T11" fmla="*/ 57754 h 64000"/>
                <a:gd name="T12" fmla="*/ 50994 w 64000"/>
                <a:gd name="T13" fmla="*/ 6246 h 64000"/>
                <a:gd name="T14" fmla="*/ 50993 w 64000"/>
                <a:gd name="T15" fmla="*/ 6246 h 64000"/>
                <a:gd name="T16" fmla="*/ 50994 w 64000"/>
                <a:gd name="T17" fmla="*/ 6246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41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4EFAC-CD7C-452B-A99C-CB4EB7DC15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7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01CE4-58E8-4E68-85E4-10D22A9FB5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051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94A1D-6C9E-4157-98E3-0E557E3A70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968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52873-A1E1-4792-A34F-E03D9B6C12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007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399C0-648D-4113-835F-D3DCC18E61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5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C9F00-2B38-43E6-9CA4-A86BCF3B00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342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E77CB-3863-4AFC-B16E-6A1AF2EE11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741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9D2FB-1BBD-4A85-AAE2-20DF79B38B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354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13FCA-DEC5-4194-A734-E8BFBD837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626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7902F-684A-4F31-9B01-F15BCFB478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498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274EC-0725-433E-A10B-9E17991FC6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86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230A9-629E-4C67-9C34-9168281283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561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50296 w 64000"/>
                <a:gd name="T1" fmla="*/ 5746 h 64000"/>
                <a:gd name="T2" fmla="*/ 64000 w 64000"/>
                <a:gd name="T3" fmla="*/ 32000 h 64000"/>
                <a:gd name="T4" fmla="*/ 50296 w 64000"/>
                <a:gd name="T5" fmla="*/ 58253 h 64000"/>
                <a:gd name="T6" fmla="*/ 50296 w 64000"/>
                <a:gd name="T7" fmla="*/ 58253 h 64000"/>
                <a:gd name="T8" fmla="*/ 50295 w 64000"/>
                <a:gd name="T9" fmla="*/ 58253 h 64000"/>
                <a:gd name="T10" fmla="*/ 50296 w 64000"/>
                <a:gd name="T11" fmla="*/ 58254 h 64000"/>
                <a:gd name="T12" fmla="*/ 50296 w 64000"/>
                <a:gd name="T13" fmla="*/ 5746 h 64000"/>
                <a:gd name="T14" fmla="*/ 50295 w 64000"/>
                <a:gd name="T15" fmla="*/ 5746 h 64000"/>
                <a:gd name="T16" fmla="*/ 50296 w 64000"/>
                <a:gd name="T17" fmla="*/ 5746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50077 w 64000"/>
                <a:gd name="T1" fmla="*/ 5595 h 64000"/>
                <a:gd name="T2" fmla="*/ 64000 w 64000"/>
                <a:gd name="T3" fmla="*/ 32000 h 64000"/>
                <a:gd name="T4" fmla="*/ 50077 w 64000"/>
                <a:gd name="T5" fmla="*/ 58404 h 64000"/>
                <a:gd name="T6" fmla="*/ 50077 w 64000"/>
                <a:gd name="T7" fmla="*/ 58404 h 64000"/>
                <a:gd name="T8" fmla="*/ 50076 w 64000"/>
                <a:gd name="T9" fmla="*/ 58404 h 64000"/>
                <a:gd name="T10" fmla="*/ 50077 w 64000"/>
                <a:gd name="T11" fmla="*/ 58405 h 64000"/>
                <a:gd name="T12" fmla="*/ 50077 w 64000"/>
                <a:gd name="T13" fmla="*/ 5595 h 64000"/>
                <a:gd name="T14" fmla="*/ 50076 w 64000"/>
                <a:gd name="T15" fmla="*/ 5595 h 64000"/>
                <a:gd name="T16" fmla="*/ 50077 w 64000"/>
                <a:gd name="T17" fmla="*/ 5595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39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BEF7FFD-E372-46DB-B590-0FADAFA4DD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Dairy Cattle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Introduction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845425" cy="990600"/>
          </a:xfrm>
        </p:spPr>
        <p:txBody>
          <a:bodyPr/>
          <a:lstStyle/>
          <a:p>
            <a:pPr eaLnBrk="1" hangingPunct="1"/>
            <a:r>
              <a:rPr lang="en-US" sz="4800" smtClean="0"/>
              <a:t>Jersey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524000"/>
            <a:ext cx="7693025" cy="2209800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rgbClr val="FF0000"/>
                </a:solidFill>
              </a:rPr>
              <a:t>2</a:t>
            </a:r>
            <a:r>
              <a:rPr lang="en-US" sz="2400" b="1" baseline="30000" smtClean="0">
                <a:solidFill>
                  <a:srgbClr val="FF0000"/>
                </a:solidFill>
              </a:rPr>
              <a:t>nd</a:t>
            </a:r>
            <a:r>
              <a:rPr lang="en-US" sz="2400" b="1" smtClean="0">
                <a:solidFill>
                  <a:srgbClr val="FF0000"/>
                </a:solidFill>
              </a:rPr>
              <a:t> in popularity</a:t>
            </a:r>
          </a:p>
          <a:p>
            <a:pPr eaLnBrk="1" hangingPunct="1"/>
            <a:r>
              <a:rPr lang="en-US" sz="2400" smtClean="0"/>
              <a:t>Developed on the island of Jersey, off the coast of France</a:t>
            </a:r>
          </a:p>
          <a:p>
            <a:pPr eaLnBrk="1" hangingPunct="1"/>
            <a:r>
              <a:rPr lang="en-US" sz="2400" smtClean="0"/>
              <a:t>First imported early 1800s</a:t>
            </a:r>
            <a:r>
              <a:rPr lang="en-US" sz="4800" smtClean="0"/>
              <a:t> </a:t>
            </a:r>
          </a:p>
        </p:txBody>
      </p:sp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1066800" y="3505200"/>
            <a:ext cx="76168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 b="1">
                <a:solidFill>
                  <a:srgbClr val="FF0000"/>
                </a:solidFill>
              </a:rPr>
              <a:t>Coat color ranges from light tan to almost black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Ability to </a:t>
            </a:r>
            <a:r>
              <a:rPr lang="en-US" sz="2400" b="1">
                <a:solidFill>
                  <a:srgbClr val="FF0000"/>
                </a:solidFill>
              </a:rPr>
              <a:t>efficiently convert feed to milk</a:t>
            </a:r>
          </a:p>
        </p:txBody>
      </p:sp>
      <p:sp>
        <p:nvSpPr>
          <p:cNvPr id="12293" name="Rectangle 3"/>
          <p:cNvSpPr>
            <a:spLocks noChangeArrowheads="1"/>
          </p:cNvSpPr>
          <p:nvPr/>
        </p:nvSpPr>
        <p:spPr bwMode="auto">
          <a:xfrm>
            <a:off x="1066800" y="4648200"/>
            <a:ext cx="754062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Lower body maintenance needs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Amount of milk produced per cow is lower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Total solids %- highest of all breeds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845425" cy="990600"/>
          </a:xfrm>
        </p:spPr>
        <p:txBody>
          <a:bodyPr/>
          <a:lstStyle/>
          <a:p>
            <a:pPr eaLnBrk="1" hangingPunct="1"/>
            <a:r>
              <a:rPr lang="en-US" sz="4800" smtClean="0"/>
              <a:t>Jersey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8683625" cy="4724400"/>
          </a:xfrm>
        </p:spPr>
        <p:txBody>
          <a:bodyPr/>
          <a:lstStyle/>
          <a:p>
            <a:pPr eaLnBrk="1" hangingPunct="1"/>
            <a:endParaRPr lang="en-US" sz="4800" smtClean="0"/>
          </a:p>
        </p:txBody>
      </p:sp>
      <p:pic>
        <p:nvPicPr>
          <p:cNvPr id="46084" name="Picture 4" descr="jersey-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0"/>
            <a:ext cx="3367088" cy="360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5" descr="Jersey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4648200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6" descr="jersey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587750"/>
            <a:ext cx="4572000" cy="327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845425" cy="990600"/>
          </a:xfrm>
        </p:spPr>
        <p:txBody>
          <a:bodyPr/>
          <a:lstStyle/>
          <a:p>
            <a:pPr eaLnBrk="1" hangingPunct="1"/>
            <a:r>
              <a:rPr lang="en-US" sz="4800" smtClean="0"/>
              <a:t>Brown Swiss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524000"/>
            <a:ext cx="7693025" cy="1905000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rgbClr val="FF0000"/>
                </a:solidFill>
              </a:rPr>
              <a:t>3</a:t>
            </a:r>
            <a:r>
              <a:rPr lang="en-US" sz="2400" b="1" baseline="30000" smtClean="0">
                <a:solidFill>
                  <a:srgbClr val="FF0000"/>
                </a:solidFill>
              </a:rPr>
              <a:t>rd</a:t>
            </a:r>
            <a:r>
              <a:rPr lang="en-US" sz="2400" b="1" smtClean="0">
                <a:solidFill>
                  <a:srgbClr val="FF0000"/>
                </a:solidFill>
              </a:rPr>
              <a:t> most popular</a:t>
            </a:r>
          </a:p>
          <a:p>
            <a:pPr eaLnBrk="1" hangingPunct="1"/>
            <a:r>
              <a:rPr lang="en-US" sz="2400" smtClean="0"/>
              <a:t>Originated Switzerland</a:t>
            </a:r>
          </a:p>
          <a:p>
            <a:pPr eaLnBrk="1" hangingPunct="1"/>
            <a:r>
              <a:rPr lang="en-US" sz="2400" smtClean="0"/>
              <a:t>Came to US in mid-18002</a:t>
            </a: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1066800" y="2895600"/>
            <a:ext cx="76168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 b="1">
                <a:solidFill>
                  <a:srgbClr val="FF0000"/>
                </a:solidFill>
              </a:rPr>
              <a:t>Normally brown to gray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Similar to Holsteins in size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 b="1">
                <a:solidFill>
                  <a:srgbClr val="FF0000"/>
                </a:solidFill>
              </a:rPr>
              <a:t>Known for ability to produce milk in hot climates</a:t>
            </a:r>
          </a:p>
        </p:txBody>
      </p:sp>
      <p:sp>
        <p:nvSpPr>
          <p:cNvPr id="14341" name="Rectangle 3"/>
          <p:cNvSpPr>
            <a:spLocks noChangeArrowheads="1"/>
          </p:cNvSpPr>
          <p:nvPr/>
        </p:nvSpPr>
        <p:spPr bwMode="auto">
          <a:xfrm>
            <a:off x="1143000" y="4572000"/>
            <a:ext cx="74644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2</a:t>
            </a:r>
            <a:r>
              <a:rPr lang="en-US" sz="2400" baseline="30000"/>
              <a:t>nd</a:t>
            </a:r>
            <a:r>
              <a:rPr lang="en-US" sz="2400"/>
              <a:t> in milk production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Total solids % in middle of all breeds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845425" cy="990600"/>
          </a:xfrm>
        </p:spPr>
        <p:txBody>
          <a:bodyPr/>
          <a:lstStyle/>
          <a:p>
            <a:pPr eaLnBrk="1" hangingPunct="1"/>
            <a:r>
              <a:rPr lang="en-US" sz="4800" smtClean="0"/>
              <a:t>Brown Swiss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8683625" cy="4724400"/>
          </a:xfrm>
        </p:spPr>
        <p:txBody>
          <a:bodyPr/>
          <a:lstStyle/>
          <a:p>
            <a:pPr eaLnBrk="1" hangingPunct="1"/>
            <a:endParaRPr lang="en-US" sz="4800" smtClean="0"/>
          </a:p>
        </p:txBody>
      </p:sp>
      <p:pic>
        <p:nvPicPr>
          <p:cNvPr id="50181" name="Picture 5" descr="brown swiss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066800"/>
            <a:ext cx="5791200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4" descr="brown swiss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9763"/>
            <a:ext cx="5410200" cy="367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845425" cy="990600"/>
          </a:xfrm>
        </p:spPr>
        <p:txBody>
          <a:bodyPr/>
          <a:lstStyle/>
          <a:p>
            <a:pPr eaLnBrk="1" hangingPunct="1"/>
            <a:r>
              <a:rPr lang="en-US" sz="4800" smtClean="0"/>
              <a:t>Ayrshire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524000"/>
            <a:ext cx="7693025" cy="175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smtClean="0">
                <a:solidFill>
                  <a:srgbClr val="FF0000"/>
                </a:solidFill>
              </a:rPr>
              <a:t>Red and white</a:t>
            </a:r>
            <a:r>
              <a:rPr lang="en-US" sz="4800" b="1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1066800" y="2286000"/>
            <a:ext cx="75406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Imported early 1800s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 b="1">
                <a:solidFill>
                  <a:srgbClr val="FF0000"/>
                </a:solidFill>
              </a:rPr>
              <a:t>Milk production midrange of all breeds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Total solids % low 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Originated Ayr district of Scotland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845425" cy="990600"/>
          </a:xfrm>
        </p:spPr>
        <p:txBody>
          <a:bodyPr/>
          <a:lstStyle/>
          <a:p>
            <a:pPr eaLnBrk="1" hangingPunct="1"/>
            <a:r>
              <a:rPr lang="en-US" sz="4800" smtClean="0"/>
              <a:t>Ayrshire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8683625" cy="4724400"/>
          </a:xfrm>
        </p:spPr>
        <p:txBody>
          <a:bodyPr/>
          <a:lstStyle/>
          <a:p>
            <a:pPr eaLnBrk="1" hangingPunct="1"/>
            <a:endParaRPr lang="en-US" sz="4800" smtClean="0"/>
          </a:p>
        </p:txBody>
      </p:sp>
      <p:pic>
        <p:nvPicPr>
          <p:cNvPr id="53252" name="Picture 4" descr="ayrshi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8038"/>
            <a:ext cx="4800600" cy="350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5" descr="ayrshi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0"/>
            <a:ext cx="5029200" cy="385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845425" cy="990600"/>
          </a:xfrm>
        </p:spPr>
        <p:txBody>
          <a:bodyPr/>
          <a:lstStyle/>
          <a:p>
            <a:pPr eaLnBrk="1" hangingPunct="1"/>
            <a:r>
              <a:rPr lang="en-US" sz="4800" smtClean="0"/>
              <a:t>Guernsey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7845425" cy="1371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Developed Island of Guernsey (coast of France)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Imported early 1800s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Medium sized </a:t>
            </a:r>
            <a:r>
              <a:rPr lang="en-US" sz="2400" b="1" smtClean="0">
                <a:solidFill>
                  <a:srgbClr val="FF0000"/>
                </a:solidFill>
              </a:rPr>
              <a:t>red and white breed</a:t>
            </a:r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990600" y="3048000"/>
            <a:ext cx="76930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 b="1">
                <a:solidFill>
                  <a:srgbClr val="FF0000"/>
                </a:solidFill>
              </a:rPr>
              <a:t>Golden Guernsey </a:t>
            </a:r>
            <a:r>
              <a:rPr lang="en-US" sz="2400"/>
              <a:t>milk lower in total solids then Jersey milk</a:t>
            </a:r>
          </a:p>
        </p:txBody>
      </p:sp>
      <p:sp>
        <p:nvSpPr>
          <p:cNvPr id="18437" name="Rectangle 3"/>
          <p:cNvSpPr>
            <a:spLocks noChangeArrowheads="1"/>
          </p:cNvSpPr>
          <p:nvPr/>
        </p:nvSpPr>
        <p:spPr bwMode="auto">
          <a:xfrm>
            <a:off x="990600" y="3810000"/>
            <a:ext cx="76930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 b="1">
                <a:solidFill>
                  <a:srgbClr val="FF0000"/>
                </a:solidFill>
              </a:rPr>
              <a:t>Deep yellow/golden milk due to beta carotene </a:t>
            </a:r>
            <a:r>
              <a:rPr lang="en-US" sz="2400"/>
              <a:t>(precursor to vitamin 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845425" cy="990600"/>
          </a:xfrm>
        </p:spPr>
        <p:txBody>
          <a:bodyPr/>
          <a:lstStyle/>
          <a:p>
            <a:pPr eaLnBrk="1" hangingPunct="1"/>
            <a:r>
              <a:rPr lang="en-US" sz="4800" smtClean="0"/>
              <a:t>Guernsey</a:t>
            </a:r>
          </a:p>
        </p:txBody>
      </p:sp>
      <p:pic>
        <p:nvPicPr>
          <p:cNvPr id="57348" name="Picture 4" descr="guernsey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0"/>
            <a:ext cx="5105400" cy="387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5" descr="guernsey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67075"/>
            <a:ext cx="5943600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Milking Shorthorn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3,150 in 2008</a:t>
            </a:r>
          </a:p>
          <a:p>
            <a:r>
              <a:rPr lang="en-US" smtClean="0"/>
              <a:t>Originated from base stock of beef shorthorns and </a:t>
            </a:r>
            <a:r>
              <a:rPr lang="en-US" b="1" smtClean="0">
                <a:solidFill>
                  <a:srgbClr val="FF0000"/>
                </a:solidFill>
              </a:rPr>
              <a:t>may be red, white, red and white or roan.</a:t>
            </a:r>
          </a:p>
          <a:p>
            <a:r>
              <a:rPr lang="en-US" b="1" smtClean="0">
                <a:solidFill>
                  <a:srgbClr val="FF0000"/>
                </a:solidFill>
              </a:rPr>
              <a:t>Known for high levels of fertility, grazing efficiency, and ease of management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845425" cy="990600"/>
          </a:xfrm>
        </p:spPr>
        <p:txBody>
          <a:bodyPr/>
          <a:lstStyle/>
          <a:p>
            <a:pPr eaLnBrk="1" hangingPunct="1"/>
            <a:r>
              <a:rPr lang="en-US" sz="4800" smtClean="0"/>
              <a:t>Milking Shorthorn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8683625" cy="4724400"/>
          </a:xfrm>
        </p:spPr>
        <p:txBody>
          <a:bodyPr/>
          <a:lstStyle/>
          <a:p>
            <a:pPr eaLnBrk="1" hangingPunct="1"/>
            <a:endParaRPr lang="en-US" sz="4800" smtClean="0"/>
          </a:p>
        </p:txBody>
      </p:sp>
      <p:pic>
        <p:nvPicPr>
          <p:cNvPr id="59396" name="Picture 4" descr="milking shorthorn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81350"/>
            <a:ext cx="5029200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5" descr="roan milking shorthor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838200"/>
            <a:ext cx="44196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 idx="4294967295"/>
          </p:nvPr>
        </p:nvSpPr>
        <p:spPr>
          <a:xfrm>
            <a:off x="1143000" y="1219200"/>
            <a:ext cx="7499350" cy="685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Unit Map: Follow Along in your packet</a:t>
            </a:r>
            <a:r>
              <a:rPr lang="en-US" sz="3900" dirty="0" smtClean="0"/>
              <a:t/>
            </a:r>
            <a:br>
              <a:rPr lang="en-US" sz="3900" dirty="0" smtClean="0"/>
            </a:br>
            <a:endParaRPr lang="en-US" sz="3900" dirty="0" smtClean="0"/>
          </a:p>
        </p:txBody>
      </p:sp>
      <p:sp>
        <p:nvSpPr>
          <p:cNvPr id="4099" name="Rectangle 3"/>
          <p:cNvSpPr>
            <a:spLocks noGrp="1"/>
          </p:cNvSpPr>
          <p:nvPr>
            <p:ph type="body" idx="4294967295"/>
          </p:nvPr>
        </p:nvSpPr>
        <p:spPr>
          <a:xfrm>
            <a:off x="838200" y="1295400"/>
            <a:ext cx="7772400" cy="3200400"/>
          </a:xfrm>
        </p:spPr>
        <p:txBody>
          <a:bodyPr/>
          <a:lstStyle/>
          <a:p>
            <a:pPr marL="273050" indent="-273050" eaLnBrk="1" hangingPunct="1">
              <a:buFont typeface="Arial" charset="0"/>
              <a:buChar char="•"/>
            </a:pPr>
            <a:endParaRPr lang="en-US" smtClean="0"/>
          </a:p>
          <a:p>
            <a:pPr marL="273050" indent="-273050" algn="ctr" eaLnBrk="1" hangingPunct="1">
              <a:buFont typeface="Wingdings 2" pitchFamily="18" charset="2"/>
              <a:buNone/>
            </a:pPr>
            <a:r>
              <a:rPr lang="en-US" b="1" u="sng" smtClean="0"/>
              <a:t>WHAT ARE YOU LEARNING?</a:t>
            </a:r>
            <a:br>
              <a:rPr lang="en-US" b="1" u="sng" smtClean="0"/>
            </a:br>
            <a:r>
              <a:rPr lang="en-US" b="1" u="sng" smtClean="0"/>
              <a:t>AS.06.02</a:t>
            </a:r>
            <a:r>
              <a:rPr lang="en-US" b="1" smtClean="0"/>
              <a:t> Basic: Recognize, ID, and Eval disease and parasites in animals</a:t>
            </a:r>
          </a:p>
          <a:p>
            <a:pPr marL="273050" indent="-273050" algn="ctr" eaLnBrk="1" hangingPunct="1">
              <a:buFont typeface="Wingdings 2" pitchFamily="18" charset="2"/>
              <a:buNone/>
            </a:pPr>
            <a:r>
              <a:rPr lang="en-US" b="1" u="sng" smtClean="0"/>
              <a:t>AS.03.01</a:t>
            </a:r>
            <a:r>
              <a:rPr lang="en-US" b="1" smtClean="0"/>
              <a:t>: ID breeds and species</a:t>
            </a:r>
            <a:endParaRPr lang="en-US" u="sng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845425" cy="1600200"/>
          </a:xfrm>
        </p:spPr>
        <p:txBody>
          <a:bodyPr/>
          <a:lstStyle/>
          <a:p>
            <a:pPr eaLnBrk="1" hangingPunct="1"/>
            <a:r>
              <a:rPr lang="en-US" sz="4800" smtClean="0"/>
              <a:t>ID- Tell me what breed the picture is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8683625" cy="4724400"/>
          </a:xfrm>
        </p:spPr>
        <p:txBody>
          <a:bodyPr/>
          <a:lstStyle/>
          <a:p>
            <a:pPr eaLnBrk="1" hangingPunct="1"/>
            <a:endParaRPr lang="en-US" sz="4800" smtClean="0"/>
          </a:p>
        </p:txBody>
      </p:sp>
      <p:pic>
        <p:nvPicPr>
          <p:cNvPr id="22532" name="Picture 5" descr="ayrshi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5943600" cy="434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guernsey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581400"/>
            <a:ext cx="5181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845425" cy="1600200"/>
          </a:xfrm>
        </p:spPr>
        <p:txBody>
          <a:bodyPr/>
          <a:lstStyle/>
          <a:p>
            <a:pPr eaLnBrk="1" hangingPunct="1"/>
            <a:r>
              <a:rPr lang="en-US" sz="4800" smtClean="0"/>
              <a:t>ID- Tell me what breed the picture is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8683625" cy="4724400"/>
          </a:xfrm>
        </p:spPr>
        <p:txBody>
          <a:bodyPr/>
          <a:lstStyle/>
          <a:p>
            <a:pPr eaLnBrk="1" hangingPunct="1"/>
            <a:endParaRPr lang="en-US" sz="4800" smtClean="0"/>
          </a:p>
        </p:txBody>
      </p:sp>
      <p:pic>
        <p:nvPicPr>
          <p:cNvPr id="64517" name="Picture 5" descr="brown swiss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5238750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8" name="Picture 6" descr="holstein-c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178175"/>
            <a:ext cx="5029200" cy="367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845425" cy="1600200"/>
          </a:xfrm>
        </p:spPr>
        <p:txBody>
          <a:bodyPr/>
          <a:lstStyle/>
          <a:p>
            <a:pPr eaLnBrk="1" hangingPunct="1"/>
            <a:r>
              <a:rPr lang="en-US" sz="4800" smtClean="0"/>
              <a:t>ID- Tell me what breed the picture is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8683625" cy="4724400"/>
          </a:xfrm>
        </p:spPr>
        <p:txBody>
          <a:bodyPr/>
          <a:lstStyle/>
          <a:p>
            <a:pPr eaLnBrk="1" hangingPunct="1"/>
            <a:endParaRPr lang="en-US" sz="4800" smtClean="0"/>
          </a:p>
        </p:txBody>
      </p:sp>
      <p:pic>
        <p:nvPicPr>
          <p:cNvPr id="65542" name="Picture 6" descr="milking shorthorn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5715000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3" name="Picture 7" descr="jersey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87750"/>
            <a:ext cx="4572000" cy="327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Dairy Judging for Production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1219200" y="1524000"/>
            <a:ext cx="7313613" cy="4114800"/>
          </a:xfrm>
        </p:spPr>
        <p:txBody>
          <a:bodyPr/>
          <a:lstStyle/>
          <a:p>
            <a:r>
              <a:rPr lang="en-US" smtClean="0"/>
              <a:t>Competition between farmers</a:t>
            </a:r>
          </a:p>
          <a:p>
            <a:pPr lvl="1"/>
            <a:r>
              <a:rPr lang="en-US" smtClean="0"/>
              <a:t>Compete for money and prestige within the industry</a:t>
            </a:r>
          </a:p>
          <a:p>
            <a:r>
              <a:rPr lang="en-US" smtClean="0"/>
              <a:t>Dairy Cattle Judged On:</a:t>
            </a:r>
          </a:p>
          <a:p>
            <a:pPr lvl="1"/>
            <a:r>
              <a:rPr lang="en-US" smtClean="0"/>
              <a:t>Physical Appearance </a:t>
            </a:r>
          </a:p>
          <a:p>
            <a:pPr lvl="2"/>
            <a:r>
              <a:rPr lang="en-US" smtClean="0"/>
              <a:t>Fore legs, Rear Legs, Utter, Hooks, Pins, Top Line (Spine) </a:t>
            </a:r>
          </a:p>
          <a:p>
            <a:r>
              <a:rPr lang="en-US" smtClean="0"/>
              <a:t>Other areas to consider when choosing cattle for production:</a:t>
            </a:r>
          </a:p>
          <a:p>
            <a:pPr lvl="1"/>
            <a:r>
              <a:rPr lang="en-US" smtClean="0"/>
              <a:t>Mothering ability, efficiency on feed and grass, Quality of Milk, Milk solids and fat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5400" smtClean="0"/>
              <a:t>Activity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0"/>
            <a:ext cx="7769225" cy="4114800"/>
          </a:xfrm>
        </p:spPr>
        <p:txBody>
          <a:bodyPr/>
          <a:lstStyle/>
          <a:p>
            <a:pPr eaLnBrk="1" hangingPunct="1"/>
            <a:r>
              <a:rPr lang="en-US" sz="2000" smtClean="0"/>
              <a:t>Students will be given a packet on how to judge dairy cattle. They will answer the questions and then judge the pictures they are given.  </a:t>
            </a:r>
          </a:p>
          <a:p>
            <a:pPr eaLnBrk="1" hangingPunct="1"/>
            <a:r>
              <a:rPr lang="en-US" sz="2000" smtClean="0"/>
              <a:t>Answer the following summary questions</a:t>
            </a:r>
          </a:p>
          <a:p>
            <a:pPr lvl="1" eaLnBrk="1" hangingPunct="1"/>
            <a:r>
              <a:rPr lang="en-US" sz="1600" smtClean="0"/>
              <a:t>Who designed the judging booklet?</a:t>
            </a:r>
          </a:p>
          <a:p>
            <a:pPr lvl="1" eaLnBrk="1" hangingPunct="1"/>
            <a:r>
              <a:rPr lang="en-US" sz="1600" smtClean="0"/>
              <a:t>What categories are dairy cattle judged on? (in the front of the packet)</a:t>
            </a:r>
          </a:p>
          <a:p>
            <a:pPr lvl="2" eaLnBrk="1" hangingPunct="1"/>
            <a:r>
              <a:rPr lang="en-US" sz="1300" smtClean="0"/>
              <a:t>Explain what the judge would be looking at/for each of the 4 categories.</a:t>
            </a:r>
          </a:p>
          <a:p>
            <a:pPr lvl="1" eaLnBrk="1" hangingPunct="1"/>
            <a:r>
              <a:rPr lang="en-US" sz="1600" smtClean="0"/>
              <a:t>Write a sentence using the following for each of the 4 categories</a:t>
            </a:r>
          </a:p>
          <a:p>
            <a:pPr lvl="2" eaLnBrk="1" hangingPunct="1"/>
            <a:r>
              <a:rPr lang="en-US" sz="1300" smtClean="0"/>
              <a:t>Positive Term </a:t>
            </a:r>
          </a:p>
          <a:p>
            <a:pPr lvl="2" eaLnBrk="1" hangingPunct="1"/>
            <a:r>
              <a:rPr lang="en-US" sz="1300" smtClean="0"/>
              <a:t>Negative Term</a:t>
            </a:r>
          </a:p>
          <a:p>
            <a:pPr lvl="1" eaLnBrk="1" hangingPunct="1"/>
            <a:r>
              <a:rPr lang="en-US" sz="1600" smtClean="0"/>
              <a:t>What should you do when placing a heifer class?</a:t>
            </a:r>
          </a:p>
          <a:p>
            <a:pPr lvl="1" eaLnBrk="1" hangingPunct="1"/>
            <a:r>
              <a:rPr lang="en-US" sz="1600" smtClean="0"/>
              <a:t>What do we find on dairy scorecard?</a:t>
            </a:r>
          </a:p>
          <a:p>
            <a:pPr lvl="1" eaLnBrk="1" hangingPunct="1"/>
            <a:r>
              <a:rPr lang="en-US" sz="1600" smtClean="0"/>
              <a:t>What is the typical judging format for a contest?</a:t>
            </a:r>
          </a:p>
          <a:p>
            <a:pPr lvl="1" eaLnBrk="1" hangingPunct="1"/>
            <a:r>
              <a:rPr lang="en-US" sz="1600" smtClean="0"/>
              <a:t>Give one helpful hint in deciding a placing</a:t>
            </a:r>
          </a:p>
          <a:p>
            <a:pPr lvl="1" eaLnBrk="1" hangingPunct="1"/>
            <a:r>
              <a:rPr lang="en-US" sz="1600" smtClean="0"/>
              <a:t>Explain how someone would present and prepare oral reasoning when judging cattle</a:t>
            </a:r>
          </a:p>
          <a:p>
            <a:pPr lvl="1" eaLnBrk="1" hangingPunct="1"/>
            <a:r>
              <a:rPr lang="en-US" sz="1600" smtClean="0"/>
              <a:t>Why would we have these contests?</a:t>
            </a:r>
          </a:p>
          <a:p>
            <a:pPr lvl="1" eaLnBrk="1" hangingPunct="1"/>
            <a:endParaRPr lang="en-US" sz="1600" smtClean="0"/>
          </a:p>
          <a:p>
            <a:pPr lvl="2" eaLnBrk="1" hangingPunct="1"/>
            <a:endParaRPr lang="en-US" sz="1300" smtClean="0"/>
          </a:p>
          <a:p>
            <a:pPr lvl="1" eaLnBrk="1" hangingPunct="1"/>
            <a:endParaRPr lang="en-US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Dairy Cattle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Industry Overview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1625"/>
            <a:ext cx="7693025" cy="1143000"/>
          </a:xfrm>
        </p:spPr>
        <p:txBody>
          <a:bodyPr/>
          <a:lstStyle/>
          <a:p>
            <a:pPr eaLnBrk="1" hangingPunct="1"/>
            <a:r>
              <a:rPr lang="en-US" sz="5400" smtClean="0"/>
              <a:t>Warm-up	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997825" cy="4341813"/>
          </a:xfrm>
        </p:spPr>
        <p:txBody>
          <a:bodyPr/>
          <a:lstStyle/>
          <a:p>
            <a:pPr eaLnBrk="1" hangingPunct="1"/>
            <a:r>
              <a:rPr lang="en-US" sz="4400" smtClean="0"/>
              <a:t>What do you think of when you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4400" smtClean="0"/>
              <a:t>see this? </a:t>
            </a:r>
          </a:p>
        </p:txBody>
      </p:sp>
      <p:pic>
        <p:nvPicPr>
          <p:cNvPr id="28676" name="Picture 4" descr="mil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14575"/>
            <a:ext cx="3317875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Essential Question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How is the Dairy industry so efficient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1625"/>
            <a:ext cx="7693025" cy="1143000"/>
          </a:xfrm>
        </p:spPr>
        <p:txBody>
          <a:bodyPr/>
          <a:lstStyle/>
          <a:p>
            <a:pPr eaLnBrk="1" hangingPunct="1"/>
            <a:r>
              <a:rPr lang="en-US" sz="5400" smtClean="0"/>
              <a:t>Dairy Cattle Industry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600200"/>
            <a:ext cx="7540625" cy="1600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smtClean="0">
                <a:solidFill>
                  <a:srgbClr val="FF0000"/>
                </a:solidFill>
              </a:rPr>
              <a:t>Most difficult to manage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High producing dairy cows bred to give large amounts of milk that can overwhelm the animal without proper management</a:t>
            </a:r>
          </a:p>
        </p:txBody>
      </p:sp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1066800" y="3048000"/>
            <a:ext cx="76168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Value of dairy products exceeded $37 billion nationally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 b="1">
                <a:solidFill>
                  <a:srgbClr val="FF0000"/>
                </a:solidFill>
              </a:rPr>
              <a:t>Most labor intensive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/>
              <a:t>Milking </a:t>
            </a:r>
            <a:r>
              <a:rPr lang="en-US" sz="2400" b="1">
                <a:solidFill>
                  <a:srgbClr val="FF0000"/>
                </a:solidFill>
              </a:rPr>
              <a:t>2-3 times a day, 7 days a week</a:t>
            </a:r>
          </a:p>
        </p:txBody>
      </p:sp>
      <p:sp>
        <p:nvSpPr>
          <p:cNvPr id="30725" name="Rectangle 3"/>
          <p:cNvSpPr>
            <a:spLocks noChangeArrowheads="1"/>
          </p:cNvSpPr>
          <p:nvPr/>
        </p:nvSpPr>
        <p:spPr bwMode="auto">
          <a:xfrm>
            <a:off x="1143000" y="4800600"/>
            <a:ext cx="75406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 b="1">
                <a:solidFill>
                  <a:srgbClr val="FF0000"/>
                </a:solidFill>
              </a:rPr>
              <a:t>Consumer demand lower fat diets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Food </a:t>
            </a:r>
            <a:r>
              <a:rPr lang="en-US" sz="2400" b="1">
                <a:solidFill>
                  <a:srgbClr val="FF0000"/>
                </a:solidFill>
              </a:rPr>
              <a:t>scientists respond with specialty items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Ex: Fat-free yogurt, cream cheese, and frozen dairy deserts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skinny c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0"/>
            <a:ext cx="4267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 descr="activ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3378200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1 percent mil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030538"/>
            <a:ext cx="2462213" cy="382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6" descr="philadelphia cream chees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3800"/>
            <a:ext cx="4953000" cy="294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 idx="4294967295"/>
          </p:nvPr>
        </p:nvSpPr>
        <p:spPr>
          <a:xfrm>
            <a:off x="1676400" y="274638"/>
            <a:ext cx="7467600" cy="4873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Know Understand Do!</a:t>
            </a:r>
          </a:p>
        </p:txBody>
      </p:sp>
      <p:sp>
        <p:nvSpPr>
          <p:cNvPr id="5123" name="Rectangle 3"/>
          <p:cNvSpPr>
            <a:spLocks noGrp="1"/>
          </p:cNvSpPr>
          <p:nvPr>
            <p:ph type="body" idx="4294967295"/>
          </p:nvPr>
        </p:nvSpPr>
        <p:spPr>
          <a:xfrm>
            <a:off x="0" y="1524000"/>
            <a:ext cx="2971800" cy="4419600"/>
          </a:xfrm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marL="273050" indent="-273050" algn="ctr" eaLnBrk="1" hangingPunct="1">
              <a:buFont typeface="Wingdings 2" pitchFamily="18" charset="2"/>
              <a:buNone/>
            </a:pPr>
            <a:r>
              <a:rPr lang="en-US" sz="2800" b="1" u="sng" smtClean="0">
                <a:latin typeface="Arial Black" pitchFamily="34" charset="0"/>
              </a:rPr>
              <a:t>Know</a:t>
            </a:r>
          </a:p>
          <a:p>
            <a:pPr marL="273050" indent="-273050" eaLnBrk="1" hangingPunct="1"/>
            <a:r>
              <a:rPr lang="en-US" sz="2800" smtClean="0"/>
              <a:t>Types of Dairy Cattle</a:t>
            </a:r>
          </a:p>
          <a:p>
            <a:pPr marL="273050" indent="-273050" eaLnBrk="1" hangingPunct="1"/>
            <a:r>
              <a:rPr lang="en-US" sz="2800" smtClean="0"/>
              <a:t>Industry Procedures</a:t>
            </a:r>
          </a:p>
          <a:p>
            <a:pPr marL="273050" indent="-273050" eaLnBrk="1" hangingPunct="1"/>
            <a:r>
              <a:rPr lang="en-US" sz="2800" smtClean="0"/>
              <a:t>Care Procedures</a:t>
            </a:r>
          </a:p>
          <a:p>
            <a:pPr marL="273050" indent="-273050" eaLnBrk="1" hangingPunct="1"/>
            <a:endParaRPr lang="en-US" sz="2800" smtClean="0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3048000" y="1524000"/>
            <a:ext cx="3048000" cy="4953000"/>
          </a:xfrm>
          <a:prstGeom prst="rect">
            <a:avLst/>
          </a:prstGeom>
          <a:noFill/>
          <a:ln w="28575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273050" indent="-273050" algn="ctr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2400" b="1" u="sng">
                <a:latin typeface="Arial Black" pitchFamily="34" charset="0"/>
              </a:rPr>
              <a:t>Understand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r>
              <a:rPr lang="en-US" sz="2800">
                <a:latin typeface="Comic Sans MS" pitchFamily="66" charset="0"/>
              </a:rPr>
              <a:t>Variation in cattle purposes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r>
              <a:rPr lang="en-US" sz="2800">
                <a:latin typeface="Comic Sans MS" pitchFamily="66" charset="0"/>
              </a:rPr>
              <a:t>Milking and Dairy Food Processing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r>
              <a:rPr lang="en-US" sz="2800">
                <a:latin typeface="Comic Sans MS" pitchFamily="66" charset="0"/>
              </a:rPr>
              <a:t>Disease Prevention Methods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6172200" y="1752600"/>
            <a:ext cx="2971800" cy="3810000"/>
          </a:xfrm>
          <a:prstGeom prst="rect">
            <a:avLst/>
          </a:prstGeom>
          <a:noFill/>
          <a:ln w="2857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273050" indent="-273050" algn="ctr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2400" b="1" u="sng">
                <a:latin typeface="Arial Black" pitchFamily="34" charset="0"/>
              </a:rPr>
              <a:t>Do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r>
              <a:rPr lang="en-US" sz="2400">
                <a:latin typeface="Comic Sans MS" pitchFamily="66" charset="0"/>
              </a:rPr>
              <a:t>Profile Dairy Cattle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r>
              <a:rPr lang="en-US" sz="2400">
                <a:latin typeface="Comic Sans MS" pitchFamily="66" charset="0"/>
              </a:rPr>
              <a:t>Outline Milking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r>
              <a:rPr lang="en-US" sz="2400">
                <a:latin typeface="Comic Sans MS" pitchFamily="66" charset="0"/>
              </a:rPr>
              <a:t>ID common Diseases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endParaRPr lang="en-US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1625"/>
            <a:ext cx="7693025" cy="1143000"/>
          </a:xfrm>
        </p:spPr>
        <p:txBody>
          <a:bodyPr/>
          <a:lstStyle/>
          <a:p>
            <a:pPr eaLnBrk="1" hangingPunct="1"/>
            <a:r>
              <a:rPr lang="en-US" sz="5400" smtClean="0"/>
              <a:t>Dairy Cattle Industry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600200"/>
            <a:ext cx="7464425" cy="4876800"/>
          </a:xfrm>
        </p:spPr>
        <p:txBody>
          <a:bodyPr/>
          <a:lstStyle/>
          <a:p>
            <a:pPr eaLnBrk="1" hangingPunct="1"/>
            <a:r>
              <a:rPr lang="en-US" sz="4400" b="1" smtClean="0">
                <a:solidFill>
                  <a:srgbClr val="FF0000"/>
                </a:solidFill>
              </a:rPr>
              <a:t>Rank in Production- top 5</a:t>
            </a:r>
          </a:p>
          <a:p>
            <a:pPr lvl="1" eaLnBrk="1" hangingPunct="1"/>
            <a:r>
              <a:rPr lang="en-US" sz="4000" b="1" smtClean="0">
                <a:solidFill>
                  <a:srgbClr val="FF0000"/>
                </a:solidFill>
              </a:rPr>
              <a:t>California</a:t>
            </a:r>
          </a:p>
          <a:p>
            <a:pPr lvl="1" eaLnBrk="1" hangingPunct="1"/>
            <a:r>
              <a:rPr lang="en-US" sz="4000" b="1" smtClean="0">
                <a:solidFill>
                  <a:srgbClr val="FF0000"/>
                </a:solidFill>
              </a:rPr>
              <a:t>Wisconsin</a:t>
            </a:r>
          </a:p>
          <a:p>
            <a:pPr lvl="1" eaLnBrk="1" hangingPunct="1"/>
            <a:r>
              <a:rPr lang="en-US" sz="4000" b="1" smtClean="0">
                <a:solidFill>
                  <a:srgbClr val="FF0000"/>
                </a:solidFill>
              </a:rPr>
              <a:t>New York</a:t>
            </a:r>
          </a:p>
          <a:p>
            <a:pPr lvl="1" eaLnBrk="1" hangingPunct="1"/>
            <a:r>
              <a:rPr lang="en-US" sz="4000" b="1" smtClean="0">
                <a:solidFill>
                  <a:srgbClr val="FF0000"/>
                </a:solidFill>
              </a:rPr>
              <a:t>Pennsylvania</a:t>
            </a:r>
          </a:p>
          <a:p>
            <a:pPr lvl="1" eaLnBrk="1" hangingPunct="1"/>
            <a:r>
              <a:rPr lang="en-US" sz="4000" b="1" smtClean="0">
                <a:solidFill>
                  <a:srgbClr val="FF0000"/>
                </a:solidFill>
              </a:rPr>
              <a:t>Idaho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1625"/>
            <a:ext cx="7693025" cy="1143000"/>
          </a:xfrm>
        </p:spPr>
        <p:txBody>
          <a:bodyPr/>
          <a:lstStyle/>
          <a:p>
            <a:pPr eaLnBrk="1" hangingPunct="1"/>
            <a:r>
              <a:rPr lang="en-US" sz="5400" smtClean="0"/>
              <a:t>Dairy Cattle Industry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455025" cy="4876800"/>
          </a:xfrm>
        </p:spPr>
        <p:txBody>
          <a:bodyPr/>
          <a:lstStyle/>
          <a:p>
            <a:pPr eaLnBrk="1" hangingPunct="1"/>
            <a:endParaRPr lang="en-US" sz="4400" smtClean="0"/>
          </a:p>
        </p:txBody>
      </p:sp>
      <p:pic>
        <p:nvPicPr>
          <p:cNvPr id="33796" name="Picture 4" descr="graph dairy far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15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1625"/>
            <a:ext cx="7693025" cy="1143000"/>
          </a:xfrm>
        </p:spPr>
        <p:txBody>
          <a:bodyPr/>
          <a:lstStyle/>
          <a:p>
            <a:pPr algn="ctr" eaLnBrk="1" hangingPunct="1"/>
            <a:r>
              <a:rPr lang="en-US" smtClean="0"/>
              <a:t>Dairy Cattle Industry: Important Trend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7921625" cy="4876800"/>
          </a:xfrm>
        </p:spPr>
        <p:txBody>
          <a:bodyPr/>
          <a:lstStyle/>
          <a:p>
            <a:pPr eaLnBrk="1" hangingPunct="1"/>
            <a:r>
              <a:rPr lang="en-US" sz="4400" b="1" smtClean="0">
                <a:solidFill>
                  <a:srgbClr val="FF0000"/>
                </a:solidFill>
              </a:rPr>
              <a:t>Fewer dairy farms own more cows but still more milk per farm because of more milk per cow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1625"/>
            <a:ext cx="7693025" cy="1143000"/>
          </a:xfrm>
        </p:spPr>
        <p:txBody>
          <a:bodyPr/>
          <a:lstStyle/>
          <a:p>
            <a:pPr eaLnBrk="1" hangingPunct="1"/>
            <a:r>
              <a:rPr lang="en-US" sz="5400" smtClean="0"/>
              <a:t>Dairy Cattle Industry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600200"/>
            <a:ext cx="7693025" cy="1828800"/>
          </a:xfrm>
        </p:spPr>
        <p:txBody>
          <a:bodyPr/>
          <a:lstStyle/>
          <a:p>
            <a:pPr eaLnBrk="1" hangingPunct="1"/>
            <a:r>
              <a:rPr lang="en-US" sz="2400" smtClean="0"/>
              <a:t>2008- 70,000 operational dairy farms</a:t>
            </a:r>
          </a:p>
          <a:p>
            <a:pPr eaLnBrk="1" hangingPunct="1"/>
            <a:r>
              <a:rPr lang="en-US" sz="2400" smtClean="0"/>
              <a:t>40 years ago- 2 million dairy farms</a:t>
            </a:r>
          </a:p>
          <a:p>
            <a:pPr eaLnBrk="1" hangingPunct="1"/>
            <a:r>
              <a:rPr lang="en-US" sz="2400" smtClean="0"/>
              <a:t># of farm declines, but pounds of milk increased by 20,000 pounds per cow</a:t>
            </a:r>
          </a:p>
        </p:txBody>
      </p:sp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990600" y="3352800"/>
            <a:ext cx="769302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2009- 9.2 million dairy cows in the US produced over 185 billion pounds of milk worth over $37 billion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 b="1">
                <a:solidFill>
                  <a:srgbClr val="FF0000"/>
                </a:solidFill>
              </a:rPr>
              <a:t>US leads the world in milk production per cow and in total milk production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Hoard’s Dairyman Activity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1143000" y="1524000"/>
            <a:ext cx="7313613" cy="4876800"/>
          </a:xfrm>
        </p:spPr>
        <p:txBody>
          <a:bodyPr/>
          <a:lstStyle/>
          <a:p>
            <a:r>
              <a:rPr lang="en-US" sz="1700" smtClean="0"/>
              <a:t>Choose your magazine.</a:t>
            </a:r>
          </a:p>
          <a:p>
            <a:r>
              <a:rPr lang="en-US" sz="1700" smtClean="0"/>
              <a:t>Answer the following:</a:t>
            </a:r>
          </a:p>
          <a:p>
            <a:pPr marL="800100" lvl="1" indent="-342900">
              <a:buFont typeface="Arial" charset="0"/>
              <a:buAutoNum type="arabicPeriod"/>
            </a:pPr>
            <a:r>
              <a:rPr lang="en-US" sz="1600" smtClean="0"/>
              <a:t>What is the Hoard’s Dairyman? </a:t>
            </a:r>
          </a:p>
          <a:p>
            <a:pPr marL="800100" lvl="1" indent="-342900">
              <a:buFont typeface="Arial" charset="0"/>
              <a:buAutoNum type="arabicPeriod"/>
            </a:pPr>
            <a:r>
              <a:rPr lang="en-US" sz="1600" smtClean="0"/>
              <a:t>Why would this magazine be produced?</a:t>
            </a:r>
          </a:p>
          <a:p>
            <a:pPr marL="800100" lvl="1" indent="-342900">
              <a:buFont typeface="Arial" charset="0"/>
              <a:buAutoNum type="arabicPeriod"/>
            </a:pPr>
            <a:r>
              <a:rPr lang="en-US" sz="1600" smtClean="0"/>
              <a:t>Choose an article in the magazine. Read the magazine. Provide a summary. Include something interesting you learned in the article. Why do you think this article was written.</a:t>
            </a:r>
          </a:p>
          <a:p>
            <a:pPr marL="800100" lvl="1" indent="-342900">
              <a:buFont typeface="Arial" charset="0"/>
              <a:buAutoNum type="arabicPeriod"/>
            </a:pPr>
            <a:r>
              <a:rPr lang="en-US" sz="1600" smtClean="0"/>
              <a:t>Find 3 patterns you notice throughout the magazine. Explain the patterns</a:t>
            </a:r>
          </a:p>
          <a:p>
            <a:pPr marL="800100" lvl="1" indent="-342900">
              <a:buFont typeface="Arial" charset="0"/>
              <a:buAutoNum type="arabicPeriod"/>
            </a:pPr>
            <a:r>
              <a:rPr lang="en-US" sz="1600" smtClean="0"/>
              <a:t>What sort of products do you see? What are they used for?</a:t>
            </a:r>
          </a:p>
          <a:p>
            <a:pPr marL="800100" lvl="1" indent="-342900">
              <a:buFont typeface="Arial" charset="0"/>
              <a:buAutoNum type="arabicPeriod"/>
            </a:pPr>
            <a:r>
              <a:rPr lang="en-US" sz="1600" smtClean="0"/>
              <a:t>These magazines contain research related articles. Find a research related article and explain what was researched, why it was researched, and why dairy farmers might find the information useful. Does the research suggest a change in practices? If so, what changes?</a:t>
            </a:r>
          </a:p>
          <a:p>
            <a:pPr marL="800100" lvl="1" indent="-342900">
              <a:buFont typeface="Arial" charset="0"/>
              <a:buAutoNum type="arabicPeriod"/>
            </a:pPr>
            <a:r>
              <a:rPr lang="en-US" sz="1600" smtClean="0"/>
              <a:t>Why would this periodical (magazine regularly printed) be an asset to the Dairy industry?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5400" smtClean="0"/>
              <a:t>Dairy Cattle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z="4400" smtClean="0"/>
              <a:t>Milking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5400" smtClean="0"/>
              <a:t>Milking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752600"/>
            <a:ext cx="7769225" cy="4114800"/>
          </a:xfrm>
        </p:spPr>
        <p:txBody>
          <a:bodyPr/>
          <a:lstStyle/>
          <a:p>
            <a:pPr eaLnBrk="1" hangingPunct="1"/>
            <a:r>
              <a:rPr lang="en-US" sz="4400" smtClean="0"/>
              <a:t>Cows are milked 2 times a day, some 3 times</a:t>
            </a:r>
          </a:p>
          <a:p>
            <a:pPr eaLnBrk="1" hangingPunct="1"/>
            <a:r>
              <a:rPr lang="en-US" sz="4400" smtClean="0"/>
              <a:t>Fill in organizer as we go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5400" smtClean="0"/>
              <a:t>The Milking Process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057400"/>
            <a:ext cx="8378825" cy="4419600"/>
          </a:xfrm>
        </p:spPr>
        <p:txBody>
          <a:bodyPr/>
          <a:lstStyle/>
          <a:p>
            <a:pPr eaLnBrk="1" hangingPunct="1"/>
            <a:r>
              <a:rPr lang="en-US" sz="4400" smtClean="0"/>
              <a:t>1. At milking time, wash the teats, wear gloves</a:t>
            </a:r>
          </a:p>
          <a:p>
            <a:pPr lvl="1" eaLnBrk="1" hangingPunct="1"/>
            <a:r>
              <a:rPr lang="en-US" sz="4400" smtClean="0"/>
              <a:t>Disinfecting the teats and triggers the release of oxytocin, which initiates milk let-down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5400" smtClean="0"/>
              <a:t>The Milking Process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057400"/>
            <a:ext cx="8378825" cy="4419600"/>
          </a:xfrm>
        </p:spPr>
        <p:txBody>
          <a:bodyPr/>
          <a:lstStyle/>
          <a:p>
            <a:pPr eaLnBrk="1" hangingPunct="1"/>
            <a:endParaRPr lang="en-US" sz="4800" smtClean="0"/>
          </a:p>
        </p:txBody>
      </p:sp>
      <p:pic>
        <p:nvPicPr>
          <p:cNvPr id="40964" name="Picture 5" descr="washing te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752600"/>
            <a:ext cx="64770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5400" smtClean="0"/>
              <a:t>The Milking Process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057400"/>
            <a:ext cx="8378825" cy="4419600"/>
          </a:xfrm>
        </p:spPr>
        <p:txBody>
          <a:bodyPr/>
          <a:lstStyle/>
          <a:p>
            <a:pPr eaLnBrk="1" hangingPunct="1"/>
            <a:r>
              <a:rPr lang="en-US" sz="4800" smtClean="0"/>
              <a:t>2. Teats are then dried with individual paper towels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 idx="4294967295"/>
          </p:nvPr>
        </p:nvSpPr>
        <p:spPr>
          <a:xfrm>
            <a:off x="685800" y="0"/>
            <a:ext cx="7696200" cy="944563"/>
          </a:xfrm>
        </p:spPr>
        <p:txBody>
          <a:bodyPr/>
          <a:lstStyle/>
          <a:p>
            <a:pPr eaLnBrk="1" hangingPunct="1"/>
            <a:r>
              <a:rPr lang="en-US" sz="2400" smtClean="0"/>
              <a:t>Key Learning: Dairy Cattle Industry</a:t>
            </a:r>
          </a:p>
        </p:txBody>
      </p:sp>
      <p:sp>
        <p:nvSpPr>
          <p:cNvPr id="6147" name="Rectangle 3"/>
          <p:cNvSpPr>
            <a:spLocks noGrp="1"/>
          </p:cNvSpPr>
          <p:nvPr>
            <p:ph type="body" idx="4294967295"/>
          </p:nvPr>
        </p:nvSpPr>
        <p:spPr>
          <a:xfrm>
            <a:off x="990600" y="1447800"/>
            <a:ext cx="7467600" cy="1003300"/>
          </a:xfrm>
        </p:spPr>
        <p:txBody>
          <a:bodyPr/>
          <a:lstStyle/>
          <a:p>
            <a:pPr marL="273050" indent="-273050" eaLnBrk="1" hangingPunct="1"/>
            <a:r>
              <a:rPr lang="en-US" sz="2800" smtClean="0"/>
              <a:t>Unit EQ: How can consumers influence the Dairy Industry?</a:t>
            </a:r>
          </a:p>
        </p:txBody>
      </p:sp>
      <p:sp>
        <p:nvSpPr>
          <p:cNvPr id="6148" name="AutoShape 5"/>
          <p:cNvSpPr>
            <a:spLocks noChangeArrowheads="1"/>
          </p:cNvSpPr>
          <p:nvPr/>
        </p:nvSpPr>
        <p:spPr bwMode="auto">
          <a:xfrm>
            <a:off x="609600" y="152400"/>
            <a:ext cx="7848600" cy="838200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149" name="Oval 6"/>
          <p:cNvSpPr>
            <a:spLocks noChangeArrowheads="1"/>
          </p:cNvSpPr>
          <p:nvPr/>
        </p:nvSpPr>
        <p:spPr bwMode="auto">
          <a:xfrm>
            <a:off x="228600" y="1066800"/>
            <a:ext cx="8915400" cy="1524000"/>
          </a:xfrm>
          <a:prstGeom prst="ellipse">
            <a:avLst/>
          </a:prstGeom>
          <a:noFill/>
          <a:ln w="38100" algn="ctr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150" name="Oval 7"/>
          <p:cNvSpPr>
            <a:spLocks noChangeArrowheads="1"/>
          </p:cNvSpPr>
          <p:nvPr/>
        </p:nvSpPr>
        <p:spPr bwMode="auto">
          <a:xfrm>
            <a:off x="0" y="1600200"/>
            <a:ext cx="9144000" cy="15240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151" name="Rectangle 8"/>
          <p:cNvSpPr>
            <a:spLocks noChangeArrowheads="1"/>
          </p:cNvSpPr>
          <p:nvPr/>
        </p:nvSpPr>
        <p:spPr bwMode="auto">
          <a:xfrm>
            <a:off x="6096000" y="2590800"/>
            <a:ext cx="3048000" cy="4267200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2200" u="sng">
                <a:latin typeface="Comic Sans MS" pitchFamily="66" charset="0"/>
              </a:rPr>
              <a:t>Concept :</a:t>
            </a:r>
            <a:r>
              <a:rPr lang="en-US" sz="2200">
                <a:latin typeface="Comic Sans MS" pitchFamily="66" charset="0"/>
              </a:rPr>
              <a:t> Care and Diseases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2200" u="sng">
                <a:latin typeface="Comic Sans MS" pitchFamily="66" charset="0"/>
              </a:rPr>
              <a:t>Lesson EQ: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2200">
                <a:latin typeface="Comic Sans MS" pitchFamily="66" charset="0"/>
              </a:rPr>
              <a:t>	 How can disease effect industry?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2200" u="sng">
                <a:latin typeface="Comic Sans MS" pitchFamily="66" charset="0"/>
              </a:rPr>
              <a:t>Vocab</a:t>
            </a:r>
          </a:p>
        </p:txBody>
      </p:sp>
      <p:sp>
        <p:nvSpPr>
          <p:cNvPr id="6152" name="Rectangle 9"/>
          <p:cNvSpPr>
            <a:spLocks noChangeArrowheads="1"/>
          </p:cNvSpPr>
          <p:nvPr/>
        </p:nvSpPr>
        <p:spPr bwMode="auto">
          <a:xfrm>
            <a:off x="2895600" y="2667000"/>
            <a:ext cx="3124200" cy="4191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2400" u="sng">
                <a:latin typeface="Comic Sans MS" pitchFamily="66" charset="0"/>
              </a:rPr>
              <a:t>Concept : </a:t>
            </a:r>
            <a:r>
              <a:rPr lang="en-US" sz="2400">
                <a:latin typeface="Comic Sans MS" pitchFamily="66" charset="0"/>
              </a:rPr>
              <a:t>Industry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2400" u="sng">
                <a:latin typeface="Comic Sans MS" pitchFamily="66" charset="0"/>
              </a:rPr>
              <a:t>Lesson EQ: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2400">
                <a:latin typeface="Comic Sans MS" pitchFamily="66" charset="0"/>
              </a:rPr>
              <a:t>	 How is the Dairy industry so efficient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2400" u="sng">
                <a:latin typeface="Comic Sans MS" pitchFamily="66" charset="0"/>
              </a:rPr>
              <a:t>Vocab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2400">
                <a:latin typeface="Comic Sans MS" pitchFamily="66" charset="0"/>
              </a:rPr>
              <a:t>Iodine Solution, </a:t>
            </a:r>
          </a:p>
        </p:txBody>
      </p:sp>
      <p:sp>
        <p:nvSpPr>
          <p:cNvPr id="6153" name="Rectangle 10"/>
          <p:cNvSpPr>
            <a:spLocks noChangeArrowheads="1"/>
          </p:cNvSpPr>
          <p:nvPr/>
        </p:nvSpPr>
        <p:spPr bwMode="auto">
          <a:xfrm>
            <a:off x="0" y="2362200"/>
            <a:ext cx="2819400" cy="426720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2400" u="sng">
                <a:latin typeface="Comic Sans MS" pitchFamily="66" charset="0"/>
              </a:rPr>
              <a:t>Concept </a:t>
            </a:r>
            <a:r>
              <a:rPr lang="en-US" sz="2400">
                <a:latin typeface="Comic Sans MS" pitchFamily="66" charset="0"/>
              </a:rPr>
              <a:t>: Types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2400" u="sng">
                <a:latin typeface="Comic Sans MS" pitchFamily="66" charset="0"/>
              </a:rPr>
              <a:t>Lesson EQ: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2400">
                <a:latin typeface="Comic Sans MS" pitchFamily="66" charset="0"/>
              </a:rPr>
              <a:t>	How are dairy breeds selected?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2400" u="sng">
                <a:latin typeface="Comic Sans MS" pitchFamily="66" charset="0"/>
              </a:rPr>
              <a:t>Vocab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2400">
                <a:latin typeface="Comic Sans MS" pitchFamily="66" charset="0"/>
              </a:rPr>
              <a:t>	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24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5400" smtClean="0"/>
              <a:t>The Milking Process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057400"/>
            <a:ext cx="8378825" cy="4419600"/>
          </a:xfrm>
        </p:spPr>
        <p:txBody>
          <a:bodyPr/>
          <a:lstStyle/>
          <a:p>
            <a:pPr eaLnBrk="1" hangingPunct="1"/>
            <a:endParaRPr lang="en-US" sz="4800" smtClean="0"/>
          </a:p>
        </p:txBody>
      </p:sp>
      <p:pic>
        <p:nvPicPr>
          <p:cNvPr id="43012" name="Picture 4" descr="drying with paper tow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43075"/>
            <a:ext cx="6819900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5400" smtClean="0"/>
              <a:t>The Milking Process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057400"/>
            <a:ext cx="8378825" cy="4419600"/>
          </a:xfrm>
        </p:spPr>
        <p:txBody>
          <a:bodyPr/>
          <a:lstStyle/>
          <a:p>
            <a:pPr eaLnBrk="1" hangingPunct="1"/>
            <a:r>
              <a:rPr lang="en-US" sz="4800" smtClean="0"/>
              <a:t>3. One inflation of the milking claw is placed on each teat or quarter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5400" smtClean="0"/>
              <a:t>The Milking Process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057400"/>
            <a:ext cx="8378825" cy="4419600"/>
          </a:xfrm>
        </p:spPr>
        <p:txBody>
          <a:bodyPr/>
          <a:lstStyle/>
          <a:p>
            <a:pPr eaLnBrk="1" hangingPunct="1"/>
            <a:endParaRPr lang="en-US" sz="4800" smtClean="0"/>
          </a:p>
        </p:txBody>
      </p:sp>
      <p:pic>
        <p:nvPicPr>
          <p:cNvPr id="72708" name="Picture 4" descr="teatcups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0"/>
            <a:ext cx="39624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9" name="Picture 5" descr="teatcups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447800"/>
            <a:ext cx="41148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6" descr="teatcups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943350"/>
            <a:ext cx="38862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5400" smtClean="0"/>
              <a:t>The Milking Process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057400"/>
            <a:ext cx="8378825" cy="4419600"/>
          </a:xfrm>
        </p:spPr>
        <p:txBody>
          <a:bodyPr/>
          <a:lstStyle/>
          <a:p>
            <a:pPr eaLnBrk="1" hangingPunct="1"/>
            <a:r>
              <a:rPr lang="en-US" sz="4800" smtClean="0"/>
              <a:t>4. Vacuum applied to claw, which draws the milk from the udder. Flow meter determines amount of milk being produced by cow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5400" smtClean="0"/>
              <a:t>The Milking Process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057400"/>
            <a:ext cx="8378825" cy="4419600"/>
          </a:xfrm>
        </p:spPr>
        <p:txBody>
          <a:bodyPr/>
          <a:lstStyle/>
          <a:p>
            <a:pPr eaLnBrk="1" hangingPunct="1"/>
            <a:endParaRPr lang="en-US" sz="4800" smtClean="0"/>
          </a:p>
        </p:txBody>
      </p:sp>
      <p:pic>
        <p:nvPicPr>
          <p:cNvPr id="47108" name="Picture 4" descr="milk fl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860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5400" smtClean="0"/>
              <a:t>The Milking Process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057400"/>
            <a:ext cx="8378825" cy="4419600"/>
          </a:xfrm>
        </p:spPr>
        <p:txBody>
          <a:bodyPr/>
          <a:lstStyle/>
          <a:p>
            <a:pPr eaLnBrk="1" hangingPunct="1"/>
            <a:r>
              <a:rPr lang="en-US" sz="4800" smtClean="0"/>
              <a:t>5. When milk stops, flow meter reads 0 milk intake and milking claw falls off automatically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5400" smtClean="0"/>
              <a:t>The Milking Process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057400"/>
            <a:ext cx="8378825" cy="4419600"/>
          </a:xfrm>
        </p:spPr>
        <p:txBody>
          <a:bodyPr/>
          <a:lstStyle/>
          <a:p>
            <a:pPr eaLnBrk="1" hangingPunct="1"/>
            <a:r>
              <a:rPr lang="en-US" sz="4800" smtClean="0"/>
              <a:t>6. Each teat is then dipped in Iodine to prevent bacterial invasion</a:t>
            </a:r>
          </a:p>
          <a:p>
            <a:pPr eaLnBrk="1" hangingPunct="1"/>
            <a:r>
              <a:rPr lang="en-US" sz="4800" smtClean="0"/>
              <a:t>Total time: 7 minutes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5400" smtClean="0"/>
              <a:t>The Milking Process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057400"/>
            <a:ext cx="8378825" cy="4419600"/>
          </a:xfrm>
        </p:spPr>
        <p:txBody>
          <a:bodyPr/>
          <a:lstStyle/>
          <a:p>
            <a:pPr eaLnBrk="1" hangingPunct="1"/>
            <a:endParaRPr lang="en-US" sz="4800" smtClean="0"/>
          </a:p>
        </p:txBody>
      </p:sp>
      <p:pic>
        <p:nvPicPr>
          <p:cNvPr id="50180" name="Picture 4" descr="teat di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4648200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5" descr="after teat d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86000"/>
            <a:ext cx="44958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Let’s Practice!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1370013" y="1827213"/>
            <a:ext cx="7313612" cy="4649787"/>
          </a:xfrm>
        </p:spPr>
        <p:txBody>
          <a:bodyPr/>
          <a:lstStyle/>
          <a:p>
            <a:r>
              <a:rPr lang="en-US" smtClean="0"/>
              <a:t>Milking Lab</a:t>
            </a:r>
          </a:p>
          <a:p>
            <a:pPr lvl="1"/>
            <a:r>
              <a:rPr lang="en-US" smtClean="0"/>
              <a:t>Gloves, Cotton Balls</a:t>
            </a:r>
          </a:p>
          <a:p>
            <a:r>
              <a:rPr lang="en-US" smtClean="0"/>
              <a:t>What does the glove represent?</a:t>
            </a:r>
          </a:p>
          <a:p>
            <a:r>
              <a:rPr lang="en-US" smtClean="0"/>
              <a:t>What does the cotton ball represent?</a:t>
            </a:r>
          </a:p>
          <a:p>
            <a:r>
              <a:rPr lang="en-US" smtClean="0"/>
              <a:t>Why is this an accurate representation for milking?</a:t>
            </a:r>
          </a:p>
          <a:p>
            <a:r>
              <a:rPr lang="en-US" smtClean="0"/>
              <a:t>Why might this NOT be an accurate representation for milking?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Now What?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1295400" y="1828800"/>
            <a:ext cx="7313613" cy="4114800"/>
          </a:xfrm>
        </p:spPr>
        <p:txBody>
          <a:bodyPr/>
          <a:lstStyle/>
          <a:p>
            <a:r>
              <a:rPr lang="en-US" smtClean="0"/>
              <a:t>Milk from all cows is collected into a large vat (holding container)</a:t>
            </a:r>
          </a:p>
          <a:p>
            <a:pPr lvl="1"/>
            <a:r>
              <a:rPr lang="en-US" smtClean="0"/>
              <a:t>Normally underground to protect from extreme temperatures</a:t>
            </a:r>
          </a:p>
          <a:p>
            <a:r>
              <a:rPr lang="en-US" smtClean="0"/>
              <a:t>Milk is transferred to a transport truck and taken to the processing plant.</a:t>
            </a:r>
          </a:p>
        </p:txBody>
      </p:sp>
      <p:pic>
        <p:nvPicPr>
          <p:cNvPr id="52228" name="Picture 2" descr="http://www.juicemachinery.com/2-stainless/9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541838"/>
            <a:ext cx="2895600" cy="231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6000" smtClean="0"/>
              <a:t>Dairy Cattle</a:t>
            </a: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Breeds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Milk Processing Procedures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Read your Article</a:t>
            </a:r>
          </a:p>
          <a:p>
            <a:r>
              <a:rPr lang="en-US" smtClean="0"/>
              <a:t>Answer your Questions</a:t>
            </a:r>
          </a:p>
          <a:p>
            <a:r>
              <a:rPr lang="en-US" smtClean="0"/>
              <a:t>Make a graphic organizer outlining the milking process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5400" smtClean="0"/>
              <a:t>Dairy Cattle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z="4800" smtClean="0"/>
              <a:t>Parasites and Diseases</a:t>
            </a:r>
          </a:p>
          <a:p>
            <a:pPr eaLnBrk="1" hangingPunct="1"/>
            <a:endParaRPr lang="en-US" sz="4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5400" smtClean="0"/>
              <a:t>Warm-up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524000"/>
            <a:ext cx="8458200" cy="914400"/>
          </a:xfrm>
        </p:spPr>
        <p:txBody>
          <a:bodyPr/>
          <a:lstStyle/>
          <a:p>
            <a:pPr eaLnBrk="1" hangingPunct="1"/>
            <a:r>
              <a:rPr lang="en-US" sz="4800" smtClean="0"/>
              <a:t>What does this explain?</a:t>
            </a:r>
          </a:p>
          <a:p>
            <a:pPr eaLnBrk="1" hangingPunct="1">
              <a:buFont typeface="Wingdings" pitchFamily="2" charset="2"/>
              <a:buNone/>
            </a:pPr>
            <a:endParaRPr lang="en-US" sz="4800" smtClean="0"/>
          </a:p>
        </p:txBody>
      </p:sp>
      <p:pic>
        <p:nvPicPr>
          <p:cNvPr id="55300" name="Picture 5" descr="http://www.mtbqa.org/images/tutorial/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87588"/>
            <a:ext cx="7239000" cy="444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4800" smtClean="0"/>
              <a:t>Lesson Essential Question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057400"/>
            <a:ext cx="8378825" cy="4419600"/>
          </a:xfrm>
        </p:spPr>
        <p:txBody>
          <a:bodyPr/>
          <a:lstStyle/>
          <a:p>
            <a:pPr eaLnBrk="1" hangingPunct="1"/>
            <a:r>
              <a:rPr lang="en-US" sz="4800" smtClean="0"/>
              <a:t>How can disease influence the dairy industry?</a:t>
            </a:r>
          </a:p>
          <a:p>
            <a:pPr eaLnBrk="1" hangingPunct="1">
              <a:buFont typeface="Wingdings" pitchFamily="2" charset="2"/>
              <a:buNone/>
            </a:pPr>
            <a:endParaRPr lang="en-US" sz="4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5400" smtClean="0"/>
              <a:t>Mastitis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447800"/>
            <a:ext cx="8378825" cy="5029200"/>
          </a:xfrm>
        </p:spPr>
        <p:txBody>
          <a:bodyPr/>
          <a:lstStyle/>
          <a:p>
            <a:pPr eaLnBrk="1" hangingPunct="1"/>
            <a:r>
              <a:rPr lang="en-US" sz="4400" smtClean="0"/>
              <a:t>Infection and inflammation of the udder</a:t>
            </a:r>
          </a:p>
          <a:p>
            <a:pPr eaLnBrk="1" hangingPunct="1"/>
            <a:r>
              <a:rPr lang="en-US" sz="4400" smtClean="0"/>
              <a:t>Causes greatest economic loss to the industry </a:t>
            </a:r>
          </a:p>
          <a:p>
            <a:pPr eaLnBrk="1" hangingPunct="1"/>
            <a:r>
              <a:rPr lang="en-US" sz="4400" smtClean="0"/>
              <a:t>Acute-hot, swollen udder-drop in milk production</a:t>
            </a:r>
          </a:p>
          <a:p>
            <a:pPr eaLnBrk="1" hangingPunct="1"/>
            <a:r>
              <a:rPr lang="en-US" sz="4400" smtClean="0"/>
              <a:t>Treated with antibiotics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5400" smtClean="0"/>
              <a:t>Ketosis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447800"/>
            <a:ext cx="8378825" cy="5029200"/>
          </a:xfrm>
        </p:spPr>
        <p:txBody>
          <a:bodyPr/>
          <a:lstStyle/>
          <a:p>
            <a:pPr eaLnBrk="1" hangingPunct="1"/>
            <a:r>
              <a:rPr lang="en-US" sz="4800" smtClean="0"/>
              <a:t>Metabolic disorder with a negative energy balance</a:t>
            </a:r>
          </a:p>
          <a:p>
            <a:pPr eaLnBrk="1" hangingPunct="1"/>
            <a:r>
              <a:rPr lang="en-US" sz="4800" smtClean="0"/>
              <a:t>Caused by underfeeding, stress, other infections</a:t>
            </a:r>
          </a:p>
          <a:p>
            <a:pPr eaLnBrk="1" hangingPunct="1"/>
            <a:r>
              <a:rPr lang="en-US" sz="4800" smtClean="0"/>
              <a:t>Treated by IV of glucose injections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838200"/>
          </a:xfrm>
        </p:spPr>
        <p:txBody>
          <a:bodyPr/>
          <a:lstStyle/>
          <a:p>
            <a:pPr eaLnBrk="1" hangingPunct="1"/>
            <a:r>
              <a:rPr lang="en-US" sz="4800" smtClean="0"/>
              <a:t>Displaced Abomasum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838200"/>
            <a:ext cx="8378825" cy="5638800"/>
          </a:xfrm>
        </p:spPr>
        <p:txBody>
          <a:bodyPr/>
          <a:lstStyle/>
          <a:p>
            <a:pPr eaLnBrk="1" hangingPunct="1"/>
            <a:r>
              <a:rPr lang="en-US" sz="4800" smtClean="0"/>
              <a:t>“</a:t>
            </a:r>
            <a:r>
              <a:rPr lang="en-US" sz="4400" smtClean="0"/>
              <a:t>twisted stomach” </a:t>
            </a:r>
          </a:p>
          <a:p>
            <a:pPr eaLnBrk="1" hangingPunct="1"/>
            <a:r>
              <a:rPr lang="en-US" sz="4400" smtClean="0"/>
              <a:t>When abomasum moves to an abnormal position</a:t>
            </a:r>
          </a:p>
          <a:p>
            <a:pPr eaLnBrk="1" hangingPunct="1"/>
            <a:r>
              <a:rPr lang="en-US" sz="4400" smtClean="0"/>
              <a:t>Caused by feeding too much silage or concentrate before calving</a:t>
            </a:r>
          </a:p>
          <a:p>
            <a:pPr eaLnBrk="1" hangingPunct="1"/>
            <a:r>
              <a:rPr lang="en-US" sz="4400" smtClean="0"/>
              <a:t>Veterinarian consulted for treatment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838200"/>
          </a:xfrm>
        </p:spPr>
        <p:txBody>
          <a:bodyPr/>
          <a:lstStyle/>
          <a:p>
            <a:pPr eaLnBrk="1" hangingPunct="1"/>
            <a:r>
              <a:rPr lang="en-US" sz="4800" smtClean="0"/>
              <a:t>Milk Fever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838200"/>
            <a:ext cx="8378825" cy="5638800"/>
          </a:xfrm>
        </p:spPr>
        <p:txBody>
          <a:bodyPr/>
          <a:lstStyle/>
          <a:p>
            <a:pPr eaLnBrk="1" hangingPunct="1"/>
            <a:r>
              <a:rPr lang="en-US" sz="4400" smtClean="0"/>
              <a:t>Imbalance of calcium </a:t>
            </a:r>
          </a:p>
          <a:p>
            <a:pPr eaLnBrk="1" hangingPunct="1"/>
            <a:r>
              <a:rPr lang="en-US" sz="4400" smtClean="0"/>
              <a:t>muscle paralysis and prevents cows from standing</a:t>
            </a:r>
          </a:p>
          <a:p>
            <a:pPr eaLnBrk="1" hangingPunct="1"/>
            <a:r>
              <a:rPr lang="en-US" sz="4400" smtClean="0"/>
              <a:t> calcium and phosphorus supplements to prevent</a:t>
            </a:r>
          </a:p>
          <a:p>
            <a:pPr eaLnBrk="1" hangingPunct="1"/>
            <a:r>
              <a:rPr lang="en-US" sz="4400" smtClean="0"/>
              <a:t>Treated with infusion of calcium salts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838200"/>
          </a:xfrm>
        </p:spPr>
        <p:txBody>
          <a:bodyPr/>
          <a:lstStyle/>
          <a:p>
            <a:pPr eaLnBrk="1" hangingPunct="1"/>
            <a:r>
              <a:rPr lang="en-US" sz="4800" smtClean="0"/>
              <a:t>Retained Placenta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838200"/>
            <a:ext cx="8378825" cy="5638800"/>
          </a:xfrm>
        </p:spPr>
        <p:txBody>
          <a:bodyPr/>
          <a:lstStyle/>
          <a:p>
            <a:pPr eaLnBrk="1" hangingPunct="1"/>
            <a:r>
              <a:rPr lang="en-US" sz="4400" smtClean="0"/>
              <a:t>Placenta not expelled after birth</a:t>
            </a:r>
          </a:p>
          <a:p>
            <a:pPr eaLnBrk="1" hangingPunct="1"/>
            <a:r>
              <a:rPr lang="en-US" sz="4400" smtClean="0"/>
              <a:t>Quickly become infected</a:t>
            </a:r>
          </a:p>
          <a:p>
            <a:pPr eaLnBrk="1" hangingPunct="1"/>
            <a:r>
              <a:rPr lang="en-US" sz="4400" smtClean="0"/>
              <a:t>Vet remove or allow it to hang and it will release</a:t>
            </a:r>
          </a:p>
          <a:p>
            <a:pPr eaLnBrk="1" hangingPunct="1"/>
            <a:r>
              <a:rPr lang="en-US" sz="4400" smtClean="0"/>
              <a:t>Caused by heat stress, low vitamin E, and selenium in bloodstream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838200"/>
          </a:xfrm>
        </p:spPr>
        <p:txBody>
          <a:bodyPr/>
          <a:lstStyle/>
          <a:p>
            <a:pPr eaLnBrk="1" hangingPunct="1"/>
            <a:r>
              <a:rPr lang="en-US" sz="4800" smtClean="0"/>
              <a:t>Metritis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838200"/>
            <a:ext cx="8378825" cy="5638800"/>
          </a:xfrm>
        </p:spPr>
        <p:txBody>
          <a:bodyPr/>
          <a:lstStyle/>
          <a:p>
            <a:pPr eaLnBrk="1" hangingPunct="1"/>
            <a:r>
              <a:rPr lang="en-US" sz="4400" smtClean="0"/>
              <a:t>Resulting infection of a retained placenta</a:t>
            </a:r>
          </a:p>
          <a:p>
            <a:pPr eaLnBrk="1" hangingPunct="1"/>
            <a:r>
              <a:rPr lang="en-US" sz="4400" smtClean="0"/>
              <a:t>Abnormal discharge from vulva, go off feed, and stand with backs arched</a:t>
            </a:r>
          </a:p>
          <a:p>
            <a:pPr eaLnBrk="1" hangingPunct="1"/>
            <a:r>
              <a:rPr lang="en-US" sz="4400" smtClean="0"/>
              <a:t>Antibiotics treat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1625"/>
            <a:ext cx="7693025" cy="1143000"/>
          </a:xfrm>
        </p:spPr>
        <p:txBody>
          <a:bodyPr/>
          <a:lstStyle/>
          <a:p>
            <a:pPr eaLnBrk="1" hangingPunct="1"/>
            <a:r>
              <a:rPr lang="en-US" sz="5400" smtClean="0"/>
              <a:t>Warm-up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455025" cy="4876800"/>
          </a:xfrm>
        </p:spPr>
        <p:txBody>
          <a:bodyPr/>
          <a:lstStyle/>
          <a:p>
            <a:pPr eaLnBrk="1" hangingPunct="1"/>
            <a:r>
              <a:rPr lang="en-US" sz="4400" smtClean="0"/>
              <a:t>First thing that comes to mind when you see…. </a:t>
            </a:r>
          </a:p>
        </p:txBody>
      </p:sp>
      <p:pic>
        <p:nvPicPr>
          <p:cNvPr id="8196" name="Picture 5" descr="http://t0.gstatic.com/images?q=tbn:ANd9GcT8UThXi0zMYCj-r1ZG2TcljmqY-IUWYsZp5sCPHLNaxV7hcl1N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048000"/>
            <a:ext cx="50609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Prolapsed Uterus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Uterus muscles become weak during parturition process (birthing)</a:t>
            </a:r>
          </a:p>
          <a:p>
            <a:r>
              <a:rPr lang="en-US" smtClean="0"/>
              <a:t>Uterus flips inside out </a:t>
            </a:r>
          </a:p>
          <a:p>
            <a:r>
              <a:rPr lang="en-US" smtClean="0"/>
              <a:t>Uterus exits the animal</a:t>
            </a:r>
          </a:p>
          <a:p>
            <a:pPr lvl="1"/>
            <a:r>
              <a:rPr lang="en-US" smtClean="0"/>
              <a:t>If this happens multiple times, the animal will be culled (kicked out of the herd)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Disease Activity </a:t>
            </a:r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>
          <a:xfrm>
            <a:off x="1371600" y="1600200"/>
            <a:ext cx="7313613" cy="4724400"/>
          </a:xfrm>
        </p:spPr>
        <p:txBody>
          <a:bodyPr/>
          <a:lstStyle/>
          <a:p>
            <a:r>
              <a:rPr lang="en-US" sz="1800" smtClean="0"/>
              <a:t>Work in groups</a:t>
            </a:r>
          </a:p>
          <a:p>
            <a:r>
              <a:rPr lang="en-US" sz="1800" smtClean="0"/>
              <a:t>Use your article reading to complete the questions in your packet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Dairy Cattle</a:t>
            </a:r>
          </a:p>
        </p:txBody>
      </p:sp>
      <p:sp>
        <p:nvSpPr>
          <p:cNvPr id="6553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Anatomy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smtClean="0"/>
              <a:t>Warm-up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800" smtClean="0"/>
              <a:t>How is a dairy cow able to produce so much milk?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smtClean="0"/>
              <a:t>Lesson Essential Question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800" smtClean="0"/>
              <a:t>What are the parts of a dairy cow?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219200"/>
          </a:xfrm>
        </p:spPr>
        <p:txBody>
          <a:bodyPr/>
          <a:lstStyle/>
          <a:p>
            <a:pPr eaLnBrk="1" hangingPunct="1"/>
            <a:r>
              <a:rPr lang="en-US" sz="5400" smtClean="0"/>
              <a:t>Activity!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71600"/>
            <a:ext cx="8683625" cy="5105400"/>
          </a:xfrm>
        </p:spPr>
        <p:txBody>
          <a:bodyPr/>
          <a:lstStyle/>
          <a:p>
            <a:pPr lvl="1" eaLnBrk="1" hangingPunct="1"/>
            <a:r>
              <a:rPr lang="en-US" sz="4500" smtClean="0"/>
              <a:t>Fill in the pictures as we go. </a:t>
            </a:r>
          </a:p>
          <a:p>
            <a:pPr lvl="1" eaLnBrk="1" hangingPunct="1"/>
            <a:endParaRPr lang="en-US" sz="45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219200"/>
          </a:xfrm>
        </p:spPr>
        <p:txBody>
          <a:bodyPr/>
          <a:lstStyle/>
          <a:p>
            <a:pPr eaLnBrk="1" hangingPunct="1"/>
            <a:r>
              <a:rPr lang="en-US" sz="5400" smtClean="0"/>
              <a:t>Anatomy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71600"/>
            <a:ext cx="8683625" cy="5105400"/>
          </a:xfrm>
        </p:spPr>
        <p:txBody>
          <a:bodyPr/>
          <a:lstStyle/>
          <a:p>
            <a:pPr lvl="1" eaLnBrk="1" hangingPunct="1"/>
            <a:endParaRPr lang="en-US" sz="4500" smtClean="0"/>
          </a:p>
        </p:txBody>
      </p:sp>
      <p:pic>
        <p:nvPicPr>
          <p:cNvPr id="69636" name="Picture 4" descr="cowana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219200"/>
          </a:xfrm>
        </p:spPr>
        <p:txBody>
          <a:bodyPr/>
          <a:lstStyle/>
          <a:p>
            <a:pPr eaLnBrk="1" hangingPunct="1"/>
            <a:r>
              <a:rPr lang="en-US" sz="5400" smtClean="0"/>
              <a:t>Anatomy: Udder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600200"/>
            <a:ext cx="4191000" cy="2514600"/>
          </a:xfrm>
        </p:spPr>
        <p:txBody>
          <a:bodyPr/>
          <a:lstStyle/>
          <a:p>
            <a:pPr lvl="1" eaLnBrk="1" hangingPunct="1"/>
            <a:r>
              <a:rPr lang="en-US" sz="2400" smtClean="0"/>
              <a:t>Cows udders have four compartments with one test hanging from each</a:t>
            </a:r>
          </a:p>
          <a:p>
            <a:pPr lvl="1" eaLnBrk="1" hangingPunct="1"/>
            <a:r>
              <a:rPr lang="en-US" sz="2400" smtClean="0"/>
              <a:t>Cells remove water and nutrients and convert it to milk</a:t>
            </a:r>
          </a:p>
          <a:p>
            <a:pPr lvl="1" eaLnBrk="1" hangingPunct="1"/>
            <a:endParaRPr lang="en-US" sz="4500" smtClean="0"/>
          </a:p>
        </p:txBody>
      </p:sp>
      <p:sp>
        <p:nvSpPr>
          <p:cNvPr id="70660" name="Rectangle 3"/>
          <p:cNvSpPr>
            <a:spLocks noChangeArrowheads="1"/>
          </p:cNvSpPr>
          <p:nvPr/>
        </p:nvSpPr>
        <p:spPr bwMode="auto">
          <a:xfrm>
            <a:off x="533400" y="4114800"/>
            <a:ext cx="380682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/>
              <a:t>The milk drips into a cistern which holds the milk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/>
              <a:t>When teat is squeezed, milk is released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endParaRPr lang="en-US" sz="2400"/>
          </a:p>
        </p:txBody>
      </p:sp>
      <p:pic>
        <p:nvPicPr>
          <p:cNvPr id="70661" name="Picture 7" descr="http://img.tfd.com/vet/thumbs/gr2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25" y="2286000"/>
            <a:ext cx="437356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Anatomy: Oral</a:t>
            </a:r>
          </a:p>
        </p:txBody>
      </p:sp>
      <p:sp>
        <p:nvSpPr>
          <p:cNvPr id="716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sz="2400" smtClean="0"/>
              <a:t>Mouth is adapted for grazing</a:t>
            </a:r>
          </a:p>
          <a:p>
            <a:pPr lvl="1" eaLnBrk="1" hangingPunct="1"/>
            <a:r>
              <a:rPr lang="en-US" sz="2400" smtClean="0"/>
              <a:t>Top part of mouth is a hard pad</a:t>
            </a:r>
          </a:p>
          <a:p>
            <a:pPr lvl="1" eaLnBrk="1" hangingPunct="1"/>
            <a:r>
              <a:rPr lang="en-US" sz="2400" smtClean="0"/>
              <a:t>Bottom part is a row of flat-topped teeth</a:t>
            </a:r>
          </a:p>
          <a:p>
            <a:pPr lvl="1" eaLnBrk="1" hangingPunct="1"/>
            <a:r>
              <a:rPr lang="en-US" sz="2400" smtClean="0"/>
              <a:t>Grind food between two parts</a:t>
            </a:r>
          </a:p>
          <a:p>
            <a:endParaRPr lang="en-US" smtClean="0"/>
          </a:p>
        </p:txBody>
      </p:sp>
      <p:pic>
        <p:nvPicPr>
          <p:cNvPr id="71684" name="Picture 2" descr="http://www.wonderquest.com/2006-09-05-cow-ja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697288"/>
            <a:ext cx="4419600" cy="316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219200"/>
          </a:xfrm>
        </p:spPr>
        <p:txBody>
          <a:bodyPr/>
          <a:lstStyle/>
          <a:p>
            <a:pPr eaLnBrk="1" hangingPunct="1"/>
            <a:r>
              <a:rPr lang="en-US" sz="5400" smtClean="0"/>
              <a:t>Anatomy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71600"/>
            <a:ext cx="8683625" cy="5105400"/>
          </a:xfrm>
        </p:spPr>
        <p:txBody>
          <a:bodyPr/>
          <a:lstStyle/>
          <a:p>
            <a:pPr lvl="1" eaLnBrk="1" hangingPunct="1"/>
            <a:endParaRPr lang="en-US" sz="4500" smtClean="0"/>
          </a:p>
        </p:txBody>
      </p:sp>
      <p:pic>
        <p:nvPicPr>
          <p:cNvPr id="72708" name="Picture 5" descr="cowstomach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0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301625"/>
            <a:ext cx="7693025" cy="1143000"/>
          </a:xfrm>
        </p:spPr>
        <p:txBody>
          <a:bodyPr/>
          <a:lstStyle/>
          <a:p>
            <a:pPr eaLnBrk="1" hangingPunct="1"/>
            <a:r>
              <a:rPr lang="en-US" sz="4800" smtClean="0"/>
              <a:t>Lesson Essential Question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600200"/>
            <a:ext cx="8455025" cy="4876800"/>
          </a:xfrm>
        </p:spPr>
        <p:txBody>
          <a:bodyPr/>
          <a:lstStyle/>
          <a:p>
            <a:pPr eaLnBrk="1" hangingPunct="1"/>
            <a:r>
              <a:rPr lang="en-US" sz="4400" smtClean="0"/>
              <a:t>How are Dairy Breeds Selected?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914400"/>
          </a:xfrm>
        </p:spPr>
        <p:txBody>
          <a:bodyPr/>
          <a:lstStyle/>
          <a:p>
            <a:pPr eaLnBrk="1" hangingPunct="1"/>
            <a:r>
              <a:rPr lang="en-US" sz="5400" smtClean="0"/>
              <a:t>Stomach and Digestion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81200"/>
            <a:ext cx="8839200" cy="1295400"/>
          </a:xfrm>
        </p:spPr>
        <p:txBody>
          <a:bodyPr/>
          <a:lstStyle/>
          <a:p>
            <a:pPr lvl="1" eaLnBrk="1" hangingPunct="1"/>
            <a:r>
              <a:rPr lang="en-US" sz="2400" smtClean="0"/>
              <a:t>4 parts</a:t>
            </a:r>
          </a:p>
          <a:p>
            <a:pPr lvl="1" eaLnBrk="1" hangingPunct="1"/>
            <a:r>
              <a:rPr lang="en-US" sz="2400" smtClean="0"/>
              <a:t>Cows swallow their food and then regurgitate a “cud” which is then chewed well and swallowed</a:t>
            </a:r>
          </a:p>
          <a:p>
            <a:pPr lvl="1" eaLnBrk="1" hangingPunct="1"/>
            <a:endParaRPr lang="en-US" sz="2400" smtClean="0"/>
          </a:p>
        </p:txBody>
      </p:sp>
      <p:sp>
        <p:nvSpPr>
          <p:cNvPr id="73732" name="Rectangle 3"/>
          <p:cNvSpPr>
            <a:spLocks noChangeArrowheads="1"/>
          </p:cNvSpPr>
          <p:nvPr/>
        </p:nvSpPr>
        <p:spPr bwMode="auto">
          <a:xfrm>
            <a:off x="0" y="3124200"/>
            <a:ext cx="88392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 b="1">
                <a:solidFill>
                  <a:srgbClr val="FF0000"/>
                </a:solidFill>
              </a:rPr>
              <a:t>Rumen</a:t>
            </a:r>
            <a:r>
              <a:rPr lang="en-US" sz="2400"/>
              <a:t>- largest part, holds up to 50 gallons of partially digested food</a:t>
            </a:r>
          </a:p>
          <a:p>
            <a:pPr marL="1200150" lvl="2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/>
              <a:t>Good bacteria here help break down 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endParaRPr lang="en-US" sz="2400"/>
          </a:p>
        </p:txBody>
      </p:sp>
      <p:sp>
        <p:nvSpPr>
          <p:cNvPr id="73733" name="Rectangle 3"/>
          <p:cNvSpPr>
            <a:spLocks noChangeArrowheads="1"/>
          </p:cNvSpPr>
          <p:nvPr/>
        </p:nvSpPr>
        <p:spPr bwMode="auto">
          <a:xfrm>
            <a:off x="0" y="4343400"/>
            <a:ext cx="883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 b="1">
                <a:solidFill>
                  <a:srgbClr val="FF0000"/>
                </a:solidFill>
              </a:rPr>
              <a:t>Reticulum</a:t>
            </a:r>
            <a:r>
              <a:rPr lang="en-US" sz="2400"/>
              <a:t>- if cow eats something it shouldn’t have, it goes here</a:t>
            </a:r>
          </a:p>
          <a:p>
            <a:pPr marL="1200150" lvl="2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/>
              <a:t>Where ‘cud’ comes from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endParaRPr lang="en-US" sz="2400"/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endParaRPr lang="en-US" sz="45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914400"/>
          </a:xfrm>
        </p:spPr>
        <p:txBody>
          <a:bodyPr/>
          <a:lstStyle/>
          <a:p>
            <a:pPr eaLnBrk="1" hangingPunct="1"/>
            <a:r>
              <a:rPr lang="en-US" sz="5400" smtClean="0"/>
              <a:t>Stomach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76400"/>
            <a:ext cx="8839200" cy="1371600"/>
          </a:xfrm>
        </p:spPr>
        <p:txBody>
          <a:bodyPr/>
          <a:lstStyle/>
          <a:p>
            <a:pPr lvl="1" eaLnBrk="1" hangingPunct="1"/>
            <a:r>
              <a:rPr lang="en-US" sz="2400" b="1" smtClean="0">
                <a:solidFill>
                  <a:srgbClr val="FF0000"/>
                </a:solidFill>
              </a:rPr>
              <a:t>Omasum- the filter. </a:t>
            </a:r>
          </a:p>
          <a:p>
            <a:pPr lvl="2" eaLnBrk="1" hangingPunct="1"/>
            <a:r>
              <a:rPr lang="en-US" sz="2100" smtClean="0"/>
              <a:t>Some water absorbed</a:t>
            </a:r>
          </a:p>
          <a:p>
            <a:pPr lvl="2" eaLnBrk="1" hangingPunct="1"/>
            <a:r>
              <a:rPr lang="en-US" sz="2100" smtClean="0"/>
              <a:t>Filters through all the food the cow eats. </a:t>
            </a:r>
          </a:p>
          <a:p>
            <a:pPr lvl="2" eaLnBrk="1" hangingPunct="1"/>
            <a:r>
              <a:rPr lang="en-US" sz="2100" smtClean="0"/>
              <a:t>Cud is pressed and broken down further</a:t>
            </a:r>
          </a:p>
          <a:p>
            <a:pPr lvl="1" eaLnBrk="1" hangingPunct="1"/>
            <a:endParaRPr lang="en-US" sz="2400" smtClean="0"/>
          </a:p>
          <a:p>
            <a:pPr lvl="1" eaLnBrk="1" hangingPunct="1"/>
            <a:endParaRPr lang="en-US" sz="4500" smtClean="0"/>
          </a:p>
        </p:txBody>
      </p:sp>
      <p:sp>
        <p:nvSpPr>
          <p:cNvPr id="74756" name="Rectangle 3"/>
          <p:cNvSpPr>
            <a:spLocks noChangeArrowheads="1"/>
          </p:cNvSpPr>
          <p:nvPr/>
        </p:nvSpPr>
        <p:spPr bwMode="auto">
          <a:xfrm>
            <a:off x="0" y="3276600"/>
            <a:ext cx="8839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 b="1">
                <a:solidFill>
                  <a:srgbClr val="FF0000"/>
                </a:solidFill>
              </a:rPr>
              <a:t>Abomasum- this part like the humans stomach</a:t>
            </a:r>
          </a:p>
          <a:p>
            <a:pPr marL="1200150" lvl="2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/>
              <a:t>“True Stomach”</a:t>
            </a:r>
          </a:p>
          <a:p>
            <a:pPr marL="1657350" lvl="3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/>
              <a:t>Food is finally digested here </a:t>
            </a:r>
          </a:p>
          <a:p>
            <a:pPr marL="1657350" lvl="3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/>
              <a:t>Essential nutrients are passed to the bloodstream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/>
              <a:t>Remainder passed to the intestines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endParaRPr lang="en-US" sz="2400"/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endParaRPr lang="en-US" sz="45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Digestion in Ruminants 10 Step Program</a:t>
            </a:r>
          </a:p>
        </p:txBody>
      </p:sp>
      <p:sp>
        <p:nvSpPr>
          <p:cNvPr id="757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smtClean="0"/>
              <a:t>1. Forage- Find food</a:t>
            </a:r>
          </a:p>
          <a:p>
            <a:r>
              <a:rPr lang="en-US" sz="2200" smtClean="0"/>
              <a:t>2. Masticate- Chew Food</a:t>
            </a:r>
          </a:p>
          <a:p>
            <a:r>
              <a:rPr lang="en-US" sz="2200" smtClean="0"/>
              <a:t>3. Swallow</a:t>
            </a:r>
          </a:p>
          <a:p>
            <a:r>
              <a:rPr lang="en-US" sz="2200" smtClean="0"/>
              <a:t>4. Rumen: Food fermented and broken down</a:t>
            </a:r>
          </a:p>
          <a:p>
            <a:r>
              <a:rPr lang="en-US" sz="2200" smtClean="0"/>
              <a:t>5. Reticulum: cud thrown up into mouth</a:t>
            </a:r>
          </a:p>
          <a:p>
            <a:r>
              <a:rPr lang="en-US" sz="2200" smtClean="0"/>
              <a:t>6. Remastication: rechewed and re swallowed</a:t>
            </a:r>
          </a:p>
          <a:p>
            <a:r>
              <a:rPr lang="en-US" sz="2200" smtClean="0"/>
              <a:t>7. Omasum: food broken down more, some water absorbed</a:t>
            </a:r>
          </a:p>
          <a:p>
            <a:r>
              <a:rPr lang="en-US" sz="2200" smtClean="0"/>
              <a:t>8.  Abomasum: True Stomach, digestion starts here</a:t>
            </a:r>
          </a:p>
          <a:p>
            <a:r>
              <a:rPr lang="en-US" sz="2200" smtClean="0"/>
              <a:t>9. Intestines</a:t>
            </a:r>
          </a:p>
          <a:p>
            <a:r>
              <a:rPr lang="en-US" sz="2200" smtClean="0"/>
              <a:t>10. Out as manure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Activity</a:t>
            </a:r>
          </a:p>
        </p:txBody>
      </p:sp>
      <p:sp>
        <p:nvSpPr>
          <p:cNvPr id="768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Compare/Contrast</a:t>
            </a:r>
          </a:p>
          <a:p>
            <a:pPr lvl="1"/>
            <a:r>
              <a:rPr lang="en-US" smtClean="0"/>
              <a:t>Bovine, Canine, and Human dental anatomy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5400" smtClean="0"/>
              <a:t>Dairy Cattle</a:t>
            </a:r>
          </a:p>
        </p:txBody>
      </p:sp>
      <p:sp>
        <p:nvSpPr>
          <p:cNvPr id="77827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Management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Management Sections</a:t>
            </a:r>
          </a:p>
        </p:txBody>
      </p:sp>
      <p:sp>
        <p:nvSpPr>
          <p:cNvPr id="78851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Housing</a:t>
            </a:r>
          </a:p>
          <a:p>
            <a:r>
              <a:rPr lang="en-US" smtClean="0"/>
              <a:t>Milking</a:t>
            </a:r>
          </a:p>
          <a:p>
            <a:r>
              <a:rPr lang="en-US" smtClean="0"/>
              <a:t>Nutrition</a:t>
            </a:r>
          </a:p>
          <a:p>
            <a:r>
              <a:rPr lang="en-US" smtClean="0"/>
              <a:t>Breeding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5400" smtClean="0"/>
              <a:t>Warm-up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95400" y="1981200"/>
            <a:ext cx="7388225" cy="914400"/>
          </a:xfrm>
        </p:spPr>
        <p:txBody>
          <a:bodyPr/>
          <a:lstStyle/>
          <a:p>
            <a:pPr eaLnBrk="1" hangingPunct="1"/>
            <a:r>
              <a:rPr lang="en-US" sz="2800" smtClean="0"/>
              <a:t>Why might we use these types of housing?</a:t>
            </a:r>
          </a:p>
        </p:txBody>
      </p:sp>
      <p:pic>
        <p:nvPicPr>
          <p:cNvPr id="79876" name="Picture 5" descr="http://www.google.com/url?source=imglanding&amp;ct=img&amp;q=http://www.stackyard.com/news/2009/07/dairy/Nafferton3S.jpg&amp;sa=X&amp;ei=XZnCTtPDDKb50gGnm9mTDw&amp;ved=0CAsQ8wc4HA&amp;usg=AFQjCNEv_BN6nAnmClXWXnhWczMkUKphR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1800"/>
            <a:ext cx="400685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7" name="Picture 7" descr="http://www.google.com/url?source=imglanding&amp;ct=img&amp;q=http://www.clearspan.com/wcsstore/EngineeringServices/ClearSpan/design/images/options/livestock_housing_other_001.jpg&amp;sa=X&amp;ei=qJnCTszRA6H20gGxqqD7Dg&amp;ved=0CAwQ8wc4Cg&amp;usg=AFQjCNF81OeBlhmMzLy0NONat8zZoYnK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514600"/>
            <a:ext cx="4249738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4800" smtClean="0"/>
              <a:t>Newborn and Young Calves Housing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19200" y="1676400"/>
            <a:ext cx="7464425" cy="1905000"/>
          </a:xfrm>
        </p:spPr>
        <p:txBody>
          <a:bodyPr/>
          <a:lstStyle/>
          <a:p>
            <a:pPr eaLnBrk="1" hangingPunct="1"/>
            <a:r>
              <a:rPr lang="en-US" sz="2400" smtClean="0"/>
              <a:t>Individual stalls, inside or outside </a:t>
            </a:r>
          </a:p>
          <a:p>
            <a:pPr lvl="1" eaLnBrk="1" hangingPunct="1"/>
            <a:r>
              <a:rPr lang="en-US" sz="2400" smtClean="0"/>
              <a:t>Better ventilation outside</a:t>
            </a:r>
          </a:p>
          <a:p>
            <a:pPr lvl="2" eaLnBrk="1" hangingPunct="1"/>
            <a:r>
              <a:rPr lang="en-US" sz="2400" smtClean="0"/>
              <a:t>Less respiratory disease</a:t>
            </a:r>
          </a:p>
          <a:p>
            <a:pPr lvl="1" eaLnBrk="1" hangingPunct="1"/>
            <a:r>
              <a:rPr lang="en-US" sz="2400" b="1" smtClean="0">
                <a:solidFill>
                  <a:srgbClr val="FF0000"/>
                </a:solidFill>
              </a:rPr>
              <a:t>Calf hutches popular after weaning</a:t>
            </a:r>
          </a:p>
          <a:p>
            <a:pPr lvl="1" eaLnBrk="1" hangingPunct="1"/>
            <a:endParaRPr lang="en-US" sz="2400" smtClean="0"/>
          </a:p>
          <a:p>
            <a:pPr lvl="2" eaLnBrk="1" hangingPunct="1"/>
            <a:endParaRPr lang="en-US" sz="3800" smtClean="0"/>
          </a:p>
        </p:txBody>
      </p:sp>
      <p:sp>
        <p:nvSpPr>
          <p:cNvPr id="80900" name="Rectangle 3"/>
          <p:cNvSpPr>
            <a:spLocks noChangeArrowheads="1"/>
          </p:cNvSpPr>
          <p:nvPr/>
        </p:nvSpPr>
        <p:spPr bwMode="auto">
          <a:xfrm>
            <a:off x="381000" y="3429000"/>
            <a:ext cx="50292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At 8 weeks, </a:t>
            </a:r>
            <a:r>
              <a:rPr lang="en-US" sz="2400" b="1">
                <a:solidFill>
                  <a:srgbClr val="FF0000"/>
                </a:solidFill>
              </a:rPr>
              <a:t>heifers normally grouped with other heifers of similar age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Separate heifer </a:t>
            </a:r>
            <a:r>
              <a:rPr lang="en-US" sz="2400" b="1">
                <a:solidFill>
                  <a:srgbClr val="FF0000"/>
                </a:solidFill>
              </a:rPr>
              <a:t>growing barn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Open front sheds are also popular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endParaRPr lang="en-US" sz="2400"/>
          </a:p>
          <a:p>
            <a:pPr marL="1143000" lvl="2" indent="-228600" eaLnBrk="1" hangingPunct="1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¡"/>
            </a:pPr>
            <a:endParaRPr lang="en-US" sz="3800"/>
          </a:p>
        </p:txBody>
      </p:sp>
      <p:pic>
        <p:nvPicPr>
          <p:cNvPr id="80901" name="Picture 6" descr="http://www.google.com/url?source=imglanding&amp;ct=img&amp;q=http://www.uvm.edu/~ascibios/Images/100_0728_280px.jpg&amp;sa=X&amp;ei=L5rCTsPZOuHV0QGt_6mHDw&amp;ved=0CAwQ8wc&amp;usg=AFQjCNEmkdzP7g9evK0bkPDV0Kgaa9vyW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429000"/>
            <a:ext cx="394811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algn="ctr" eaLnBrk="1" hangingPunct="1"/>
            <a:r>
              <a:rPr lang="en-US" sz="4400" smtClean="0"/>
              <a:t>Traditional Housing: One year +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676400"/>
            <a:ext cx="8378825" cy="11430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Tie-stall barns- tied to individual stalls during milking and the rest of the day released into pasture at night in summer</a:t>
            </a:r>
          </a:p>
          <a:p>
            <a:pPr lvl="2" eaLnBrk="1" hangingPunct="1">
              <a:lnSpc>
                <a:spcPct val="90000"/>
              </a:lnSpc>
            </a:pPr>
            <a:endParaRPr lang="en-US" sz="2400" smtClean="0"/>
          </a:p>
        </p:txBody>
      </p:sp>
      <p:sp>
        <p:nvSpPr>
          <p:cNvPr id="81924" name="Rectangle 3"/>
          <p:cNvSpPr>
            <a:spLocks noChangeArrowheads="1"/>
          </p:cNvSpPr>
          <p:nvPr/>
        </p:nvSpPr>
        <p:spPr bwMode="auto">
          <a:xfrm>
            <a:off x="304800" y="2895600"/>
            <a:ext cx="837882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/>
              <a:t>Free-stall housing- allow cows to enter and leave as they wish. Feed bunk at center. Milked in tie-stalls or a milking parlour</a:t>
            </a:r>
          </a:p>
          <a:p>
            <a:pPr marL="1143000" lvl="2" indent="-228600" eaLnBrk="1" hangingPunct="1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¡"/>
            </a:pPr>
            <a:endParaRPr lang="en-US" sz="3800"/>
          </a:p>
        </p:txBody>
      </p:sp>
      <p:pic>
        <p:nvPicPr>
          <p:cNvPr id="81925" name="Picture 7" descr="http://www.google.com/url?source=imglanding&amp;ct=img&amp;q=http://www.clearspan.com/wcsstore/EngineeringServices/ClearSpan/design/images/options/livestock_housing_other_001.jpg&amp;sa=X&amp;ei=qJnCTszRA6H20gGxqqD7Dg&amp;ved=0CAwQ8wc4Cg&amp;usg=AFQjCNF81OeBlhmMzLy0NONat8zZoYnK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038600"/>
            <a:ext cx="4249738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914400"/>
          </a:xfrm>
        </p:spPr>
        <p:txBody>
          <a:bodyPr/>
          <a:lstStyle/>
          <a:p>
            <a:pPr eaLnBrk="1" hangingPunct="1"/>
            <a:r>
              <a:rPr lang="en-US" sz="5400" smtClean="0"/>
              <a:t>Traditional Milking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752600"/>
            <a:ext cx="8378825" cy="2057400"/>
          </a:xfrm>
        </p:spPr>
        <p:txBody>
          <a:bodyPr/>
          <a:lstStyle/>
          <a:p>
            <a:pPr lvl="1" eaLnBrk="1" hangingPunct="1"/>
            <a:r>
              <a:rPr lang="en-US" sz="2400" b="1" smtClean="0">
                <a:solidFill>
                  <a:srgbClr val="FF0000"/>
                </a:solidFill>
              </a:rPr>
              <a:t>Parlour System- cows come to the milker. </a:t>
            </a:r>
          </a:p>
          <a:p>
            <a:pPr lvl="1" eaLnBrk="1" hangingPunct="1"/>
            <a:r>
              <a:rPr lang="en-US" sz="2400" smtClean="0"/>
              <a:t>Group enters at a time- udders at chest level for milker in a pit. All cows washed and milked at same time. Increase # of cows a person can milk per hour</a:t>
            </a:r>
          </a:p>
          <a:p>
            <a:pPr lvl="2" eaLnBrk="1" hangingPunct="1"/>
            <a:endParaRPr lang="en-US" sz="2400" smtClean="0"/>
          </a:p>
        </p:txBody>
      </p:sp>
      <p:sp>
        <p:nvSpPr>
          <p:cNvPr id="82948" name="Rectangle 3"/>
          <p:cNvSpPr>
            <a:spLocks noChangeArrowheads="1"/>
          </p:cNvSpPr>
          <p:nvPr/>
        </p:nvSpPr>
        <p:spPr bwMode="auto">
          <a:xfrm>
            <a:off x="304800" y="3657600"/>
            <a:ext cx="4572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 b="1">
                <a:solidFill>
                  <a:srgbClr val="FF0000"/>
                </a:solidFill>
              </a:rPr>
              <a:t>Robotic Milking system- reduce milking labor requirements</a:t>
            </a:r>
            <a:r>
              <a:rPr lang="en-US" sz="2400"/>
              <a:t>. Allow cows access 24 hours a day. Sensors </a:t>
            </a:r>
          </a:p>
        </p:txBody>
      </p:sp>
      <p:pic>
        <p:nvPicPr>
          <p:cNvPr id="82949" name="Picture 6" descr="http://www.google.com/url?source=imglanding&amp;ct=img&amp;q=http://www.thehindu.com/multimedia/dynamic/00771/03tv_diary1_JPG_771105f.jpg&amp;sa=X&amp;ei=-ZrCTv2JC4Ho0QGMkvmnDw&amp;ved=0CAsQ8wc&amp;usg=AFQjCNHLJq5FQtNmgql-O5AjSBQSBFZMJ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505200"/>
            <a:ext cx="4267200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845425" cy="990600"/>
          </a:xfrm>
        </p:spPr>
        <p:txBody>
          <a:bodyPr/>
          <a:lstStyle/>
          <a:p>
            <a:pPr eaLnBrk="1" hangingPunct="1"/>
            <a:r>
              <a:rPr lang="en-US" sz="4800" smtClean="0"/>
              <a:t>Holstein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7845425" cy="1524000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rgbClr val="FF0000"/>
                </a:solidFill>
              </a:rPr>
              <a:t>Dominate the industry</a:t>
            </a:r>
          </a:p>
          <a:p>
            <a:pPr lvl="1" eaLnBrk="1" hangingPunct="1"/>
            <a:r>
              <a:rPr lang="en-US" sz="2000" smtClean="0"/>
              <a:t>+90% of the dairy cattle in the US</a:t>
            </a:r>
          </a:p>
          <a:p>
            <a:pPr eaLnBrk="1" hangingPunct="1"/>
            <a:r>
              <a:rPr lang="en-US" sz="2400" smtClean="0"/>
              <a:t>Officially known as Holstein-Fresians</a:t>
            </a:r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838200" y="2819400"/>
            <a:ext cx="784542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From Netherlands and Northern Germany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Arrived in US in mid-1800s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Typically </a:t>
            </a:r>
            <a:r>
              <a:rPr lang="en-US" sz="2400" b="1">
                <a:solidFill>
                  <a:srgbClr val="FF0000"/>
                </a:solidFill>
              </a:rPr>
              <a:t>black and white in color</a:t>
            </a:r>
          </a:p>
        </p:txBody>
      </p:sp>
      <p:sp>
        <p:nvSpPr>
          <p:cNvPr id="10245" name="Rectangle 3"/>
          <p:cNvSpPr>
            <a:spLocks noChangeArrowheads="1"/>
          </p:cNvSpPr>
          <p:nvPr/>
        </p:nvSpPr>
        <p:spPr bwMode="auto">
          <a:xfrm>
            <a:off x="838200" y="4114800"/>
            <a:ext cx="78454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 b="1">
                <a:solidFill>
                  <a:srgbClr val="FF0000"/>
                </a:solidFill>
              </a:rPr>
              <a:t>Total milk solids % are lower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n-US" sz="2400"/>
              <a:t>Solids refer to milk fat solids found in milk. These are used to determine quality and use of the milk produced by that breed of cattle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Robotic Milker “anatomy”</a:t>
            </a:r>
          </a:p>
        </p:txBody>
      </p:sp>
      <p:sp>
        <p:nvSpPr>
          <p:cNvPr id="839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83972" name="Picture 2" descr="http://www.google.com/url?source=imglanding&amp;ct=img&amp;q=http://classes.ansci.illinois.edu/ansc438/mastitis/milking_processy.jpg&amp;sa=X&amp;ei=iZvCTvK7HMbc0QGHjZ3wDg&amp;ved=0CAwQ8wc&amp;usg=AFQjCNHCoVgJ6NlrQlDkxC0rbUVMXhnnI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409700"/>
            <a:ext cx="723900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219200"/>
          </a:xfrm>
        </p:spPr>
        <p:txBody>
          <a:bodyPr/>
          <a:lstStyle/>
          <a:p>
            <a:pPr eaLnBrk="1" hangingPunct="1"/>
            <a:r>
              <a:rPr lang="en-US" sz="5400" smtClean="0"/>
              <a:t>Calf Care/Nutrition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676400"/>
            <a:ext cx="8378825" cy="1905000"/>
          </a:xfrm>
        </p:spPr>
        <p:txBody>
          <a:bodyPr/>
          <a:lstStyle/>
          <a:p>
            <a:pPr lvl="1" eaLnBrk="1" hangingPunct="1"/>
            <a:r>
              <a:rPr lang="en-US" sz="2400" b="1" smtClean="0">
                <a:solidFill>
                  <a:srgbClr val="FF0000"/>
                </a:solidFill>
              </a:rPr>
              <a:t>Starts within 24 hours of birth</a:t>
            </a:r>
          </a:p>
          <a:p>
            <a:pPr lvl="2" eaLnBrk="1" hangingPunct="1"/>
            <a:r>
              <a:rPr lang="en-US" sz="2100" b="1" smtClean="0">
                <a:solidFill>
                  <a:srgbClr val="FF0000"/>
                </a:solidFill>
              </a:rPr>
              <a:t>Colostrum- first milk</a:t>
            </a:r>
          </a:p>
          <a:p>
            <a:pPr lvl="1" eaLnBrk="1" hangingPunct="1"/>
            <a:r>
              <a:rPr lang="en-US" sz="2400" smtClean="0"/>
              <a:t>Calves are </a:t>
            </a:r>
            <a:r>
              <a:rPr lang="en-US" sz="2400" b="1" smtClean="0">
                <a:solidFill>
                  <a:srgbClr val="FF0000"/>
                </a:solidFill>
              </a:rPr>
              <a:t>weaned immediately </a:t>
            </a:r>
            <a:r>
              <a:rPr lang="en-US" sz="2400" smtClean="0"/>
              <a:t>after receiving colostrum</a:t>
            </a:r>
          </a:p>
        </p:txBody>
      </p:sp>
      <p:sp>
        <p:nvSpPr>
          <p:cNvPr id="84996" name="Rectangle 3"/>
          <p:cNvSpPr>
            <a:spLocks noChangeArrowheads="1"/>
          </p:cNvSpPr>
          <p:nvPr/>
        </p:nvSpPr>
        <p:spPr bwMode="auto">
          <a:xfrm>
            <a:off x="304800" y="3200400"/>
            <a:ext cx="83788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/>
              <a:t>Cows </a:t>
            </a:r>
            <a:r>
              <a:rPr lang="en-US" sz="2400" b="1">
                <a:solidFill>
                  <a:srgbClr val="FF0000"/>
                </a:solidFill>
              </a:rPr>
              <a:t>returned to the milking herd after parturition</a:t>
            </a:r>
          </a:p>
          <a:p>
            <a:pPr marL="1200150" lvl="2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 b="1">
                <a:solidFill>
                  <a:srgbClr val="FF0000"/>
                </a:solidFill>
              </a:rPr>
              <a:t>Parturition- giving birth in cows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/>
              <a:t>Calves raised by humans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 b="1">
                <a:solidFill>
                  <a:srgbClr val="FF0000"/>
                </a:solidFill>
              </a:rPr>
              <a:t>Replace milk with water gradually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 b="1">
                <a:solidFill>
                  <a:srgbClr val="FF0000"/>
                </a:solidFill>
              </a:rPr>
              <a:t>12 weeks to 1 year- fed a grain mix</a:t>
            </a:r>
            <a:endParaRPr lang="en-US" sz="2400"/>
          </a:p>
        </p:txBody>
      </p:sp>
      <p:sp>
        <p:nvSpPr>
          <p:cNvPr id="84997" name="Rectangle 3"/>
          <p:cNvSpPr>
            <a:spLocks noChangeArrowheads="1"/>
          </p:cNvSpPr>
          <p:nvPr/>
        </p:nvSpPr>
        <p:spPr bwMode="auto">
          <a:xfrm>
            <a:off x="304800" y="4876800"/>
            <a:ext cx="83788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219200"/>
          </a:xfrm>
        </p:spPr>
        <p:txBody>
          <a:bodyPr/>
          <a:lstStyle/>
          <a:p>
            <a:pPr eaLnBrk="1" hangingPunct="1"/>
            <a:r>
              <a:rPr lang="en-US" sz="5400" smtClean="0"/>
              <a:t>Heifer Nutrition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2057400"/>
            <a:ext cx="7921625" cy="2057400"/>
          </a:xfrm>
        </p:spPr>
        <p:txBody>
          <a:bodyPr/>
          <a:lstStyle/>
          <a:p>
            <a:pPr lvl="1" eaLnBrk="1" hangingPunct="1"/>
            <a:r>
              <a:rPr lang="en-US" sz="2400" b="1" smtClean="0">
                <a:solidFill>
                  <a:srgbClr val="FF0000"/>
                </a:solidFill>
              </a:rPr>
              <a:t>Heifer: Female who has not given birth yet (1 to 2 years old)</a:t>
            </a:r>
          </a:p>
          <a:p>
            <a:pPr lvl="1" eaLnBrk="1" hangingPunct="1"/>
            <a:r>
              <a:rPr lang="en-US" sz="2400" b="1" smtClean="0">
                <a:solidFill>
                  <a:srgbClr val="FF0000"/>
                </a:solidFill>
              </a:rPr>
              <a:t>After breeding, heifers fed free-choice, high-quality forage</a:t>
            </a:r>
            <a:r>
              <a:rPr lang="en-US" sz="2400" smtClean="0"/>
              <a:t>	</a:t>
            </a:r>
          </a:p>
          <a:p>
            <a:pPr lvl="2" eaLnBrk="1" hangingPunct="1"/>
            <a:r>
              <a:rPr lang="en-US" sz="2400" smtClean="0"/>
              <a:t>Grain mix may be added to ensure proper development and provide minerals and vitamins</a:t>
            </a:r>
            <a:r>
              <a:rPr lang="en-US" sz="2400" b="1" smtClean="0">
                <a:solidFill>
                  <a:srgbClr val="FF0000"/>
                </a:solidFill>
              </a:rPr>
              <a:t> since farmer is “hoping” heifer is preg</a:t>
            </a:r>
          </a:p>
          <a:p>
            <a:pPr lvl="2" eaLnBrk="1" hangingPunct="1"/>
            <a:r>
              <a:rPr lang="en-US" sz="2400" b="1" smtClean="0">
                <a:solidFill>
                  <a:srgbClr val="FF0000"/>
                </a:solidFill>
              </a:rPr>
              <a:t>High protein food allows for cow to “carry” her calf nutritionally </a:t>
            </a:r>
          </a:p>
        </p:txBody>
      </p:sp>
      <p:sp>
        <p:nvSpPr>
          <p:cNvPr id="86020" name="Rectangle 3"/>
          <p:cNvSpPr>
            <a:spLocks noChangeArrowheads="1"/>
          </p:cNvSpPr>
          <p:nvPr/>
        </p:nvSpPr>
        <p:spPr bwMode="auto">
          <a:xfrm>
            <a:off x="228600" y="5486400"/>
            <a:ext cx="76930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219200"/>
          </a:xfrm>
        </p:spPr>
        <p:txBody>
          <a:bodyPr/>
          <a:lstStyle/>
          <a:p>
            <a:pPr eaLnBrk="1" hangingPunct="1"/>
            <a:r>
              <a:rPr lang="en-US" sz="5400" smtClean="0"/>
              <a:t>Lactating Dairy Cows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24000"/>
            <a:ext cx="8683625" cy="4953000"/>
          </a:xfrm>
        </p:spPr>
        <p:txBody>
          <a:bodyPr/>
          <a:lstStyle/>
          <a:p>
            <a:pPr lvl="1" eaLnBrk="1" hangingPunct="1"/>
            <a:r>
              <a:rPr lang="en-US" sz="2800" b="1" smtClean="0">
                <a:solidFill>
                  <a:srgbClr val="FF0000"/>
                </a:solidFill>
              </a:rPr>
              <a:t>Lactating: producing milk</a:t>
            </a:r>
          </a:p>
          <a:p>
            <a:pPr lvl="1" eaLnBrk="1" hangingPunct="1"/>
            <a:r>
              <a:rPr lang="en-US" sz="2800" smtClean="0"/>
              <a:t>Lactating cows </a:t>
            </a:r>
            <a:r>
              <a:rPr lang="en-US" sz="2800" b="1" smtClean="0">
                <a:solidFill>
                  <a:srgbClr val="FF0000"/>
                </a:solidFill>
              </a:rPr>
              <a:t>require high quality food to sustain good milk production </a:t>
            </a:r>
          </a:p>
          <a:p>
            <a:pPr lvl="1" eaLnBrk="1" hangingPunct="1"/>
            <a:r>
              <a:rPr lang="en-US" sz="2800" b="1" smtClean="0">
                <a:solidFill>
                  <a:srgbClr val="FF0000"/>
                </a:solidFill>
              </a:rPr>
              <a:t>Normally lasts about 10 months</a:t>
            </a:r>
          </a:p>
          <a:p>
            <a:pPr lvl="1" eaLnBrk="1" hangingPunct="1"/>
            <a:r>
              <a:rPr lang="en-US" sz="2800" smtClean="0"/>
              <a:t>Nutritional needs dependent on body size and milk production</a:t>
            </a:r>
          </a:p>
          <a:p>
            <a:pPr lvl="1" eaLnBrk="1" hangingPunct="1"/>
            <a:r>
              <a:rPr lang="en-US" sz="2800" smtClean="0"/>
              <a:t>Cows are “dry” (milking stopped) about 60 days before the next expected calf</a:t>
            </a:r>
          </a:p>
          <a:p>
            <a:pPr lvl="2" eaLnBrk="1" hangingPunct="1"/>
            <a:r>
              <a:rPr lang="en-US" sz="2400" b="1" smtClean="0">
                <a:solidFill>
                  <a:srgbClr val="FF0000"/>
                </a:solidFill>
              </a:rPr>
              <a:t>Dry cow: not producing milk. This is a “rest” period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219200"/>
          </a:xfrm>
        </p:spPr>
        <p:txBody>
          <a:bodyPr/>
          <a:lstStyle/>
          <a:p>
            <a:pPr eaLnBrk="1" hangingPunct="1"/>
            <a:r>
              <a:rPr lang="en-US" sz="5400" smtClean="0"/>
              <a:t>Dry Dairy Cattle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0375" y="1828800"/>
            <a:ext cx="8683625" cy="4648200"/>
          </a:xfrm>
        </p:spPr>
        <p:txBody>
          <a:bodyPr/>
          <a:lstStyle/>
          <a:p>
            <a:pPr lvl="1" eaLnBrk="1" hangingPunct="1"/>
            <a:r>
              <a:rPr lang="en-US" sz="2800" smtClean="0"/>
              <a:t>Cows are “dry” (milking stopped) about 60 days before the next expected calf</a:t>
            </a:r>
          </a:p>
          <a:p>
            <a:pPr lvl="2" eaLnBrk="1" hangingPunct="1"/>
            <a:r>
              <a:rPr lang="en-US" sz="2400" b="1" smtClean="0">
                <a:solidFill>
                  <a:srgbClr val="FF0000"/>
                </a:solidFill>
              </a:rPr>
              <a:t>Dry cow: not producing milk. This is a “rest” period </a:t>
            </a:r>
            <a:endParaRPr lang="en-US" sz="4500" smtClean="0"/>
          </a:p>
          <a:p>
            <a:pPr lvl="1" eaLnBrk="1" hangingPunct="1"/>
            <a:r>
              <a:rPr lang="en-US" sz="3600" smtClean="0"/>
              <a:t>Dry cows fed a diet of forages. Not high quality</a:t>
            </a:r>
          </a:p>
          <a:p>
            <a:pPr lvl="1" eaLnBrk="1" hangingPunct="1"/>
            <a:r>
              <a:rPr lang="en-US" sz="3600" smtClean="0"/>
              <a:t>Often fed grain to provide vitamins, minerals and salt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304800"/>
            <a:ext cx="7543800" cy="914400"/>
          </a:xfrm>
        </p:spPr>
        <p:txBody>
          <a:bodyPr/>
          <a:lstStyle/>
          <a:p>
            <a:pPr eaLnBrk="1" hangingPunct="1"/>
            <a:r>
              <a:rPr lang="en-US" sz="5400" smtClean="0"/>
              <a:t>Activity</a:t>
            </a:r>
            <a:br>
              <a:rPr lang="en-US" sz="5400" smtClean="0"/>
            </a:br>
            <a:r>
              <a:rPr lang="en-US" sz="2400" smtClean="0"/>
              <a:t>IT IS ON YOUR TEST!!</a:t>
            </a:r>
            <a:endParaRPr lang="en-US" sz="5400" smtClean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05000"/>
            <a:ext cx="8683625" cy="4572000"/>
          </a:xfrm>
        </p:spPr>
        <p:txBody>
          <a:bodyPr/>
          <a:lstStyle/>
          <a:p>
            <a:pPr lvl="1" eaLnBrk="1" hangingPunct="1"/>
            <a:r>
              <a:rPr lang="en-US" sz="2800" smtClean="0"/>
              <a:t>Graphic organizer/Representation</a:t>
            </a:r>
          </a:p>
          <a:p>
            <a:pPr lvl="2" eaLnBrk="1" hangingPunct="1"/>
            <a:r>
              <a:rPr lang="en-US" sz="2800" smtClean="0"/>
              <a:t>Dairy farms work on a cycle of activity. Depict this cycle and use the following vocabulary words</a:t>
            </a:r>
          </a:p>
          <a:p>
            <a:pPr lvl="3" eaLnBrk="1" hangingPunct="1"/>
            <a:r>
              <a:rPr lang="en-US" sz="2800" smtClean="0"/>
              <a:t>Parturition, AI, Milking, Lactating, Dry, Heifer, Calf, Weaned, Colostrum, Pregnancy, High Protein Diet, Milk Replacer, Grass (not high quality)  </a:t>
            </a:r>
          </a:p>
          <a:p>
            <a:pPr lvl="3" eaLnBrk="1" hangingPunct="1"/>
            <a:r>
              <a:rPr lang="en-US" sz="2800" smtClean="0"/>
              <a:t>START WITH HEIFER</a:t>
            </a:r>
          </a:p>
        </p:txBody>
      </p:sp>
      <p:sp>
        <p:nvSpPr>
          <p:cNvPr id="89092" name="Curved Right Arrow 3"/>
          <p:cNvSpPr>
            <a:spLocks noChangeArrowheads="1"/>
          </p:cNvSpPr>
          <p:nvPr/>
        </p:nvSpPr>
        <p:spPr bwMode="auto">
          <a:xfrm>
            <a:off x="4495800" y="457200"/>
            <a:ext cx="1676400" cy="1600200"/>
          </a:xfrm>
          <a:prstGeom prst="curvedRightArrow">
            <a:avLst>
              <a:gd name="adj1" fmla="val 25000"/>
              <a:gd name="adj2" fmla="val 50000"/>
              <a:gd name="adj3" fmla="val 2500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9093" name="Curved Right Arrow 4"/>
          <p:cNvSpPr>
            <a:spLocks noChangeArrowheads="1"/>
          </p:cNvSpPr>
          <p:nvPr/>
        </p:nvSpPr>
        <p:spPr bwMode="auto">
          <a:xfrm rot="10800000">
            <a:off x="6400800" y="457200"/>
            <a:ext cx="1905000" cy="160020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0"/>
            <a:ext cx="7543800" cy="1219200"/>
          </a:xfrm>
        </p:spPr>
        <p:txBody>
          <a:bodyPr/>
          <a:lstStyle/>
          <a:p>
            <a:pPr eaLnBrk="1" hangingPunct="1"/>
            <a:r>
              <a:rPr lang="en-US" sz="5400" smtClean="0"/>
              <a:t>Breeding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683625" cy="1524000"/>
          </a:xfrm>
        </p:spPr>
        <p:txBody>
          <a:bodyPr/>
          <a:lstStyle/>
          <a:p>
            <a:pPr lvl="1" eaLnBrk="1" hangingPunct="1"/>
            <a:r>
              <a:rPr lang="en-US" sz="2400" smtClean="0"/>
              <a:t>Most dairy cows in the US are purebreds</a:t>
            </a:r>
          </a:p>
          <a:p>
            <a:pPr lvl="1" eaLnBrk="1" hangingPunct="1"/>
            <a:r>
              <a:rPr lang="en-US" sz="2400" smtClean="0"/>
              <a:t>First to adopt artificial insemination on a large scale</a:t>
            </a:r>
          </a:p>
        </p:txBody>
      </p:sp>
      <p:sp>
        <p:nvSpPr>
          <p:cNvPr id="90116" name="Rectangle 3"/>
          <p:cNvSpPr>
            <a:spLocks noChangeArrowheads="1"/>
          </p:cNvSpPr>
          <p:nvPr/>
        </p:nvSpPr>
        <p:spPr bwMode="auto">
          <a:xfrm>
            <a:off x="0" y="2819400"/>
            <a:ext cx="8991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200150" lvl="2" indent="-28575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/>
              <a:t>Most dairy cows are a result of artificial insemination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 b="1">
                <a:solidFill>
                  <a:srgbClr val="FF0000"/>
                </a:solidFill>
              </a:rPr>
              <a:t>Artificial insemination (AI)- placing of sperm in the reproductive tract of the female by means other than that of the natural breeding process  </a:t>
            </a:r>
          </a:p>
        </p:txBody>
      </p:sp>
      <p:sp>
        <p:nvSpPr>
          <p:cNvPr id="90117" name="Rectangle 3"/>
          <p:cNvSpPr>
            <a:spLocks noChangeArrowheads="1"/>
          </p:cNvSpPr>
          <p:nvPr/>
        </p:nvSpPr>
        <p:spPr bwMode="auto">
          <a:xfrm>
            <a:off x="0" y="4800600"/>
            <a:ext cx="86836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/>
              <a:t>Producers using AI release cows to watch for standing heat at least twice a day</a:t>
            </a:r>
          </a:p>
          <a:p>
            <a:pPr marL="1200150" lvl="2" indent="-28575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400"/>
              <a:t>Standing heat- animal will “stand” and accept being mounted as a sign of being ready to mate </a:t>
            </a:r>
            <a:endParaRPr lang="en-US" sz="45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5400" smtClean="0"/>
              <a:t>Breeding</a:t>
            </a:r>
          </a:p>
        </p:txBody>
      </p:sp>
      <p:sp>
        <p:nvSpPr>
          <p:cNvPr id="91139" name="Content Placeholder 4"/>
          <p:cNvSpPr>
            <a:spLocks noGrp="1"/>
          </p:cNvSpPr>
          <p:nvPr>
            <p:ph idx="1"/>
          </p:nvPr>
        </p:nvSpPr>
        <p:spPr>
          <a:xfrm>
            <a:off x="2286000" y="1827213"/>
            <a:ext cx="6397625" cy="4114800"/>
          </a:xfrm>
        </p:spPr>
        <p:txBody>
          <a:bodyPr/>
          <a:lstStyle/>
          <a:p>
            <a:r>
              <a:rPr lang="en-US" smtClean="0"/>
              <a:t>After Heat is detected:</a:t>
            </a:r>
          </a:p>
          <a:p>
            <a:r>
              <a:rPr lang="en-US" smtClean="0"/>
              <a:t>Animal will be separated and AI-ed with chosen semen</a:t>
            </a:r>
          </a:p>
          <a:p>
            <a:pPr lvl="1"/>
            <a:r>
              <a:rPr lang="en-US" smtClean="0"/>
              <a:t>Based on the mother’s cow “defects”, appropriate semen will be chosen from a stockpile/bank to improve the next generation (her calf) </a:t>
            </a:r>
          </a:p>
          <a:p>
            <a:pPr lvl="2"/>
            <a:r>
              <a:rPr lang="en-US" smtClean="0"/>
              <a:t>Example: Too high in the tail, bull semen from a  bull with a lower tail head would be used to ensure the calf has a low tail head.</a:t>
            </a:r>
          </a:p>
        </p:txBody>
      </p:sp>
      <p:pic>
        <p:nvPicPr>
          <p:cNvPr id="91140" name="Picture 6" descr="http://t3.gstatic.com/images?q=tbn:ANd9GcT1l1Qex2i4zcj56KzIbzCB2u1v0QfMSccV0mHcfUTHS7eNcMYm8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19600"/>
            <a:ext cx="29718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1" name="Oval 6"/>
          <p:cNvSpPr>
            <a:spLocks noChangeArrowheads="1"/>
          </p:cNvSpPr>
          <p:nvPr/>
        </p:nvSpPr>
        <p:spPr bwMode="auto">
          <a:xfrm>
            <a:off x="304800" y="4495800"/>
            <a:ext cx="1143000" cy="1219200"/>
          </a:xfrm>
          <a:prstGeom prst="ellipse">
            <a:avLst/>
          </a:prstGeom>
          <a:noFill/>
          <a:ln w="5715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z="5400" smtClean="0"/>
              <a:t>Book Work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828800"/>
            <a:ext cx="8839200" cy="5638800"/>
          </a:xfrm>
        </p:spPr>
        <p:txBody>
          <a:bodyPr/>
          <a:lstStyle/>
          <a:p>
            <a:pPr lvl="1" eaLnBrk="1" hangingPunct="1"/>
            <a:r>
              <a:rPr lang="en-US" sz="4500" smtClean="0"/>
              <a:t>Page 50, True or False, Fill in the Blank, and the Discussion Questions</a:t>
            </a:r>
          </a:p>
          <a:p>
            <a:pPr lvl="1" eaLnBrk="1" hangingPunct="1"/>
            <a:r>
              <a:rPr lang="en-US" sz="4500" smtClean="0"/>
              <a:t>SHARE BOOKS!</a:t>
            </a:r>
          </a:p>
          <a:p>
            <a:pPr lvl="1" eaLnBrk="1" hangingPunct="1"/>
            <a:endParaRPr lang="en-US" sz="45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Test Review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0013" y="1524000"/>
            <a:ext cx="7313612" cy="5334000"/>
          </a:xfrm>
        </p:spPr>
        <p:txBody>
          <a:bodyPr/>
          <a:lstStyle/>
          <a:p>
            <a:pPr>
              <a:defRPr/>
            </a:pPr>
            <a:r>
              <a:rPr lang="en-US" sz="1800" dirty="0" smtClean="0"/>
              <a:t>Define: Ruminant, Dairy Cow, Iodine Solution, Parturition, Free Range, Heifer, Lactating, Dry Cow, Inflation, Claw, AI</a:t>
            </a:r>
          </a:p>
          <a:p>
            <a:pPr>
              <a:buFont typeface="+mj-lt"/>
              <a:buAutoNum type="arabicPeriod"/>
              <a:defRPr/>
            </a:pPr>
            <a:r>
              <a:rPr lang="en-US" sz="2200" dirty="0" smtClean="0"/>
              <a:t>Explain the 10 steps in ruminant digestion.</a:t>
            </a:r>
          </a:p>
          <a:p>
            <a:pPr>
              <a:buFont typeface="+mj-lt"/>
              <a:buAutoNum type="arabicPeriod"/>
              <a:defRPr/>
            </a:pPr>
            <a:r>
              <a:rPr lang="en-US" sz="2000" dirty="0" smtClean="0"/>
              <a:t>What are the 2 types of Free Range Housing?</a:t>
            </a:r>
          </a:p>
          <a:p>
            <a:pPr>
              <a:buFont typeface="+mj-lt"/>
              <a:buAutoNum type="arabicPeriod"/>
              <a:defRPr/>
            </a:pPr>
            <a:r>
              <a:rPr lang="en-US" sz="2000" dirty="0" smtClean="0"/>
              <a:t>Why would a farmer use a tie method for housing his cattle?</a:t>
            </a:r>
          </a:p>
          <a:p>
            <a:pPr>
              <a:buFont typeface="+mj-lt"/>
              <a:buAutoNum type="arabicPeriod"/>
              <a:defRPr/>
            </a:pPr>
            <a:r>
              <a:rPr lang="en-US" sz="2000" dirty="0" smtClean="0"/>
              <a:t>What are the steps in the milking process?</a:t>
            </a:r>
          </a:p>
          <a:p>
            <a:pPr>
              <a:buFont typeface="+mj-lt"/>
              <a:buAutoNum type="arabicPeriod"/>
              <a:defRPr/>
            </a:pPr>
            <a:r>
              <a:rPr lang="en-US" sz="2000" dirty="0" smtClean="0"/>
              <a:t>What is the current trend in the dairy industry?</a:t>
            </a:r>
          </a:p>
          <a:p>
            <a:pPr>
              <a:buFont typeface="+mj-lt"/>
              <a:buAutoNum type="arabicPeriod"/>
              <a:defRPr/>
            </a:pPr>
            <a:r>
              <a:rPr lang="en-US" sz="2000" dirty="0" smtClean="0"/>
              <a:t>Put the “steps” of a cows life in order. (Calf, Weaned, </a:t>
            </a:r>
            <a:r>
              <a:rPr lang="en-US" sz="2000" dirty="0" err="1" smtClean="0"/>
              <a:t>Colostrum</a:t>
            </a:r>
            <a:r>
              <a:rPr lang="en-US" sz="2000" dirty="0" smtClean="0"/>
              <a:t>, Heifer, AI, Parturition, </a:t>
            </a:r>
            <a:r>
              <a:rPr lang="en-US" sz="2000" dirty="0" err="1" smtClean="0"/>
              <a:t>Pregnency</a:t>
            </a:r>
            <a:r>
              <a:rPr lang="en-US" sz="2000" dirty="0" smtClean="0"/>
              <a:t>, Lactating, Dry) </a:t>
            </a:r>
          </a:p>
          <a:p>
            <a:pPr>
              <a:buFont typeface="+mj-lt"/>
              <a:buAutoNum type="arabicPeriod"/>
              <a:defRPr/>
            </a:pPr>
            <a:r>
              <a:rPr lang="en-US" sz="2000" dirty="0" smtClean="0"/>
              <a:t>Dairy Gross External Anatomy</a:t>
            </a:r>
          </a:p>
          <a:p>
            <a:pPr>
              <a:buFont typeface="+mj-lt"/>
              <a:buAutoNum type="arabicPeriod"/>
              <a:defRPr/>
            </a:pPr>
            <a:r>
              <a:rPr lang="en-US" sz="2000" dirty="0" smtClean="0"/>
              <a:t>Top producing states</a:t>
            </a:r>
          </a:p>
          <a:p>
            <a:pPr>
              <a:buFont typeface="+mj-lt"/>
              <a:buAutoNum type="arabicPeriod"/>
              <a:defRPr/>
            </a:pPr>
            <a:r>
              <a:rPr lang="en-US" sz="2000" dirty="0" smtClean="0"/>
              <a:t>Top Dairy Breeds</a:t>
            </a:r>
          </a:p>
          <a:p>
            <a:pPr>
              <a:buFont typeface="+mj-lt"/>
              <a:buAutoNum type="arabicPeriod"/>
              <a:defRPr/>
            </a:pPr>
            <a:r>
              <a:rPr lang="en-US" sz="2000" dirty="0" smtClean="0"/>
              <a:t>Explain the Dairy FFA CDE. What are the parts?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845425" cy="990600"/>
          </a:xfrm>
        </p:spPr>
        <p:txBody>
          <a:bodyPr/>
          <a:lstStyle/>
          <a:p>
            <a:pPr eaLnBrk="1" hangingPunct="1"/>
            <a:r>
              <a:rPr lang="en-US" sz="4800" smtClean="0"/>
              <a:t>Holstein</a:t>
            </a:r>
          </a:p>
        </p:txBody>
      </p:sp>
      <p:pic>
        <p:nvPicPr>
          <p:cNvPr id="41988" name="Picture 4" descr="holstein_cow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1200"/>
            <a:ext cx="5410200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5" descr="holstein-c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-30163"/>
            <a:ext cx="4648200" cy="340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14148</TotalTime>
  <Words>2508</Words>
  <Application>Microsoft Office PowerPoint</Application>
  <PresentationFormat>On-screen Show (4:3)</PresentationFormat>
  <Paragraphs>374</Paragraphs>
  <Slides>89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7" baseType="lpstr">
      <vt:lpstr>Verdana</vt:lpstr>
      <vt:lpstr>Arial</vt:lpstr>
      <vt:lpstr>Wingdings</vt:lpstr>
      <vt:lpstr>Calibri</vt:lpstr>
      <vt:lpstr>Wingdings 2</vt:lpstr>
      <vt:lpstr>Arial Black</vt:lpstr>
      <vt:lpstr>Comic Sans MS</vt:lpstr>
      <vt:lpstr>Eclipse</vt:lpstr>
      <vt:lpstr>Dairy Cattle</vt:lpstr>
      <vt:lpstr>Unit Map: Follow Along in your packet </vt:lpstr>
      <vt:lpstr>Know Understand Do!</vt:lpstr>
      <vt:lpstr>Key Learning: Dairy Cattle Industry</vt:lpstr>
      <vt:lpstr>Dairy Cattle</vt:lpstr>
      <vt:lpstr>Warm-up</vt:lpstr>
      <vt:lpstr>Lesson Essential Question</vt:lpstr>
      <vt:lpstr>Holstein</vt:lpstr>
      <vt:lpstr>Holstein</vt:lpstr>
      <vt:lpstr>Jersey</vt:lpstr>
      <vt:lpstr>Jersey</vt:lpstr>
      <vt:lpstr>Brown Swiss</vt:lpstr>
      <vt:lpstr>Brown Swiss</vt:lpstr>
      <vt:lpstr>Ayrshire</vt:lpstr>
      <vt:lpstr>Ayrshire</vt:lpstr>
      <vt:lpstr>Guernsey</vt:lpstr>
      <vt:lpstr>Guernsey</vt:lpstr>
      <vt:lpstr>Milking Shorthorn</vt:lpstr>
      <vt:lpstr>Milking Shorthorn</vt:lpstr>
      <vt:lpstr>ID- Tell me what breed the picture is</vt:lpstr>
      <vt:lpstr>ID- Tell me what breed the picture is</vt:lpstr>
      <vt:lpstr>ID- Tell me what breed the picture is</vt:lpstr>
      <vt:lpstr>Dairy Judging for Production</vt:lpstr>
      <vt:lpstr>Activity</vt:lpstr>
      <vt:lpstr>Dairy Cattle</vt:lpstr>
      <vt:lpstr>Warm-up </vt:lpstr>
      <vt:lpstr>Essential Question</vt:lpstr>
      <vt:lpstr>Dairy Cattle Industry</vt:lpstr>
      <vt:lpstr>PowerPoint Presentation</vt:lpstr>
      <vt:lpstr>Dairy Cattle Industry</vt:lpstr>
      <vt:lpstr>Dairy Cattle Industry</vt:lpstr>
      <vt:lpstr>Dairy Cattle Industry: Important Trend</vt:lpstr>
      <vt:lpstr>Dairy Cattle Industry</vt:lpstr>
      <vt:lpstr>Hoard’s Dairyman Activity</vt:lpstr>
      <vt:lpstr>Dairy Cattle</vt:lpstr>
      <vt:lpstr>Milking</vt:lpstr>
      <vt:lpstr>The Milking Process</vt:lpstr>
      <vt:lpstr>The Milking Process</vt:lpstr>
      <vt:lpstr>The Milking Process</vt:lpstr>
      <vt:lpstr>The Milking Process</vt:lpstr>
      <vt:lpstr>The Milking Process</vt:lpstr>
      <vt:lpstr>The Milking Process</vt:lpstr>
      <vt:lpstr>The Milking Process</vt:lpstr>
      <vt:lpstr>The Milking Process</vt:lpstr>
      <vt:lpstr>The Milking Process</vt:lpstr>
      <vt:lpstr>The Milking Process</vt:lpstr>
      <vt:lpstr>The Milking Process</vt:lpstr>
      <vt:lpstr>Let’s Practice!</vt:lpstr>
      <vt:lpstr>Now What?</vt:lpstr>
      <vt:lpstr>Milk Processing Procedures</vt:lpstr>
      <vt:lpstr>Dairy Cattle</vt:lpstr>
      <vt:lpstr>Warm-up</vt:lpstr>
      <vt:lpstr>Lesson Essential Question</vt:lpstr>
      <vt:lpstr>Mastitis</vt:lpstr>
      <vt:lpstr>Ketosis</vt:lpstr>
      <vt:lpstr>Displaced Abomasum</vt:lpstr>
      <vt:lpstr>Milk Fever</vt:lpstr>
      <vt:lpstr>Retained Placenta</vt:lpstr>
      <vt:lpstr>Metritis</vt:lpstr>
      <vt:lpstr>Prolapsed Uterus</vt:lpstr>
      <vt:lpstr>Disease Activity </vt:lpstr>
      <vt:lpstr>Dairy Cattle</vt:lpstr>
      <vt:lpstr>Warm-up</vt:lpstr>
      <vt:lpstr>Lesson Essential Question</vt:lpstr>
      <vt:lpstr>Activity!</vt:lpstr>
      <vt:lpstr>Anatomy</vt:lpstr>
      <vt:lpstr>Anatomy: Udder</vt:lpstr>
      <vt:lpstr>Anatomy: Oral</vt:lpstr>
      <vt:lpstr>Anatomy</vt:lpstr>
      <vt:lpstr>Stomach and Digestion</vt:lpstr>
      <vt:lpstr>Stomach</vt:lpstr>
      <vt:lpstr>Digestion in Ruminants 10 Step Program</vt:lpstr>
      <vt:lpstr>Activity</vt:lpstr>
      <vt:lpstr>Dairy Cattle</vt:lpstr>
      <vt:lpstr>Management Sections</vt:lpstr>
      <vt:lpstr>Warm-up</vt:lpstr>
      <vt:lpstr>Newborn and Young Calves Housing</vt:lpstr>
      <vt:lpstr>Traditional Housing: One year +</vt:lpstr>
      <vt:lpstr>Traditional Milking</vt:lpstr>
      <vt:lpstr>Robotic Milker “anatomy”</vt:lpstr>
      <vt:lpstr>Calf Care/Nutrition</vt:lpstr>
      <vt:lpstr>Heifer Nutrition</vt:lpstr>
      <vt:lpstr>Lactating Dairy Cows</vt:lpstr>
      <vt:lpstr>Dry Dairy Cattle</vt:lpstr>
      <vt:lpstr>Activity IT IS ON YOUR TEST!!</vt:lpstr>
      <vt:lpstr>Breeding</vt:lpstr>
      <vt:lpstr>Breeding</vt:lpstr>
      <vt:lpstr>Book Work</vt:lpstr>
      <vt:lpstr>Test Review </vt:lpstr>
    </vt:vector>
  </TitlesOfParts>
  <Company>Appoquinimink School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Dairy Cattle</dc:title>
  <dc:creator>apah.taylorje</dc:creator>
  <cp:lastModifiedBy>Teacher E-Solutions</cp:lastModifiedBy>
  <cp:revision>2049</cp:revision>
  <dcterms:created xsi:type="dcterms:W3CDTF">2010-11-05T13:59:40Z</dcterms:created>
  <dcterms:modified xsi:type="dcterms:W3CDTF">2019-01-15T12:44:17Z</dcterms:modified>
</cp:coreProperties>
</file>