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8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A912B9-85E9-47D1-BB66-03E0A88FCB25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F8E467-0187-4534-95D3-E6A8C1D838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19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D10A0E2-9F9E-4073-BC6B-FEFA5965190C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3C1E8EE-6737-4945-BCAB-1BBF2BF54110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9AE001-52AA-45ED-B188-B7B933A50107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670E638-63B7-4BD5-8D16-3976416DDFEE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F2F704A-7340-49E4-BF88-077429EA8777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BED7343-CC33-430E-9C82-EA531D3D6037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C2A75D2-A90E-423D-9E26-9B1E3B6C48F9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B2C8A76-DA99-4D4F-A8E7-60F60AE5C20A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D6BD915-710A-483C-866A-356C61F0A13D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ADA1C-B14B-4656-AD56-425861614730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7478-111B-4978-9809-7FE82FE1C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04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D5419-660C-411B-8143-4D0FBEF1C57D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C9610-92C8-455B-BC96-CDE1CFD157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4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7134-65E1-4516-859B-6FF191CB74C1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01E3-C83D-42CC-9655-60DC515EF5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4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312D0-51A8-4C16-AD4B-4FA0B20EB39F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4524D-2832-4972-A0C1-518911858D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0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C43C-1CE0-417E-8D81-4EFBCEFE264D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CCCF-67E9-434A-AF96-3D72FA1F3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19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75D53-3F90-4B08-8DDD-CC27445F29DB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A9B73-E2F4-4488-8BEE-21A67D3D9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3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3C64F-DAA4-4CF6-A878-063951437B13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C150D-3AB2-455B-A6BE-35D29D3F9C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6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2EE1-2AC7-4AF8-9E48-F8E76440EB67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4595-064B-48F3-9C3B-39811FE31D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9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D889-8994-4357-928E-C1888C6487D0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AA142-FBEA-4581-B50D-ECF78C757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6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10F5-A987-48E2-AC2A-328A91D97677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FE73-9993-430F-B45C-597F06978D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9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CE3A7-54C1-4BBE-B7BB-1C93C5B9A05A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1ECAA-AC66-4CC6-9192-8DA6F63E5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A94584-D864-48AE-BD5B-9BABA65DC6DC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BD002A-8268-4609-B999-0542570930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7" r:id="rId2"/>
    <p:sldLayoutId id="2147483746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7" r:id="rId9"/>
    <p:sldLayoutId id="2147483743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 4:  Genetic Selection &amp; Mating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smtClean="0"/>
              <a:t>Chapters 13 &amp; 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Selection Differential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A.k.a. – reach</a:t>
            </a:r>
          </a:p>
          <a:p>
            <a:pPr eaLnBrk="1" hangingPunct="1"/>
            <a:r>
              <a:rPr lang="en-US" smtClean="0"/>
              <a:t>Defined as superiority (or inferiority) of selected animals to the herd average</a:t>
            </a:r>
          </a:p>
          <a:p>
            <a:pPr lvl="1" eaLnBrk="1" hangingPunct="1"/>
            <a:r>
              <a:rPr lang="en-US" smtClean="0"/>
              <a:t>Ex. Average weaning weight of a group of replacement heifers is 480 lbs and the herd average is 440 lbs – selection differential is 40 lbs</a:t>
            </a:r>
          </a:p>
          <a:p>
            <a:pPr lvl="2" eaLnBrk="1" hangingPunct="1"/>
            <a:r>
              <a:rPr lang="en-US" smtClean="0"/>
              <a:t>40 lb difference is due to:</a:t>
            </a:r>
          </a:p>
          <a:p>
            <a:pPr lvl="3" eaLnBrk="1" hangingPunct="1"/>
            <a:r>
              <a:rPr lang="en-US" smtClean="0"/>
              <a:t>Genetics</a:t>
            </a:r>
          </a:p>
          <a:p>
            <a:pPr lvl="3" eaLnBrk="1" hangingPunct="1"/>
            <a:r>
              <a:rPr lang="en-US" smtClean="0"/>
              <a:t>Environmental influences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Heritability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portion of selection differential that is passed from parent to offspring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If parent performance is good estimate of progeny performance for a trait – heritability is high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Realized heritability is what is actually passed on vs. what was selected for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Example:  swine producer has average postweaning ADG of 1.8 lb/d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He selects a group of females with PW ADG of 2.3 lb/d and breeds them shooting for an increase of .5 lb/d increase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Their offspring average 1.95 lb/d PW ADG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Heritability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eaLnBrk="1" hangingPunct="1"/>
            <a:r>
              <a:rPr lang="en-US" smtClean="0"/>
              <a:t>1.95 – 1.8 = .15 actual increase in PW ADG</a:t>
            </a:r>
          </a:p>
          <a:p>
            <a:pPr lvl="2" eaLnBrk="1" hangingPunct="1"/>
            <a:r>
              <a:rPr lang="en-US" smtClean="0"/>
              <a:t>.15 actual increase in PW ADG/ .50 target increase PW ADG = .3 * 100 = 30% Heritability</a:t>
            </a:r>
          </a:p>
          <a:p>
            <a:pPr eaLnBrk="1" hangingPunct="1"/>
            <a:r>
              <a:rPr lang="en-US" smtClean="0"/>
              <a:t>Heritabilities</a:t>
            </a:r>
          </a:p>
          <a:p>
            <a:pPr lvl="2" eaLnBrk="1" hangingPunct="1"/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4191000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%</a:t>
                      </a:r>
                      <a:r>
                        <a:rPr lang="en-US" b="1" baseline="0" dirty="0" smtClean="0"/>
                        <a:t> Heritability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Heritability Characteristics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40%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Highly heritable traits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20-39%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r>
                        <a:rPr lang="en-US" baseline="0" dirty="0" smtClean="0"/>
                        <a:t> heritability traits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heritability traits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Predicting Genetic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Genetic change per yr = (heritability * selection differential)/generation interval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Allows producers to calculate the amount of change expected per generation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Generation interval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Average age of parent when offspring is born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Add average age of all breeding females to average age of all breeding males divided by 2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Typical generation intervals: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Swine – 2 yrs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Dairy – 3-4 yrs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Beef – 5-6 yrs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Predicting Genetic Change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Genetic change for Multiple Trait selection</a:t>
            </a:r>
          </a:p>
          <a:p>
            <a:pPr lvl="1" eaLnBrk="1" hangingPunct="1"/>
            <a:r>
              <a:rPr lang="en-US" smtClean="0"/>
              <a:t>Typically, more than 1 trait affects productivity</a:t>
            </a:r>
          </a:p>
          <a:p>
            <a:pPr lvl="1" eaLnBrk="1" hangingPunct="1"/>
            <a:r>
              <a:rPr lang="en-US" smtClean="0"/>
              <a:t>Must take into account the number of traits in selection program to accurately predict change</a:t>
            </a:r>
          </a:p>
          <a:p>
            <a:pPr lvl="1" eaLnBrk="1" hangingPunct="1"/>
            <a:r>
              <a:rPr lang="en-US" smtClean="0"/>
              <a:t>Ex.  If genetic change per year for weaning weights was 4 lbs; but if there are 4 traits in the selection program you must take that into consideration</a:t>
            </a:r>
          </a:p>
          <a:p>
            <a:pPr lvl="2" eaLnBrk="1" hangingPunct="1"/>
            <a:r>
              <a:rPr lang="en-US" smtClean="0"/>
              <a:t>1/√4 = ½ ----only ½ the amount of original change can be expected…so only 2lbs/generation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Evidence of Genetic Change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We’ve seen many examples of marked improvements in productivity due to genetic change…so it is not just theoretical</a:t>
            </a:r>
          </a:p>
          <a:p>
            <a:pPr lvl="1" eaLnBrk="1" hangingPunct="1"/>
            <a:r>
              <a:rPr lang="en-US" smtClean="0"/>
              <a:t>Ability to produce a 22 lb dressed-wt turkey in 5 mo</a:t>
            </a:r>
          </a:p>
          <a:p>
            <a:pPr lvl="1" eaLnBrk="1" hangingPunct="1"/>
            <a:r>
              <a:rPr lang="en-US" smtClean="0"/>
              <a:t>11,000 lb increase in milk production of dairy cows in 50 yrs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610600" cy="407987"/>
          </a:xfrm>
        </p:spPr>
        <p:txBody>
          <a:bodyPr/>
          <a:lstStyle/>
          <a:p>
            <a:pPr eaLnBrk="1" hangingPunct="1"/>
            <a:r>
              <a:rPr lang="en-US" sz="1200" b="1" smtClean="0"/>
              <a:t>Figure 13.5</a:t>
            </a:r>
            <a:r>
              <a:rPr lang="en-US" sz="1200" smtClean="0"/>
              <a:t>     Genetic trends since 1954 for the six traits presented in this sire evaluation.</a:t>
            </a:r>
            <a:endParaRPr lang="en-US" smtClean="0">
              <a:latin typeface="Helvetica" pitchFamily="34" charset="0"/>
            </a:endParaRPr>
          </a:p>
        </p:txBody>
      </p:sp>
      <p:pic>
        <p:nvPicPr>
          <p:cNvPr id="20483" name="Picture 3" descr="fg13_00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915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Genetic Improvement through AI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Responsible for the greatest amount of genetic progress</a:t>
            </a:r>
          </a:p>
          <a:p>
            <a:pPr lvl="1" eaLnBrk="1" hangingPunct="1"/>
            <a:r>
              <a:rPr lang="en-US" smtClean="0"/>
              <a:t>Close second is environment/management conditions</a:t>
            </a:r>
          </a:p>
          <a:p>
            <a:pPr eaLnBrk="1" hangingPunct="1"/>
            <a:r>
              <a:rPr lang="en-US" smtClean="0"/>
              <a:t>Allows producers to select genetically superior parents to mate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Tandem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Selection of one trait at a time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Appropriate if rapid change in one trait is needed quickly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Can result in loss of genetic progress of other traits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Typically, not recommended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Independent Culling	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Minimum culling levels for each trait in the selection program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Second-most effective type of selection method, but most used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Selection Methods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18037"/>
          </a:xfrm>
        </p:spPr>
        <p:txBody>
          <a:bodyPr/>
          <a:lstStyle/>
          <a:p>
            <a:pPr lvl="1" eaLnBrk="1" hangingPunct="1"/>
            <a:r>
              <a:rPr lang="en-US" smtClean="0"/>
              <a:t>Most useful when number of traits in selection is relatively few</a:t>
            </a:r>
          </a:p>
          <a:p>
            <a:pPr lvl="1" eaLnBrk="1" hangingPunct="1"/>
            <a:r>
              <a:rPr lang="en-US" smtClean="0"/>
              <a:t>Disadvantage – may cull genetically superior animals for marginal performance of a single trait</a:t>
            </a:r>
          </a:p>
          <a:p>
            <a:pPr eaLnBrk="1" hangingPunct="1"/>
            <a:r>
              <a:rPr lang="en-US" smtClean="0"/>
              <a:t>Selection Index</a:t>
            </a:r>
          </a:p>
          <a:p>
            <a:pPr lvl="1" eaLnBrk="1" hangingPunct="1"/>
            <a:r>
              <a:rPr lang="en-US" smtClean="0"/>
              <a:t>Recognizes the value of multiple traits with and economic rating related to each trait</a:t>
            </a:r>
          </a:p>
          <a:p>
            <a:pPr lvl="1" eaLnBrk="1" hangingPunct="1"/>
            <a:r>
              <a:rPr lang="en-US" smtClean="0"/>
              <a:t>Allows for ranking of individuals objectively</a:t>
            </a:r>
          </a:p>
          <a:p>
            <a:pPr lvl="1" eaLnBrk="1" hangingPunct="1"/>
            <a:r>
              <a:rPr lang="en-US" smtClean="0"/>
              <a:t>Difficult to develop </a:t>
            </a:r>
          </a:p>
          <a:p>
            <a:pPr lvl="1" eaLnBrk="1" hangingPunct="1"/>
            <a:r>
              <a:rPr lang="en-US" smtClean="0"/>
              <a:t>Disadvantages – shifts in economic value of some traits over time, failure to identify defects or weaknesses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Understanding of the concept of genetic variation</a:t>
            </a:r>
          </a:p>
          <a:p>
            <a:pPr eaLnBrk="1" hangingPunct="1"/>
            <a:r>
              <a:rPr lang="en-US" smtClean="0"/>
              <a:t>Knowledge of quantitative vs. qualitative traits</a:t>
            </a:r>
          </a:p>
          <a:p>
            <a:pPr eaLnBrk="1" hangingPunct="1"/>
            <a:r>
              <a:rPr lang="en-US" smtClean="0"/>
              <a:t>Appreciation for genetic change in the livestock industry</a:t>
            </a:r>
          </a:p>
          <a:p>
            <a:pPr eaLnBrk="1" hangingPunct="1"/>
            <a:r>
              <a:rPr lang="en-US" smtClean="0"/>
              <a:t>Advantages, disadvantages of linebreeding, inbreeding, crossbreeding, and outcrossing</a:t>
            </a:r>
          </a:p>
          <a:p>
            <a:pPr eaLnBrk="1" hangingPunct="1"/>
            <a:r>
              <a:rPr lang="en-US" smtClean="0"/>
              <a:t>Describe heritability, heterosis, and calculating the percent heterosis</a:t>
            </a:r>
          </a:p>
          <a:p>
            <a:pPr eaLnBrk="1" hangingPunct="1"/>
            <a:r>
              <a:rPr lang="en-US" smtClean="0"/>
              <a:t>Role of hybrid and composite breed formation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Basis for Selection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Effective selection requires that traits be:</a:t>
            </a:r>
          </a:p>
          <a:p>
            <a:pPr lvl="1" eaLnBrk="1" hangingPunct="1"/>
            <a:r>
              <a:rPr lang="en-US" smtClean="0"/>
              <a:t>Heritable</a:t>
            </a:r>
          </a:p>
          <a:p>
            <a:pPr lvl="1" eaLnBrk="1" hangingPunct="1"/>
            <a:r>
              <a:rPr lang="en-US" smtClean="0"/>
              <a:t>Relatively easy to measure</a:t>
            </a:r>
          </a:p>
          <a:p>
            <a:pPr lvl="1" eaLnBrk="1" hangingPunct="1"/>
            <a:r>
              <a:rPr lang="en-US" smtClean="0"/>
              <a:t>Associated with economic value</a:t>
            </a:r>
          </a:p>
          <a:p>
            <a:pPr lvl="1" eaLnBrk="1" hangingPunct="1"/>
            <a:r>
              <a:rPr lang="en-US" smtClean="0"/>
              <a:t>Genetic estimates are accurate</a:t>
            </a:r>
          </a:p>
          <a:p>
            <a:pPr lvl="1" eaLnBrk="1" hangingPunct="1"/>
            <a:r>
              <a:rPr lang="en-US" smtClean="0"/>
              <a:t>Genetic variation is available</a:t>
            </a:r>
          </a:p>
          <a:p>
            <a:pPr eaLnBrk="1" hangingPunct="1"/>
            <a:r>
              <a:rPr lang="en-US" smtClean="0"/>
              <a:t>Notion of measureable genetic progress is basis for breed organizations and performance data</a:t>
            </a:r>
          </a:p>
          <a:p>
            <a:pPr lvl="1" eaLnBrk="1" hangingPunct="1"/>
            <a:r>
              <a:rPr lang="en-US" smtClean="0"/>
              <a:t>Today’s producers rely less of visual appraisal and more on selection tools and data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Basis for Selection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Predicted Differences or Expected Progeny Differences (EPD’s)</a:t>
            </a:r>
          </a:p>
          <a:p>
            <a:pPr lvl="1" eaLnBrk="1" hangingPunct="1"/>
            <a:r>
              <a:rPr lang="en-US" smtClean="0"/>
              <a:t>Calculated on a variety of traits</a:t>
            </a:r>
          </a:p>
          <a:p>
            <a:pPr lvl="1" eaLnBrk="1" hangingPunct="1"/>
            <a:r>
              <a:rPr lang="en-US" smtClean="0"/>
              <a:t>Use information from:</a:t>
            </a:r>
          </a:p>
          <a:p>
            <a:pPr lvl="2" eaLnBrk="1" hangingPunct="1"/>
            <a:r>
              <a:rPr lang="en-US" smtClean="0"/>
              <a:t>Individuals</a:t>
            </a:r>
          </a:p>
          <a:p>
            <a:pPr lvl="2" eaLnBrk="1" hangingPunct="1"/>
            <a:r>
              <a:rPr lang="en-US" smtClean="0"/>
              <a:t>Siblings</a:t>
            </a:r>
          </a:p>
          <a:p>
            <a:pPr lvl="2" eaLnBrk="1" hangingPunct="1"/>
            <a:r>
              <a:rPr lang="en-US" smtClean="0"/>
              <a:t>Ancestors</a:t>
            </a:r>
          </a:p>
          <a:p>
            <a:pPr lvl="2" eaLnBrk="1" hangingPunct="1"/>
            <a:r>
              <a:rPr lang="en-US" smtClean="0"/>
              <a:t>Progeny</a:t>
            </a:r>
          </a:p>
          <a:p>
            <a:pPr lvl="1" eaLnBrk="1" hangingPunct="1"/>
            <a:r>
              <a:rPr lang="en-US" smtClean="0"/>
              <a:t>As amount of data collected increases, accuracy of the data increases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Basis for Selection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Dairy industry has been the leader, beginning data collection in 1929</a:t>
            </a:r>
          </a:p>
          <a:p>
            <a:pPr lvl="1" eaLnBrk="1" hangingPunct="1"/>
            <a:r>
              <a:rPr lang="en-US" smtClean="0"/>
              <a:t>Early efforts focused on measuring individual sires, boars, etc. for performance parameters</a:t>
            </a:r>
          </a:p>
          <a:p>
            <a:pPr lvl="1" eaLnBrk="1" hangingPunct="1"/>
            <a:r>
              <a:rPr lang="en-US" smtClean="0"/>
              <a:t>Now has evolved into primary testing of progeny of those males</a:t>
            </a:r>
          </a:p>
          <a:p>
            <a:pPr lvl="1" eaLnBrk="1" hangingPunct="1"/>
            <a:r>
              <a:rPr lang="en-US" smtClean="0"/>
              <a:t>BLUP – Best Linear Unbiased Predictor</a:t>
            </a:r>
          </a:p>
          <a:p>
            <a:pPr lvl="2" eaLnBrk="1" hangingPunct="1"/>
            <a:r>
              <a:rPr lang="en-US" smtClean="0"/>
              <a:t>Data compiled and used to compare animals across herds</a:t>
            </a:r>
          </a:p>
          <a:p>
            <a:pPr lvl="2" eaLnBrk="1" hangingPunct="1"/>
            <a:r>
              <a:rPr lang="en-US" smtClean="0"/>
              <a:t>Poultry and dairy led the pack in its development</a:t>
            </a:r>
          </a:p>
          <a:p>
            <a:pPr lvl="2" eaLnBrk="1" hangingPunct="1"/>
            <a:r>
              <a:rPr lang="en-US" smtClean="0"/>
              <a:t>Swine began data collection and reporting on terminal sires in 1995 and maternal sow lines in 1997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Basis for Selection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Ex. – Statistically dairy herds on DHIA have a clear productive advantage over herds not on DHIA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Mating Systems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Seedstock/Purebred producers – pure lines of stock from which ancestry can be traced via a pedigree by a breed organization</a:t>
            </a:r>
          </a:p>
          <a:p>
            <a:pPr eaLnBrk="1" hangingPunct="1"/>
            <a:r>
              <a:rPr lang="en-US" smtClean="0"/>
              <a:t>Commercial breeders – little/no emphasis on pedigree in selection</a:t>
            </a:r>
          </a:p>
          <a:p>
            <a:pPr eaLnBrk="1" hangingPunct="1"/>
            <a:r>
              <a:rPr lang="en-US" smtClean="0"/>
              <a:t>Three critical decisions by breeders:</a:t>
            </a:r>
          </a:p>
          <a:p>
            <a:pPr lvl="1" eaLnBrk="1" hangingPunct="1"/>
            <a:r>
              <a:rPr lang="en-US" smtClean="0"/>
              <a:t>Individuals selected to become parents</a:t>
            </a:r>
          </a:p>
          <a:p>
            <a:pPr lvl="1" eaLnBrk="1" hangingPunct="1"/>
            <a:r>
              <a:rPr lang="en-US" smtClean="0"/>
              <a:t>Rate of reproduction from each individual</a:t>
            </a:r>
          </a:p>
          <a:p>
            <a:pPr lvl="1" eaLnBrk="1" hangingPunct="1"/>
            <a:r>
              <a:rPr lang="en-US" smtClean="0"/>
              <a:t>Most beneficial mating system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Mating Systems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main systems:</a:t>
            </a:r>
          </a:p>
          <a:p>
            <a:pPr lvl="1" eaLnBrk="1" hangingPunct="1"/>
            <a:r>
              <a:rPr lang="en-US" smtClean="0"/>
              <a:t>Inbreeding</a:t>
            </a:r>
          </a:p>
          <a:p>
            <a:pPr lvl="2" eaLnBrk="1" hangingPunct="1"/>
            <a:r>
              <a:rPr lang="en-US" smtClean="0"/>
              <a:t>Animals more closely related than the average of the breed</a:t>
            </a:r>
          </a:p>
          <a:p>
            <a:pPr lvl="1" eaLnBrk="1" hangingPunct="1"/>
            <a:r>
              <a:rPr lang="en-US" smtClean="0"/>
              <a:t>Outbreeding</a:t>
            </a:r>
          </a:p>
          <a:p>
            <a:pPr lvl="2" eaLnBrk="1" hangingPunct="1"/>
            <a:r>
              <a:rPr lang="en-US" smtClean="0"/>
              <a:t>Animals not as closely related as the average of the population</a:t>
            </a:r>
          </a:p>
          <a:p>
            <a:pPr eaLnBrk="1" hangingPunct="1"/>
            <a:r>
              <a:rPr lang="en-US" smtClean="0"/>
              <a:t>Producer must understand the relationship of the animals being mated to be effective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610600" cy="4079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200" b="1" dirty="0"/>
              <a:t>Figure 14.2</a:t>
            </a:r>
            <a:r>
              <a:rPr lang="en-US" sz="1200" dirty="0"/>
              <a:t>     Relationship of the mating system to the amount of heterozygosity or homozygosity. Self fertilization is currently not an available mating system in animals.</a:t>
            </a:r>
            <a:endParaRPr lang="en-US" dirty="0"/>
          </a:p>
        </p:txBody>
      </p:sp>
      <p:pic>
        <p:nvPicPr>
          <p:cNvPr id="30723" name="Picture 3" descr="fg14_00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976313"/>
            <a:ext cx="84613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Inbreeding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Breeder cannot control which traits will be beneficial when there’s a close genetic relationship, and which will be detrimental</a:t>
            </a:r>
          </a:p>
          <a:p>
            <a:pPr eaLnBrk="1" hangingPunct="1"/>
            <a:r>
              <a:rPr lang="en-US" smtClean="0"/>
              <a:t>Two forms:</a:t>
            </a:r>
          </a:p>
          <a:p>
            <a:pPr lvl="1" eaLnBrk="1" hangingPunct="1"/>
            <a:r>
              <a:rPr lang="en-US" smtClean="0"/>
              <a:t>Intensive inbreeding – mating animals closely related whose ancestors have been inbred for several generations</a:t>
            </a:r>
          </a:p>
          <a:p>
            <a:pPr lvl="1" eaLnBrk="1" hangingPunct="1"/>
            <a:r>
              <a:rPr lang="en-US" smtClean="0"/>
              <a:t>Linebreeding – inbreeding is kept low, while a high genetic relationship to an ancestor or line of ancestors is maintained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Inbreeding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Intensive Inbreeding results:</a:t>
            </a:r>
          </a:p>
          <a:p>
            <a:pPr lvl="1" eaLnBrk="1" hangingPunct="1"/>
            <a:r>
              <a:rPr lang="en-US" smtClean="0"/>
              <a:t>Usually detrimental to reproductive performance, more susceptible to environmental stress</a:t>
            </a:r>
          </a:p>
          <a:p>
            <a:pPr lvl="1" eaLnBrk="1" hangingPunct="1"/>
            <a:r>
              <a:rPr lang="en-US" smtClean="0"/>
              <a:t>Less advantage from heterosis</a:t>
            </a:r>
          </a:p>
          <a:p>
            <a:pPr lvl="1" eaLnBrk="1" hangingPunct="1"/>
            <a:r>
              <a:rPr lang="en-US" smtClean="0"/>
              <a:t>Quickly identifies desirable and detrimental genes that may stay hidden in heterozygote crosses</a:t>
            </a:r>
          </a:p>
          <a:p>
            <a:pPr lvl="1" eaLnBrk="1" hangingPunct="1"/>
            <a:r>
              <a:rPr lang="en-US" smtClean="0"/>
              <a:t>Uniform progeny</a:t>
            </a:r>
          </a:p>
          <a:p>
            <a:pPr lvl="1" eaLnBrk="1" hangingPunct="1"/>
            <a:r>
              <a:rPr lang="en-US" smtClean="0"/>
              <a:t>Crossing inbred lines can result in heterosis improving productivity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Outbreeding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Species cross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Crossing animals of different species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Horse/donkey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Widest possible kind of outbreeding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Can you give another example?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Crossbreeding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Two reasons for crossbreeding:</a:t>
            </a:r>
          </a:p>
          <a:p>
            <a:pPr marL="1124712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Take advantage of breed complementation</a:t>
            </a:r>
          </a:p>
          <a:p>
            <a:pPr marL="1399032" lvl="3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Differences complement one another</a:t>
            </a:r>
          </a:p>
          <a:p>
            <a:pPr marL="1399032" lvl="3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Neither breed is superior in all production characteristics</a:t>
            </a:r>
          </a:p>
          <a:p>
            <a:pPr marL="1399032" lvl="3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Can significantly increase herd productivity</a:t>
            </a:r>
          </a:p>
          <a:p>
            <a:pPr marL="850392" lvl="1" indent="-4572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Continuous Variation &amp; Many Pairs of Genes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economically important traits controlled by multiple pairs of genes</a:t>
            </a:r>
          </a:p>
          <a:p>
            <a:pPr lvl="1" eaLnBrk="1" hangingPunct="1"/>
            <a:r>
              <a:rPr lang="en-US" smtClean="0"/>
              <a:t>Estimate &gt;100,000 genes in animals</a:t>
            </a:r>
          </a:p>
          <a:p>
            <a:pPr eaLnBrk="1" hangingPunct="1"/>
            <a:r>
              <a:rPr lang="en-US" smtClean="0"/>
              <a:t>Example 20 pairs of genes affecting yearling weight in sheep can result in:</a:t>
            </a:r>
          </a:p>
          <a:p>
            <a:pPr lvl="1" eaLnBrk="1" hangingPunct="1"/>
            <a:r>
              <a:rPr lang="en-US" smtClean="0"/>
              <a:t>1 million different egg/sperm combinations</a:t>
            </a:r>
          </a:p>
          <a:p>
            <a:pPr lvl="1" eaLnBrk="1" hangingPunct="1"/>
            <a:r>
              <a:rPr lang="en-US" smtClean="0"/>
              <a:t>3.5 billion different genotypes</a:t>
            </a:r>
          </a:p>
          <a:p>
            <a:pPr eaLnBrk="1" hangingPunct="1"/>
            <a:r>
              <a:rPr lang="en-US" smtClean="0"/>
              <a:t>Producers often observe continuous variation</a:t>
            </a:r>
          </a:p>
          <a:p>
            <a:pPr lvl="1" eaLnBrk="1" hangingPunct="1"/>
            <a:r>
              <a:rPr lang="en-US" smtClean="0"/>
              <a:t>Can see large differences in performance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Outbreeding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23950" lvl="2" indent="-457200" eaLnBrk="1" hangingPunct="1">
              <a:buFont typeface="Calibri" pitchFamily="34" charset="0"/>
              <a:buAutoNum type="arabicPeriod" startAt="2"/>
            </a:pPr>
            <a:r>
              <a:rPr lang="en-US" smtClean="0"/>
              <a:t>Take advantage of heterosis</a:t>
            </a:r>
          </a:p>
          <a:p>
            <a:pPr marL="1398588" lvl="3" indent="-457200" eaLnBrk="1" hangingPunct="1"/>
            <a:r>
              <a:rPr lang="en-US" smtClean="0"/>
              <a:t>Increase in productivity above the average of either of the two parental breeds</a:t>
            </a:r>
          </a:p>
          <a:p>
            <a:pPr marL="1398588" lvl="3" indent="-457200" eaLnBrk="1" hangingPunct="1"/>
            <a:r>
              <a:rPr lang="en-US" smtClean="0"/>
              <a:t>Marked improvement in productivity in swine, poultry, and beef</a:t>
            </a:r>
          </a:p>
          <a:p>
            <a:pPr marL="1398588" lvl="3" indent="-457200" eaLnBrk="1" hangingPunct="1"/>
            <a:r>
              <a:rPr lang="en-US" smtClean="0"/>
              <a:t>Amount of heterosis related to heritability of the desired traits</a:t>
            </a:r>
          </a:p>
          <a:p>
            <a:pPr marL="849313" lvl="1" indent="-457200" eaLnBrk="1" hangingPunct="1"/>
            <a:r>
              <a:rPr lang="en-US" smtClean="0"/>
              <a:t>Superior selection will outperform crossbreeding alone</a:t>
            </a:r>
          </a:p>
          <a:p>
            <a:pPr marL="1123950" lvl="2" indent="-457200" eaLnBrk="1" hangingPunct="1"/>
            <a:r>
              <a:rPr lang="en-US" smtClean="0"/>
              <a:t>Combination of both will result in largest improvement</a:t>
            </a:r>
          </a:p>
          <a:p>
            <a:pPr marL="849313" lvl="1" indent="-457200" eaLnBrk="1" hangingPunct="1"/>
            <a:r>
              <a:rPr lang="en-US" smtClean="0"/>
              <a:t>Why is crossbreeding little used in the dairy industry?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Outbreeding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Outcrossing</a:t>
            </a:r>
          </a:p>
          <a:p>
            <a:pPr lvl="1" eaLnBrk="1" hangingPunct="1"/>
            <a:r>
              <a:rPr lang="en-US" smtClean="0"/>
              <a:t>Most widely used breeding system for most species</a:t>
            </a:r>
          </a:p>
          <a:p>
            <a:pPr lvl="1" eaLnBrk="1" hangingPunct="1"/>
            <a:r>
              <a:rPr lang="en-US" smtClean="0"/>
              <a:t>Unrelated animals of same breed are mated</a:t>
            </a:r>
          </a:p>
          <a:p>
            <a:pPr lvl="1" eaLnBrk="1" hangingPunct="1"/>
            <a:r>
              <a:rPr lang="en-US" smtClean="0"/>
              <a:t>Usefulness dependent upon accuracy of mating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610600" cy="4079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200" b="1" dirty="0"/>
              <a:t>Figure 14.11</a:t>
            </a:r>
            <a:r>
              <a:rPr lang="en-US" sz="1200" dirty="0"/>
              <a:t>     Two-breed rotation cross. Females sired by breed A are mated to breed B sires, and females sired by breed B are mated to breed A sires.</a:t>
            </a:r>
            <a:endParaRPr lang="en-US" dirty="0">
              <a:latin typeface="Helvetica" pitchFamily="80" charset="0"/>
            </a:endParaRPr>
          </a:p>
        </p:txBody>
      </p:sp>
      <p:pic>
        <p:nvPicPr>
          <p:cNvPr id="36867" name="Picture 3" descr="fg14_01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9436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610600" cy="407987"/>
          </a:xfrm>
        </p:spPr>
        <p:txBody>
          <a:bodyPr/>
          <a:lstStyle/>
          <a:p>
            <a:pPr eaLnBrk="1" hangingPunct="1"/>
            <a:r>
              <a:rPr lang="en-US" sz="1200" b="1" smtClean="0"/>
              <a:t>Figure 14.12</a:t>
            </a:r>
            <a:r>
              <a:rPr lang="en-US" sz="1200" smtClean="0"/>
              <a:t>     Three-breed rotation cross. Females sired by a specific breed are bred to the breed of sire next in rotation.</a:t>
            </a:r>
            <a:endParaRPr lang="en-US" smtClean="0"/>
          </a:p>
        </p:txBody>
      </p:sp>
      <p:pic>
        <p:nvPicPr>
          <p:cNvPr id="37891" name="Picture 3" descr="fg14_0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71513"/>
            <a:ext cx="58674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610600" cy="4079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200" b="1" dirty="0"/>
              <a:t>Figure 14.13</a:t>
            </a:r>
            <a:r>
              <a:rPr lang="en-US" sz="1200" dirty="0"/>
              <a:t>     Terminal (Static) or modified-terminal crossbreeding system. It is terminal or static if all females in herd </a:t>
            </a:r>
            <a:br>
              <a:rPr lang="en-US" sz="1200" dirty="0"/>
            </a:br>
            <a:r>
              <a:rPr lang="en-US" sz="1200" dirty="0"/>
              <a:t>(A </a:t>
            </a:r>
            <a:r>
              <a:rPr lang="en-US" sz="1400" dirty="0">
                <a:sym typeface="Symbol" pitchFamily="80" charset="2"/>
              </a:rPr>
              <a:t></a:t>
            </a:r>
            <a:r>
              <a:rPr lang="en-US" sz="1200" dirty="0"/>
              <a:t> B) are then crossed to breed C Sires. All male and female offspring are sold. It is a modified-terminal system if part of females are bred to A and B sires to produce replacement females. The remainder of the females are terminally crossed to breed C sires.</a:t>
            </a:r>
          </a:p>
        </p:txBody>
      </p:sp>
      <p:pic>
        <p:nvPicPr>
          <p:cNvPr id="38915" name="Picture 3" descr="fg14_01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762000"/>
            <a:ext cx="508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Outbreeding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Grading up</a:t>
            </a:r>
          </a:p>
          <a:p>
            <a:pPr lvl="1" eaLnBrk="1" hangingPunct="1"/>
            <a:r>
              <a:rPr lang="en-US" smtClean="0"/>
              <a:t>Continuous use of purebred sires of the same breed in a grade herd</a:t>
            </a:r>
          </a:p>
          <a:p>
            <a:pPr lvl="1" eaLnBrk="1" hangingPunct="1"/>
            <a:r>
              <a:rPr lang="en-US" smtClean="0"/>
              <a:t>By 4</a:t>
            </a:r>
            <a:r>
              <a:rPr lang="en-US" baseline="30000" smtClean="0"/>
              <a:t>th</a:t>
            </a:r>
            <a:r>
              <a:rPr lang="en-US" smtClean="0"/>
              <a:t> generation, reach purebred levels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610600" cy="407987"/>
          </a:xfrm>
        </p:spPr>
        <p:txBody>
          <a:bodyPr/>
          <a:lstStyle/>
          <a:p>
            <a:pPr eaLnBrk="1" hangingPunct="1"/>
            <a:r>
              <a:rPr lang="en-US" sz="1200" b="1" smtClean="0"/>
              <a:t>Figure 14.14</a:t>
            </a:r>
            <a:r>
              <a:rPr lang="en-US" sz="1200" smtClean="0"/>
              <a:t>     Utilizing grading up to produce purebred offspring from a grade herd.</a:t>
            </a:r>
            <a:endParaRPr lang="en-US" smtClean="0"/>
          </a:p>
        </p:txBody>
      </p:sp>
      <p:pic>
        <p:nvPicPr>
          <p:cNvPr id="40963" name="Picture 3" descr="fg14_01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749425"/>
            <a:ext cx="846137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Forming New Lines or Breeds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A.k.a. – composite or synthetic breeds</a:t>
            </a:r>
          </a:p>
          <a:p>
            <a:pPr eaLnBrk="1" hangingPunct="1"/>
            <a:r>
              <a:rPr lang="en-US" smtClean="0"/>
              <a:t>Ex. – Brangus, Beefmaster, Santa Gertrudis</a:t>
            </a:r>
          </a:p>
          <a:p>
            <a:pPr eaLnBrk="1" hangingPunct="1"/>
            <a:r>
              <a:rPr lang="en-US" smtClean="0"/>
              <a:t>Hybrid boars extensively used in swine production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73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610600" cy="4079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200" b="1" dirty="0"/>
              <a:t>Figure 13.1</a:t>
            </a:r>
            <a:r>
              <a:rPr lang="en-US" sz="1200" dirty="0"/>
              <a:t>     Variation or difference in weaning weight in beef cattle. The variation shown by the bell-shaped curve could be representative of a breed or a large herd. The dark vertical line in the center is the average or the mean</a:t>
            </a:r>
            <a:r>
              <a:rPr lang="en-US" sz="1200" dirty="0">
                <a:ea typeface="ヒラギノ角ゴ Pro W3" pitchFamily="80" charset="-128"/>
              </a:rPr>
              <a:t>–</a:t>
            </a:r>
            <a:r>
              <a:rPr lang="en-US" sz="1200" dirty="0"/>
              <a:t>in this example, 440 lb.</a:t>
            </a:r>
            <a:endParaRPr lang="en-US" dirty="0"/>
          </a:p>
        </p:txBody>
      </p:sp>
      <p:pic>
        <p:nvPicPr>
          <p:cNvPr id="8195" name="Picture 10" descr="fg13_00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093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610600" cy="4079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200" b="1" dirty="0"/>
              <a:t>Figure 13.2</a:t>
            </a:r>
            <a:r>
              <a:rPr lang="en-US" sz="1200" dirty="0"/>
              <a:t>     A normal bell-shaped curve for weaning weight showing the number of calves in the area under the curve (400 calves in the herd).</a:t>
            </a:r>
            <a:endParaRPr lang="en-US" dirty="0"/>
          </a:p>
        </p:txBody>
      </p:sp>
      <p:pic>
        <p:nvPicPr>
          <p:cNvPr id="9219" name="Picture 3" descr="fg13_00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915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Continuous Variation &amp; Many Pairs of Genes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Quantitative traits</a:t>
            </a:r>
          </a:p>
          <a:p>
            <a:pPr lvl="1" eaLnBrk="1" hangingPunct="1"/>
            <a:r>
              <a:rPr lang="en-US" smtClean="0"/>
              <a:t>Objectively measured traits</a:t>
            </a:r>
          </a:p>
          <a:p>
            <a:pPr lvl="1" eaLnBrk="1" hangingPunct="1"/>
            <a:r>
              <a:rPr lang="en-US" smtClean="0"/>
              <a:t>Observations typically exist along a continuum</a:t>
            </a:r>
          </a:p>
          <a:p>
            <a:pPr lvl="2" eaLnBrk="1" hangingPunct="1"/>
            <a:r>
              <a:rPr lang="en-US" smtClean="0"/>
              <a:t>Example:  skeletal size, speed, etc.</a:t>
            </a:r>
          </a:p>
          <a:p>
            <a:pPr eaLnBrk="1" hangingPunct="1"/>
            <a:r>
              <a:rPr lang="en-US" smtClean="0"/>
              <a:t>Qualitative traits</a:t>
            </a:r>
          </a:p>
          <a:p>
            <a:pPr lvl="1" eaLnBrk="1" hangingPunct="1"/>
            <a:r>
              <a:rPr lang="en-US" smtClean="0"/>
              <a:t>Descriptively or subjectively measured</a:t>
            </a:r>
          </a:p>
          <a:p>
            <a:pPr lvl="2" eaLnBrk="1" hangingPunct="1"/>
            <a:r>
              <a:rPr lang="en-US" smtClean="0"/>
              <a:t>Example:  hair color, horned vs. polled, etc.</a:t>
            </a:r>
          </a:p>
          <a:p>
            <a:pPr eaLnBrk="1" hangingPunct="1"/>
            <a:r>
              <a:rPr lang="en-US" smtClean="0"/>
              <a:t>Often times many gene pairs control quantitative traits while few influence qualitative traits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Continuous Variation &amp; Many Pairs of Genes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Phenotype is influenced by both genotypic combinations and environmental influences</a:t>
            </a:r>
          </a:p>
          <a:p>
            <a:pPr eaLnBrk="1" hangingPunct="1"/>
            <a:r>
              <a:rPr lang="en-US" smtClean="0"/>
              <a:t>Many mating systems utilize formulas to minimize variation and increase the ability to make comparisons</a:t>
            </a:r>
          </a:p>
          <a:p>
            <a:pPr lvl="1" eaLnBrk="1" hangingPunct="1"/>
            <a:r>
              <a:rPr lang="en-US" smtClean="0"/>
              <a:t>Ex.  Adjusted weaning weight for beef cattle</a:t>
            </a:r>
          </a:p>
          <a:p>
            <a:pPr lvl="2" eaLnBrk="1" hangingPunct="1"/>
            <a:r>
              <a:rPr lang="en-US" smtClean="0"/>
              <a:t>{(actual weaning wt – birth wt / age in days at weaning) * 205} + birth wt + age of dam adjustment</a:t>
            </a:r>
          </a:p>
          <a:p>
            <a:pPr eaLnBrk="1" hangingPunct="1"/>
            <a:r>
              <a:rPr lang="en-US" smtClean="0"/>
              <a:t>Predicting the outcomes of the influence of genotypes is estimating as </a:t>
            </a:r>
            <a:r>
              <a:rPr lang="en-US" b="1" smtClean="0"/>
              <a:t>heritability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610600" cy="407987"/>
          </a:xfrm>
        </p:spPr>
        <p:txBody>
          <a:bodyPr/>
          <a:lstStyle/>
          <a:p>
            <a:pPr eaLnBrk="1" hangingPunct="1"/>
            <a:r>
              <a:rPr lang="en-US" sz="1200" b="1" smtClean="0"/>
              <a:t>Figure 13.4</a:t>
            </a:r>
            <a:r>
              <a:rPr lang="en-US" sz="1200" smtClean="0"/>
              <a:t>     Variation in belt pattern in Hampshire swine. Courtesy of National Swine Registry.</a:t>
            </a:r>
            <a:endParaRPr lang="en-US" smtClean="0">
              <a:latin typeface="Helvetica" pitchFamily="34" charset="0"/>
            </a:endParaRPr>
          </a:p>
        </p:txBody>
      </p:sp>
      <p:pic>
        <p:nvPicPr>
          <p:cNvPr id="12291" name="Picture 3" descr="fg13_00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208088"/>
            <a:ext cx="8461375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Differential reproduction – prevents some animals from reproducing while allow others to have offspring</a:t>
            </a:r>
          </a:p>
          <a:p>
            <a:pPr eaLnBrk="1" hangingPunct="1"/>
            <a:r>
              <a:rPr lang="en-US" smtClean="0"/>
              <a:t>Allows producer to select genetically superior animals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</TotalTime>
  <Words>1615</Words>
  <Application>Microsoft Office PowerPoint</Application>
  <PresentationFormat>On-screen Show (4:3)</PresentationFormat>
  <Paragraphs>207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Constantia</vt:lpstr>
      <vt:lpstr>Wingdings 2</vt:lpstr>
      <vt:lpstr>ヒラギノ角ゴ Pro W3</vt:lpstr>
      <vt:lpstr>Helvetica</vt:lpstr>
      <vt:lpstr>Symbol</vt:lpstr>
      <vt:lpstr>Flow</vt:lpstr>
      <vt:lpstr>Unit 4:  Genetic Selection &amp; Mating</vt:lpstr>
      <vt:lpstr>Objectives</vt:lpstr>
      <vt:lpstr>Continuous Variation &amp; Many Pairs of Genes</vt:lpstr>
      <vt:lpstr>Figure 13.1     Variation or difference in weaning weight in beef cattle. The variation shown by the bell-shaped curve could be representative of a breed or a large herd. The dark vertical line in the center is the average or the mean–in this example, 440 lb.</vt:lpstr>
      <vt:lpstr>Figure 13.2     A normal bell-shaped curve for weaning weight showing the number of calves in the area under the curve (400 calves in the herd).</vt:lpstr>
      <vt:lpstr>Continuous Variation &amp; Many Pairs of Genes</vt:lpstr>
      <vt:lpstr>Continuous Variation &amp; Many Pairs of Genes</vt:lpstr>
      <vt:lpstr>Figure 13.4     Variation in belt pattern in Hampshire swine. Courtesy of National Swine Registry.</vt:lpstr>
      <vt:lpstr>Selection</vt:lpstr>
      <vt:lpstr>Selection Differential</vt:lpstr>
      <vt:lpstr>Heritability</vt:lpstr>
      <vt:lpstr>Heritability</vt:lpstr>
      <vt:lpstr>Predicting Genetic Change</vt:lpstr>
      <vt:lpstr>Predicting Genetic Change</vt:lpstr>
      <vt:lpstr>Evidence of Genetic Change</vt:lpstr>
      <vt:lpstr>Figure 13.5     Genetic trends since 1954 for the six traits presented in this sire evaluation.</vt:lpstr>
      <vt:lpstr>Genetic Improvement through AI</vt:lpstr>
      <vt:lpstr>Selection Methods</vt:lpstr>
      <vt:lpstr>Selection Methods</vt:lpstr>
      <vt:lpstr>Basis for Selection</vt:lpstr>
      <vt:lpstr>Basis for Selection</vt:lpstr>
      <vt:lpstr>Basis for Selection</vt:lpstr>
      <vt:lpstr>Basis for Selection</vt:lpstr>
      <vt:lpstr>Mating Systems</vt:lpstr>
      <vt:lpstr>Mating Systems</vt:lpstr>
      <vt:lpstr>Figure 14.2     Relationship of the mating system to the amount of heterozygosity or homozygosity. Self fertilization is currently not an available mating system in animals.</vt:lpstr>
      <vt:lpstr>Inbreeding</vt:lpstr>
      <vt:lpstr>Inbreeding</vt:lpstr>
      <vt:lpstr>Outbreeding</vt:lpstr>
      <vt:lpstr>Outbreeding</vt:lpstr>
      <vt:lpstr>Outbreeding</vt:lpstr>
      <vt:lpstr>Figure 14.11     Two-breed rotation cross. Females sired by breed A are mated to breed B sires, and females sired by breed B are mated to breed A sires.</vt:lpstr>
      <vt:lpstr>Figure 14.12     Three-breed rotation cross. Females sired by a specific breed are bred to the breed of sire next in rotation.</vt:lpstr>
      <vt:lpstr>Figure 14.13     Terminal (Static) or modified-terminal crossbreeding system. It is terminal or static if all females in herd  (A  B) are then crossed to breed C Sires. All male and female offspring are sold. It is a modified-terminal system if part of females are bred to A and B sires to produce replacement females. The remainder of the females are terminally crossed to breed C sires.</vt:lpstr>
      <vt:lpstr>Outbreeding</vt:lpstr>
      <vt:lpstr>Figure 14.14     Utilizing grading up to produce purebred offspring from a grade herd.</vt:lpstr>
      <vt:lpstr>Forming New Lines or Breeds</vt:lpstr>
    </vt:vector>
  </TitlesOfParts>
  <Company>Kaskaskia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 Genetic Selection &amp; Mating</dc:title>
  <dc:creator>AKOBIA</dc:creator>
  <cp:lastModifiedBy>Teacher E-Solutions</cp:lastModifiedBy>
  <cp:revision>3</cp:revision>
  <dcterms:created xsi:type="dcterms:W3CDTF">2008-07-25T19:25:41Z</dcterms:created>
  <dcterms:modified xsi:type="dcterms:W3CDTF">2019-01-15T12:44:19Z</dcterms:modified>
</cp:coreProperties>
</file>