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9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8013"/>
            <a:ext cx="1943100" cy="5487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8013"/>
            <a:ext cx="5676900" cy="5487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99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80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48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80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4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753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0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8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22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48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993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6413"/>
          </a:xfrm>
          <a:prstGeom prst="rect">
            <a:avLst/>
          </a:prstGeom>
          <a:gradFill rotWithShape="0">
            <a:gsLst>
              <a:gs pos="0">
                <a:srgbClr val="6600CC"/>
              </a:gs>
              <a:gs pos="100000">
                <a:srgbClr val="6600CC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1804988" y="1735138"/>
            <a:ext cx="5535612" cy="87312"/>
          </a:xfrm>
          <a:custGeom>
            <a:avLst/>
            <a:gdLst>
              <a:gd name="T0" fmla="*/ 3922 w 3923"/>
              <a:gd name="T1" fmla="*/ 0 h 55"/>
              <a:gd name="T2" fmla="*/ 0 w 3923"/>
              <a:gd name="T3" fmla="*/ 0 h 55"/>
              <a:gd name="T4" fmla="*/ 0 w 3923"/>
              <a:gd name="T5" fmla="*/ 54 h 55"/>
              <a:gd name="T6" fmla="*/ 3922 w 3923"/>
              <a:gd name="T7" fmla="*/ 54 h 55"/>
              <a:gd name="T8" fmla="*/ 3922 w 3923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3" h="55">
                <a:moveTo>
                  <a:pt x="3922" y="0"/>
                </a:moveTo>
                <a:lnTo>
                  <a:pt x="0" y="0"/>
                </a:lnTo>
                <a:lnTo>
                  <a:pt x="0" y="54"/>
                </a:lnTo>
                <a:lnTo>
                  <a:pt x="3922" y="54"/>
                </a:lnTo>
                <a:lnTo>
                  <a:pt x="3922" y="0"/>
                </a:lnTo>
              </a:path>
            </a:pathLst>
          </a:cu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0" y="0"/>
            <a:ext cx="8693150" cy="6604000"/>
          </a:xfrm>
          <a:custGeom>
            <a:avLst/>
            <a:gdLst>
              <a:gd name="T0" fmla="*/ 6159 w 6160"/>
              <a:gd name="T1" fmla="*/ 0 h 4160"/>
              <a:gd name="T2" fmla="*/ 4479 w 6160"/>
              <a:gd name="T3" fmla="*/ 0 h 4160"/>
              <a:gd name="T4" fmla="*/ 0 w 6160"/>
              <a:gd name="T5" fmla="*/ 0 h 4160"/>
              <a:gd name="T6" fmla="*/ 0 w 6160"/>
              <a:gd name="T7" fmla="*/ 4159 h 4160"/>
              <a:gd name="T8" fmla="*/ 1920 w 6160"/>
              <a:gd name="T9" fmla="*/ 4159 h 4160"/>
              <a:gd name="T10" fmla="*/ 1920 w 6160"/>
              <a:gd name="T11" fmla="*/ 3999 h 4160"/>
              <a:gd name="T12" fmla="*/ 4399 w 6160"/>
              <a:gd name="T13" fmla="*/ 3999 h 4160"/>
              <a:gd name="T14" fmla="*/ 4399 w 6160"/>
              <a:gd name="T15" fmla="*/ 3839 h 4160"/>
              <a:gd name="T16" fmla="*/ 320 w 6160"/>
              <a:gd name="T17" fmla="*/ 3839 h 4160"/>
              <a:gd name="T18" fmla="*/ 320 w 6160"/>
              <a:gd name="T19" fmla="*/ 320 h 4160"/>
              <a:gd name="T20" fmla="*/ 6159 w 6160"/>
              <a:gd name="T21" fmla="*/ 320 h 4160"/>
              <a:gd name="T22" fmla="*/ 6159 w 6160"/>
              <a:gd name="T23" fmla="*/ 0 h 4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60" h="4160">
                <a:moveTo>
                  <a:pt x="6159" y="0"/>
                </a:moveTo>
                <a:lnTo>
                  <a:pt x="4479" y="0"/>
                </a:lnTo>
                <a:lnTo>
                  <a:pt x="0" y="0"/>
                </a:lnTo>
                <a:lnTo>
                  <a:pt x="0" y="4159"/>
                </a:lnTo>
                <a:lnTo>
                  <a:pt x="1920" y="4159"/>
                </a:lnTo>
                <a:lnTo>
                  <a:pt x="1920" y="3999"/>
                </a:lnTo>
                <a:lnTo>
                  <a:pt x="4399" y="3999"/>
                </a:lnTo>
                <a:lnTo>
                  <a:pt x="4399" y="3839"/>
                </a:lnTo>
                <a:lnTo>
                  <a:pt x="320" y="3839"/>
                </a:lnTo>
                <a:lnTo>
                  <a:pt x="320" y="320"/>
                </a:lnTo>
                <a:lnTo>
                  <a:pt x="6159" y="320"/>
                </a:lnTo>
                <a:lnTo>
                  <a:pt x="6159" y="0"/>
                </a:lnTo>
              </a:path>
            </a:pathLst>
          </a:custGeom>
          <a:solidFill>
            <a:srgbClr val="4000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708275" y="6348413"/>
            <a:ext cx="3502025" cy="254000"/>
          </a:xfrm>
          <a:prstGeom prst="rect">
            <a:avLst/>
          </a:prstGeom>
          <a:solidFill>
            <a:srgbClr val="7719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2708275" y="509588"/>
            <a:ext cx="6437313" cy="6348412"/>
          </a:xfrm>
          <a:custGeom>
            <a:avLst/>
            <a:gdLst>
              <a:gd name="T0" fmla="*/ 4561 w 4562"/>
              <a:gd name="T1" fmla="*/ 0 h 3999"/>
              <a:gd name="T2" fmla="*/ 4240 w 4562"/>
              <a:gd name="T3" fmla="*/ 0 h 3999"/>
              <a:gd name="T4" fmla="*/ 4240 w 4562"/>
              <a:gd name="T5" fmla="*/ 3678 h 3999"/>
              <a:gd name="T6" fmla="*/ 2480 w 4562"/>
              <a:gd name="T7" fmla="*/ 3678 h 3999"/>
              <a:gd name="T8" fmla="*/ 2480 w 4562"/>
              <a:gd name="T9" fmla="*/ 3838 h 3999"/>
              <a:gd name="T10" fmla="*/ 0 w 4562"/>
              <a:gd name="T11" fmla="*/ 3838 h 3999"/>
              <a:gd name="T12" fmla="*/ 0 w 4562"/>
              <a:gd name="T13" fmla="*/ 3998 h 3999"/>
              <a:gd name="T14" fmla="*/ 4561 w 4562"/>
              <a:gd name="T15" fmla="*/ 3998 h 3999"/>
              <a:gd name="T16" fmla="*/ 4561 w 4562"/>
              <a:gd name="T17" fmla="*/ 0 h 3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62" h="3999">
                <a:moveTo>
                  <a:pt x="4561" y="0"/>
                </a:moveTo>
                <a:lnTo>
                  <a:pt x="4240" y="0"/>
                </a:lnTo>
                <a:lnTo>
                  <a:pt x="4240" y="3678"/>
                </a:lnTo>
                <a:lnTo>
                  <a:pt x="2480" y="3678"/>
                </a:lnTo>
                <a:lnTo>
                  <a:pt x="2480" y="3838"/>
                </a:lnTo>
                <a:lnTo>
                  <a:pt x="0" y="3838"/>
                </a:lnTo>
                <a:lnTo>
                  <a:pt x="0" y="3998"/>
                </a:lnTo>
                <a:lnTo>
                  <a:pt x="4561" y="3998"/>
                </a:lnTo>
                <a:lnTo>
                  <a:pt x="4561" y="0"/>
                </a:lnTo>
              </a:path>
            </a:pathLst>
          </a:custGeom>
          <a:solidFill>
            <a:srgbClr val="C900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691563" y="0"/>
            <a:ext cx="452437" cy="509588"/>
          </a:xfrm>
          <a:prstGeom prst="rect">
            <a:avLst/>
          </a:prstGeom>
          <a:solidFill>
            <a:srgbClr val="7719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80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913" tIns="31750" rIns="61913" bIns="31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1913" tIns="31750" rIns="61913" bIns="31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defTabSz="407988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07988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Sassoon Primary Infant Bold" pitchFamily="2" charset="0"/>
        </a:defRPr>
      </a:lvl2pPr>
      <a:lvl3pPr algn="ctr" defTabSz="407988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Sassoon Primary Infant Bold" pitchFamily="2" charset="0"/>
        </a:defRPr>
      </a:lvl3pPr>
      <a:lvl4pPr algn="ctr" defTabSz="407988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Sassoon Primary Infant Bold" pitchFamily="2" charset="0"/>
        </a:defRPr>
      </a:lvl4pPr>
      <a:lvl5pPr algn="ctr" defTabSz="407988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Sassoon Primary Infant Bold" pitchFamily="2" charset="0"/>
        </a:defRPr>
      </a:lvl5pPr>
      <a:lvl6pPr marL="457200" algn="ctr" defTabSz="407988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Sassoon Primary Infant Bold" pitchFamily="2" charset="0"/>
        </a:defRPr>
      </a:lvl6pPr>
      <a:lvl7pPr marL="914400" algn="ctr" defTabSz="407988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Sassoon Primary Infant Bold" pitchFamily="2" charset="0"/>
        </a:defRPr>
      </a:lvl7pPr>
      <a:lvl8pPr marL="1371600" algn="ctr" defTabSz="407988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Sassoon Primary Infant Bold" pitchFamily="2" charset="0"/>
        </a:defRPr>
      </a:lvl8pPr>
      <a:lvl9pPr marL="1828800" algn="ctr" defTabSz="407988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tx2"/>
          </a:solidFill>
          <a:latin typeface="Sassoon Primary Infant Bold" pitchFamily="2" charset="0"/>
        </a:defRPr>
      </a:lvl9pPr>
    </p:titleStyle>
    <p:bodyStyle>
      <a:lvl1pPr marL="228600" indent="-228600" algn="l" defTabSz="4079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495300" indent="-38100" algn="l" defTabSz="40798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2pPr>
      <a:lvl3pPr marL="762000" indent="-152400" algn="l" defTabSz="4079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3pPr>
      <a:lvl4pPr marL="1066800" indent="-152400" algn="l" defTabSz="40798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4pPr>
      <a:lvl5pPr marL="1371600" indent="-152400" algn="l" defTabSz="4079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5pPr>
      <a:lvl6pPr marL="1828800" indent="-152400" algn="l" defTabSz="4079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6pPr>
      <a:lvl7pPr marL="2286000" indent="-152400" algn="l" defTabSz="4079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7pPr>
      <a:lvl8pPr marL="2743200" indent="-152400" algn="l" defTabSz="4079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8pPr>
      <a:lvl9pPr marL="3200400" indent="-152400" algn="l" defTabSz="40798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u="sng"/>
              <a:t>Selective </a:t>
            </a:r>
            <a:r>
              <a:rPr lang="en-GB" sz="5400"/>
              <a:t>Underlining</a:t>
            </a:r>
            <a:endParaRPr lang="en-US" sz="5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By Debbie Jones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00113" y="1989138"/>
            <a:ext cx="74168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>
                <a:latin typeface="Sassoon Primary Infant Bold" pitchFamily="2" charset="0"/>
              </a:rPr>
              <a:t>The men who fought in the Roman army were </a:t>
            </a:r>
            <a:r>
              <a:rPr lang="en-GB" sz="3600" u="sng">
                <a:latin typeface="Sassoon Primary Infant Bold" pitchFamily="2" charset="0"/>
              </a:rPr>
              <a:t>paid</a:t>
            </a:r>
            <a:r>
              <a:rPr lang="en-GB" sz="3600">
                <a:latin typeface="Sassoon Primary Infant Bold" pitchFamily="2" charset="0"/>
              </a:rPr>
              <a:t> to be </a:t>
            </a:r>
            <a:r>
              <a:rPr lang="en-GB" sz="3600" u="sng">
                <a:solidFill>
                  <a:srgbClr val="FFFF00"/>
                </a:solidFill>
                <a:latin typeface="Sassoon Primary Infant Bold" pitchFamily="2" charset="0"/>
              </a:rPr>
              <a:t>full-time soldiers</a:t>
            </a:r>
            <a:r>
              <a:rPr lang="en-GB" sz="3600">
                <a:latin typeface="Sassoon Primary Infant Bold" pitchFamily="2" charset="0"/>
              </a:rPr>
              <a:t>.  The army was </a:t>
            </a:r>
            <a:r>
              <a:rPr lang="en-GB" sz="3600" u="sng">
                <a:solidFill>
                  <a:srgbClr val="FFFF00"/>
                </a:solidFill>
                <a:latin typeface="Sassoon Primary Infant Bold" pitchFamily="2" charset="0"/>
              </a:rPr>
              <a:t>divided up</a:t>
            </a:r>
            <a:r>
              <a:rPr lang="en-GB" sz="3600">
                <a:latin typeface="Sassoon Primary Infant Bold" pitchFamily="2" charset="0"/>
              </a:rPr>
              <a:t> into </a:t>
            </a:r>
            <a:r>
              <a:rPr lang="en-GB" sz="3600" u="sng">
                <a:latin typeface="Sassoon Primary Infant Bold" pitchFamily="2" charset="0"/>
              </a:rPr>
              <a:t>legions</a:t>
            </a:r>
            <a:r>
              <a:rPr lang="en-GB" sz="3600">
                <a:latin typeface="Sassoon Primary Infant Bold" pitchFamily="2" charset="0"/>
              </a:rPr>
              <a:t>. There were nearly </a:t>
            </a:r>
            <a:r>
              <a:rPr lang="en-GB" sz="3600" u="sng">
                <a:latin typeface="Sassoon Primary Infant Bold" pitchFamily="2" charset="0"/>
              </a:rPr>
              <a:t>five thousand</a:t>
            </a:r>
            <a:r>
              <a:rPr lang="en-GB" sz="3600">
                <a:latin typeface="Sassoon Primary Infant Bold" pitchFamily="2" charset="0"/>
              </a:rPr>
              <a:t> </a:t>
            </a:r>
            <a:r>
              <a:rPr lang="en-GB" sz="3600" u="sng">
                <a:solidFill>
                  <a:srgbClr val="FFFF00"/>
                </a:solidFill>
                <a:latin typeface="Sassoon Primary Infant Bold" pitchFamily="2" charset="0"/>
              </a:rPr>
              <a:t>men</a:t>
            </a:r>
            <a:r>
              <a:rPr lang="en-GB" sz="3600">
                <a:latin typeface="Sassoon Primary Infant Bold" pitchFamily="2" charset="0"/>
              </a:rPr>
              <a:t> in a legion.  They were called </a:t>
            </a:r>
            <a:r>
              <a:rPr lang="en-GB" sz="3600" u="sng">
                <a:latin typeface="Sassoon Primary Infant Bold" pitchFamily="2" charset="0"/>
              </a:rPr>
              <a:t>legionaries</a:t>
            </a:r>
            <a:r>
              <a:rPr lang="en-GB" sz="3600">
                <a:latin typeface="Sassoon Primary Infant Bold" pitchFamily="2" charset="0"/>
              </a:rPr>
              <a:t>.</a:t>
            </a:r>
            <a:endParaRPr lang="en-US" sz="3600">
              <a:latin typeface="Sassoon Primary Infant Bold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do we connect the information?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600" u="sng"/>
              <a:t>Paid</a:t>
            </a:r>
            <a:r>
              <a:rPr lang="en-GB" sz="3600"/>
              <a:t> – to be </a:t>
            </a:r>
            <a:r>
              <a:rPr lang="en-GB" sz="3600">
                <a:solidFill>
                  <a:srgbClr val="FFFF00"/>
                </a:solidFill>
              </a:rPr>
              <a:t>full-time soldiers</a:t>
            </a:r>
          </a:p>
          <a:p>
            <a:pPr>
              <a:lnSpc>
                <a:spcPct val="90000"/>
              </a:lnSpc>
            </a:pPr>
            <a:r>
              <a:rPr lang="en-GB" sz="3600" u="sng"/>
              <a:t>Legions</a:t>
            </a:r>
            <a:r>
              <a:rPr lang="en-GB" sz="3600"/>
              <a:t> – </a:t>
            </a:r>
            <a:r>
              <a:rPr lang="en-GB" sz="3600">
                <a:solidFill>
                  <a:srgbClr val="FFFF00"/>
                </a:solidFill>
              </a:rPr>
              <a:t>divided up</a:t>
            </a:r>
            <a:r>
              <a:rPr lang="en-GB" sz="3600"/>
              <a:t> into these groups</a:t>
            </a:r>
          </a:p>
          <a:p>
            <a:pPr>
              <a:lnSpc>
                <a:spcPct val="90000"/>
              </a:lnSpc>
            </a:pPr>
            <a:r>
              <a:rPr lang="en-GB" sz="3600" u="sng"/>
              <a:t>Legions</a:t>
            </a:r>
            <a:r>
              <a:rPr lang="en-GB" sz="3600"/>
              <a:t> – a group of </a:t>
            </a:r>
            <a:r>
              <a:rPr lang="en-GB" sz="3600" b="1" u="sng"/>
              <a:t>five thousand</a:t>
            </a:r>
            <a:r>
              <a:rPr lang="en-GB" sz="3600" u="sng"/>
              <a:t> men</a:t>
            </a:r>
          </a:p>
          <a:p>
            <a:pPr>
              <a:lnSpc>
                <a:spcPct val="90000"/>
              </a:lnSpc>
            </a:pPr>
            <a:r>
              <a:rPr lang="en-GB" sz="3600" u="sng"/>
              <a:t>Legionaries</a:t>
            </a:r>
            <a:r>
              <a:rPr lang="en-GB" sz="3600"/>
              <a:t> – what they called the </a:t>
            </a:r>
            <a:r>
              <a:rPr lang="en-GB" sz="3600">
                <a:solidFill>
                  <a:srgbClr val="FFFF00"/>
                </a:solidFill>
              </a:rPr>
              <a:t>men</a:t>
            </a:r>
          </a:p>
          <a:p>
            <a:pPr>
              <a:lnSpc>
                <a:spcPct val="90000"/>
              </a:lnSpc>
            </a:pPr>
            <a:endParaRPr lang="en-GB" sz="3600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470025"/>
          </a:xfrm>
        </p:spPr>
        <p:txBody>
          <a:bodyPr/>
          <a:lstStyle/>
          <a:p>
            <a:r>
              <a:rPr lang="en-GB" sz="4000"/>
              <a:t>What have we just done?</a:t>
            </a:r>
            <a:endParaRPr lang="en-US" sz="400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997200"/>
            <a:ext cx="6400800" cy="1752600"/>
          </a:xfrm>
        </p:spPr>
        <p:txBody>
          <a:bodyPr/>
          <a:lstStyle/>
          <a:p>
            <a:r>
              <a:rPr lang="en-GB" sz="3200"/>
              <a:t>We have summarised the main points by simply underlining a few important words. </a:t>
            </a:r>
          </a:p>
          <a:p>
            <a:r>
              <a:rPr lang="en-GB" sz="3200"/>
              <a:t>The underlined words will help us to learn and remember the important facts.</a:t>
            </a:r>
            <a:endParaRPr lang="en-US" sz="32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/>
              <a:t>Now it’s your turn!</a:t>
            </a:r>
            <a:endParaRPr lang="en-US" sz="4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>
                <a:solidFill>
                  <a:schemeClr val="accent1"/>
                </a:solidFill>
              </a:rPr>
              <a:t>Choose two different coloured pencils.</a:t>
            </a:r>
          </a:p>
          <a:p>
            <a:r>
              <a:rPr lang="en-GB" sz="2400">
                <a:solidFill>
                  <a:schemeClr val="hlink"/>
                </a:solidFill>
              </a:rPr>
              <a:t>Read through your non-fiction text.</a:t>
            </a:r>
          </a:p>
          <a:p>
            <a:r>
              <a:rPr lang="en-GB" sz="2400">
                <a:solidFill>
                  <a:srgbClr val="FFFF00"/>
                </a:solidFill>
              </a:rPr>
              <a:t>With your first colour, underline any new words or words you think are important.</a:t>
            </a:r>
          </a:p>
          <a:p>
            <a:r>
              <a:rPr lang="en-GB" sz="2400">
                <a:solidFill>
                  <a:srgbClr val="FF3300"/>
                </a:solidFill>
              </a:rPr>
              <a:t>With your second colour, underline any words or phrases which help to explain what your underlined words mean.</a:t>
            </a:r>
          </a:p>
          <a:p>
            <a:r>
              <a:rPr lang="en-GB" sz="2400">
                <a:solidFill>
                  <a:srgbClr val="FF66CC"/>
                </a:solidFill>
              </a:rPr>
              <a:t>Read your underlined words.</a:t>
            </a:r>
          </a:p>
          <a:p>
            <a:r>
              <a:rPr lang="en-GB" sz="2400">
                <a:solidFill>
                  <a:srgbClr val="66FF33"/>
                </a:solidFill>
              </a:rPr>
              <a:t>Do they help you to remember the important information?</a:t>
            </a:r>
            <a:endParaRPr lang="en-US" sz="2400">
              <a:solidFill>
                <a:srgbClr val="66FF33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/>
              <a:t>Remember!</a:t>
            </a:r>
            <a:endParaRPr lang="en-US" sz="5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Never underline in a real book!</a:t>
            </a:r>
          </a:p>
          <a:p>
            <a:r>
              <a:rPr lang="en-GB" sz="2800"/>
              <a:t>If your text isn't a copy, then use a piece of plastic paper to lay on top of the text before you start your underlining!</a:t>
            </a:r>
            <a:endParaRPr lang="en-US" sz="2800"/>
          </a:p>
        </p:txBody>
      </p:sp>
      <p:pic>
        <p:nvPicPr>
          <p:cNvPr id="2765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2781300"/>
            <a:ext cx="2663825" cy="2508250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  <p:bldP spid="27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 will learn to: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58088" cy="2311400"/>
          </a:xfrm>
        </p:spPr>
        <p:txBody>
          <a:bodyPr/>
          <a:lstStyle/>
          <a:p>
            <a:r>
              <a:rPr lang="en-GB" sz="2800"/>
              <a:t>Decide what it is you want to find out.</a:t>
            </a:r>
          </a:p>
          <a:p>
            <a:endParaRPr lang="en-GB" sz="2800"/>
          </a:p>
          <a:p>
            <a:r>
              <a:rPr lang="en-GB" sz="2800"/>
              <a:t>How to choose the KEY WORDS and PHRASES to </a:t>
            </a:r>
            <a:r>
              <a:rPr lang="en-GB" sz="2800" u="sng"/>
              <a:t>underline</a:t>
            </a:r>
            <a:r>
              <a:rPr lang="en-GB" sz="2800"/>
              <a:t> or highlight in the text.</a:t>
            </a:r>
            <a:endParaRPr lang="en-US" sz="1900"/>
          </a:p>
        </p:txBody>
      </p:sp>
      <p:pic>
        <p:nvPicPr>
          <p:cNvPr id="717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4581525"/>
            <a:ext cx="2087563" cy="1054100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71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/>
              <a:t>Non-fiction Texts</a:t>
            </a:r>
            <a:endParaRPr lang="en-US" sz="44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We are studying non-fiction texts.</a:t>
            </a:r>
          </a:p>
          <a:p>
            <a:r>
              <a:rPr lang="en-GB" sz="2800"/>
              <a:t>These types of texts are factual.</a:t>
            </a:r>
          </a:p>
          <a:p>
            <a:r>
              <a:rPr lang="en-GB" sz="2800"/>
              <a:t>They will contain a lot of new vocabulary related to the subject.</a:t>
            </a:r>
            <a:endParaRPr lang="en-US" sz="2800"/>
          </a:p>
        </p:txBody>
      </p:sp>
      <p:pic>
        <p:nvPicPr>
          <p:cNvPr id="9220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1916113"/>
            <a:ext cx="2354263" cy="1981200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4149725"/>
            <a:ext cx="1981200" cy="1981200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What should you underline?</a:t>
            </a:r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rgbClr val="FF3300"/>
                </a:solidFill>
              </a:rPr>
              <a:t>You should start by underlining the KEY VOCABULARY.</a:t>
            </a:r>
          </a:p>
          <a:p>
            <a:r>
              <a:rPr lang="en-GB" sz="2800"/>
              <a:t>This means you underline the important words which relate to the topic.</a:t>
            </a:r>
          </a:p>
          <a:p>
            <a:r>
              <a:rPr lang="en-GB" sz="2800">
                <a:solidFill>
                  <a:srgbClr val="FFFF00"/>
                </a:solidFill>
              </a:rPr>
              <a:t>In a different colour, you should then underline words and phrases which help to explain what these important words mean.</a:t>
            </a:r>
            <a:endParaRPr lang="en-US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/>
              <a:t>Let’s have a go!</a:t>
            </a:r>
            <a:endParaRPr lang="en-US" sz="44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3200"/>
              <a:t>The following text comes from the “Roman Britain Resource Book” and is discussing the Roman Army.</a:t>
            </a:r>
            <a:endParaRPr lang="en-US" sz="3200"/>
          </a:p>
        </p:txBody>
      </p:sp>
      <p:pic>
        <p:nvPicPr>
          <p:cNvPr id="13321" name="Picture 9" descr="BOP00002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060575"/>
            <a:ext cx="1985963" cy="2951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Romans Invade Britain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3600"/>
              <a:t>The men who fought in the Roman army were paid to be full-time soldiers.  The army was divided up into legions. There were nearly five thousand men in a legion.  They were called legionaries.</a:t>
            </a:r>
            <a:endParaRPr lang="en-US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Let’s start by underlining the key words.</a:t>
            </a: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These are words you haven’t heard before and words you think are important for us to learn.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55650" y="2133600"/>
            <a:ext cx="7488238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>
                <a:latin typeface="Sassoon Primary Infant Bold" pitchFamily="2" charset="0"/>
              </a:rPr>
              <a:t>The men who fought in the Roman army were </a:t>
            </a:r>
            <a:r>
              <a:rPr lang="en-GB" sz="3600" u="sng">
                <a:latin typeface="Sassoon Primary Infant Bold" pitchFamily="2" charset="0"/>
              </a:rPr>
              <a:t>paid</a:t>
            </a:r>
            <a:r>
              <a:rPr lang="en-GB" sz="3600">
                <a:latin typeface="Sassoon Primary Infant Bold" pitchFamily="2" charset="0"/>
              </a:rPr>
              <a:t> to be full-time soldiers.  The army was divided up into </a:t>
            </a:r>
            <a:r>
              <a:rPr lang="en-GB" sz="3600" u="sng">
                <a:latin typeface="Sassoon Primary Infant Bold" pitchFamily="2" charset="0"/>
              </a:rPr>
              <a:t>legions</a:t>
            </a:r>
            <a:r>
              <a:rPr lang="en-GB" sz="3600">
                <a:latin typeface="Sassoon Primary Infant Bold" pitchFamily="2" charset="0"/>
              </a:rPr>
              <a:t>. There were nearly </a:t>
            </a:r>
            <a:r>
              <a:rPr lang="en-GB" sz="3600" u="sng">
                <a:latin typeface="Sassoon Primary Infant Bold" pitchFamily="2" charset="0"/>
              </a:rPr>
              <a:t>five thousand</a:t>
            </a:r>
            <a:r>
              <a:rPr lang="en-GB" sz="3600">
                <a:latin typeface="Sassoon Primary Infant Bold" pitchFamily="2" charset="0"/>
              </a:rPr>
              <a:t> men in a legion.  They were called </a:t>
            </a:r>
            <a:r>
              <a:rPr lang="en-GB" sz="3600" u="sng">
                <a:latin typeface="Sassoon Primary Infant Bold" pitchFamily="2" charset="0"/>
              </a:rPr>
              <a:t>legionaries</a:t>
            </a:r>
            <a:r>
              <a:rPr lang="en-GB" sz="3600">
                <a:latin typeface="Sassoon Primary Infant Bold" pitchFamily="2" charset="0"/>
              </a:rPr>
              <a:t>.</a:t>
            </a:r>
            <a:endParaRPr lang="en-US" sz="3600">
              <a:latin typeface="Sassoon Primary Infant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Choose a new colour.</a:t>
            </a: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Underline any information that helps explain your key vocabulary.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QUARES">
  <a:themeElements>
    <a:clrScheme name="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QUARES">
      <a:majorFont>
        <a:latin typeface="Sassoon Primary Infant Bold"/>
        <a:ea typeface=""/>
        <a:cs typeface=""/>
      </a:majorFont>
      <a:minorFont>
        <a:latin typeface="Sassoon Primary Infan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QUA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A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A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A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A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A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A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A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A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A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A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A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SQUARES</Template>
  <TotalTime>84</TotalTime>
  <Words>469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Sassoon Primary Infant Bold</vt:lpstr>
      <vt:lpstr>Times New Roman</vt:lpstr>
      <vt:lpstr>SQUARES</vt:lpstr>
      <vt:lpstr>Selective Underlining</vt:lpstr>
      <vt:lpstr>You will learn to:</vt:lpstr>
      <vt:lpstr>Non-fiction Texts</vt:lpstr>
      <vt:lpstr>What should you underline?</vt:lpstr>
      <vt:lpstr>Let’s have a go!</vt:lpstr>
      <vt:lpstr>The Romans Invade Britain</vt:lpstr>
      <vt:lpstr>Let’s start by underlining the key words.</vt:lpstr>
      <vt:lpstr>PowerPoint Presentation</vt:lpstr>
      <vt:lpstr>Choose a new colour.</vt:lpstr>
      <vt:lpstr>PowerPoint Presentation</vt:lpstr>
      <vt:lpstr>How do we connect the information?</vt:lpstr>
      <vt:lpstr>What have we just done?</vt:lpstr>
      <vt:lpstr>Now it’s your turn!</vt:lpstr>
      <vt:lpstr>Remember!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 jones</dc:creator>
  <cp:lastModifiedBy>Teacher E-Solutions</cp:lastModifiedBy>
  <cp:revision>13</cp:revision>
  <dcterms:created xsi:type="dcterms:W3CDTF">2004-10-04T16:19:04Z</dcterms:created>
  <dcterms:modified xsi:type="dcterms:W3CDTF">2019-01-18T16:53:11Z</dcterms:modified>
</cp:coreProperties>
</file>