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4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FF33"/>
    <a:srgbClr val="FF66CC"/>
    <a:srgbClr val="FF3300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1" d="100"/>
          <a:sy n="41" d="100"/>
        </p:scale>
        <p:origin x="-672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28934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2926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8013"/>
            <a:ext cx="1943100" cy="548798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8013"/>
            <a:ext cx="5676900" cy="548798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959969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8013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964895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8013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41148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62424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96440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275366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91683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57029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09813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572291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0424870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399354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ChangeArrowheads="1"/>
          </p:cNvSpPr>
          <p:nvPr/>
        </p:nvSpPr>
        <p:spPr bwMode="auto">
          <a:xfrm>
            <a:off x="0" y="0"/>
            <a:ext cx="9144000" cy="6856413"/>
          </a:xfrm>
          <a:prstGeom prst="rect">
            <a:avLst/>
          </a:prstGeom>
          <a:gradFill rotWithShape="0">
            <a:gsLst>
              <a:gs pos="0">
                <a:srgbClr val="6600CC"/>
              </a:gs>
              <a:gs pos="100000">
                <a:srgbClr val="6600CC">
                  <a:gamma/>
                  <a:shade val="0"/>
                  <a:invGamma/>
                </a:srgbClr>
              </a:gs>
            </a:gsLst>
            <a:path path="shape">
              <a:fillToRect l="50000" t="50000" r="50000" b="5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7" name="Freeform 3"/>
          <p:cNvSpPr>
            <a:spLocks/>
          </p:cNvSpPr>
          <p:nvPr/>
        </p:nvSpPr>
        <p:spPr bwMode="auto">
          <a:xfrm>
            <a:off x="1804988" y="1735138"/>
            <a:ext cx="5535612" cy="87312"/>
          </a:xfrm>
          <a:custGeom>
            <a:avLst/>
            <a:gdLst>
              <a:gd name="T0" fmla="*/ 3922 w 3923"/>
              <a:gd name="T1" fmla="*/ 0 h 55"/>
              <a:gd name="T2" fmla="*/ 0 w 3923"/>
              <a:gd name="T3" fmla="*/ 0 h 55"/>
              <a:gd name="T4" fmla="*/ 0 w 3923"/>
              <a:gd name="T5" fmla="*/ 54 h 55"/>
              <a:gd name="T6" fmla="*/ 3922 w 3923"/>
              <a:gd name="T7" fmla="*/ 54 h 55"/>
              <a:gd name="T8" fmla="*/ 3922 w 3923"/>
              <a:gd name="T9" fmla="*/ 0 h 5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923" h="55">
                <a:moveTo>
                  <a:pt x="3922" y="0"/>
                </a:moveTo>
                <a:lnTo>
                  <a:pt x="0" y="0"/>
                </a:lnTo>
                <a:lnTo>
                  <a:pt x="0" y="54"/>
                </a:lnTo>
                <a:lnTo>
                  <a:pt x="3922" y="54"/>
                </a:lnTo>
                <a:lnTo>
                  <a:pt x="3922" y="0"/>
                </a:lnTo>
              </a:path>
            </a:pathLst>
          </a:custGeom>
          <a:solidFill>
            <a:srgbClr val="C0C0C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48" name="Freeform 4"/>
          <p:cNvSpPr>
            <a:spLocks/>
          </p:cNvSpPr>
          <p:nvPr/>
        </p:nvSpPr>
        <p:spPr bwMode="auto">
          <a:xfrm>
            <a:off x="0" y="0"/>
            <a:ext cx="8693150" cy="6604000"/>
          </a:xfrm>
          <a:custGeom>
            <a:avLst/>
            <a:gdLst>
              <a:gd name="T0" fmla="*/ 6159 w 6160"/>
              <a:gd name="T1" fmla="*/ 0 h 4160"/>
              <a:gd name="T2" fmla="*/ 4479 w 6160"/>
              <a:gd name="T3" fmla="*/ 0 h 4160"/>
              <a:gd name="T4" fmla="*/ 0 w 6160"/>
              <a:gd name="T5" fmla="*/ 0 h 4160"/>
              <a:gd name="T6" fmla="*/ 0 w 6160"/>
              <a:gd name="T7" fmla="*/ 4159 h 4160"/>
              <a:gd name="T8" fmla="*/ 1920 w 6160"/>
              <a:gd name="T9" fmla="*/ 4159 h 4160"/>
              <a:gd name="T10" fmla="*/ 1920 w 6160"/>
              <a:gd name="T11" fmla="*/ 3999 h 4160"/>
              <a:gd name="T12" fmla="*/ 4399 w 6160"/>
              <a:gd name="T13" fmla="*/ 3999 h 4160"/>
              <a:gd name="T14" fmla="*/ 4399 w 6160"/>
              <a:gd name="T15" fmla="*/ 3839 h 4160"/>
              <a:gd name="T16" fmla="*/ 320 w 6160"/>
              <a:gd name="T17" fmla="*/ 3839 h 4160"/>
              <a:gd name="T18" fmla="*/ 320 w 6160"/>
              <a:gd name="T19" fmla="*/ 320 h 4160"/>
              <a:gd name="T20" fmla="*/ 6159 w 6160"/>
              <a:gd name="T21" fmla="*/ 320 h 4160"/>
              <a:gd name="T22" fmla="*/ 6159 w 6160"/>
              <a:gd name="T23" fmla="*/ 0 h 4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6160" h="4160">
                <a:moveTo>
                  <a:pt x="6159" y="0"/>
                </a:moveTo>
                <a:lnTo>
                  <a:pt x="4479" y="0"/>
                </a:lnTo>
                <a:lnTo>
                  <a:pt x="0" y="0"/>
                </a:lnTo>
                <a:lnTo>
                  <a:pt x="0" y="4159"/>
                </a:lnTo>
                <a:lnTo>
                  <a:pt x="1920" y="4159"/>
                </a:lnTo>
                <a:lnTo>
                  <a:pt x="1920" y="3999"/>
                </a:lnTo>
                <a:lnTo>
                  <a:pt x="4399" y="3999"/>
                </a:lnTo>
                <a:lnTo>
                  <a:pt x="4399" y="3839"/>
                </a:lnTo>
                <a:lnTo>
                  <a:pt x="320" y="3839"/>
                </a:lnTo>
                <a:lnTo>
                  <a:pt x="320" y="320"/>
                </a:lnTo>
                <a:lnTo>
                  <a:pt x="6159" y="320"/>
                </a:lnTo>
                <a:lnTo>
                  <a:pt x="6159" y="0"/>
                </a:lnTo>
              </a:path>
            </a:pathLst>
          </a:custGeom>
          <a:solidFill>
            <a:srgbClr val="4000D5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49" name="Rectangle 5"/>
          <p:cNvSpPr>
            <a:spLocks noChangeArrowheads="1"/>
          </p:cNvSpPr>
          <p:nvPr/>
        </p:nvSpPr>
        <p:spPr bwMode="auto">
          <a:xfrm>
            <a:off x="2708275" y="6348413"/>
            <a:ext cx="3502025" cy="254000"/>
          </a:xfrm>
          <a:prstGeom prst="rect">
            <a:avLst/>
          </a:prstGeom>
          <a:solidFill>
            <a:srgbClr val="7719B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50" name="Freeform 6"/>
          <p:cNvSpPr>
            <a:spLocks/>
          </p:cNvSpPr>
          <p:nvPr/>
        </p:nvSpPr>
        <p:spPr bwMode="auto">
          <a:xfrm>
            <a:off x="2708275" y="509588"/>
            <a:ext cx="6437313" cy="6348412"/>
          </a:xfrm>
          <a:custGeom>
            <a:avLst/>
            <a:gdLst>
              <a:gd name="T0" fmla="*/ 4561 w 4562"/>
              <a:gd name="T1" fmla="*/ 0 h 3999"/>
              <a:gd name="T2" fmla="*/ 4240 w 4562"/>
              <a:gd name="T3" fmla="*/ 0 h 3999"/>
              <a:gd name="T4" fmla="*/ 4240 w 4562"/>
              <a:gd name="T5" fmla="*/ 3678 h 3999"/>
              <a:gd name="T6" fmla="*/ 2480 w 4562"/>
              <a:gd name="T7" fmla="*/ 3678 h 3999"/>
              <a:gd name="T8" fmla="*/ 2480 w 4562"/>
              <a:gd name="T9" fmla="*/ 3838 h 3999"/>
              <a:gd name="T10" fmla="*/ 0 w 4562"/>
              <a:gd name="T11" fmla="*/ 3838 h 3999"/>
              <a:gd name="T12" fmla="*/ 0 w 4562"/>
              <a:gd name="T13" fmla="*/ 3998 h 3999"/>
              <a:gd name="T14" fmla="*/ 4561 w 4562"/>
              <a:gd name="T15" fmla="*/ 3998 h 3999"/>
              <a:gd name="T16" fmla="*/ 4561 w 4562"/>
              <a:gd name="T17" fmla="*/ 0 h 39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4562" h="3999">
                <a:moveTo>
                  <a:pt x="4561" y="0"/>
                </a:moveTo>
                <a:lnTo>
                  <a:pt x="4240" y="0"/>
                </a:lnTo>
                <a:lnTo>
                  <a:pt x="4240" y="3678"/>
                </a:lnTo>
                <a:lnTo>
                  <a:pt x="2480" y="3678"/>
                </a:lnTo>
                <a:lnTo>
                  <a:pt x="2480" y="3838"/>
                </a:lnTo>
                <a:lnTo>
                  <a:pt x="0" y="3838"/>
                </a:lnTo>
                <a:lnTo>
                  <a:pt x="0" y="3998"/>
                </a:lnTo>
                <a:lnTo>
                  <a:pt x="4561" y="3998"/>
                </a:lnTo>
                <a:lnTo>
                  <a:pt x="4561" y="0"/>
                </a:lnTo>
              </a:path>
            </a:pathLst>
          </a:custGeom>
          <a:solidFill>
            <a:srgbClr val="C900D5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51" name="Rectangle 7"/>
          <p:cNvSpPr>
            <a:spLocks noChangeArrowheads="1"/>
          </p:cNvSpPr>
          <p:nvPr/>
        </p:nvSpPr>
        <p:spPr bwMode="auto">
          <a:xfrm>
            <a:off x="8691563" y="0"/>
            <a:ext cx="452437" cy="509588"/>
          </a:xfrm>
          <a:prstGeom prst="rect">
            <a:avLst/>
          </a:prstGeom>
          <a:solidFill>
            <a:srgbClr val="7719B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52" name="Rectangle 8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8013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61913" tIns="31750" rIns="61913" bIns="3175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6153" name="Rectangle 9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61913" tIns="31750" rIns="61913" bIns="317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  <p:sldLayoutId id="2147483663" r:id="rId12"/>
    <p:sldLayoutId id="2147483664" r:id="rId13"/>
  </p:sldLayoutIdLst>
  <p:txStyles>
    <p:titleStyle>
      <a:lvl1pPr algn="ctr" defTabSz="407988" rtl="0" eaLnBrk="0" fontAlgn="base" hangingPunct="0">
        <a:spcBef>
          <a:spcPct val="0"/>
        </a:spcBef>
        <a:spcAft>
          <a:spcPct val="0"/>
        </a:spcAft>
        <a:defRPr sz="2900" b="1">
          <a:solidFill>
            <a:schemeClr val="tx2"/>
          </a:solidFill>
          <a:latin typeface="+mj-lt"/>
          <a:ea typeface="+mj-ea"/>
          <a:cs typeface="+mj-cs"/>
        </a:defRPr>
      </a:lvl1pPr>
      <a:lvl2pPr algn="ctr" defTabSz="407988" rtl="0" eaLnBrk="0" fontAlgn="base" hangingPunct="0">
        <a:spcBef>
          <a:spcPct val="0"/>
        </a:spcBef>
        <a:spcAft>
          <a:spcPct val="0"/>
        </a:spcAft>
        <a:defRPr sz="2900" b="1">
          <a:solidFill>
            <a:schemeClr val="tx2"/>
          </a:solidFill>
          <a:latin typeface="Sassoon Primary Infant Bold" pitchFamily="2" charset="0"/>
        </a:defRPr>
      </a:lvl2pPr>
      <a:lvl3pPr algn="ctr" defTabSz="407988" rtl="0" eaLnBrk="0" fontAlgn="base" hangingPunct="0">
        <a:spcBef>
          <a:spcPct val="0"/>
        </a:spcBef>
        <a:spcAft>
          <a:spcPct val="0"/>
        </a:spcAft>
        <a:defRPr sz="2900" b="1">
          <a:solidFill>
            <a:schemeClr val="tx2"/>
          </a:solidFill>
          <a:latin typeface="Sassoon Primary Infant Bold" pitchFamily="2" charset="0"/>
        </a:defRPr>
      </a:lvl3pPr>
      <a:lvl4pPr algn="ctr" defTabSz="407988" rtl="0" eaLnBrk="0" fontAlgn="base" hangingPunct="0">
        <a:spcBef>
          <a:spcPct val="0"/>
        </a:spcBef>
        <a:spcAft>
          <a:spcPct val="0"/>
        </a:spcAft>
        <a:defRPr sz="2900" b="1">
          <a:solidFill>
            <a:schemeClr val="tx2"/>
          </a:solidFill>
          <a:latin typeface="Sassoon Primary Infant Bold" pitchFamily="2" charset="0"/>
        </a:defRPr>
      </a:lvl4pPr>
      <a:lvl5pPr algn="ctr" defTabSz="407988" rtl="0" eaLnBrk="0" fontAlgn="base" hangingPunct="0">
        <a:spcBef>
          <a:spcPct val="0"/>
        </a:spcBef>
        <a:spcAft>
          <a:spcPct val="0"/>
        </a:spcAft>
        <a:defRPr sz="2900" b="1">
          <a:solidFill>
            <a:schemeClr val="tx2"/>
          </a:solidFill>
          <a:latin typeface="Sassoon Primary Infant Bold" pitchFamily="2" charset="0"/>
        </a:defRPr>
      </a:lvl5pPr>
      <a:lvl6pPr marL="457200" algn="ctr" defTabSz="407988" rtl="0" eaLnBrk="0" fontAlgn="base" hangingPunct="0">
        <a:spcBef>
          <a:spcPct val="0"/>
        </a:spcBef>
        <a:spcAft>
          <a:spcPct val="0"/>
        </a:spcAft>
        <a:defRPr sz="2900" b="1">
          <a:solidFill>
            <a:schemeClr val="tx2"/>
          </a:solidFill>
          <a:latin typeface="Sassoon Primary Infant Bold" pitchFamily="2" charset="0"/>
        </a:defRPr>
      </a:lvl6pPr>
      <a:lvl7pPr marL="914400" algn="ctr" defTabSz="407988" rtl="0" eaLnBrk="0" fontAlgn="base" hangingPunct="0">
        <a:spcBef>
          <a:spcPct val="0"/>
        </a:spcBef>
        <a:spcAft>
          <a:spcPct val="0"/>
        </a:spcAft>
        <a:defRPr sz="2900" b="1">
          <a:solidFill>
            <a:schemeClr val="tx2"/>
          </a:solidFill>
          <a:latin typeface="Sassoon Primary Infant Bold" pitchFamily="2" charset="0"/>
        </a:defRPr>
      </a:lvl7pPr>
      <a:lvl8pPr marL="1371600" algn="ctr" defTabSz="407988" rtl="0" eaLnBrk="0" fontAlgn="base" hangingPunct="0">
        <a:spcBef>
          <a:spcPct val="0"/>
        </a:spcBef>
        <a:spcAft>
          <a:spcPct val="0"/>
        </a:spcAft>
        <a:defRPr sz="2900" b="1">
          <a:solidFill>
            <a:schemeClr val="tx2"/>
          </a:solidFill>
          <a:latin typeface="Sassoon Primary Infant Bold" pitchFamily="2" charset="0"/>
        </a:defRPr>
      </a:lvl8pPr>
      <a:lvl9pPr marL="1828800" algn="ctr" defTabSz="407988" rtl="0" eaLnBrk="0" fontAlgn="base" hangingPunct="0">
        <a:spcBef>
          <a:spcPct val="0"/>
        </a:spcBef>
        <a:spcAft>
          <a:spcPct val="0"/>
        </a:spcAft>
        <a:defRPr sz="2900" b="1">
          <a:solidFill>
            <a:schemeClr val="tx2"/>
          </a:solidFill>
          <a:latin typeface="Sassoon Primary Infant Bold" pitchFamily="2" charset="0"/>
        </a:defRPr>
      </a:lvl9pPr>
    </p:titleStyle>
    <p:bodyStyle>
      <a:lvl1pPr marL="228600" indent="-228600" algn="l" defTabSz="407988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100">
          <a:solidFill>
            <a:schemeClr val="tx1"/>
          </a:solidFill>
          <a:latin typeface="+mn-lt"/>
          <a:ea typeface="+mn-ea"/>
          <a:cs typeface="+mn-cs"/>
        </a:defRPr>
      </a:lvl1pPr>
      <a:lvl2pPr marL="495300" indent="-38100" algn="l" defTabSz="407988" rtl="0" eaLnBrk="0" fontAlgn="base" hangingPunct="0">
        <a:spcBef>
          <a:spcPct val="20000"/>
        </a:spcBef>
        <a:spcAft>
          <a:spcPct val="0"/>
        </a:spcAft>
        <a:buSzPct val="100000"/>
        <a:buChar char="–"/>
        <a:defRPr>
          <a:solidFill>
            <a:schemeClr val="tx1"/>
          </a:solidFill>
          <a:latin typeface="+mn-lt"/>
        </a:defRPr>
      </a:lvl2pPr>
      <a:lvl3pPr marL="762000" indent="-152400" algn="l" defTabSz="407988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1700">
          <a:solidFill>
            <a:schemeClr val="tx1"/>
          </a:solidFill>
          <a:latin typeface="+mn-lt"/>
        </a:defRPr>
      </a:lvl3pPr>
      <a:lvl4pPr marL="1066800" indent="-152400" algn="l" defTabSz="407988" rtl="0" eaLnBrk="0" fontAlgn="base" hangingPunct="0">
        <a:spcBef>
          <a:spcPct val="20000"/>
        </a:spcBef>
        <a:spcAft>
          <a:spcPct val="0"/>
        </a:spcAft>
        <a:buSzPct val="100000"/>
        <a:buChar char="–"/>
        <a:defRPr sz="1400">
          <a:solidFill>
            <a:schemeClr val="tx1"/>
          </a:solidFill>
          <a:latin typeface="+mn-lt"/>
        </a:defRPr>
      </a:lvl4pPr>
      <a:lvl5pPr marL="1371600" indent="-152400" algn="l" defTabSz="407988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1400">
          <a:solidFill>
            <a:schemeClr val="tx1"/>
          </a:solidFill>
          <a:latin typeface="+mn-lt"/>
        </a:defRPr>
      </a:lvl5pPr>
      <a:lvl6pPr marL="1828800" indent="-152400" algn="l" defTabSz="407988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1400">
          <a:solidFill>
            <a:schemeClr val="tx1"/>
          </a:solidFill>
          <a:latin typeface="+mn-lt"/>
        </a:defRPr>
      </a:lvl6pPr>
      <a:lvl7pPr marL="2286000" indent="-152400" algn="l" defTabSz="407988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1400">
          <a:solidFill>
            <a:schemeClr val="tx1"/>
          </a:solidFill>
          <a:latin typeface="+mn-lt"/>
        </a:defRPr>
      </a:lvl7pPr>
      <a:lvl8pPr marL="2743200" indent="-152400" algn="l" defTabSz="407988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1400">
          <a:solidFill>
            <a:schemeClr val="tx1"/>
          </a:solidFill>
          <a:latin typeface="+mn-lt"/>
        </a:defRPr>
      </a:lvl8pPr>
      <a:lvl9pPr marL="3200400" indent="-152400" algn="l" defTabSz="407988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1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GB" sz="5400" u="sng"/>
              <a:t>Selective </a:t>
            </a:r>
            <a:r>
              <a:rPr lang="en-GB" sz="5400"/>
              <a:t>Underlining</a:t>
            </a:r>
            <a:endParaRPr lang="en-US" sz="540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/>
              <a:t>By Debbie Jones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4" name="Rectangle 4"/>
          <p:cNvSpPr>
            <a:spLocks noChangeArrowheads="1"/>
          </p:cNvSpPr>
          <p:nvPr/>
        </p:nvSpPr>
        <p:spPr bwMode="auto">
          <a:xfrm>
            <a:off x="900113" y="1989138"/>
            <a:ext cx="7416800" cy="3937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GB" sz="3600">
                <a:latin typeface="Sassoon Primary Infant Bold" pitchFamily="2" charset="0"/>
              </a:rPr>
              <a:t>The men who fought in the Roman army were </a:t>
            </a:r>
            <a:r>
              <a:rPr lang="en-GB" sz="3600" u="sng">
                <a:latin typeface="Sassoon Primary Infant Bold" pitchFamily="2" charset="0"/>
              </a:rPr>
              <a:t>paid</a:t>
            </a:r>
            <a:r>
              <a:rPr lang="en-GB" sz="3600">
                <a:latin typeface="Sassoon Primary Infant Bold" pitchFamily="2" charset="0"/>
              </a:rPr>
              <a:t> to be </a:t>
            </a:r>
            <a:r>
              <a:rPr lang="en-GB" sz="3600" u="sng">
                <a:solidFill>
                  <a:srgbClr val="FFFF00"/>
                </a:solidFill>
                <a:latin typeface="Sassoon Primary Infant Bold" pitchFamily="2" charset="0"/>
              </a:rPr>
              <a:t>full-time soldiers</a:t>
            </a:r>
            <a:r>
              <a:rPr lang="en-GB" sz="3600">
                <a:latin typeface="Sassoon Primary Infant Bold" pitchFamily="2" charset="0"/>
              </a:rPr>
              <a:t>.  The army was </a:t>
            </a:r>
            <a:r>
              <a:rPr lang="en-GB" sz="3600" u="sng">
                <a:solidFill>
                  <a:srgbClr val="FFFF00"/>
                </a:solidFill>
                <a:latin typeface="Sassoon Primary Infant Bold" pitchFamily="2" charset="0"/>
              </a:rPr>
              <a:t>divided up</a:t>
            </a:r>
            <a:r>
              <a:rPr lang="en-GB" sz="3600">
                <a:latin typeface="Sassoon Primary Infant Bold" pitchFamily="2" charset="0"/>
              </a:rPr>
              <a:t> into </a:t>
            </a:r>
            <a:r>
              <a:rPr lang="en-GB" sz="3600" u="sng">
                <a:latin typeface="Sassoon Primary Infant Bold" pitchFamily="2" charset="0"/>
              </a:rPr>
              <a:t>legions</a:t>
            </a:r>
            <a:r>
              <a:rPr lang="en-GB" sz="3600">
                <a:latin typeface="Sassoon Primary Infant Bold" pitchFamily="2" charset="0"/>
              </a:rPr>
              <a:t>. There were nearly </a:t>
            </a:r>
            <a:r>
              <a:rPr lang="en-GB" sz="3600" u="sng">
                <a:latin typeface="Sassoon Primary Infant Bold" pitchFamily="2" charset="0"/>
              </a:rPr>
              <a:t>five thousand</a:t>
            </a:r>
            <a:r>
              <a:rPr lang="en-GB" sz="3600">
                <a:latin typeface="Sassoon Primary Infant Bold" pitchFamily="2" charset="0"/>
              </a:rPr>
              <a:t> </a:t>
            </a:r>
            <a:r>
              <a:rPr lang="en-GB" sz="3600" u="sng">
                <a:solidFill>
                  <a:srgbClr val="FFFF00"/>
                </a:solidFill>
                <a:latin typeface="Sassoon Primary Infant Bold" pitchFamily="2" charset="0"/>
              </a:rPr>
              <a:t>men</a:t>
            </a:r>
            <a:r>
              <a:rPr lang="en-GB" sz="3600">
                <a:latin typeface="Sassoon Primary Infant Bold" pitchFamily="2" charset="0"/>
              </a:rPr>
              <a:t> in a legion.  They were called </a:t>
            </a:r>
            <a:r>
              <a:rPr lang="en-GB" sz="3600" u="sng">
                <a:latin typeface="Sassoon Primary Infant Bold" pitchFamily="2" charset="0"/>
              </a:rPr>
              <a:t>legionaries</a:t>
            </a:r>
            <a:r>
              <a:rPr lang="en-GB" sz="3600">
                <a:latin typeface="Sassoon Primary Infant Bold" pitchFamily="2" charset="0"/>
              </a:rPr>
              <a:t>.</a:t>
            </a:r>
            <a:endParaRPr lang="en-US" sz="3600">
              <a:latin typeface="Sassoon Primary Infant Bold" pitchFamily="2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How do we connect the information?</a:t>
            </a:r>
            <a:endParaRPr lang="en-US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GB" sz="3600" u="sng"/>
              <a:t>Paid</a:t>
            </a:r>
            <a:r>
              <a:rPr lang="en-GB" sz="3600"/>
              <a:t> – to be </a:t>
            </a:r>
            <a:r>
              <a:rPr lang="en-GB" sz="3600">
                <a:solidFill>
                  <a:srgbClr val="FFFF00"/>
                </a:solidFill>
              </a:rPr>
              <a:t>full-time soldiers</a:t>
            </a:r>
          </a:p>
          <a:p>
            <a:pPr>
              <a:lnSpc>
                <a:spcPct val="90000"/>
              </a:lnSpc>
            </a:pPr>
            <a:r>
              <a:rPr lang="en-GB" sz="3600" u="sng"/>
              <a:t>Legions</a:t>
            </a:r>
            <a:r>
              <a:rPr lang="en-GB" sz="3600"/>
              <a:t> – </a:t>
            </a:r>
            <a:r>
              <a:rPr lang="en-GB" sz="3600">
                <a:solidFill>
                  <a:srgbClr val="FFFF00"/>
                </a:solidFill>
              </a:rPr>
              <a:t>divided up</a:t>
            </a:r>
            <a:r>
              <a:rPr lang="en-GB" sz="3600"/>
              <a:t> into these groups</a:t>
            </a:r>
          </a:p>
          <a:p>
            <a:pPr>
              <a:lnSpc>
                <a:spcPct val="90000"/>
              </a:lnSpc>
            </a:pPr>
            <a:r>
              <a:rPr lang="en-GB" sz="3600" u="sng"/>
              <a:t>Legions</a:t>
            </a:r>
            <a:r>
              <a:rPr lang="en-GB" sz="3600"/>
              <a:t> – a group of </a:t>
            </a:r>
            <a:r>
              <a:rPr lang="en-GB" sz="3600" b="1" u="sng"/>
              <a:t>five thousand</a:t>
            </a:r>
            <a:r>
              <a:rPr lang="en-GB" sz="3600" u="sng"/>
              <a:t> men</a:t>
            </a:r>
          </a:p>
          <a:p>
            <a:pPr>
              <a:lnSpc>
                <a:spcPct val="90000"/>
              </a:lnSpc>
            </a:pPr>
            <a:r>
              <a:rPr lang="en-GB" sz="3600" u="sng"/>
              <a:t>Legionaries</a:t>
            </a:r>
            <a:r>
              <a:rPr lang="en-GB" sz="3600"/>
              <a:t> – what they called the </a:t>
            </a:r>
            <a:r>
              <a:rPr lang="en-GB" sz="3600">
                <a:solidFill>
                  <a:srgbClr val="FFFF00"/>
                </a:solidFill>
              </a:rPr>
              <a:t>men</a:t>
            </a:r>
          </a:p>
          <a:p>
            <a:pPr>
              <a:lnSpc>
                <a:spcPct val="90000"/>
              </a:lnSpc>
            </a:pPr>
            <a:endParaRPr lang="en-GB" sz="3600"/>
          </a:p>
          <a:p>
            <a:pPr>
              <a:lnSpc>
                <a:spcPct val="90000"/>
              </a:lnSpc>
            </a:pPr>
            <a:endParaRPr lang="en-GB"/>
          </a:p>
          <a:p>
            <a:pPr>
              <a:lnSpc>
                <a:spcPct val="90000"/>
              </a:lnSpc>
            </a:pPr>
            <a:endParaRPr lang="en-U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35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35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35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4" grpId="0"/>
      <p:bldP spid="23555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0" name="Rectangle 4"/>
          <p:cNvSpPr>
            <a:spLocks noGrp="1" noChangeArrowheads="1"/>
          </p:cNvSpPr>
          <p:nvPr>
            <p:ph type="ctrTitle"/>
          </p:nvPr>
        </p:nvSpPr>
        <p:spPr>
          <a:xfrm>
            <a:off x="684213" y="1628775"/>
            <a:ext cx="7772400" cy="1470025"/>
          </a:xfrm>
        </p:spPr>
        <p:txBody>
          <a:bodyPr/>
          <a:lstStyle/>
          <a:p>
            <a:r>
              <a:rPr lang="en-GB" sz="4000"/>
              <a:t>What have we just done?</a:t>
            </a:r>
            <a:endParaRPr lang="en-US" sz="4000"/>
          </a:p>
        </p:txBody>
      </p:sp>
      <p:sp>
        <p:nvSpPr>
          <p:cNvPr id="24581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1331913" y="2997200"/>
            <a:ext cx="6400800" cy="1752600"/>
          </a:xfrm>
        </p:spPr>
        <p:txBody>
          <a:bodyPr/>
          <a:lstStyle/>
          <a:p>
            <a:r>
              <a:rPr lang="en-GB" sz="3200"/>
              <a:t>We have summarised the main points by simply underlining a few important words. </a:t>
            </a:r>
          </a:p>
          <a:p>
            <a:r>
              <a:rPr lang="en-GB" sz="3200"/>
              <a:t>The underlined words will help us to learn and remember the important facts.</a:t>
            </a:r>
            <a:endParaRPr lang="en-US" sz="320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458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45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98" decel="100000" fill="hold"/>
                                        <p:tgtEl>
                                          <p:spTgt spid="245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245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45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45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898" decel="100000" fill="hold"/>
                                        <p:tgtEl>
                                          <p:spTgt spid="245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245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2458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458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898" decel="100000" fill="hold"/>
                                        <p:tgtEl>
                                          <p:spTgt spid="2458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2458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80" grpId="0"/>
      <p:bldP spid="24581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4400"/>
              <a:t>Now it’s your turn!</a:t>
            </a:r>
            <a:endParaRPr lang="en-US" sz="4400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2400">
                <a:solidFill>
                  <a:schemeClr val="accent1"/>
                </a:solidFill>
              </a:rPr>
              <a:t>Choose two different coloured pencils.</a:t>
            </a:r>
          </a:p>
          <a:p>
            <a:r>
              <a:rPr lang="en-GB" sz="2400">
                <a:solidFill>
                  <a:schemeClr val="hlink"/>
                </a:solidFill>
              </a:rPr>
              <a:t>Read through your non-fiction text.</a:t>
            </a:r>
          </a:p>
          <a:p>
            <a:r>
              <a:rPr lang="en-GB" sz="2400">
                <a:solidFill>
                  <a:srgbClr val="FFFF00"/>
                </a:solidFill>
              </a:rPr>
              <a:t>With your first colour, underline any new words or words you think are important.</a:t>
            </a:r>
          </a:p>
          <a:p>
            <a:r>
              <a:rPr lang="en-GB" sz="2400">
                <a:solidFill>
                  <a:srgbClr val="FF3300"/>
                </a:solidFill>
              </a:rPr>
              <a:t>With your second colour, underline any words or phrases which help to explain what your underlined words mean.</a:t>
            </a:r>
          </a:p>
          <a:p>
            <a:r>
              <a:rPr lang="en-GB" sz="2400">
                <a:solidFill>
                  <a:srgbClr val="FF66CC"/>
                </a:solidFill>
              </a:rPr>
              <a:t>Read your underlined words.</a:t>
            </a:r>
          </a:p>
          <a:p>
            <a:r>
              <a:rPr lang="en-GB" sz="2400">
                <a:solidFill>
                  <a:srgbClr val="66FF33"/>
                </a:solidFill>
              </a:rPr>
              <a:t>Do they help you to remember the important information?</a:t>
            </a:r>
            <a:endParaRPr lang="en-US" sz="2400">
              <a:solidFill>
                <a:srgbClr val="66FF33"/>
              </a:solidFill>
            </a:endParaRPr>
          </a:p>
        </p:txBody>
      </p:sp>
    </p:spTree>
  </p:cSld>
  <p:clrMapOvr>
    <a:masterClrMapping/>
  </p:clrMapOvr>
  <p:transition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8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8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26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6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6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266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66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66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6" grpId="0"/>
      <p:bldP spid="26627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5400"/>
              <a:t>Remember!</a:t>
            </a:r>
            <a:endParaRPr lang="en-US" sz="5400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en-GB" sz="2800"/>
              <a:t>Never underline in a real book!</a:t>
            </a:r>
          </a:p>
          <a:p>
            <a:r>
              <a:rPr lang="en-GB" sz="2800"/>
              <a:t>If your text isn't a copy, then use a piece of plastic paper to lay on top of the text before you start your underlining!</a:t>
            </a:r>
            <a:endParaRPr lang="en-US" sz="2800"/>
          </a:p>
        </p:txBody>
      </p:sp>
      <p:pic>
        <p:nvPicPr>
          <p:cNvPr id="27652" name="Picture 4"/>
          <p:cNvPicPr>
            <a:picLocks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580063" y="2781300"/>
            <a:ext cx="2663825" cy="2508250"/>
          </a:xfrm>
          <a:noFill/>
          <a:ln/>
          <a:extLst>
            <a:ext uri="{91240B29-F687-4F45-9708-019B960494DF}">
              <a14:hiddenLine xmlns:a14="http://schemas.microsoft.com/office/drawing/2010/main" w="12700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76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76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98" decel="100000" fill="hold"/>
                                        <p:tgtEl>
                                          <p:spTgt spid="276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276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898" decel="100000" fill="hold"/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898" decel="100000" fill="hold"/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35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8" dur="1000" fill="hold"/>
                                        <p:tgtEl>
                                          <p:spTgt spid="27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8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30" dur="2000" fill="hold"/>
                                        <p:tgtEl>
                                          <p:spTgt spid="2765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0" grpId="0"/>
      <p:bldP spid="27650" grpId="1"/>
      <p:bldP spid="27651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You will learn to:</a:t>
            </a:r>
            <a:endParaRPr lang="en-US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1981200"/>
            <a:ext cx="7558088" cy="2311400"/>
          </a:xfrm>
        </p:spPr>
        <p:txBody>
          <a:bodyPr/>
          <a:lstStyle/>
          <a:p>
            <a:r>
              <a:rPr lang="en-GB" sz="2800"/>
              <a:t>Decide what it is you want to find out.</a:t>
            </a:r>
          </a:p>
          <a:p>
            <a:endParaRPr lang="en-GB" sz="2800"/>
          </a:p>
          <a:p>
            <a:r>
              <a:rPr lang="en-GB" sz="2800"/>
              <a:t>How to choose the KEY WORDS and PHRASES to </a:t>
            </a:r>
            <a:r>
              <a:rPr lang="en-GB" sz="2800" u="sng"/>
              <a:t>underline</a:t>
            </a:r>
            <a:r>
              <a:rPr lang="en-GB" sz="2800"/>
              <a:t> or highlight in the text.</a:t>
            </a:r>
            <a:endParaRPr lang="en-US" sz="1900"/>
          </a:p>
        </p:txBody>
      </p:sp>
      <p:pic>
        <p:nvPicPr>
          <p:cNvPr id="7172" name="Picture 4"/>
          <p:cNvPicPr>
            <a:picLocks noChangeAspect="1" noChangeArrowheads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708400" y="4581525"/>
            <a:ext cx="2087563" cy="1054100"/>
          </a:xfrm>
          <a:noFill/>
          <a:ln/>
          <a:extLst>
            <a:ext uri="{91240B29-F687-4F45-9708-019B960494DF}">
              <a14:hiddenLine xmlns:a14="http://schemas.microsoft.com/office/drawing/2010/main" w="12700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mph" presetSubtype="0" repeatCount="indefinite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1" dur="2000" fill="hold"/>
                                        <p:tgtEl>
                                          <p:spTgt spid="717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0" grpId="0"/>
      <p:bldP spid="7171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4400"/>
              <a:t>Non-fiction Texts</a:t>
            </a:r>
            <a:endParaRPr lang="en-US" sz="440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en-GB" sz="2800"/>
              <a:t>We are studying non-fiction texts.</a:t>
            </a:r>
          </a:p>
          <a:p>
            <a:r>
              <a:rPr lang="en-GB" sz="2800"/>
              <a:t>These types of texts are factual.</a:t>
            </a:r>
          </a:p>
          <a:p>
            <a:r>
              <a:rPr lang="en-GB" sz="2800"/>
              <a:t>They will contain a lot of new vocabulary related to the subject.</a:t>
            </a:r>
            <a:endParaRPr lang="en-US" sz="2800"/>
          </a:p>
        </p:txBody>
      </p:sp>
      <p:pic>
        <p:nvPicPr>
          <p:cNvPr id="9220" name="Picture 4"/>
          <p:cNvPicPr>
            <a:picLocks noChangeAspect="1" noChangeArrowheads="1"/>
          </p:cNvPicPr>
          <p:nvPr>
            <p:ph sz="quarter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651500" y="1916113"/>
            <a:ext cx="2354263" cy="1981200"/>
          </a:xfrm>
          <a:noFill/>
          <a:ln/>
          <a:extLst>
            <a:ext uri="{91240B29-F687-4F45-9708-019B960494DF}">
              <a14:hiddenLine xmlns:a14="http://schemas.microsoft.com/office/drawing/2010/main" w="12700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</p:pic>
      <p:pic>
        <p:nvPicPr>
          <p:cNvPr id="9222" name="Picture 6"/>
          <p:cNvPicPr>
            <a:picLocks noChangeAspect="1" noChangeArrowheads="1"/>
          </p:cNvPicPr>
          <p:nvPr>
            <p:ph sz="quarter" idx="3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011863" y="4149725"/>
            <a:ext cx="1981200" cy="1981200"/>
          </a:xfrm>
          <a:noFill/>
          <a:ln/>
          <a:extLst>
            <a:ext uri="{91240B29-F687-4F45-9708-019B960494DF}">
              <a14:hiddenLine xmlns:a14="http://schemas.microsoft.com/office/drawing/2010/main" w="12700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8" grpId="0"/>
      <p:bldP spid="9219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/>
              <a:t>What should you underline?</a:t>
            </a:r>
            <a:endParaRPr lang="en-US" sz="4000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2800">
                <a:solidFill>
                  <a:srgbClr val="FF3300"/>
                </a:solidFill>
              </a:rPr>
              <a:t>You should start by underlining the KEY VOCABULARY.</a:t>
            </a:r>
          </a:p>
          <a:p>
            <a:r>
              <a:rPr lang="en-GB" sz="2800"/>
              <a:t>This means you underline the important words which relate to the topic.</a:t>
            </a:r>
          </a:p>
          <a:p>
            <a:r>
              <a:rPr lang="en-GB" sz="2800">
                <a:solidFill>
                  <a:srgbClr val="FFFF00"/>
                </a:solidFill>
              </a:rPr>
              <a:t>In a different colour, you should then underline words and phrases which help to explain what these important words mean.</a:t>
            </a:r>
            <a:endParaRPr lang="en-US" sz="280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2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0" grpId="0"/>
      <p:bldP spid="12291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4400"/>
              <a:t>Let’s have a go!</a:t>
            </a:r>
            <a:endParaRPr lang="en-US" sz="4400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en-GB" sz="3200"/>
              <a:t>The following text comes from the “Roman Britain Resource Book” and is discussing the Roman Army.</a:t>
            </a:r>
            <a:endParaRPr lang="en-US" sz="3200"/>
          </a:p>
        </p:txBody>
      </p:sp>
      <p:pic>
        <p:nvPicPr>
          <p:cNvPr id="13321" name="Picture 9" descr="BOP00002"/>
          <p:cNvPicPr>
            <a:picLocks noChangeAspect="1" noChangeArrowheads="1"/>
          </p:cNvPicPr>
          <p:nvPr>
            <p:ph sz="quarter" idx="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867400" y="2060575"/>
            <a:ext cx="1985963" cy="295116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33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3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98" decel="100000" fill="hold"/>
                                        <p:tgtEl>
                                          <p:spTgt spid="133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898" decel="100000" fill="hold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35" presetClass="emph" presetSubtype="0" repeatCount="indefinite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2" dur="1000" fill="hold"/>
                                        <p:tgtEl>
                                          <p:spTgt spid="13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4" grpId="0"/>
      <p:bldP spid="13315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The Romans Invade Britain</a:t>
            </a:r>
            <a:endParaRPr lang="en-US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GB" sz="3600"/>
              <a:t>The men who fought in the Roman army were paid to be full-time soldiers.  The army was divided up into legions. There were nearly five thousand men in a legion.  They were called legionaries.</a:t>
            </a:r>
            <a:endParaRPr lang="en-US" sz="360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2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GB"/>
              <a:t>Let’s start by underlining the key words.</a:t>
            </a:r>
            <a:endParaRPr lang="en-US"/>
          </a:p>
        </p:txBody>
      </p:sp>
      <p:sp>
        <p:nvSpPr>
          <p:cNvPr id="17413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/>
              <a:t>These are words you haven’t heard before and words you think are important for us to learn.</a:t>
            </a:r>
            <a:endParaRPr lang="en-U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74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74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74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74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74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74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2" grpId="0"/>
      <p:bldP spid="1741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0" name="Rectangle 4"/>
          <p:cNvSpPr>
            <a:spLocks noChangeArrowheads="1"/>
          </p:cNvSpPr>
          <p:nvPr/>
        </p:nvSpPr>
        <p:spPr bwMode="auto">
          <a:xfrm>
            <a:off x="755650" y="2133600"/>
            <a:ext cx="7488238" cy="3387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GB" sz="3600">
                <a:latin typeface="Sassoon Primary Infant Bold" pitchFamily="2" charset="0"/>
              </a:rPr>
              <a:t>The men who fought in the Roman army were </a:t>
            </a:r>
            <a:r>
              <a:rPr lang="en-GB" sz="3600" u="sng">
                <a:latin typeface="Sassoon Primary Infant Bold" pitchFamily="2" charset="0"/>
              </a:rPr>
              <a:t>paid</a:t>
            </a:r>
            <a:r>
              <a:rPr lang="en-GB" sz="3600">
                <a:latin typeface="Sassoon Primary Infant Bold" pitchFamily="2" charset="0"/>
              </a:rPr>
              <a:t> to be full-time soldiers.  The army was divided up into </a:t>
            </a:r>
            <a:r>
              <a:rPr lang="en-GB" sz="3600" u="sng">
                <a:latin typeface="Sassoon Primary Infant Bold" pitchFamily="2" charset="0"/>
              </a:rPr>
              <a:t>legions</a:t>
            </a:r>
            <a:r>
              <a:rPr lang="en-GB" sz="3600">
                <a:latin typeface="Sassoon Primary Infant Bold" pitchFamily="2" charset="0"/>
              </a:rPr>
              <a:t>. There were nearly </a:t>
            </a:r>
            <a:r>
              <a:rPr lang="en-GB" sz="3600" u="sng">
                <a:latin typeface="Sassoon Primary Infant Bold" pitchFamily="2" charset="0"/>
              </a:rPr>
              <a:t>five thousand</a:t>
            </a:r>
            <a:r>
              <a:rPr lang="en-GB" sz="3600">
                <a:latin typeface="Sassoon Primary Infant Bold" pitchFamily="2" charset="0"/>
              </a:rPr>
              <a:t> men in a legion.  They were called </a:t>
            </a:r>
            <a:r>
              <a:rPr lang="en-GB" sz="3600" u="sng">
                <a:latin typeface="Sassoon Primary Infant Bold" pitchFamily="2" charset="0"/>
              </a:rPr>
              <a:t>legionaries</a:t>
            </a:r>
            <a:r>
              <a:rPr lang="en-GB" sz="3600">
                <a:latin typeface="Sassoon Primary Infant Bold" pitchFamily="2" charset="0"/>
              </a:rPr>
              <a:t>.</a:t>
            </a:r>
            <a:endParaRPr lang="en-US" sz="3600">
              <a:latin typeface="Sassoon Primary Infant Bold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8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GB"/>
              <a:t>Choose a new colour.</a:t>
            </a:r>
            <a:endParaRPr lang="en-US"/>
          </a:p>
        </p:txBody>
      </p:sp>
      <p:sp>
        <p:nvSpPr>
          <p:cNvPr id="21509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/>
              <a:t>Underline any information that helps explain your key vocabulary.</a:t>
            </a:r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QUARES">
  <a:themeElements>
    <a:clrScheme name="">
      <a:dk1>
        <a:srgbClr val="969696"/>
      </a:dk1>
      <a:lt1>
        <a:srgbClr val="FFFFFF"/>
      </a:lt1>
      <a:dk2>
        <a:srgbClr val="000000"/>
      </a:dk2>
      <a:lt2>
        <a:srgbClr val="FFFFFF"/>
      </a:lt2>
      <a:accent1>
        <a:srgbClr val="00CC99"/>
      </a:accent1>
      <a:accent2>
        <a:srgbClr val="3333CC"/>
      </a:accent2>
      <a:accent3>
        <a:srgbClr val="AAAAAA"/>
      </a:accent3>
      <a:accent4>
        <a:srgbClr val="DADADA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SQUARES">
      <a:majorFont>
        <a:latin typeface="Sassoon Primary Infant Bold"/>
        <a:ea typeface=""/>
        <a:cs typeface=""/>
      </a:majorFont>
      <a:minorFont>
        <a:latin typeface="Sassoon Primary Infant Bol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SQUARE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QUARES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QUARES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QUARES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QUARES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QUARES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QUARES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QUARES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QUARES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QUARES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QUARES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QUARES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SQUARES</Template>
  <TotalTime>84</TotalTime>
  <Words>469</Words>
  <Application>Microsoft Office PowerPoint</Application>
  <PresentationFormat>On-screen Show (4:3)</PresentationFormat>
  <Paragraphs>43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Sassoon Primary Infant Bold</vt:lpstr>
      <vt:lpstr>Times New Roman</vt:lpstr>
      <vt:lpstr>SQUARES</vt:lpstr>
      <vt:lpstr>Selective Underlining</vt:lpstr>
      <vt:lpstr>You will learn to:</vt:lpstr>
      <vt:lpstr>Non-fiction Texts</vt:lpstr>
      <vt:lpstr>What should you underline?</vt:lpstr>
      <vt:lpstr>Let’s have a go!</vt:lpstr>
      <vt:lpstr>The Romans Invade Britain</vt:lpstr>
      <vt:lpstr>Let’s start by underlining the key words.</vt:lpstr>
      <vt:lpstr>PowerPoint Presentation</vt:lpstr>
      <vt:lpstr>Choose a new colour.</vt:lpstr>
      <vt:lpstr>PowerPoint Presentation</vt:lpstr>
      <vt:lpstr>How do we connect the information?</vt:lpstr>
      <vt:lpstr>What have we just done?</vt:lpstr>
      <vt:lpstr>Now it’s your turn!</vt:lpstr>
      <vt:lpstr>Remember!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debbie jones</dc:creator>
  <cp:lastModifiedBy>Teacher E-Solutions</cp:lastModifiedBy>
  <cp:revision>13</cp:revision>
  <dcterms:created xsi:type="dcterms:W3CDTF">2004-10-04T16:19:04Z</dcterms:created>
  <dcterms:modified xsi:type="dcterms:W3CDTF">2019-01-18T16:53:11Z</dcterms:modified>
</cp:coreProperties>
</file>