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495" r:id="rId2"/>
    <p:sldId id="414" r:id="rId3"/>
    <p:sldId id="496" r:id="rId4"/>
    <p:sldId id="413" r:id="rId5"/>
    <p:sldId id="371" r:id="rId6"/>
    <p:sldId id="372" r:id="rId7"/>
    <p:sldId id="483" r:id="rId8"/>
    <p:sldId id="498" r:id="rId9"/>
    <p:sldId id="499" r:id="rId10"/>
    <p:sldId id="500" r:id="rId11"/>
    <p:sldId id="501" r:id="rId12"/>
    <p:sldId id="510" r:id="rId13"/>
    <p:sldId id="374" r:id="rId14"/>
    <p:sldId id="503" r:id="rId15"/>
    <p:sldId id="502" r:id="rId16"/>
    <p:sldId id="504" r:id="rId17"/>
    <p:sldId id="505" r:id="rId18"/>
    <p:sldId id="481" r:id="rId19"/>
    <p:sldId id="482" r:id="rId20"/>
    <p:sldId id="459" r:id="rId21"/>
    <p:sldId id="467" r:id="rId22"/>
    <p:sldId id="460" r:id="rId23"/>
    <p:sldId id="466" r:id="rId24"/>
    <p:sldId id="511" r:id="rId25"/>
    <p:sldId id="512" r:id="rId26"/>
    <p:sldId id="468" r:id="rId27"/>
    <p:sldId id="506" r:id="rId28"/>
    <p:sldId id="470" r:id="rId29"/>
    <p:sldId id="509" r:id="rId30"/>
    <p:sldId id="513" r:id="rId31"/>
    <p:sldId id="444" r:id="rId32"/>
    <p:sldId id="494" r:id="rId33"/>
    <p:sldId id="449" r:id="rId34"/>
    <p:sldId id="450" r:id="rId35"/>
    <p:sldId id="514" r:id="rId3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FF"/>
    <a:srgbClr val="0000FF"/>
    <a:srgbClr val="FF00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75320" autoAdjust="0"/>
  </p:normalViewPr>
  <p:slideViewPr>
    <p:cSldViewPr>
      <p:cViewPr>
        <p:scale>
          <a:sx n="60" d="100"/>
          <a:sy n="60" d="100"/>
        </p:scale>
        <p:origin x="-120" y="-58"/>
      </p:cViewPr>
      <p:guideLst>
        <p:guide orient="horz" pos="2160"/>
        <p:guide pos="2880"/>
      </p:guideLst>
    </p:cSldViewPr>
  </p:slideViewPr>
  <p:outlineViewPr>
    <p:cViewPr>
      <p:scale>
        <a:sx n="33" d="100"/>
        <a:sy n="33" d="100"/>
      </p:scale>
      <p:origin x="0" y="8370"/>
    </p:cViewPr>
  </p:outlineViewPr>
  <p:notesTextViewPr>
    <p:cViewPr>
      <p:scale>
        <a:sx n="100" d="100"/>
        <a:sy n="100" d="100"/>
      </p:scale>
      <p:origin x="0" y="0"/>
    </p:cViewPr>
  </p:notesTextViewPr>
  <p:sorterViewPr>
    <p:cViewPr>
      <p:scale>
        <a:sx n="100" d="100"/>
        <a:sy n="100" d="100"/>
      </p:scale>
      <p:origin x="0" y="572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3789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DC14E639-43CC-4B1C-AEAA-36A9078575BF}" type="slidenum">
              <a:rPr lang="en-US"/>
              <a:pPr>
                <a:defRPr/>
              </a:pPr>
              <a:t>‹#›</a:t>
            </a:fld>
            <a:endParaRPr lang="en-US"/>
          </a:p>
        </p:txBody>
      </p:sp>
    </p:spTree>
    <p:extLst>
      <p:ext uri="{BB962C8B-B14F-4D97-AF65-F5344CB8AC3E}">
        <p14:creationId xmlns:p14="http://schemas.microsoft.com/office/powerpoint/2010/main" val="40104036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smtClean="0"/>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C7ECA79-8A51-4927-B327-10AD44D7649D}" type="slidenum">
              <a:rPr lang="en-US" sz="1200" smtClean="0"/>
              <a:pPr eaLnBrk="1" hangingPunct="1"/>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3536DFF-BDD9-4BD3-990F-B53EC07C3EE0}" type="slidenum">
              <a:rPr lang="en-US" sz="1200" smtClean="0"/>
              <a:pPr eaLnBrk="1" hangingPunct="1"/>
              <a:t>11</a:t>
            </a:fld>
            <a:endParaRPr lang="en-US" sz="1200" smtClean="0"/>
          </a:p>
        </p:txBody>
      </p:sp>
      <p:sp>
        <p:nvSpPr>
          <p:cNvPr id="48131" name="Rectangle 2"/>
          <p:cNvSpPr>
            <a:spLocks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40CBB9D-2380-4583-8456-96DA5DB900A0}" type="slidenum">
              <a:rPr lang="en-US" sz="1200" smtClean="0"/>
              <a:pPr eaLnBrk="1" hangingPunct="1"/>
              <a:t>12</a:t>
            </a:fld>
            <a:endParaRPr lang="en-US" sz="1200" smtClean="0"/>
          </a:p>
        </p:txBody>
      </p:sp>
      <p:sp>
        <p:nvSpPr>
          <p:cNvPr id="49155" name="Rectangle 2"/>
          <p:cNvSpPr>
            <a:spLocks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0FE883A-71E5-4350-9C8A-39C7D9C691C0}" type="slidenum">
              <a:rPr lang="en-US" sz="1200" smtClean="0"/>
              <a:pPr eaLnBrk="1" hangingPunct="1"/>
              <a:t>13</a:t>
            </a:fld>
            <a:endParaRPr lang="en-US" sz="1200" smtClean="0"/>
          </a:p>
        </p:txBody>
      </p:sp>
      <p:sp>
        <p:nvSpPr>
          <p:cNvPr id="50179" name="Rectangle 2"/>
          <p:cNvSpPr>
            <a:spLocks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D3B2130-2E34-4570-BA41-C89A6318AFEC}" type="slidenum">
              <a:rPr lang="en-US" sz="1200" smtClean="0"/>
              <a:pPr eaLnBrk="1" hangingPunct="1"/>
              <a:t>14</a:t>
            </a:fld>
            <a:endParaRPr lang="en-US" sz="1200" smtClean="0"/>
          </a:p>
        </p:txBody>
      </p:sp>
      <p:sp>
        <p:nvSpPr>
          <p:cNvPr id="51203" name="Rectangle 2"/>
          <p:cNvSpPr>
            <a:spLocks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fld id="{E6A8703F-8F9B-4A3A-9CF7-DFADCD5042CB}" type="slidenum">
              <a:rPr lang="en-US" sz="1200"/>
              <a:pPr algn="r" eaLnBrk="1" hangingPunct="1"/>
              <a:t>15</a:t>
            </a:fld>
            <a:endParaRPr lang="en-US" sz="1200"/>
          </a:p>
        </p:txBody>
      </p:sp>
      <p:sp>
        <p:nvSpPr>
          <p:cNvPr id="52227" name="Rectangle 2"/>
          <p:cNvSpPr>
            <a:spLocks noChangeArrowheads="1" noTextEdit="1"/>
          </p:cNvSpPr>
          <p:nvPr>
            <p:ph type="sldImg"/>
          </p:nvPr>
        </p:nvSpPr>
        <p:spPr>
          <a:xfrm>
            <a:off x="1149350" y="690563"/>
            <a:ext cx="4557713" cy="3417887"/>
          </a:xfrm>
          <a:solidFill>
            <a:srgbClr val="FFFFFF"/>
          </a:solidFill>
          <a:ln/>
        </p:spPr>
      </p:sp>
      <p:sp>
        <p:nvSpPr>
          <p:cNvPr id="52228" name="Rectangle 3"/>
          <p:cNvSpPr>
            <a:spLocks noChangeArrowheads="1"/>
          </p:cNvSpPr>
          <p:nvPr>
            <p:ph type="body" idx="1"/>
          </p:nvPr>
        </p:nvSpPr>
        <p:spPr>
          <a:solidFill>
            <a:srgbClr val="FFFFFF"/>
          </a:solidFill>
          <a:ln>
            <a:solidFill>
              <a:srgbClr val="000000"/>
            </a:solidFill>
          </a:ln>
        </p:spPr>
        <p:txBody>
          <a:bodyPr lIns="89950" tIns="44975" rIns="89950" bIns="44975"/>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fld id="{B5242AAA-963A-49A2-8BCD-1B9636C6DE1D}" type="slidenum">
              <a:rPr lang="en-US" sz="1200"/>
              <a:pPr algn="r" eaLnBrk="1" hangingPunct="1"/>
              <a:t>16</a:t>
            </a:fld>
            <a:endParaRPr lang="en-US" sz="1200"/>
          </a:p>
        </p:txBody>
      </p:sp>
      <p:sp>
        <p:nvSpPr>
          <p:cNvPr id="53251" name="Rectangle 2"/>
          <p:cNvSpPr>
            <a:spLocks noChangeArrowheads="1" noTextEdit="1"/>
          </p:cNvSpPr>
          <p:nvPr>
            <p:ph type="sldImg"/>
          </p:nvPr>
        </p:nvSpPr>
        <p:spPr>
          <a:xfrm>
            <a:off x="1149350" y="690563"/>
            <a:ext cx="4557713" cy="3417887"/>
          </a:xfrm>
          <a:solidFill>
            <a:srgbClr val="FFFFFF"/>
          </a:solidFill>
          <a:ln/>
        </p:spPr>
      </p:sp>
      <p:sp>
        <p:nvSpPr>
          <p:cNvPr id="53252" name="Rectangle 3"/>
          <p:cNvSpPr>
            <a:spLocks noChangeArrowheads="1"/>
          </p:cNvSpPr>
          <p:nvPr>
            <p:ph type="body" idx="1"/>
          </p:nvPr>
        </p:nvSpPr>
        <p:spPr>
          <a:solidFill>
            <a:srgbClr val="FFFFFF"/>
          </a:solidFill>
          <a:ln>
            <a:solidFill>
              <a:srgbClr val="000000"/>
            </a:solidFill>
          </a:ln>
        </p:spPr>
        <p:txBody>
          <a:bodyPr lIns="89950" tIns="44975" rIns="89950" bIns="44975"/>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EF7EA07-8398-4384-BCDE-EADA98538A62}" type="slidenum">
              <a:rPr lang="en-US" sz="1200" smtClean="0"/>
              <a:pPr eaLnBrk="1" hangingPunct="1"/>
              <a:t>17</a:t>
            </a:fld>
            <a:endParaRPr lang="en-US" sz="1200" smtClean="0"/>
          </a:p>
        </p:txBody>
      </p:sp>
      <p:sp>
        <p:nvSpPr>
          <p:cNvPr id="54275" name="Rectangle 2"/>
          <p:cNvSpPr>
            <a:spLocks noChangeArrowheads="1" noTextEdit="1"/>
          </p:cNvSpPr>
          <p:nvPr>
            <p:ph type="sldImg"/>
          </p:nvPr>
        </p:nvSpPr>
        <p:spPr>
          <a:xfrm>
            <a:off x="1149350" y="690563"/>
            <a:ext cx="4557713" cy="3417887"/>
          </a:xfrm>
          <a:solidFill>
            <a:srgbClr val="FFFFFF"/>
          </a:solidFill>
          <a:ln/>
        </p:spPr>
      </p:sp>
      <p:sp>
        <p:nvSpPr>
          <p:cNvPr id="54276" name="Rectangle 3"/>
          <p:cNvSpPr>
            <a:spLocks noChangeArrowheads="1"/>
          </p:cNvSpPr>
          <p:nvPr>
            <p:ph type="body" idx="1"/>
          </p:nvPr>
        </p:nvSpPr>
        <p:spPr>
          <a:solidFill>
            <a:srgbClr val="FFFFFF"/>
          </a:solidFill>
          <a:ln>
            <a:solidFill>
              <a:srgbClr val="000000"/>
            </a:solidFill>
          </a:ln>
        </p:spPr>
        <p:txBody>
          <a:bodyPr lIns="89950" tIns="44975" rIns="89950" bIns="44975"/>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fld id="{80F75B46-0F3F-4FF1-8D13-D69EE23EA1F6}" type="slidenum">
              <a:rPr lang="en-US" sz="1200"/>
              <a:pPr algn="r" eaLnBrk="1" hangingPunct="1"/>
              <a:t>18</a:t>
            </a:fld>
            <a:endParaRPr lang="en-US" sz="1200"/>
          </a:p>
        </p:txBody>
      </p:sp>
      <p:sp>
        <p:nvSpPr>
          <p:cNvPr id="55299" name="Rectangle 2"/>
          <p:cNvSpPr>
            <a:spLocks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Concerns composure, optimism, and stable moods.</a:t>
            </a:r>
          </a:p>
          <a:p>
            <a:endParaRPr lang="en-US" smtClean="0"/>
          </a:p>
          <a:p>
            <a:r>
              <a:rPr lang="en-US" smtClean="0"/>
              <a:t>Leaders high scores on self esteem :</a:t>
            </a:r>
          </a:p>
          <a:p>
            <a:r>
              <a:rPr lang="en-US" smtClean="0"/>
              <a:t>• Handle pressure well</a:t>
            </a:r>
          </a:p>
          <a:p>
            <a:r>
              <a:rPr lang="en-US" smtClean="0"/>
              <a:t>• Not take criticism personally</a:t>
            </a:r>
          </a:p>
          <a:p>
            <a:r>
              <a:rPr lang="en-US" smtClean="0"/>
              <a:t>• Expect to succeed</a:t>
            </a:r>
          </a:p>
          <a:p>
            <a:r>
              <a:rPr lang="en-US" smtClean="0"/>
              <a:t>• Be hard to coach</a:t>
            </a:r>
          </a:p>
          <a:p>
            <a:r>
              <a:rPr lang="en-US" smtClean="0"/>
              <a:t>• Overlook their mistakes</a:t>
            </a:r>
          </a:p>
          <a:p>
            <a:r>
              <a:rPr lang="en-US" b="1" smtClean="0"/>
              <a:t>LEADERSHIP</a:t>
            </a:r>
          </a:p>
          <a:p>
            <a:r>
              <a:rPr lang="en-US" b="1" smtClean="0"/>
              <a:t>IMPLICATIONS </a:t>
            </a:r>
            <a:r>
              <a:rPr lang="en-US" smtClean="0"/>
              <a:t>Compared to other leaders, your scores suggest that you usually maintain a</a:t>
            </a:r>
          </a:p>
          <a:p>
            <a:r>
              <a:rPr lang="en-US" smtClean="0"/>
              <a:t>positive attitude, remain patient with staff errors and</a:t>
            </a:r>
          </a:p>
          <a:p>
            <a:r>
              <a:rPr lang="en-US" smtClean="0"/>
              <a:t>mistakes, and persist in the face of challenges, frustration, and reversals. On</a:t>
            </a:r>
          </a:p>
          <a:p>
            <a:r>
              <a:rPr lang="en-US" smtClean="0"/>
              <a:t>the other hand, you may  be reluctant to listen to negative feedback.</a:t>
            </a:r>
          </a:p>
          <a:p>
            <a:r>
              <a:rPr lang="en-US" b="1" smtClean="0"/>
              <a:t>COMPETENCY</a:t>
            </a:r>
          </a:p>
          <a:p>
            <a:r>
              <a:rPr lang="en-US" b="1" smtClean="0"/>
              <a:t>ANALYSIS</a:t>
            </a:r>
          </a:p>
          <a:p>
            <a:r>
              <a:rPr lang="en-US" smtClean="0"/>
              <a:t>COMPOSURE:You are perceived as confident and self-assured, </a:t>
            </a:r>
          </a:p>
          <a:p>
            <a:r>
              <a:rPr lang="en-US" smtClean="0"/>
              <a:t>LISTENING:You are so confident in your judgments that you may sometimes</a:t>
            </a:r>
          </a:p>
          <a:p>
            <a:r>
              <a:rPr lang="en-US" smtClean="0"/>
              <a:t>seem not to take others’ views seriously. As a result, others may see you as</a:t>
            </a:r>
          </a:p>
          <a:p>
            <a:r>
              <a:rPr lang="en-US" smtClean="0"/>
              <a:t>arrogant, regardless of the merit of your views.</a:t>
            </a:r>
          </a:p>
          <a:p>
            <a:r>
              <a:rPr lang="en-US" smtClean="0"/>
              <a:t>LEARNING AND PERSONAL COACHABILITY: You are open to and may</a:t>
            </a:r>
          </a:p>
          <a:p>
            <a:r>
              <a:rPr lang="en-US" smtClean="0"/>
              <a:t>even solicit feedback. At the same time, because you are so self-confident,</a:t>
            </a:r>
          </a:p>
          <a:p>
            <a:r>
              <a:rPr lang="en-US" smtClean="0"/>
              <a:t>you may tend to focus on the positive and ignore the negative. This can make</a:t>
            </a:r>
          </a:p>
          <a:p>
            <a:r>
              <a:rPr lang="en-US" smtClean="0"/>
              <a:t>you hard to coach.</a:t>
            </a:r>
          </a:p>
          <a:p>
            <a:r>
              <a:rPr lang="en-US" smtClean="0"/>
              <a:t>STRESS MANAGEMENT:You seem to deal comfortably with frustrations,</a:t>
            </a:r>
          </a:p>
          <a:p>
            <a:r>
              <a:rPr lang="en-US" smtClean="0"/>
              <a:t>delays, and the pressures of deadlines and heavy workloads. In fact, you</a:t>
            </a:r>
          </a:p>
          <a:p>
            <a:r>
              <a:rPr lang="en-US" smtClean="0"/>
              <a:t>appear to thrive under pressure, perhaps taking on more than you should.</a:t>
            </a:r>
          </a:p>
          <a:p>
            <a:r>
              <a:rPr lang="en-US" smtClean="0"/>
              <a:t>Others admire and count on your resilience.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fld id="{0C0C02E2-AB09-4F44-BE36-6DEA753D4BB7}" type="slidenum">
              <a:rPr lang="en-US" sz="1200"/>
              <a:pPr algn="r" eaLnBrk="1" hangingPunct="1"/>
              <a:t>19</a:t>
            </a:fld>
            <a:endParaRPr lang="en-US" sz="1200"/>
          </a:p>
        </p:txBody>
      </p:sp>
      <p:sp>
        <p:nvSpPr>
          <p:cNvPr id="56323" name="Rectangle 2"/>
          <p:cNvSpPr>
            <a:spLocks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fld id="{4D7B1068-18EE-4B32-B2A4-B7EAFED2EF0B}" type="slidenum">
              <a:rPr lang="en-US" sz="1200"/>
              <a:pPr algn="r" eaLnBrk="1" hangingPunct="1"/>
              <a:t>20</a:t>
            </a:fld>
            <a:endParaRPr lang="en-US" sz="1200"/>
          </a:p>
        </p:txBody>
      </p:sp>
      <p:sp>
        <p:nvSpPr>
          <p:cNvPr id="57347" name="Rectangle 2"/>
          <p:cNvSpPr>
            <a:spLocks noChangeArrowheads="1" noTextEdit="1"/>
          </p:cNvSpPr>
          <p:nvPr>
            <p:ph type="sldImg"/>
          </p:nvPr>
        </p:nvSpPr>
        <p:spPr>
          <a:xfrm>
            <a:off x="1149350" y="690563"/>
            <a:ext cx="4557713" cy="3417887"/>
          </a:xfrm>
          <a:solidFill>
            <a:srgbClr val="FFFFFF"/>
          </a:solidFill>
          <a:ln/>
        </p:spPr>
      </p:sp>
      <p:sp>
        <p:nvSpPr>
          <p:cNvPr id="57348" name="Rectangle 3"/>
          <p:cNvSpPr>
            <a:spLocks noChangeArrowheads="1"/>
          </p:cNvSpPr>
          <p:nvPr>
            <p:ph type="body" idx="1"/>
          </p:nvPr>
        </p:nvSpPr>
        <p:spPr>
          <a:solidFill>
            <a:srgbClr val="FFFFFF"/>
          </a:solidFill>
          <a:ln>
            <a:solidFill>
              <a:srgbClr val="000000"/>
            </a:solidFill>
          </a:ln>
        </p:spPr>
        <p:txBody>
          <a:bodyPr lIns="89950" tIns="44975" rIns="89950" bIns="44975"/>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1F16FA0-BECD-4D6E-AAF0-EB5071C8BABB}" type="slidenum">
              <a:rPr lang="en-US" sz="1200" smtClean="0"/>
              <a:pPr eaLnBrk="1" hangingPunct="1"/>
              <a:t>2</a:t>
            </a:fld>
            <a:endParaRPr lang="en-US" sz="1200" smtClean="0"/>
          </a:p>
        </p:txBody>
      </p:sp>
      <p:sp>
        <p:nvSpPr>
          <p:cNvPr id="39939" name="Rectangle 2"/>
          <p:cNvSpPr>
            <a:spLocks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fld id="{FE3E65A4-FFEE-4554-8327-1F737A4AE3B0}" type="slidenum">
              <a:rPr lang="en-US" sz="1200"/>
              <a:pPr algn="r" eaLnBrk="1" hangingPunct="1"/>
              <a:t>21</a:t>
            </a:fld>
            <a:endParaRPr lang="en-US" sz="1200"/>
          </a:p>
        </p:txBody>
      </p:sp>
      <p:sp>
        <p:nvSpPr>
          <p:cNvPr id="58371" name="Rectangle 2"/>
          <p:cNvSpPr>
            <a:spLocks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Persons with positive attitudes toward authority follow rules and respect procedures; they are compliant, conforming, socially appropriate, and easy to supervise. Persons with negative attitudes toward authority ignore rules and violate procedures; they are rebellious, refractory, and hard to supervise.</a:t>
            </a:r>
          </a:p>
          <a:p>
            <a:r>
              <a:rPr lang="en-US" smtClean="0"/>
              <a:t>The predisposition to act in an obedient and respectful manner in situations in which there is a socially sanctioned expectation that an overt or implied command or request will be followed. Situations include  those in which there is a legal obligation to confirm (e.g., traffic regulations), institutions such as churches, offices (e.g., manager) roles (parents) or symbols that are seen as exerting socially sanctioned pressure to exact some degree of obedience and respect.</a:t>
            </a:r>
          </a:p>
          <a:p>
            <a:endParaRPr lang="en-US" smtClean="0"/>
          </a:p>
          <a:p>
            <a:r>
              <a:rPr lang="en-US" b="1" smtClean="0"/>
              <a:t>LEADERSHIP</a:t>
            </a:r>
          </a:p>
          <a:p>
            <a:r>
              <a:rPr lang="en-US" b="1" smtClean="0"/>
              <a:t>IMPLICATIONS</a:t>
            </a:r>
          </a:p>
          <a:p>
            <a:r>
              <a:rPr lang="en-US" smtClean="0"/>
              <a:t>You are concerned about rules,</a:t>
            </a:r>
          </a:p>
          <a:p>
            <a:r>
              <a:rPr lang="en-US" smtClean="0"/>
              <a:t>procedures, and task clarity. </a:t>
            </a:r>
          </a:p>
          <a:p>
            <a:r>
              <a:rPr lang="en-US" smtClean="0"/>
              <a:t>RULE ORIENTATION:You respect the rules of the organization, you</a:t>
            </a:r>
          </a:p>
          <a:p>
            <a:r>
              <a:rPr lang="en-US" smtClean="0"/>
              <a:t>follow them carefully, and you expect others to do so as well.</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fld id="{8655B86B-4429-4A7A-B5E9-D503E5335A35}" type="slidenum">
              <a:rPr lang="en-US" sz="1200"/>
              <a:pPr algn="r" eaLnBrk="1" hangingPunct="1"/>
              <a:t>22</a:t>
            </a:fld>
            <a:endParaRPr lang="en-US" sz="1200"/>
          </a:p>
        </p:txBody>
      </p:sp>
      <p:sp>
        <p:nvSpPr>
          <p:cNvPr id="59395" name="Rectangle 2"/>
          <p:cNvSpPr>
            <a:spLocks noChangeArrowheads="1" noTextEdit="1"/>
          </p:cNvSpPr>
          <p:nvPr>
            <p:ph type="sldImg"/>
          </p:nvPr>
        </p:nvSpPr>
        <p:spPr>
          <a:xfrm>
            <a:off x="1149350" y="690563"/>
            <a:ext cx="4557713" cy="3417887"/>
          </a:xfrm>
          <a:solidFill>
            <a:srgbClr val="FFFFFF"/>
          </a:solidFill>
          <a:ln/>
        </p:spPr>
      </p:sp>
      <p:sp>
        <p:nvSpPr>
          <p:cNvPr id="59396" name="Rectangle 3"/>
          <p:cNvSpPr>
            <a:spLocks noChangeArrowheads="1"/>
          </p:cNvSpPr>
          <p:nvPr>
            <p:ph type="body" idx="1"/>
          </p:nvPr>
        </p:nvSpPr>
        <p:spPr>
          <a:solidFill>
            <a:srgbClr val="FFFFFF"/>
          </a:solidFill>
          <a:ln>
            <a:solidFill>
              <a:srgbClr val="000000"/>
            </a:solidFill>
          </a:ln>
        </p:spPr>
        <p:txBody>
          <a:bodyPr lIns="89950" tIns="44975" rIns="89950" bIns="44975"/>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fld id="{625128C5-897C-4551-8E50-4A11EFD5FDF8}" type="slidenum">
              <a:rPr lang="en-US" sz="1200"/>
              <a:pPr algn="r" eaLnBrk="1" hangingPunct="1"/>
              <a:t>23</a:t>
            </a:fld>
            <a:endParaRPr lang="en-US" sz="1200"/>
          </a:p>
        </p:txBody>
      </p:sp>
      <p:sp>
        <p:nvSpPr>
          <p:cNvPr id="60419" name="Rectangle 2"/>
          <p:cNvSpPr>
            <a:spLocks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Self control involves the ability to restrain one's impulses, curb one's appetites, stay focused, maintain schedules, and follow routines. Persons with good self-control are self-disciplined, buttoned down, and abstemious. Persons with poor self control are impulsive, self-indulgent, and undisciplined.</a:t>
            </a:r>
          </a:p>
          <a:p>
            <a:endParaRPr lang="en-US" smtClean="0"/>
          </a:p>
          <a:p>
            <a:r>
              <a:rPr lang="en-US" smtClean="0"/>
              <a:t>Impulse control =Ability to delay gratification vs. have a  ‘here and now” orientation</a:t>
            </a:r>
          </a:p>
          <a:p>
            <a:r>
              <a:rPr lang="en-US" smtClean="0"/>
              <a:t>Lack of Persistence= Lacking diligence, tenacity or persistence in the course of action. In the managerial context it is the ability stay focused on task or on others’ expectations of you</a:t>
            </a:r>
          </a:p>
          <a:p>
            <a:r>
              <a:rPr lang="en-US" smtClean="0"/>
              <a:t>Risk seeking=being adventuresome rather than cautious – agreeing with item: I sometimes find it exciting to do things for which I might get in trouble</a:t>
            </a:r>
          </a:p>
          <a:p>
            <a:r>
              <a:rPr lang="en-US" smtClean="0"/>
              <a:t>Self centeredness=being indifferent or insensitive to the suffering and needs of others</a:t>
            </a:r>
          </a:p>
          <a:p>
            <a:r>
              <a:rPr lang="en-US" smtClean="0"/>
              <a:t>Low ability to control temper =having a minimal tolerance for frustration</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F171CF0-73F3-47AF-A72E-0E38A86C3B2B}" type="slidenum">
              <a:rPr lang="en-US" sz="1200" smtClean="0"/>
              <a:pPr eaLnBrk="1" hangingPunct="1"/>
              <a:t>25</a:t>
            </a:fld>
            <a:endParaRPr lang="en-US" sz="1200" smtClean="0"/>
          </a:p>
        </p:txBody>
      </p:sp>
      <p:sp>
        <p:nvSpPr>
          <p:cNvPr id="61443" name="Rectangle 2"/>
          <p:cNvSpPr>
            <a:spLocks noChangeArrowheads="1" noTextEdit="1"/>
          </p:cNvSpPr>
          <p:nvPr>
            <p:ph type="sldImg"/>
          </p:nvPr>
        </p:nvSpPr>
        <p:spPr>
          <a:xfrm>
            <a:off x="1149350" y="690563"/>
            <a:ext cx="4557713" cy="3417887"/>
          </a:xfrm>
          <a:solidFill>
            <a:srgbClr val="FFFFFF"/>
          </a:solidFill>
          <a:ln/>
        </p:spPr>
      </p:sp>
      <p:sp>
        <p:nvSpPr>
          <p:cNvPr id="61444" name="Rectangle 3"/>
          <p:cNvSpPr>
            <a:spLocks noChangeArrowheads="1"/>
          </p:cNvSpPr>
          <p:nvPr>
            <p:ph type="body" idx="1"/>
          </p:nvPr>
        </p:nvSpPr>
        <p:spPr>
          <a:solidFill>
            <a:srgbClr val="FFFFFF"/>
          </a:solidFill>
          <a:ln>
            <a:solidFill>
              <a:srgbClr val="000000"/>
            </a:solidFill>
          </a:ln>
        </p:spPr>
        <p:txBody>
          <a:bodyPr lIns="89950" tIns="44975" rIns="89950" bIns="44975"/>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fld id="{43CF869F-C338-424D-B8F4-D485322988D5}" type="slidenum">
              <a:rPr lang="en-US" sz="1200"/>
              <a:pPr algn="r" eaLnBrk="1" hangingPunct="1"/>
              <a:t>26</a:t>
            </a:fld>
            <a:endParaRPr lang="en-US" sz="1200"/>
          </a:p>
        </p:txBody>
      </p:sp>
      <p:sp>
        <p:nvSpPr>
          <p:cNvPr id="62467" name="Rectangle 2"/>
          <p:cNvSpPr>
            <a:spLocks noChangeArrowheads="1" noTextEdit="1"/>
          </p:cNvSpPr>
          <p:nvPr>
            <p:ph type="sldImg"/>
          </p:nvPr>
        </p:nvSpPr>
        <p:spPr>
          <a:xfrm>
            <a:off x="1149350" y="690563"/>
            <a:ext cx="4557713" cy="3417887"/>
          </a:xfrm>
          <a:solidFill>
            <a:srgbClr val="FFFFFF"/>
          </a:solidFill>
          <a:ln/>
        </p:spPr>
      </p:sp>
      <p:sp>
        <p:nvSpPr>
          <p:cNvPr id="62468" name="Rectangle 3"/>
          <p:cNvSpPr>
            <a:spLocks noChangeArrowheads="1"/>
          </p:cNvSpPr>
          <p:nvPr>
            <p:ph type="body" idx="1"/>
          </p:nvPr>
        </p:nvSpPr>
        <p:spPr>
          <a:solidFill>
            <a:srgbClr val="FFFFFF"/>
          </a:solidFill>
          <a:ln>
            <a:solidFill>
              <a:srgbClr val="000000"/>
            </a:solidFill>
          </a:ln>
        </p:spPr>
        <p:txBody>
          <a:bodyPr lIns="89950" tIns="44975" rIns="89950" bIns="44975"/>
          <a:lstStyle/>
          <a:p>
            <a:pPr>
              <a:lnSpc>
                <a:spcPct val="80000"/>
              </a:lnSpc>
            </a:pPr>
            <a:r>
              <a:rPr lang="en-US" sz="800" smtClean="0"/>
              <a:t>Concerns seeming talkative, socially bold, and entertaining.</a:t>
            </a:r>
          </a:p>
          <a:p>
            <a:pPr>
              <a:lnSpc>
                <a:spcPct val="80000"/>
              </a:lnSpc>
            </a:pPr>
            <a:endParaRPr lang="en-US" sz="800" smtClean="0"/>
          </a:p>
          <a:p>
            <a:pPr>
              <a:lnSpc>
                <a:spcPct val="80000"/>
              </a:lnSpc>
            </a:pPr>
            <a:r>
              <a:rPr lang="en-US" sz="800" b="1" smtClean="0"/>
              <a:t>BEHAVIORAL</a:t>
            </a:r>
          </a:p>
          <a:p>
            <a:pPr>
              <a:lnSpc>
                <a:spcPct val="80000"/>
              </a:lnSpc>
            </a:pPr>
            <a:r>
              <a:rPr lang="en-US" sz="800" b="1" smtClean="0"/>
              <a:t>IMPLICATIONS</a:t>
            </a:r>
          </a:p>
          <a:p>
            <a:pPr>
              <a:lnSpc>
                <a:spcPct val="80000"/>
              </a:lnSpc>
            </a:pPr>
            <a:r>
              <a:rPr lang="en-US" sz="800" smtClean="0"/>
              <a:t>Leaders with similar scores tend to:</a:t>
            </a:r>
          </a:p>
          <a:p>
            <a:pPr>
              <a:lnSpc>
                <a:spcPct val="80000"/>
              </a:lnSpc>
            </a:pPr>
            <a:r>
              <a:rPr lang="en-US" sz="800" smtClean="0"/>
              <a:t>• Seem approachable, not distant</a:t>
            </a:r>
          </a:p>
          <a:p>
            <a:pPr>
              <a:lnSpc>
                <a:spcPct val="80000"/>
              </a:lnSpc>
            </a:pPr>
            <a:r>
              <a:rPr lang="en-US" sz="800" smtClean="0"/>
              <a:t>• Be comfortable either working alone or with others</a:t>
            </a:r>
          </a:p>
          <a:p>
            <a:pPr>
              <a:lnSpc>
                <a:spcPct val="80000"/>
              </a:lnSpc>
            </a:pPr>
            <a:r>
              <a:rPr lang="en-US" sz="800" smtClean="0"/>
              <a:t>• Prefer formal rather than casual meetings</a:t>
            </a:r>
          </a:p>
          <a:p>
            <a:pPr>
              <a:lnSpc>
                <a:spcPct val="80000"/>
              </a:lnSpc>
            </a:pPr>
            <a:r>
              <a:rPr lang="en-US" sz="800" smtClean="0"/>
              <a:t>• Provide staff relevant feedback</a:t>
            </a:r>
          </a:p>
          <a:p>
            <a:pPr>
              <a:lnSpc>
                <a:spcPct val="80000"/>
              </a:lnSpc>
            </a:pPr>
            <a:r>
              <a:rPr lang="en-US" sz="800" smtClean="0"/>
              <a:t>• Balance listening with talking</a:t>
            </a:r>
          </a:p>
          <a:p>
            <a:pPr>
              <a:lnSpc>
                <a:spcPct val="80000"/>
              </a:lnSpc>
            </a:pPr>
            <a:r>
              <a:rPr lang="en-US" sz="800" b="1" smtClean="0"/>
              <a:t>LEADERSHIP</a:t>
            </a:r>
          </a:p>
          <a:p>
            <a:pPr>
              <a:lnSpc>
                <a:spcPct val="80000"/>
              </a:lnSpc>
            </a:pPr>
            <a:r>
              <a:rPr lang="en-US" sz="800" b="1" smtClean="0"/>
              <a:t>IMPLICATIONS</a:t>
            </a:r>
          </a:p>
          <a:p>
            <a:pPr>
              <a:lnSpc>
                <a:spcPct val="80000"/>
              </a:lnSpc>
            </a:pPr>
            <a:r>
              <a:rPr lang="en-US" sz="800" smtClean="0"/>
              <a:t>Compared to other leaders, your scores suggest that you are flexible with</a:t>
            </a:r>
          </a:p>
          <a:p>
            <a:pPr>
              <a:lnSpc>
                <a:spcPct val="80000"/>
              </a:lnSpc>
            </a:pPr>
            <a:r>
              <a:rPr lang="en-US" sz="800" smtClean="0"/>
              <a:t>your time, and don't mind working either alone or as part of a team. You</a:t>
            </a:r>
          </a:p>
          <a:p>
            <a:pPr>
              <a:lnSpc>
                <a:spcPct val="80000"/>
              </a:lnSpc>
            </a:pPr>
            <a:r>
              <a:rPr lang="en-US" sz="800" smtClean="0"/>
              <a:t>meet the public well, but you don't need to be the center of attention or</a:t>
            </a:r>
          </a:p>
          <a:p>
            <a:pPr>
              <a:lnSpc>
                <a:spcPct val="80000"/>
              </a:lnSpc>
            </a:pPr>
            <a:r>
              <a:rPr lang="en-US" sz="800" smtClean="0"/>
              <a:t>constantly on stage.</a:t>
            </a:r>
          </a:p>
          <a:p>
            <a:pPr>
              <a:lnSpc>
                <a:spcPct val="80000"/>
              </a:lnSpc>
            </a:pPr>
            <a:r>
              <a:rPr lang="en-US" sz="800" b="1" smtClean="0"/>
              <a:t>COMPETENCY</a:t>
            </a:r>
          </a:p>
          <a:p>
            <a:pPr>
              <a:lnSpc>
                <a:spcPct val="80000"/>
              </a:lnSpc>
            </a:pPr>
            <a:r>
              <a:rPr lang="en-US" sz="800" b="1" smtClean="0"/>
              <a:t>ANALYSIS</a:t>
            </a:r>
          </a:p>
          <a:p>
            <a:pPr>
              <a:lnSpc>
                <a:spcPct val="80000"/>
              </a:lnSpc>
            </a:pPr>
            <a:r>
              <a:rPr lang="en-US" sz="800" smtClean="0"/>
              <a:t>INITIATING INTERACTIONS:You are able to initiate and build good</a:t>
            </a:r>
          </a:p>
          <a:p>
            <a:pPr>
              <a:lnSpc>
                <a:spcPct val="80000"/>
              </a:lnSpc>
            </a:pPr>
            <a:r>
              <a:rPr lang="en-US" sz="800" smtClean="0"/>
              <a:t>relations with others in your organization, including people you don't already</a:t>
            </a:r>
          </a:p>
          <a:p>
            <a:pPr>
              <a:lnSpc>
                <a:spcPct val="80000"/>
              </a:lnSpc>
            </a:pPr>
            <a:r>
              <a:rPr lang="en-US" sz="800" smtClean="0"/>
              <a:t>know.</a:t>
            </a:r>
          </a:p>
          <a:p>
            <a:pPr>
              <a:lnSpc>
                <a:spcPct val="80000"/>
              </a:lnSpc>
            </a:pPr>
            <a:r>
              <a:rPr lang="en-US" sz="800" smtClean="0"/>
              <a:t>ENERGY:Others see you as having appropriate energy and enthusiasm for</a:t>
            </a:r>
          </a:p>
          <a:p>
            <a:pPr>
              <a:lnSpc>
                <a:spcPct val="80000"/>
              </a:lnSpc>
            </a:pPr>
            <a:r>
              <a:rPr lang="en-US" sz="800" smtClean="0"/>
              <a:t>new people and projects.</a:t>
            </a:r>
          </a:p>
          <a:p>
            <a:pPr>
              <a:lnSpc>
                <a:spcPct val="80000"/>
              </a:lnSpc>
            </a:pPr>
            <a:r>
              <a:rPr lang="en-US" sz="800" smtClean="0"/>
              <a:t>APPROACHABILITY:Your ability to initiate interactions with new people is</a:t>
            </a:r>
          </a:p>
          <a:p>
            <a:pPr>
              <a:lnSpc>
                <a:spcPct val="80000"/>
              </a:lnSpc>
            </a:pPr>
            <a:r>
              <a:rPr lang="en-US" sz="800" smtClean="0"/>
              <a:t>an important skill for leaders. Continue developing contacts in the</a:t>
            </a:r>
          </a:p>
          <a:p>
            <a:pPr>
              <a:lnSpc>
                <a:spcPct val="80000"/>
              </a:lnSpc>
            </a:pPr>
            <a:r>
              <a:rPr lang="en-US" sz="800" smtClean="0"/>
              <a:t>organization, and include your staff in the interactions.</a:t>
            </a:r>
          </a:p>
          <a:p>
            <a:pPr>
              <a:lnSpc>
                <a:spcPct val="80000"/>
              </a:lnSpc>
            </a:pPr>
            <a:r>
              <a:rPr lang="en-US" sz="800" smtClean="0"/>
              <a:t>INTERPERSONAL NETWORK:Your networking skills are sufficient to keep</a:t>
            </a:r>
          </a:p>
          <a:p>
            <a:pPr>
              <a:lnSpc>
                <a:spcPct val="80000"/>
              </a:lnSpc>
            </a:pPr>
            <a:r>
              <a:rPr lang="en-US" sz="800" smtClean="0"/>
              <a:t>you in touch with the organization.</a:t>
            </a:r>
          </a:p>
          <a:p>
            <a:pPr>
              <a:lnSpc>
                <a:spcPct val="80000"/>
              </a:lnSpc>
            </a:pPr>
            <a:r>
              <a:rPr lang="en-US" sz="800" smtClean="0"/>
              <a:t>TEAM ORIENTATION:Others see you as participating appropriately in team</a:t>
            </a:r>
          </a:p>
          <a:p>
            <a:pPr>
              <a:lnSpc>
                <a:spcPct val="80000"/>
              </a:lnSpc>
            </a:pPr>
            <a:r>
              <a:rPr lang="en-US" sz="800" smtClean="0"/>
              <a:t>tasks.</a:t>
            </a:r>
          </a:p>
          <a:p>
            <a:pPr eaLnBrk="1" hangingPunct="1">
              <a:lnSpc>
                <a:spcPct val="80000"/>
              </a:lnSpc>
            </a:pPr>
            <a:endParaRPr lang="en-US" sz="80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fld id="{79CA4B08-5BDE-4A79-AD79-9CF5BAD4EB51}" type="slidenum">
              <a:rPr lang="en-US" sz="1200"/>
              <a:pPr algn="r" eaLnBrk="1" hangingPunct="1"/>
              <a:t>27</a:t>
            </a:fld>
            <a:endParaRPr lang="en-US" sz="1200"/>
          </a:p>
        </p:txBody>
      </p:sp>
      <p:sp>
        <p:nvSpPr>
          <p:cNvPr id="63491" name="Rectangle 2"/>
          <p:cNvSpPr>
            <a:spLocks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fld id="{B4F73A53-FEBF-4959-91CD-6FE1B62F70A5}" type="slidenum">
              <a:rPr lang="en-US" sz="1200"/>
              <a:pPr algn="r" eaLnBrk="1" hangingPunct="1"/>
              <a:t>28</a:t>
            </a:fld>
            <a:endParaRPr lang="en-US" sz="1200"/>
          </a:p>
        </p:txBody>
      </p:sp>
      <p:sp>
        <p:nvSpPr>
          <p:cNvPr id="64515" name="Rectangle 2"/>
          <p:cNvSpPr>
            <a:spLocks noChangeArrowheads="1" noTextEdit="1"/>
          </p:cNvSpPr>
          <p:nvPr>
            <p:ph type="sldImg"/>
          </p:nvPr>
        </p:nvSpPr>
        <p:spPr>
          <a:xfrm>
            <a:off x="1149350" y="690563"/>
            <a:ext cx="4557713" cy="3417887"/>
          </a:xfrm>
          <a:solidFill>
            <a:srgbClr val="FFFFFF"/>
          </a:solidFill>
          <a:ln/>
        </p:spPr>
      </p:sp>
      <p:sp>
        <p:nvSpPr>
          <p:cNvPr id="64516" name="Rectangle 3"/>
          <p:cNvSpPr>
            <a:spLocks noChangeArrowheads="1"/>
          </p:cNvSpPr>
          <p:nvPr>
            <p:ph type="body" idx="1"/>
          </p:nvPr>
        </p:nvSpPr>
        <p:spPr>
          <a:solidFill>
            <a:srgbClr val="FFFFFF"/>
          </a:solidFill>
          <a:ln>
            <a:solidFill>
              <a:srgbClr val="000000"/>
            </a:solidFill>
          </a:ln>
        </p:spPr>
        <p:txBody>
          <a:bodyPr lIns="89950" tIns="44975" rIns="89950" bIns="44975"/>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E19590C-2473-4B48-BC0A-9899939DF124}" type="slidenum">
              <a:rPr lang="en-US" sz="1200" smtClean="0"/>
              <a:pPr eaLnBrk="1" hangingPunct="1"/>
              <a:t>29</a:t>
            </a:fld>
            <a:endParaRPr lang="en-US" sz="1200" smtClean="0"/>
          </a:p>
        </p:txBody>
      </p:sp>
      <p:sp>
        <p:nvSpPr>
          <p:cNvPr id="65539" name="Rectangle 2"/>
          <p:cNvSpPr>
            <a:spLocks noRo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Social skills are a combination of empathy &amp; extraversion</a:t>
            </a:r>
          </a:p>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88748E6-DF13-46AF-B142-08AF5B82A896}" type="slidenum">
              <a:rPr lang="en-US" sz="1200" smtClean="0"/>
              <a:pPr eaLnBrk="1" hangingPunct="1"/>
              <a:t>31</a:t>
            </a:fld>
            <a:endParaRPr lang="en-US" sz="1200" smtClean="0"/>
          </a:p>
        </p:txBody>
      </p:sp>
      <p:sp>
        <p:nvSpPr>
          <p:cNvPr id="66563" name="Rectangle 2"/>
          <p:cNvSpPr>
            <a:spLocks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BBC004D-FD39-4BF0-9445-5C1938F93A69}" type="slidenum">
              <a:rPr lang="en-US" sz="1200" smtClean="0"/>
              <a:pPr eaLnBrk="1" hangingPunct="1"/>
              <a:t>33</a:t>
            </a:fld>
            <a:endParaRPr lang="en-US" sz="1200" smtClean="0"/>
          </a:p>
        </p:txBody>
      </p:sp>
      <p:sp>
        <p:nvSpPr>
          <p:cNvPr id="67587" name="Rectangle 2"/>
          <p:cNvSpPr>
            <a:spLocks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smtClean="0"/>
          </a:p>
        </p:txBody>
      </p:sp>
      <p:sp>
        <p:nvSpPr>
          <p:cNvPr id="40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4CA446A-3FC2-4D49-829E-B58681FD6245}" type="slidenum">
              <a:rPr lang="en-US" sz="1200" smtClean="0"/>
              <a:pPr eaLnBrk="1" hangingPunct="1"/>
              <a:t>3</a:t>
            </a:fld>
            <a:endParaRPr lang="en-US" sz="120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7DB137B-82BE-41E1-BDF7-F1D4C4A8B106}" type="slidenum">
              <a:rPr lang="en-US" sz="1200" smtClean="0"/>
              <a:pPr eaLnBrk="1" hangingPunct="1"/>
              <a:t>34</a:t>
            </a:fld>
            <a:endParaRPr lang="en-US" sz="1200" smtClean="0"/>
          </a:p>
        </p:txBody>
      </p:sp>
      <p:sp>
        <p:nvSpPr>
          <p:cNvPr id="68611" name="Rectangle 2"/>
          <p:cNvSpPr>
            <a:spLocks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F10212E-847A-4481-90C8-1E0F978EA366}" type="slidenum">
              <a:rPr lang="en-US" sz="1200" smtClean="0"/>
              <a:pPr eaLnBrk="1" hangingPunct="1"/>
              <a:t>4</a:t>
            </a:fld>
            <a:endParaRPr lang="en-US" sz="1200" smtClean="0"/>
          </a:p>
        </p:txBody>
      </p:sp>
      <p:sp>
        <p:nvSpPr>
          <p:cNvPr id="41987" name="Rectangle 2"/>
          <p:cNvSpPr>
            <a:spLocks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Piano player example</a:t>
            </a:r>
          </a:p>
          <a:p>
            <a:pPr eaLnBrk="1" hangingPunct="1"/>
            <a:endParaRPr lang="en-US" smtClean="0"/>
          </a:p>
          <a:p>
            <a:pPr eaLnBrk="1" hangingPunct="1"/>
            <a:r>
              <a:rPr lang="en-US" smtClean="0"/>
              <a:t>Why become self aware: </a:t>
            </a:r>
          </a:p>
          <a:p>
            <a:pPr eaLnBrk="1" hangingPunct="1"/>
            <a:r>
              <a:rPr lang="en-US" smtClean="0"/>
              <a:t>From HRM 1993 Yammarino &amp; Atwater</a:t>
            </a:r>
          </a:p>
          <a:p>
            <a:r>
              <a:rPr lang="en-US" smtClean="0"/>
              <a:t>According to Bass and Yammarino (1991), individuals with inflated or deflated self-assessments (typically over-estimators and under-estimators, respectively) will misdiagnose their strengths and</a:t>
            </a:r>
          </a:p>
          <a:p>
            <a:r>
              <a:rPr lang="en-US" smtClean="0"/>
              <a:t>weaknesses. These inaccurate evaluations can adversely affect jobrelevant decisions. Accurate self-perceivers, in contrast, tend to make more effective job-relevant decisions.</a:t>
            </a:r>
          </a:p>
          <a:p>
            <a:r>
              <a:rPr lang="en-US" smtClean="0"/>
              <a:t>Bandura’s (1982) work on aspiration level also provides some insight. Individuals who under-estimate their abilities and </a:t>
            </a:r>
            <a:r>
              <a:rPr lang="en-US" b="1" smtClean="0"/>
              <a:t>skills </a:t>
            </a:r>
            <a:r>
              <a:rPr lang="en-US" smtClean="0"/>
              <a:t>will tend to set low aspiration levels and will underachieve. Those with accurate selfassessments will develop favorable efficacy expectations and commensurate achievement.</a:t>
            </a:r>
          </a:p>
          <a:p>
            <a:r>
              <a:rPr lang="en-US" smtClean="0"/>
              <a:t>***</a:t>
            </a:r>
          </a:p>
          <a:p>
            <a:pPr eaLnBrk="1" hangingPunct="1"/>
            <a:r>
              <a:rPr lang="en-US" smtClean="0"/>
              <a:t>Those who are more aware of how they are perceived by others are rated as more ‘transformational’ by their subordinates and are better performers. Self aware individuals use information they received about their leadership to improve their performance. Atwater &amp; yammarino</a:t>
            </a:r>
          </a:p>
          <a:p>
            <a:pPr eaLnBrk="1" hangingPunct="1"/>
            <a:endParaRPr lang="en-US" smtClean="0"/>
          </a:p>
          <a:p>
            <a:pPr eaLnBrk="1" hangingPunct="1"/>
            <a:r>
              <a:rPr lang="en-US" smtClean="0"/>
              <a:t>Better managers are better at assessing the level of their own behaviors and  the impact these behaviors have on others. (church)</a:t>
            </a:r>
          </a:p>
          <a:p>
            <a:pPr eaLnBrk="1" hangingPunct="1"/>
            <a:r>
              <a:rPr lang="en-US" smtClean="0"/>
              <a:t>Van velsor stud: those who had over rated their abilities to build good relationships and to deal effectively with people were provided with feedback, some changed their view (58%). There was a positive relation between change in performance and change in self view 6 months after feedback</a:t>
            </a:r>
          </a:p>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68D23E8-BA43-44C1-B118-3CA31021EA8D}" type="slidenum">
              <a:rPr lang="en-US" sz="1200" smtClean="0"/>
              <a:pPr eaLnBrk="1" hangingPunct="1"/>
              <a:t>5</a:t>
            </a:fld>
            <a:endParaRPr lang="en-US" sz="1200" smtClean="0"/>
          </a:p>
        </p:txBody>
      </p:sp>
      <p:sp>
        <p:nvSpPr>
          <p:cNvPr id="43011" name="Rectangle 2"/>
          <p:cNvSpPr>
            <a:spLocks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How does feedback help??</a:t>
            </a:r>
          </a:p>
          <a:p>
            <a:r>
              <a:rPr lang="en-US" smtClean="0"/>
              <a:t>Acceptance and differential use of feedback also can be influenced by</a:t>
            </a:r>
          </a:p>
          <a:p>
            <a:r>
              <a:rPr lang="en-US" smtClean="0"/>
              <a:t>self-perception accuracy. Ashford (1989) suggested that individuals with</a:t>
            </a:r>
          </a:p>
          <a:p>
            <a:r>
              <a:rPr lang="en-US" smtClean="0"/>
              <a:t>the most accurate self-ratings will be most likely to use information</a:t>
            </a:r>
          </a:p>
          <a:p>
            <a:r>
              <a:rPr lang="en-US" smtClean="0"/>
              <a:t>about their abilities and performance and can alter their behavior accordingly.</a:t>
            </a:r>
          </a:p>
          <a:p>
            <a:r>
              <a:rPr lang="en-US" smtClean="0"/>
              <a:t>Likewise, Fahr and Dobbins (1989a, 1989b) noted that selfperceptions</a:t>
            </a:r>
          </a:p>
          <a:p>
            <a:r>
              <a:rPr lang="en-US" smtClean="0"/>
              <a:t>and accuracy of self-ratings can be altered by the provision</a:t>
            </a:r>
          </a:p>
          <a:p>
            <a:r>
              <a:rPr lang="en-US" smtClean="0"/>
              <a:t>of social comparison information that is used differently by various individuals.</a:t>
            </a:r>
          </a:p>
          <a:p>
            <a:r>
              <a:rPr lang="en-US" smtClean="0"/>
              <a:t>Atwater et al. (1992) found that feedback </a:t>
            </a:r>
            <a:r>
              <a:rPr lang="en-US" b="1" smtClean="0"/>
              <a:t>from </a:t>
            </a:r>
            <a:r>
              <a:rPr lang="en-US" smtClean="0"/>
              <a:t>subordinates’</a:t>
            </a:r>
          </a:p>
          <a:p>
            <a:r>
              <a:rPr lang="en-US" smtClean="0"/>
              <a:t>ratings subsequently altered self-evaluations of leadership. Specifically,</a:t>
            </a:r>
          </a:p>
          <a:p>
            <a:r>
              <a:rPr lang="en-US" smtClean="0"/>
              <a:t>those with inflated self-perceptions (self-ratings higher than follower</a:t>
            </a:r>
          </a:p>
          <a:p>
            <a:r>
              <a:rPr lang="en-US" smtClean="0"/>
              <a:t>ratings) significantly reduced their self-evaluations </a:t>
            </a:r>
            <a:r>
              <a:rPr lang="en-US" i="1" smtClean="0"/>
              <a:t>and </a:t>
            </a:r>
            <a:r>
              <a:rPr lang="en-US" smtClean="0"/>
              <a:t>significantly</a:t>
            </a:r>
          </a:p>
          <a:p>
            <a:r>
              <a:rPr lang="en-US" smtClean="0"/>
              <a:t>improved their leadership performance. Those with deflated selfperceptions</a:t>
            </a:r>
          </a:p>
          <a:p>
            <a:r>
              <a:rPr lang="en-US" smtClean="0"/>
              <a:t>significantly increased their self-evaluations, while their</a:t>
            </a:r>
          </a:p>
          <a:p>
            <a:r>
              <a:rPr lang="en-US" smtClean="0"/>
              <a:t>performance remained high, but unchanged. (These conclusions reflect</a:t>
            </a:r>
          </a:p>
          <a:p>
            <a:r>
              <a:rPr lang="en-US" smtClean="0"/>
              <a:t>mean differences; not </a:t>
            </a:r>
            <a:r>
              <a:rPr lang="en-US" i="1" smtClean="0"/>
              <a:t>all </a:t>
            </a:r>
            <a:r>
              <a:rPr lang="en-US" smtClean="0"/>
              <a:t>individuals responded in this manner.) In other</a:t>
            </a:r>
          </a:p>
          <a:p>
            <a:r>
              <a:rPr lang="en-US" smtClean="0"/>
              <a:t>words, feedback about others’ perceptions can change both selfevaluations</a:t>
            </a:r>
          </a:p>
          <a:p>
            <a:r>
              <a:rPr lang="en-US" i="1" smtClean="0"/>
              <a:t>and, </a:t>
            </a:r>
            <a:r>
              <a:rPr lang="en-US" smtClean="0"/>
              <a:t>for over-estimators, subsequent performance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5D9F237-CE9A-4B34-A26B-658621D69321}" type="slidenum">
              <a:rPr lang="en-US" sz="1200" smtClean="0"/>
              <a:pPr eaLnBrk="1" hangingPunct="1"/>
              <a:t>6</a:t>
            </a:fld>
            <a:endParaRPr lang="en-US" sz="1200" smtClean="0"/>
          </a:p>
        </p:txBody>
      </p:sp>
      <p:sp>
        <p:nvSpPr>
          <p:cNvPr id="44035" name="Rectangle 2"/>
          <p:cNvSpPr>
            <a:spLocks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Need to add contrast b/w self awareness with self consciousness</a:t>
            </a:r>
          </a:p>
          <a:p>
            <a:pPr eaLnBrk="1" hangingPunct="1"/>
            <a:r>
              <a:rPr lang="en-US" smtClean="0"/>
              <a:t>Self conscious individuals are more focused on internal states and public appearance. this was related negatively to self awareness (church) suggesting that self conscious individuals may be more likely to be under-raters.</a:t>
            </a:r>
          </a:p>
          <a:p>
            <a:pPr eaLnBrk="1" hangingPunct="1"/>
            <a:r>
              <a:rPr lang="en-US" smtClean="0"/>
              <a:t>Other research (cited yammarino &amp; atwater) suggests that they may generate more valid &amp; reliable evals.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C281ECE-E376-4D87-9713-82D6A05786EA}" type="slidenum">
              <a:rPr lang="en-US" sz="1200" smtClean="0"/>
              <a:pPr eaLnBrk="1" hangingPunct="1"/>
              <a:t>8</a:t>
            </a:fld>
            <a:endParaRPr lang="en-US" sz="1200" smtClean="0"/>
          </a:p>
        </p:txBody>
      </p:sp>
      <p:sp>
        <p:nvSpPr>
          <p:cNvPr id="45059" name="Rectangle 2"/>
          <p:cNvSpPr>
            <a:spLocks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E794141-BDC3-4E48-92CC-C9A7818A53C8}" type="slidenum">
              <a:rPr lang="en-US" sz="1200" smtClean="0"/>
              <a:pPr eaLnBrk="1" hangingPunct="1"/>
              <a:t>9</a:t>
            </a:fld>
            <a:endParaRPr lang="en-US" sz="1200" smtClean="0"/>
          </a:p>
        </p:txBody>
      </p:sp>
      <p:sp>
        <p:nvSpPr>
          <p:cNvPr id="46083" name="Rectangle 2"/>
          <p:cNvSpPr>
            <a:spLocks noChangeArrowheads="1" noTextEdit="1"/>
          </p:cNvSpPr>
          <p:nvPr>
            <p:ph type="sldImg"/>
          </p:nvPr>
        </p:nvSpPr>
        <p:spPr>
          <a:xfrm>
            <a:off x="1149350" y="690563"/>
            <a:ext cx="4557713" cy="3417887"/>
          </a:xfrm>
          <a:solidFill>
            <a:srgbClr val="FFFFFF"/>
          </a:solidFill>
          <a:ln/>
        </p:spPr>
      </p:sp>
      <p:sp>
        <p:nvSpPr>
          <p:cNvPr id="46084" name="Rectangle 3"/>
          <p:cNvSpPr>
            <a:spLocks noChangeArrowheads="1"/>
          </p:cNvSpPr>
          <p:nvPr>
            <p:ph type="body" idx="1"/>
          </p:nvPr>
        </p:nvSpPr>
        <p:spPr>
          <a:solidFill>
            <a:srgbClr val="FFFFFF"/>
          </a:solidFill>
          <a:ln>
            <a:solidFill>
              <a:srgbClr val="000000"/>
            </a:solidFill>
          </a:ln>
        </p:spPr>
        <p:txBody>
          <a:bodyPr lIns="89950" tIns="44975" rIns="89950" bIns="44975"/>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355C663-2C4A-4AB0-84EC-3645DA4BAB06}" type="slidenum">
              <a:rPr lang="en-US" sz="1200" smtClean="0"/>
              <a:pPr eaLnBrk="1" hangingPunct="1"/>
              <a:t>10</a:t>
            </a:fld>
            <a:endParaRPr lang="en-US" sz="1200" smtClean="0"/>
          </a:p>
        </p:txBody>
      </p:sp>
      <p:sp>
        <p:nvSpPr>
          <p:cNvPr id="47107" name="Rectangle 2"/>
          <p:cNvSpPr>
            <a:spLocks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C8C3547-B738-4626-8643-846629AC15D2}" type="slidenum">
              <a:rPr lang="en-US"/>
              <a:pPr>
                <a:defRPr/>
              </a:pPr>
              <a:t>‹#›</a:t>
            </a:fld>
            <a:endParaRPr lang="en-US"/>
          </a:p>
        </p:txBody>
      </p:sp>
    </p:spTree>
    <p:extLst>
      <p:ext uri="{BB962C8B-B14F-4D97-AF65-F5344CB8AC3E}">
        <p14:creationId xmlns:p14="http://schemas.microsoft.com/office/powerpoint/2010/main" val="287939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19A39C1-DCF6-4407-95C3-18AD6E79FCA7}" type="slidenum">
              <a:rPr lang="en-US"/>
              <a:pPr>
                <a:defRPr/>
              </a:pPr>
              <a:t>‹#›</a:t>
            </a:fld>
            <a:endParaRPr lang="en-US"/>
          </a:p>
        </p:txBody>
      </p:sp>
    </p:spTree>
    <p:extLst>
      <p:ext uri="{BB962C8B-B14F-4D97-AF65-F5344CB8AC3E}">
        <p14:creationId xmlns:p14="http://schemas.microsoft.com/office/powerpoint/2010/main" val="1795996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F3C5B71-2AB3-46CF-B595-8A9377016FF3}" type="slidenum">
              <a:rPr lang="en-US"/>
              <a:pPr>
                <a:defRPr/>
              </a:pPr>
              <a:t>‹#›</a:t>
            </a:fld>
            <a:endParaRPr lang="en-US"/>
          </a:p>
        </p:txBody>
      </p:sp>
    </p:spTree>
    <p:extLst>
      <p:ext uri="{BB962C8B-B14F-4D97-AF65-F5344CB8AC3E}">
        <p14:creationId xmlns:p14="http://schemas.microsoft.com/office/powerpoint/2010/main" val="3215582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3F2135F-C23B-4E9C-88A2-A1959149C88A}" type="slidenum">
              <a:rPr lang="en-US"/>
              <a:pPr>
                <a:defRPr/>
              </a:pPr>
              <a:t>‹#›</a:t>
            </a:fld>
            <a:endParaRPr lang="en-US"/>
          </a:p>
        </p:txBody>
      </p:sp>
    </p:spTree>
    <p:extLst>
      <p:ext uri="{BB962C8B-B14F-4D97-AF65-F5344CB8AC3E}">
        <p14:creationId xmlns:p14="http://schemas.microsoft.com/office/powerpoint/2010/main" val="1908790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2B9CD71-E6C6-4913-BD55-21B466BAC140}" type="slidenum">
              <a:rPr lang="en-US"/>
              <a:pPr>
                <a:defRPr/>
              </a:pPr>
              <a:t>‹#›</a:t>
            </a:fld>
            <a:endParaRPr lang="en-US"/>
          </a:p>
        </p:txBody>
      </p:sp>
    </p:spTree>
    <p:extLst>
      <p:ext uri="{BB962C8B-B14F-4D97-AF65-F5344CB8AC3E}">
        <p14:creationId xmlns:p14="http://schemas.microsoft.com/office/powerpoint/2010/main" val="1550990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31E18E7-983B-458F-8FFB-F4583A6A0557}" type="slidenum">
              <a:rPr lang="en-US"/>
              <a:pPr>
                <a:defRPr/>
              </a:pPr>
              <a:t>‹#›</a:t>
            </a:fld>
            <a:endParaRPr lang="en-US"/>
          </a:p>
        </p:txBody>
      </p:sp>
    </p:spTree>
    <p:extLst>
      <p:ext uri="{BB962C8B-B14F-4D97-AF65-F5344CB8AC3E}">
        <p14:creationId xmlns:p14="http://schemas.microsoft.com/office/powerpoint/2010/main" val="2130914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3F1C80A-8FE8-4EF7-99FA-81818F61F5E2}" type="slidenum">
              <a:rPr lang="en-US"/>
              <a:pPr>
                <a:defRPr/>
              </a:pPr>
              <a:t>‹#›</a:t>
            </a:fld>
            <a:endParaRPr lang="en-US"/>
          </a:p>
        </p:txBody>
      </p:sp>
    </p:spTree>
    <p:extLst>
      <p:ext uri="{BB962C8B-B14F-4D97-AF65-F5344CB8AC3E}">
        <p14:creationId xmlns:p14="http://schemas.microsoft.com/office/powerpoint/2010/main" val="3646368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8D26011-8C5F-45C3-A633-745537B68DB7}" type="slidenum">
              <a:rPr lang="en-US"/>
              <a:pPr>
                <a:defRPr/>
              </a:pPr>
              <a:t>‹#›</a:t>
            </a:fld>
            <a:endParaRPr lang="en-US"/>
          </a:p>
        </p:txBody>
      </p:sp>
    </p:spTree>
    <p:extLst>
      <p:ext uri="{BB962C8B-B14F-4D97-AF65-F5344CB8AC3E}">
        <p14:creationId xmlns:p14="http://schemas.microsoft.com/office/powerpoint/2010/main" val="3490940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D9D699B-D1BF-4D65-91E7-7C6951481D5B}" type="slidenum">
              <a:rPr lang="en-US"/>
              <a:pPr>
                <a:defRPr/>
              </a:pPr>
              <a:t>‹#›</a:t>
            </a:fld>
            <a:endParaRPr lang="en-US"/>
          </a:p>
        </p:txBody>
      </p:sp>
    </p:spTree>
    <p:extLst>
      <p:ext uri="{BB962C8B-B14F-4D97-AF65-F5344CB8AC3E}">
        <p14:creationId xmlns:p14="http://schemas.microsoft.com/office/powerpoint/2010/main" val="3938821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C075B32-248F-4B54-AC12-709B650B1054}" type="slidenum">
              <a:rPr lang="en-US"/>
              <a:pPr>
                <a:defRPr/>
              </a:pPr>
              <a:t>‹#›</a:t>
            </a:fld>
            <a:endParaRPr lang="en-US"/>
          </a:p>
        </p:txBody>
      </p:sp>
    </p:spTree>
    <p:extLst>
      <p:ext uri="{BB962C8B-B14F-4D97-AF65-F5344CB8AC3E}">
        <p14:creationId xmlns:p14="http://schemas.microsoft.com/office/powerpoint/2010/main" val="452962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CB7533D-7B21-4D65-9201-A28F8C70E8E2}" type="slidenum">
              <a:rPr lang="en-US"/>
              <a:pPr>
                <a:defRPr/>
              </a:pPr>
              <a:t>‹#›</a:t>
            </a:fld>
            <a:endParaRPr lang="en-US"/>
          </a:p>
        </p:txBody>
      </p:sp>
    </p:spTree>
    <p:extLst>
      <p:ext uri="{BB962C8B-B14F-4D97-AF65-F5344CB8AC3E}">
        <p14:creationId xmlns:p14="http://schemas.microsoft.com/office/powerpoint/2010/main" val="4276417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9B579C-2D98-4F50-9F1B-E202AC6CA4CC}" type="slidenum">
              <a:rPr lang="en-US"/>
              <a:pPr>
                <a:defRPr/>
              </a:pPr>
              <a:t>‹#›</a:t>
            </a:fld>
            <a:endParaRPr lang="en-US"/>
          </a:p>
        </p:txBody>
      </p:sp>
    </p:spTree>
    <p:extLst>
      <p:ext uri="{BB962C8B-B14F-4D97-AF65-F5344CB8AC3E}">
        <p14:creationId xmlns:p14="http://schemas.microsoft.com/office/powerpoint/2010/main" val="2076477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pPr>
              <a:defRPr/>
            </a:pPr>
            <a:fld id="{C9101133-4538-41A8-86C4-2C47C0C6741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body" idx="1"/>
          </p:nvPr>
        </p:nvSpPr>
        <p:spPr>
          <a:xfrm>
            <a:off x="304800" y="1447800"/>
            <a:ext cx="4611688" cy="5181600"/>
          </a:xfrm>
        </p:spPr>
        <p:txBody>
          <a:bodyPr/>
          <a:lstStyle/>
          <a:p>
            <a:pPr>
              <a:buFont typeface="Wingdings" pitchFamily="2" charset="2"/>
              <a:buChar char="ü"/>
            </a:pPr>
            <a:r>
              <a:rPr lang="en-US" b="1" smtClean="0"/>
              <a:t>Interpersonal Skills</a:t>
            </a:r>
          </a:p>
          <a:p>
            <a:pPr>
              <a:buFont typeface="Wingdings" pitchFamily="2" charset="2"/>
              <a:buChar char="ü"/>
            </a:pPr>
            <a:endParaRPr lang="en-US" b="1" smtClean="0"/>
          </a:p>
          <a:p>
            <a:pPr>
              <a:buFont typeface="Wingdings" pitchFamily="2" charset="2"/>
              <a:buChar char="ü"/>
            </a:pPr>
            <a:endParaRPr lang="en-US" b="1" smtClean="0"/>
          </a:p>
          <a:p>
            <a:pPr>
              <a:buFont typeface="Wingdings" pitchFamily="2" charset="2"/>
              <a:buChar char="ü"/>
            </a:pPr>
            <a:r>
              <a:rPr lang="en-US" b="1" smtClean="0"/>
              <a:t>Intrapersonal Skills </a:t>
            </a:r>
          </a:p>
          <a:p>
            <a:endParaRPr lang="en-US" b="1" smtClean="0"/>
          </a:p>
          <a:p>
            <a:endParaRPr lang="en-US" b="1" smtClean="0"/>
          </a:p>
          <a:p>
            <a:endParaRPr lang="en-US" b="1" smtClean="0"/>
          </a:p>
          <a:p>
            <a:r>
              <a:rPr lang="en-US" b="1" smtClean="0"/>
              <a:t>Business Skills </a:t>
            </a:r>
          </a:p>
          <a:p>
            <a:r>
              <a:rPr lang="en-US" b="1" smtClean="0"/>
              <a:t>Leadership Skills</a:t>
            </a:r>
          </a:p>
          <a:p>
            <a:endParaRPr lang="en-US" b="1" smtClean="0"/>
          </a:p>
          <a:p>
            <a:endParaRPr lang="en-US" smtClean="0"/>
          </a:p>
        </p:txBody>
      </p:sp>
      <p:sp>
        <p:nvSpPr>
          <p:cNvPr id="2051" name="Rectangle 5"/>
          <p:cNvSpPr>
            <a:spLocks noGrp="1" noChangeArrowheads="1"/>
          </p:cNvSpPr>
          <p:nvPr>
            <p:ph type="title"/>
          </p:nvPr>
        </p:nvSpPr>
        <p:spPr>
          <a:xfrm>
            <a:off x="685800" y="228600"/>
            <a:ext cx="7772400" cy="1143000"/>
          </a:xfrm>
          <a:noFill/>
        </p:spPr>
        <p:txBody>
          <a:bodyPr/>
          <a:lstStyle/>
          <a:p>
            <a:r>
              <a:rPr lang="en-CA" smtClean="0"/>
              <a:t>Today’s focus</a:t>
            </a:r>
            <a:endParaRPr lang="en-US" smtClean="0"/>
          </a:p>
        </p:txBody>
      </p:sp>
      <p:pic>
        <p:nvPicPr>
          <p:cNvPr id="2052" name="Picture 5" descr="MCj0435997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05400" y="3962400"/>
            <a:ext cx="2106613" cy="194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7" descr="MCj0412604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95800" y="1066800"/>
            <a:ext cx="2266950"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304800"/>
            <a:ext cx="8086725" cy="1219200"/>
          </a:xfrm>
        </p:spPr>
        <p:txBody>
          <a:bodyPr/>
          <a:lstStyle/>
          <a:p>
            <a:pPr eaLnBrk="1" hangingPunct="1"/>
            <a:r>
              <a:rPr lang="en-US" sz="3200" b="1" smtClean="0"/>
              <a:t>Do you already have this awareness?</a:t>
            </a:r>
            <a:endParaRPr lang="en-CA" sz="3200" b="1" smtClean="0"/>
          </a:p>
        </p:txBody>
      </p:sp>
      <p:sp>
        <p:nvSpPr>
          <p:cNvPr id="11267" name="Rectangle 3"/>
          <p:cNvSpPr>
            <a:spLocks noGrp="1" noChangeArrowheads="1"/>
          </p:cNvSpPr>
          <p:nvPr>
            <p:ph type="body" idx="1"/>
          </p:nvPr>
        </p:nvSpPr>
        <p:spPr>
          <a:xfrm>
            <a:off x="381000" y="1447800"/>
            <a:ext cx="8534400" cy="5105400"/>
          </a:xfrm>
        </p:spPr>
        <p:txBody>
          <a:bodyPr/>
          <a:lstStyle/>
          <a:p>
            <a:pPr eaLnBrk="1" hangingPunct="1"/>
            <a:r>
              <a:rPr lang="en-US" b="1" smtClean="0"/>
              <a:t>In the pre-requisites to this course (b23, b29, b27) you became self aware of your Personality </a:t>
            </a:r>
          </a:p>
          <a:p>
            <a:pPr eaLnBrk="1" hangingPunct="1"/>
            <a:r>
              <a:rPr lang="en-US" b="1" smtClean="0"/>
              <a:t>But … you did not compare with another’s perspective of you and</a:t>
            </a:r>
          </a:p>
          <a:p>
            <a:pPr eaLnBrk="1" hangingPunct="1"/>
            <a:r>
              <a:rPr lang="en-US" b="1" smtClean="0"/>
              <a:t>They were not specific to leadership skills</a:t>
            </a:r>
          </a:p>
          <a:p>
            <a:pPr eaLnBrk="1" hangingPunct="1"/>
            <a:endParaRPr lang="en-US" b="1"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09600" y="304800"/>
            <a:ext cx="8086725" cy="1219200"/>
          </a:xfrm>
        </p:spPr>
        <p:txBody>
          <a:bodyPr/>
          <a:lstStyle/>
          <a:p>
            <a:pPr eaLnBrk="1" hangingPunct="1"/>
            <a:r>
              <a:rPr lang="en-US" sz="3200" b="1" smtClean="0"/>
              <a:t>Review: What is Personality</a:t>
            </a:r>
            <a:endParaRPr lang="en-CA" sz="3200" b="1" smtClean="0"/>
          </a:p>
        </p:txBody>
      </p:sp>
      <p:sp>
        <p:nvSpPr>
          <p:cNvPr id="12291" name="Rectangle 3"/>
          <p:cNvSpPr>
            <a:spLocks noGrp="1" noChangeArrowheads="1"/>
          </p:cNvSpPr>
          <p:nvPr>
            <p:ph type="body" idx="1"/>
          </p:nvPr>
        </p:nvSpPr>
        <p:spPr>
          <a:xfrm>
            <a:off x="381000" y="1447800"/>
            <a:ext cx="8534400" cy="5105400"/>
          </a:xfrm>
        </p:spPr>
        <p:txBody>
          <a:bodyPr/>
          <a:lstStyle/>
          <a:p>
            <a:pPr eaLnBrk="1" hangingPunct="1"/>
            <a:r>
              <a:rPr lang="en-US" b="1" smtClean="0"/>
              <a:t>A person’s tendency toward </a:t>
            </a:r>
            <a:r>
              <a:rPr lang="en-US" b="1" i="1" smtClean="0"/>
              <a:t>thinking, behaving and feeling</a:t>
            </a:r>
            <a:r>
              <a:rPr lang="en-US" b="1" smtClean="0"/>
              <a:t> in consistent ways across different types of situations &amp; across time</a:t>
            </a:r>
          </a:p>
          <a:p>
            <a:pPr lvl="1" eaLnBrk="1" hangingPunct="1"/>
            <a:endParaRPr lang="en-US" b="1" smtClean="0"/>
          </a:p>
        </p:txBody>
      </p:sp>
      <p:sp>
        <p:nvSpPr>
          <p:cNvPr id="12292" name="Text Box 4"/>
          <p:cNvSpPr txBox="1">
            <a:spLocks noChangeArrowheads="1"/>
          </p:cNvSpPr>
          <p:nvPr/>
        </p:nvSpPr>
        <p:spPr bwMode="auto">
          <a:xfrm>
            <a:off x="7239000" y="6248400"/>
            <a:ext cx="17414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800" b="1"/>
              <a:t>Review of B23</a:t>
            </a:r>
            <a:endParaRPr lang="en-CA" sz="1800" b="1"/>
          </a:p>
        </p:txBody>
      </p:sp>
      <p:pic>
        <p:nvPicPr>
          <p:cNvPr id="12293" name="Picture 9" descr="MCj0428123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4495800"/>
            <a:ext cx="1676400" cy="210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Picture 8" descr="MCj0424488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05600" y="3581400"/>
            <a:ext cx="2098675"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09600" y="304800"/>
            <a:ext cx="8086725" cy="1219200"/>
          </a:xfrm>
        </p:spPr>
        <p:txBody>
          <a:bodyPr/>
          <a:lstStyle/>
          <a:p>
            <a:pPr eaLnBrk="1" hangingPunct="1"/>
            <a:r>
              <a:rPr lang="en-US" sz="3200" b="1" smtClean="0"/>
              <a:t>Examples of Personality</a:t>
            </a:r>
            <a:endParaRPr lang="en-CA" sz="3200" b="1" smtClean="0"/>
          </a:p>
        </p:txBody>
      </p:sp>
      <p:sp>
        <p:nvSpPr>
          <p:cNvPr id="13315" name="Rectangle 3"/>
          <p:cNvSpPr>
            <a:spLocks noGrp="1" noChangeArrowheads="1"/>
          </p:cNvSpPr>
          <p:nvPr>
            <p:ph type="body" idx="1"/>
          </p:nvPr>
        </p:nvSpPr>
        <p:spPr>
          <a:xfrm>
            <a:off x="381000" y="1447800"/>
            <a:ext cx="8534400" cy="5105400"/>
          </a:xfrm>
        </p:spPr>
        <p:txBody>
          <a:bodyPr/>
          <a:lstStyle/>
          <a:p>
            <a:pPr eaLnBrk="1" hangingPunct="1"/>
            <a:r>
              <a:rPr lang="en-US" b="1" smtClean="0"/>
              <a:t>Extraversion</a:t>
            </a:r>
          </a:p>
          <a:p>
            <a:pPr lvl="1" eaLnBrk="1" hangingPunct="1"/>
            <a:r>
              <a:rPr lang="en-US" b="1" smtClean="0"/>
              <a:t>Gregariousness (talkativeness), friendliness, assertiveness, activity level, excitement seeking, cheerfulness</a:t>
            </a:r>
          </a:p>
          <a:p>
            <a:pPr eaLnBrk="1" hangingPunct="1"/>
            <a:r>
              <a:rPr lang="en-US" b="1" smtClean="0">
                <a:cs typeface="Times New Roman" pitchFamily="18" charset="0"/>
              </a:rPr>
              <a:t>Agreeableness</a:t>
            </a:r>
          </a:p>
          <a:p>
            <a:pPr lvl="1" eaLnBrk="1" hangingPunct="1"/>
            <a:r>
              <a:rPr lang="en-US" b="1" smtClean="0">
                <a:cs typeface="Times New Roman" pitchFamily="18" charset="0"/>
              </a:rPr>
              <a:t>Sympathy, Trust, Morality, Altruism, Cooperation, Modesty</a:t>
            </a:r>
            <a:endParaRPr lang="en-CA" b="1" smtClean="0">
              <a:cs typeface="Times New Roman" pitchFamily="18" charset="0"/>
            </a:endParaRPr>
          </a:p>
          <a:p>
            <a:pPr lvl="1" eaLnBrk="1" hangingPunct="1"/>
            <a:endParaRPr lang="en-US" b="1" smtClean="0"/>
          </a:p>
          <a:p>
            <a:pPr eaLnBrk="1" hangingPunct="1"/>
            <a:endParaRPr lang="en-US" b="1" smtClean="0"/>
          </a:p>
          <a:p>
            <a:pPr lvl="1" eaLnBrk="1" hangingPunct="1"/>
            <a:endParaRPr lang="en-US" b="1" smtClean="0"/>
          </a:p>
        </p:txBody>
      </p:sp>
      <p:sp>
        <p:nvSpPr>
          <p:cNvPr id="13316" name="Text Box 4"/>
          <p:cNvSpPr txBox="1">
            <a:spLocks noChangeArrowheads="1"/>
          </p:cNvSpPr>
          <p:nvPr/>
        </p:nvSpPr>
        <p:spPr bwMode="auto">
          <a:xfrm>
            <a:off x="7239000" y="6248400"/>
            <a:ext cx="17414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800" b="1"/>
              <a:t>Review of B23</a:t>
            </a:r>
            <a:endParaRPr lang="en-CA" sz="1800" b="1"/>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457200"/>
            <a:ext cx="8162925" cy="579438"/>
          </a:xfrm>
        </p:spPr>
        <p:txBody>
          <a:bodyPr/>
          <a:lstStyle/>
          <a:p>
            <a:pPr eaLnBrk="1" hangingPunct="1"/>
            <a:r>
              <a:rPr lang="en-US" sz="3200" b="1" smtClean="0"/>
              <a:t>How is behavior different from Personality?</a:t>
            </a:r>
            <a:endParaRPr lang="en-CA" sz="3200" b="1" smtClean="0"/>
          </a:p>
        </p:txBody>
      </p:sp>
      <p:sp>
        <p:nvSpPr>
          <p:cNvPr id="14339" name="Rectangle 3"/>
          <p:cNvSpPr>
            <a:spLocks noGrp="1" noChangeArrowheads="1"/>
          </p:cNvSpPr>
          <p:nvPr>
            <p:ph type="body" idx="1"/>
          </p:nvPr>
        </p:nvSpPr>
        <p:spPr>
          <a:xfrm>
            <a:off x="381000" y="1143000"/>
            <a:ext cx="8534400" cy="5486400"/>
          </a:xfrm>
        </p:spPr>
        <p:txBody>
          <a:bodyPr/>
          <a:lstStyle/>
          <a:p>
            <a:pPr eaLnBrk="1" hangingPunct="1"/>
            <a:r>
              <a:rPr lang="en-US" b="1" smtClean="0"/>
              <a:t>Behavior</a:t>
            </a:r>
          </a:p>
          <a:p>
            <a:pPr lvl="1" eaLnBrk="1" hangingPunct="1"/>
            <a:r>
              <a:rPr lang="en-US" b="1" smtClean="0"/>
              <a:t>Can be observed/measured </a:t>
            </a:r>
            <a:r>
              <a:rPr lang="en-US" b="1" u="sng" smtClean="0"/>
              <a:t>all</a:t>
            </a:r>
            <a:r>
              <a:rPr lang="en-US" b="1" smtClean="0"/>
              <a:t> the time</a:t>
            </a:r>
          </a:p>
          <a:p>
            <a:pPr lvl="2" eaLnBrk="1" hangingPunct="1"/>
            <a:r>
              <a:rPr lang="en-US" b="1" smtClean="0"/>
              <a:t>E.g., Talkativeness in social situations is extraversion vs. talkativeness in non social situations is not</a:t>
            </a:r>
          </a:p>
          <a:p>
            <a:pPr lvl="1" eaLnBrk="1" hangingPunct="1"/>
            <a:r>
              <a:rPr lang="en-US" b="1" smtClean="0"/>
              <a:t>Is influenced by personality </a:t>
            </a:r>
            <a:r>
              <a:rPr lang="en-US" b="1" u="sng" smtClean="0"/>
              <a:t>&amp;</a:t>
            </a:r>
            <a:r>
              <a:rPr lang="en-US" b="1" smtClean="0"/>
              <a:t> other factors</a:t>
            </a:r>
          </a:p>
          <a:p>
            <a:pPr lvl="2" eaLnBrk="1" hangingPunct="1"/>
            <a:r>
              <a:rPr lang="en-US" b="1" smtClean="0"/>
              <a:t>E.g., Talking in class is determined by personality and reinforcement in class whereas talking across different social situations is determined by personality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33400" y="228600"/>
            <a:ext cx="8162925" cy="579438"/>
          </a:xfrm>
        </p:spPr>
        <p:txBody>
          <a:bodyPr/>
          <a:lstStyle/>
          <a:p>
            <a:pPr eaLnBrk="1" hangingPunct="1"/>
            <a:r>
              <a:rPr lang="en-US" sz="3200" b="1" smtClean="0"/>
              <a:t>Personality vs. Skill</a:t>
            </a:r>
            <a:endParaRPr lang="en-CA" sz="3200" b="1" smtClean="0"/>
          </a:p>
        </p:txBody>
      </p:sp>
      <p:graphicFrame>
        <p:nvGraphicFramePr>
          <p:cNvPr id="6" name="Content Placeholder 5"/>
          <p:cNvGraphicFramePr>
            <a:graphicFrameLocks noGrp="1"/>
          </p:cNvGraphicFramePr>
          <p:nvPr>
            <p:ph idx="1"/>
          </p:nvPr>
        </p:nvGraphicFramePr>
        <p:xfrm>
          <a:off x="228600" y="882650"/>
          <a:ext cx="8153400" cy="5861050"/>
        </p:xfrm>
        <a:graphic>
          <a:graphicData uri="http://schemas.openxmlformats.org/drawingml/2006/table">
            <a:tbl>
              <a:tblPr firstRow="1" bandRow="1">
                <a:tableStyleId>{5C22544A-7EE6-4342-B048-85BDC9FD1C3A}</a:tableStyleId>
              </a:tblPr>
              <a:tblGrid>
                <a:gridCol w="3658893"/>
                <a:gridCol w="4494507"/>
              </a:tblGrid>
              <a:tr h="416524">
                <a:tc>
                  <a:txBody>
                    <a:bodyPr/>
                    <a:lstStyle/>
                    <a:p>
                      <a:pPr>
                        <a:spcAft>
                          <a:spcPts val="0"/>
                        </a:spcAft>
                      </a:pPr>
                      <a:r>
                        <a:rPr lang="en-CA" sz="2400" b="1" dirty="0">
                          <a:solidFill>
                            <a:schemeClr val="tx1"/>
                          </a:solidFill>
                          <a:latin typeface="Times New Roman"/>
                          <a:ea typeface="Calibri"/>
                        </a:rPr>
                        <a:t>Skill</a:t>
                      </a:r>
                    </a:p>
                  </a:txBody>
                  <a:tcPr marL="68580" marR="68580" marT="0" marB="0">
                    <a:lnB w="12700" cap="flat" cmpd="sng" algn="ctr">
                      <a:solidFill>
                        <a:schemeClr val="tx1"/>
                      </a:solidFill>
                      <a:prstDash val="solid"/>
                      <a:round/>
                      <a:headEnd type="none" w="med" len="med"/>
                      <a:tailEnd type="none" w="med" len="med"/>
                    </a:lnB>
                    <a:noFill/>
                  </a:tcPr>
                </a:tc>
                <a:tc>
                  <a:txBody>
                    <a:bodyPr/>
                    <a:lstStyle/>
                    <a:p>
                      <a:pPr>
                        <a:spcAft>
                          <a:spcPts val="0"/>
                        </a:spcAft>
                      </a:pPr>
                      <a:r>
                        <a:rPr lang="en-CA" sz="2400" b="1" dirty="0">
                          <a:solidFill>
                            <a:schemeClr val="tx1"/>
                          </a:solidFill>
                          <a:latin typeface="Times New Roman"/>
                          <a:ea typeface="Calibri"/>
                        </a:rPr>
                        <a:t>Personality</a:t>
                      </a:r>
                    </a:p>
                  </a:txBody>
                  <a:tcPr marL="68580" marR="68580" marT="0" marB="0">
                    <a:lnB w="12700" cap="flat" cmpd="sng" algn="ctr">
                      <a:solidFill>
                        <a:schemeClr val="tx1"/>
                      </a:solidFill>
                      <a:prstDash val="solid"/>
                      <a:round/>
                      <a:headEnd type="none" w="med" len="med"/>
                      <a:tailEnd type="none" w="med" len="med"/>
                    </a:lnB>
                    <a:noFill/>
                  </a:tcPr>
                </a:tc>
              </a:tr>
              <a:tr h="731614">
                <a:tc>
                  <a:txBody>
                    <a:bodyPr/>
                    <a:lstStyle/>
                    <a:p>
                      <a:pPr>
                        <a:spcAft>
                          <a:spcPts val="0"/>
                        </a:spcAft>
                      </a:pPr>
                      <a:r>
                        <a:rPr lang="en-CA" sz="2400" b="1" dirty="0">
                          <a:latin typeface="Times New Roman"/>
                          <a:ea typeface="Calibri"/>
                        </a:rPr>
                        <a:t>Changeable/malleable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Aft>
                          <a:spcPts val="0"/>
                        </a:spcAft>
                      </a:pPr>
                      <a:r>
                        <a:rPr lang="en-CA" sz="2400" b="1">
                          <a:latin typeface="Times New Roman"/>
                          <a:ea typeface="Calibri"/>
                        </a:rPr>
                        <a:t>Relatively more stable across time and situation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6524">
                <a:tc>
                  <a:txBody>
                    <a:bodyPr/>
                    <a:lstStyle/>
                    <a:p>
                      <a:pPr>
                        <a:spcAft>
                          <a:spcPts val="0"/>
                        </a:spcAft>
                      </a:pPr>
                      <a:r>
                        <a:rPr lang="en-CA" sz="2400" b="1" dirty="0">
                          <a:latin typeface="Times New Roman"/>
                          <a:ea typeface="Calibri"/>
                        </a:rPr>
                        <a:t>Learned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Aft>
                          <a:spcPts val="0"/>
                        </a:spcAft>
                      </a:pPr>
                      <a:r>
                        <a:rPr lang="en-CA" sz="2400" b="1">
                          <a:latin typeface="Times New Roman"/>
                          <a:ea typeface="Calibri"/>
                        </a:rPr>
                        <a:t>Relatively genetic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731614">
                <a:tc>
                  <a:txBody>
                    <a:bodyPr/>
                    <a:lstStyle/>
                    <a:p>
                      <a:pPr>
                        <a:spcAft>
                          <a:spcPts val="0"/>
                        </a:spcAft>
                      </a:pPr>
                      <a:r>
                        <a:rPr lang="en-CA" sz="2400" b="1" dirty="0">
                          <a:latin typeface="Times New Roman"/>
                          <a:ea typeface="Calibri"/>
                        </a:rPr>
                        <a:t>More concrete (lower level)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Aft>
                          <a:spcPts val="0"/>
                        </a:spcAft>
                      </a:pPr>
                      <a:r>
                        <a:rPr lang="en-CA" sz="2400" b="1">
                          <a:latin typeface="Times New Roman"/>
                          <a:ea typeface="Calibri"/>
                        </a:rPr>
                        <a:t>More abstract (higher level)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564774">
                <a:tc>
                  <a:txBody>
                    <a:bodyPr/>
                    <a:lstStyle/>
                    <a:p>
                      <a:pPr>
                        <a:spcAft>
                          <a:spcPts val="0"/>
                        </a:spcAft>
                      </a:pPr>
                      <a:r>
                        <a:rPr lang="en-CA" sz="2400" b="1" dirty="0" smtClean="0">
                          <a:latin typeface="+mn-lt"/>
                          <a:ea typeface="Calibri"/>
                        </a:rPr>
                        <a:t>e.g., Interpersonal Skill</a:t>
                      </a:r>
                    </a:p>
                    <a:p>
                      <a:pPr marL="742950" lvl="1" indent="-285750">
                        <a:spcAft>
                          <a:spcPts val="0"/>
                        </a:spcAft>
                        <a:buFont typeface="Times New Roman"/>
                        <a:buChar char="–"/>
                        <a:tabLst>
                          <a:tab pos="914400" algn="l"/>
                        </a:tabLst>
                      </a:pPr>
                      <a:r>
                        <a:rPr lang="en-US" sz="2400" b="1" dirty="0" smtClean="0">
                          <a:latin typeface="+mn-lt"/>
                          <a:ea typeface="Calibri"/>
                        </a:rPr>
                        <a:t>Part of Extraversion + part of Agreeableness + Conscientiousness</a:t>
                      </a:r>
                      <a:endParaRPr lang="en-CA" sz="2400" b="1" dirty="0">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Aft>
                          <a:spcPts val="0"/>
                        </a:spcAft>
                      </a:pPr>
                      <a:r>
                        <a:rPr lang="en-CA" sz="2400" b="1" dirty="0" smtClean="0">
                          <a:latin typeface="Times New Roman"/>
                          <a:ea typeface="Calibri"/>
                        </a:rPr>
                        <a:t>e.g., Extraversion </a:t>
                      </a:r>
                      <a:endParaRPr lang="en-CA" sz="2400" b="1" dirty="0">
                        <a:latin typeface="Times New Roman"/>
                        <a:ea typeface="Calibri"/>
                      </a:endParaRPr>
                    </a:p>
                    <a:p>
                      <a:pPr>
                        <a:spcAft>
                          <a:spcPts val="0"/>
                        </a:spcAft>
                      </a:pPr>
                      <a:r>
                        <a:rPr lang="en-US" sz="2400" b="1" dirty="0" smtClean="0">
                          <a:latin typeface="Times New Roman"/>
                          <a:ea typeface="Times New Roman"/>
                        </a:rPr>
                        <a:t>e.g., Agreeableness </a:t>
                      </a:r>
                    </a:p>
                    <a:p>
                      <a:pPr>
                        <a:spcAft>
                          <a:spcPts val="0"/>
                        </a:spcAft>
                      </a:pPr>
                      <a:r>
                        <a:rPr lang="en-US" sz="2400" b="1" dirty="0" smtClean="0">
                          <a:latin typeface="Times New Roman"/>
                          <a:ea typeface="Times New Roman"/>
                        </a:rPr>
                        <a:t>e.g., Conscientiousness</a:t>
                      </a:r>
                    </a:p>
                    <a:p>
                      <a:pPr>
                        <a:spcAft>
                          <a:spcPts val="0"/>
                        </a:spcAft>
                      </a:pPr>
                      <a:endParaRPr lang="en-US" sz="2400" b="1" dirty="0" smtClean="0">
                        <a:latin typeface="Times New Roman"/>
                        <a:ea typeface="Calibri"/>
                      </a:endParaRPr>
                    </a:p>
                    <a:p>
                      <a:pPr>
                        <a:spcAft>
                          <a:spcPts val="0"/>
                        </a:spcAft>
                      </a:pPr>
                      <a:endParaRPr lang="en-CA" sz="2400" b="1" dirty="0">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idx="4294967295"/>
          </p:nvPr>
        </p:nvSpPr>
        <p:spPr>
          <a:xfrm>
            <a:off x="0" y="457200"/>
            <a:ext cx="9067800" cy="914400"/>
          </a:xfrm>
        </p:spPr>
        <p:txBody>
          <a:bodyPr/>
          <a:lstStyle/>
          <a:p>
            <a:pPr eaLnBrk="1" hangingPunct="1"/>
            <a:r>
              <a:rPr lang="en-US" sz="3200" b="1" smtClean="0"/>
              <a:t>Personality vs. interpersonal skills?</a:t>
            </a:r>
          </a:p>
        </p:txBody>
      </p:sp>
      <p:sp>
        <p:nvSpPr>
          <p:cNvPr id="16387" name="Text Box 1033"/>
          <p:cNvSpPr txBox="1">
            <a:spLocks noChangeArrowheads="1"/>
          </p:cNvSpPr>
          <p:nvPr/>
        </p:nvSpPr>
        <p:spPr bwMode="auto">
          <a:xfrm>
            <a:off x="3505200" y="3886200"/>
            <a:ext cx="243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latin typeface="Arial" pitchFamily="34" charset="0"/>
            </a:endParaRPr>
          </a:p>
        </p:txBody>
      </p:sp>
      <p:sp>
        <p:nvSpPr>
          <p:cNvPr id="16388" name="Text Box 1034"/>
          <p:cNvSpPr txBox="1">
            <a:spLocks noChangeArrowheads="1"/>
          </p:cNvSpPr>
          <p:nvPr/>
        </p:nvSpPr>
        <p:spPr bwMode="auto">
          <a:xfrm>
            <a:off x="3352800" y="2286000"/>
            <a:ext cx="3124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rgbClr val="0000FF"/>
                </a:solidFill>
                <a:latin typeface="Arial" pitchFamily="34" charset="0"/>
              </a:rPr>
              <a:t>Conscientiousness</a:t>
            </a:r>
          </a:p>
        </p:txBody>
      </p:sp>
      <p:sp>
        <p:nvSpPr>
          <p:cNvPr id="16389" name="Oval 1028"/>
          <p:cNvSpPr>
            <a:spLocks noChangeArrowheads="1"/>
          </p:cNvSpPr>
          <p:nvPr/>
        </p:nvSpPr>
        <p:spPr bwMode="auto">
          <a:xfrm>
            <a:off x="3048000" y="3276600"/>
            <a:ext cx="5791200" cy="1879600"/>
          </a:xfrm>
          <a:prstGeom prst="ellipse">
            <a:avLst/>
          </a:prstGeom>
          <a:noFill/>
          <a:ln w="28575">
            <a:solidFill>
              <a:schemeClr val="tx1"/>
            </a:solidFill>
            <a:prstDash val="sys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6390" name="Text Box 1029"/>
          <p:cNvSpPr txBox="1">
            <a:spLocks noChangeArrowheads="1"/>
          </p:cNvSpPr>
          <p:nvPr/>
        </p:nvSpPr>
        <p:spPr bwMode="auto">
          <a:xfrm>
            <a:off x="4114800" y="1600200"/>
            <a:ext cx="3308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i="1">
                <a:latin typeface="Arial" pitchFamily="34" charset="0"/>
              </a:rPr>
              <a:t>Interpersonal Skills</a:t>
            </a:r>
          </a:p>
        </p:txBody>
      </p:sp>
      <p:sp>
        <p:nvSpPr>
          <p:cNvPr id="16391" name="Text Box 1034"/>
          <p:cNvSpPr txBox="1">
            <a:spLocks noChangeArrowheads="1"/>
          </p:cNvSpPr>
          <p:nvPr/>
        </p:nvSpPr>
        <p:spPr bwMode="auto">
          <a:xfrm>
            <a:off x="6477000" y="25146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rgbClr val="CC00FF"/>
                </a:solidFill>
                <a:latin typeface="Arial" pitchFamily="34" charset="0"/>
              </a:rPr>
              <a:t>Extraversion</a:t>
            </a:r>
          </a:p>
        </p:txBody>
      </p:sp>
      <p:sp>
        <p:nvSpPr>
          <p:cNvPr id="16392" name="Oval 23"/>
          <p:cNvSpPr>
            <a:spLocks noChangeArrowheads="1"/>
          </p:cNvSpPr>
          <p:nvPr/>
        </p:nvSpPr>
        <p:spPr bwMode="auto">
          <a:xfrm>
            <a:off x="1295400" y="2667000"/>
            <a:ext cx="4038600" cy="2514600"/>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6393" name="Oval 24"/>
          <p:cNvSpPr>
            <a:spLocks noChangeArrowheads="1"/>
          </p:cNvSpPr>
          <p:nvPr/>
        </p:nvSpPr>
        <p:spPr bwMode="auto">
          <a:xfrm>
            <a:off x="5791200" y="3048000"/>
            <a:ext cx="2667000" cy="2514600"/>
          </a:xfrm>
          <a:prstGeom prst="ellipse">
            <a:avLst/>
          </a:prstGeom>
          <a:noFill/>
          <a:ln w="9525">
            <a:solidFill>
              <a:srgbClr val="CC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6394" name="Oval 25"/>
          <p:cNvSpPr>
            <a:spLocks noChangeArrowheads="1"/>
          </p:cNvSpPr>
          <p:nvPr/>
        </p:nvSpPr>
        <p:spPr bwMode="auto">
          <a:xfrm>
            <a:off x="5638800" y="4343400"/>
            <a:ext cx="3048000" cy="1676400"/>
          </a:xfrm>
          <a:prstGeom prst="ellipse">
            <a:avLst/>
          </a:prstGeom>
          <a:noFill/>
          <a:ln w="9525">
            <a:solidFill>
              <a:srgbClr val="00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FF00"/>
              </a:solidFill>
            </a:endParaRPr>
          </a:p>
        </p:txBody>
      </p:sp>
      <p:sp>
        <p:nvSpPr>
          <p:cNvPr id="16395" name="Text Box 1034"/>
          <p:cNvSpPr txBox="1">
            <a:spLocks noChangeArrowheads="1"/>
          </p:cNvSpPr>
          <p:nvPr/>
        </p:nvSpPr>
        <p:spPr bwMode="auto">
          <a:xfrm>
            <a:off x="5791200" y="6096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rgbClr val="00FF00"/>
                </a:solidFill>
                <a:latin typeface="Arial" pitchFamily="34" charset="0"/>
              </a:rPr>
              <a:t>Agreeableness</a:t>
            </a:r>
          </a:p>
        </p:txBody>
      </p:sp>
      <p:sp>
        <p:nvSpPr>
          <p:cNvPr id="16396" name="Rectangle 17"/>
          <p:cNvSpPr>
            <a:spLocks noChangeArrowheads="1"/>
          </p:cNvSpPr>
          <p:nvPr/>
        </p:nvSpPr>
        <p:spPr bwMode="auto">
          <a:xfrm>
            <a:off x="3352800" y="3886200"/>
            <a:ext cx="19272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b="1">
                <a:solidFill>
                  <a:srgbClr val="0000FF"/>
                </a:solidFill>
                <a:latin typeface="Arial" pitchFamily="34" charset="0"/>
              </a:rPr>
              <a:t>Self Control</a:t>
            </a:r>
          </a:p>
        </p:txBody>
      </p:sp>
      <p:sp>
        <p:nvSpPr>
          <p:cNvPr id="16397" name="Rectangle 18"/>
          <p:cNvSpPr>
            <a:spLocks noChangeArrowheads="1"/>
          </p:cNvSpPr>
          <p:nvPr/>
        </p:nvSpPr>
        <p:spPr bwMode="auto">
          <a:xfrm>
            <a:off x="6172200" y="4572000"/>
            <a:ext cx="1978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b="1">
                <a:solidFill>
                  <a:srgbClr val="00FF00"/>
                </a:solidFill>
                <a:latin typeface="Arial" pitchFamily="34" charset="0"/>
              </a:rPr>
              <a:t>Social </a:t>
            </a:r>
            <a:r>
              <a:rPr lang="en-US" b="1">
                <a:solidFill>
                  <a:srgbClr val="CC00FF"/>
                </a:solidFill>
                <a:latin typeface="Arial" pitchFamily="34" charset="0"/>
              </a:rPr>
              <a:t>Skills</a:t>
            </a:r>
          </a:p>
        </p:txBody>
      </p:sp>
      <p:sp>
        <p:nvSpPr>
          <p:cNvPr id="16398" name="Rectangle 19"/>
          <p:cNvSpPr>
            <a:spLocks noChangeArrowheads="1"/>
          </p:cNvSpPr>
          <p:nvPr/>
        </p:nvSpPr>
        <p:spPr bwMode="auto">
          <a:xfrm>
            <a:off x="6019800" y="3733800"/>
            <a:ext cx="24209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b="1">
                <a:solidFill>
                  <a:srgbClr val="CC00FF"/>
                </a:solidFill>
                <a:latin typeface="Arial" pitchFamily="34" charset="0"/>
              </a:rPr>
              <a:t>Self Monitoring</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ChangeArrowheads="1"/>
          </p:cNvSpPr>
          <p:nvPr>
            <p:ph type="title" idx="4294967295"/>
          </p:nvPr>
        </p:nvSpPr>
        <p:spPr>
          <a:xfrm>
            <a:off x="0" y="457200"/>
            <a:ext cx="9067800" cy="914400"/>
          </a:xfrm>
        </p:spPr>
        <p:txBody>
          <a:bodyPr/>
          <a:lstStyle/>
          <a:p>
            <a:pPr eaLnBrk="1" hangingPunct="1"/>
            <a:r>
              <a:rPr lang="en-US" sz="3200" b="1" smtClean="0"/>
              <a:t>So how does personality map onto </a:t>
            </a:r>
            <a:br>
              <a:rPr lang="en-US" sz="3200" b="1" smtClean="0"/>
            </a:br>
            <a:r>
              <a:rPr lang="en-US" sz="3200" b="1" smtClean="0"/>
              <a:t>intra and interpersonal skills?</a:t>
            </a:r>
          </a:p>
        </p:txBody>
      </p:sp>
      <p:sp>
        <p:nvSpPr>
          <p:cNvPr id="17411" name="Oval 1028"/>
          <p:cNvSpPr>
            <a:spLocks noChangeArrowheads="1"/>
          </p:cNvSpPr>
          <p:nvPr/>
        </p:nvSpPr>
        <p:spPr bwMode="auto">
          <a:xfrm>
            <a:off x="0" y="3276600"/>
            <a:ext cx="5257800" cy="1879600"/>
          </a:xfrm>
          <a:prstGeom prst="ellipse">
            <a:avLst/>
          </a:prstGeom>
          <a:noFill/>
          <a:ln w="28575">
            <a:solidFill>
              <a:schemeClr val="tx1"/>
            </a:solidFill>
            <a:prstDash val="sys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412" name="Text Box 1029"/>
          <p:cNvSpPr txBox="1">
            <a:spLocks noChangeArrowheads="1"/>
          </p:cNvSpPr>
          <p:nvPr/>
        </p:nvSpPr>
        <p:spPr bwMode="auto">
          <a:xfrm>
            <a:off x="838200" y="1752600"/>
            <a:ext cx="3308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i="1">
                <a:latin typeface="Arial" pitchFamily="34" charset="0"/>
              </a:rPr>
              <a:t>Intrapersonal Skills</a:t>
            </a:r>
          </a:p>
        </p:txBody>
      </p:sp>
      <p:sp>
        <p:nvSpPr>
          <p:cNvPr id="17413" name="Text Box 1033"/>
          <p:cNvSpPr txBox="1">
            <a:spLocks noChangeArrowheads="1"/>
          </p:cNvSpPr>
          <p:nvPr/>
        </p:nvSpPr>
        <p:spPr bwMode="auto">
          <a:xfrm>
            <a:off x="3505200" y="3886200"/>
            <a:ext cx="243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latin typeface="Arial" pitchFamily="34" charset="0"/>
            </a:endParaRPr>
          </a:p>
        </p:txBody>
      </p:sp>
      <p:sp>
        <p:nvSpPr>
          <p:cNvPr id="17414" name="Text Box 1034"/>
          <p:cNvSpPr txBox="1">
            <a:spLocks noChangeArrowheads="1"/>
          </p:cNvSpPr>
          <p:nvPr/>
        </p:nvSpPr>
        <p:spPr bwMode="auto">
          <a:xfrm>
            <a:off x="3352800" y="2286000"/>
            <a:ext cx="3124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rgbClr val="0000FF"/>
                </a:solidFill>
                <a:latin typeface="Arial" pitchFamily="34" charset="0"/>
              </a:rPr>
              <a:t>Conscientiousness</a:t>
            </a:r>
          </a:p>
        </p:txBody>
      </p:sp>
      <p:sp>
        <p:nvSpPr>
          <p:cNvPr id="17415" name="Oval 1028"/>
          <p:cNvSpPr>
            <a:spLocks noChangeArrowheads="1"/>
          </p:cNvSpPr>
          <p:nvPr/>
        </p:nvSpPr>
        <p:spPr bwMode="auto">
          <a:xfrm>
            <a:off x="3048000" y="3276600"/>
            <a:ext cx="5791200" cy="1879600"/>
          </a:xfrm>
          <a:prstGeom prst="ellipse">
            <a:avLst/>
          </a:prstGeom>
          <a:noFill/>
          <a:ln w="28575">
            <a:solidFill>
              <a:schemeClr val="tx1"/>
            </a:solidFill>
            <a:prstDash val="sys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416" name="Text Box 1029"/>
          <p:cNvSpPr txBox="1">
            <a:spLocks noChangeArrowheads="1"/>
          </p:cNvSpPr>
          <p:nvPr/>
        </p:nvSpPr>
        <p:spPr bwMode="auto">
          <a:xfrm>
            <a:off x="5105400" y="1752600"/>
            <a:ext cx="3308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i="1">
                <a:latin typeface="Arial" pitchFamily="34" charset="0"/>
              </a:rPr>
              <a:t>Interpersonal Skills</a:t>
            </a:r>
          </a:p>
        </p:txBody>
      </p:sp>
      <p:sp>
        <p:nvSpPr>
          <p:cNvPr id="17417" name="Text Box 1034"/>
          <p:cNvSpPr txBox="1">
            <a:spLocks noChangeArrowheads="1"/>
          </p:cNvSpPr>
          <p:nvPr/>
        </p:nvSpPr>
        <p:spPr bwMode="auto">
          <a:xfrm>
            <a:off x="609600" y="5867400"/>
            <a:ext cx="2286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rgbClr val="FF0000"/>
                </a:solidFill>
                <a:latin typeface="Arial" pitchFamily="34" charset="0"/>
              </a:rPr>
              <a:t>Emotional Stability</a:t>
            </a:r>
          </a:p>
        </p:txBody>
      </p:sp>
      <p:sp>
        <p:nvSpPr>
          <p:cNvPr id="17418" name="Text Box 1034"/>
          <p:cNvSpPr txBox="1">
            <a:spLocks noChangeArrowheads="1"/>
          </p:cNvSpPr>
          <p:nvPr/>
        </p:nvSpPr>
        <p:spPr bwMode="auto">
          <a:xfrm>
            <a:off x="6477000" y="25146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rgbClr val="CC00FF"/>
                </a:solidFill>
                <a:latin typeface="Arial" pitchFamily="34" charset="0"/>
              </a:rPr>
              <a:t>Extraversion</a:t>
            </a:r>
          </a:p>
        </p:txBody>
      </p:sp>
      <p:sp>
        <p:nvSpPr>
          <p:cNvPr id="17419" name="Oval 22"/>
          <p:cNvSpPr>
            <a:spLocks noChangeArrowheads="1"/>
          </p:cNvSpPr>
          <p:nvPr/>
        </p:nvSpPr>
        <p:spPr bwMode="auto">
          <a:xfrm>
            <a:off x="0" y="3352800"/>
            <a:ext cx="3048000" cy="2438400"/>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420" name="Oval 23"/>
          <p:cNvSpPr>
            <a:spLocks noChangeArrowheads="1"/>
          </p:cNvSpPr>
          <p:nvPr/>
        </p:nvSpPr>
        <p:spPr bwMode="auto">
          <a:xfrm>
            <a:off x="1295400" y="2667000"/>
            <a:ext cx="4038600" cy="2514600"/>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421" name="Oval 24"/>
          <p:cNvSpPr>
            <a:spLocks noChangeArrowheads="1"/>
          </p:cNvSpPr>
          <p:nvPr/>
        </p:nvSpPr>
        <p:spPr bwMode="auto">
          <a:xfrm>
            <a:off x="5791200" y="3048000"/>
            <a:ext cx="2667000" cy="2514600"/>
          </a:xfrm>
          <a:prstGeom prst="ellipse">
            <a:avLst/>
          </a:prstGeom>
          <a:noFill/>
          <a:ln w="9525">
            <a:solidFill>
              <a:srgbClr val="CC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422" name="Oval 25"/>
          <p:cNvSpPr>
            <a:spLocks noChangeArrowheads="1"/>
          </p:cNvSpPr>
          <p:nvPr/>
        </p:nvSpPr>
        <p:spPr bwMode="auto">
          <a:xfrm>
            <a:off x="5638800" y="4343400"/>
            <a:ext cx="3048000" cy="1676400"/>
          </a:xfrm>
          <a:prstGeom prst="ellipse">
            <a:avLst/>
          </a:prstGeom>
          <a:noFill/>
          <a:ln w="9525">
            <a:solidFill>
              <a:srgbClr val="00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FF00"/>
              </a:solidFill>
            </a:endParaRPr>
          </a:p>
        </p:txBody>
      </p:sp>
      <p:sp>
        <p:nvSpPr>
          <p:cNvPr id="17423" name="Text Box 1034"/>
          <p:cNvSpPr txBox="1">
            <a:spLocks noChangeArrowheads="1"/>
          </p:cNvSpPr>
          <p:nvPr/>
        </p:nvSpPr>
        <p:spPr bwMode="auto">
          <a:xfrm>
            <a:off x="5791200" y="6096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rgbClr val="00FF00"/>
                </a:solidFill>
                <a:latin typeface="Arial" pitchFamily="34" charset="0"/>
              </a:rPr>
              <a:t>Agreeableness</a:t>
            </a:r>
          </a:p>
        </p:txBody>
      </p:sp>
      <p:sp>
        <p:nvSpPr>
          <p:cNvPr id="17424" name="Text Box 1034"/>
          <p:cNvSpPr txBox="1">
            <a:spLocks noChangeArrowheads="1"/>
          </p:cNvSpPr>
          <p:nvPr/>
        </p:nvSpPr>
        <p:spPr bwMode="auto">
          <a:xfrm>
            <a:off x="304800" y="4038600"/>
            <a:ext cx="2286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b="1">
                <a:solidFill>
                  <a:srgbClr val="FF0000"/>
                </a:solidFill>
                <a:latin typeface="Arial" pitchFamily="34" charset="0"/>
              </a:rPr>
              <a:t>Self </a:t>
            </a:r>
          </a:p>
          <a:p>
            <a:pPr eaLnBrk="1" hangingPunct="1"/>
            <a:r>
              <a:rPr lang="en-US" b="1">
                <a:solidFill>
                  <a:srgbClr val="FF0000"/>
                </a:solidFill>
                <a:latin typeface="Arial" pitchFamily="34" charset="0"/>
              </a:rPr>
              <a:t>Esteem</a:t>
            </a:r>
          </a:p>
        </p:txBody>
      </p:sp>
      <p:sp>
        <p:nvSpPr>
          <p:cNvPr id="17425" name="Rectangle 17"/>
          <p:cNvSpPr>
            <a:spLocks noChangeArrowheads="1"/>
          </p:cNvSpPr>
          <p:nvPr/>
        </p:nvSpPr>
        <p:spPr bwMode="auto">
          <a:xfrm>
            <a:off x="3352800" y="3886200"/>
            <a:ext cx="19272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b="1">
                <a:solidFill>
                  <a:srgbClr val="0000FF"/>
                </a:solidFill>
                <a:latin typeface="Arial" pitchFamily="34" charset="0"/>
              </a:rPr>
              <a:t>Self Control</a:t>
            </a:r>
          </a:p>
        </p:txBody>
      </p:sp>
      <p:sp>
        <p:nvSpPr>
          <p:cNvPr id="17426" name="Rectangle 18"/>
          <p:cNvSpPr>
            <a:spLocks noChangeArrowheads="1"/>
          </p:cNvSpPr>
          <p:nvPr/>
        </p:nvSpPr>
        <p:spPr bwMode="auto">
          <a:xfrm>
            <a:off x="6172200" y="4572000"/>
            <a:ext cx="1978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b="1">
                <a:solidFill>
                  <a:srgbClr val="00FF00"/>
                </a:solidFill>
                <a:latin typeface="Arial" pitchFamily="34" charset="0"/>
              </a:rPr>
              <a:t>Social </a:t>
            </a:r>
            <a:r>
              <a:rPr lang="en-US" b="1">
                <a:solidFill>
                  <a:srgbClr val="CC00FF"/>
                </a:solidFill>
                <a:latin typeface="Arial" pitchFamily="34" charset="0"/>
              </a:rPr>
              <a:t>Skills</a:t>
            </a:r>
          </a:p>
        </p:txBody>
      </p:sp>
      <p:sp>
        <p:nvSpPr>
          <p:cNvPr id="17427" name="Rectangle 19"/>
          <p:cNvSpPr>
            <a:spLocks noChangeArrowheads="1"/>
          </p:cNvSpPr>
          <p:nvPr/>
        </p:nvSpPr>
        <p:spPr bwMode="auto">
          <a:xfrm>
            <a:off x="6019800" y="3733800"/>
            <a:ext cx="24209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b="1">
                <a:solidFill>
                  <a:srgbClr val="CC00FF"/>
                </a:solidFill>
                <a:latin typeface="Arial" pitchFamily="34" charset="0"/>
              </a:rPr>
              <a:t>Self Monitoring</a:t>
            </a:r>
          </a:p>
        </p:txBody>
      </p:sp>
      <p:sp>
        <p:nvSpPr>
          <p:cNvPr id="17428" name="Rectangle 21"/>
          <p:cNvSpPr>
            <a:spLocks noChangeArrowheads="1"/>
          </p:cNvSpPr>
          <p:nvPr/>
        </p:nvSpPr>
        <p:spPr bwMode="auto">
          <a:xfrm>
            <a:off x="1371600" y="3581400"/>
            <a:ext cx="15176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solidFill>
                  <a:srgbClr val="FF0000"/>
                </a:solidFill>
                <a:latin typeface="Arial" pitchFamily="34" charset="0"/>
              </a:rPr>
              <a:t>Attitudes</a:t>
            </a:r>
          </a:p>
          <a:p>
            <a:r>
              <a:rPr lang="en-US" b="1">
                <a:solidFill>
                  <a:srgbClr val="00FF00"/>
                </a:solidFill>
                <a:latin typeface="Arial" pitchFamily="34" charset="0"/>
              </a:rPr>
              <a:t> </a:t>
            </a:r>
            <a:r>
              <a:rPr lang="en-US" b="1">
                <a:solidFill>
                  <a:srgbClr val="0000FF"/>
                </a:solidFill>
                <a:latin typeface="Arial" pitchFamily="34" charset="0"/>
              </a:rPr>
              <a:t>toward </a:t>
            </a:r>
          </a:p>
          <a:p>
            <a:r>
              <a:rPr lang="en-US" b="1">
                <a:solidFill>
                  <a:srgbClr val="0000FF"/>
                </a:solidFill>
                <a:latin typeface="Arial" pitchFamily="34" charset="0"/>
              </a:rPr>
              <a:t>authority</a:t>
            </a:r>
          </a:p>
        </p:txBody>
      </p:sp>
      <p:sp>
        <p:nvSpPr>
          <p:cNvPr id="17429" name="Oval 25"/>
          <p:cNvSpPr>
            <a:spLocks noChangeArrowheads="1"/>
          </p:cNvSpPr>
          <p:nvPr/>
        </p:nvSpPr>
        <p:spPr bwMode="auto">
          <a:xfrm>
            <a:off x="1066800" y="4419600"/>
            <a:ext cx="3048000" cy="1676400"/>
          </a:xfrm>
          <a:prstGeom prst="ellipse">
            <a:avLst/>
          </a:prstGeom>
          <a:noFill/>
          <a:ln w="9525">
            <a:solidFill>
              <a:srgbClr val="00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FF00"/>
              </a:solidFill>
            </a:endParaRPr>
          </a:p>
        </p:txBody>
      </p:sp>
      <p:sp>
        <p:nvSpPr>
          <p:cNvPr id="17430" name="Text Box 1034"/>
          <p:cNvSpPr txBox="1">
            <a:spLocks noChangeArrowheads="1"/>
          </p:cNvSpPr>
          <p:nvPr/>
        </p:nvSpPr>
        <p:spPr bwMode="auto">
          <a:xfrm>
            <a:off x="2971800" y="6096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rgbClr val="00FF00"/>
                </a:solidFill>
                <a:latin typeface="Arial" pitchFamily="34" charset="0"/>
              </a:rPr>
              <a:t>Agreeableness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p:cNvSpPr>
            <a:spLocks noGrp="1" noChangeArrowheads="1"/>
          </p:cNvSpPr>
          <p:nvPr>
            <p:ph type="title"/>
          </p:nvPr>
        </p:nvSpPr>
        <p:spPr>
          <a:xfrm>
            <a:off x="0" y="457200"/>
            <a:ext cx="8839200" cy="914400"/>
          </a:xfrm>
        </p:spPr>
        <p:txBody>
          <a:bodyPr/>
          <a:lstStyle/>
          <a:p>
            <a:pPr eaLnBrk="1" hangingPunct="1"/>
            <a:r>
              <a:rPr lang="en-US" sz="3200" b="1" smtClean="0"/>
              <a:t>Back to…</a:t>
            </a:r>
            <a:br>
              <a:rPr lang="en-US" sz="3200" b="1" smtClean="0"/>
            </a:br>
            <a:r>
              <a:rPr lang="en-US" sz="3200" b="1" smtClean="0"/>
              <a:t>What should leaders become self-aware about? </a:t>
            </a:r>
          </a:p>
        </p:txBody>
      </p:sp>
      <p:sp>
        <p:nvSpPr>
          <p:cNvPr id="18435" name="Oval 1028"/>
          <p:cNvSpPr>
            <a:spLocks noChangeArrowheads="1"/>
          </p:cNvSpPr>
          <p:nvPr/>
        </p:nvSpPr>
        <p:spPr bwMode="auto">
          <a:xfrm>
            <a:off x="457200" y="3276600"/>
            <a:ext cx="5638800" cy="1879600"/>
          </a:xfrm>
          <a:prstGeom prst="ellipse">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8436" name="Text Box 1029"/>
          <p:cNvSpPr txBox="1">
            <a:spLocks noChangeArrowheads="1"/>
          </p:cNvSpPr>
          <p:nvPr/>
        </p:nvSpPr>
        <p:spPr bwMode="auto">
          <a:xfrm>
            <a:off x="533400" y="2743200"/>
            <a:ext cx="3308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i="1" u="sng">
                <a:latin typeface="Arial" pitchFamily="34" charset="0"/>
              </a:rPr>
              <a:t>Intrapersonal Skills</a:t>
            </a:r>
          </a:p>
        </p:txBody>
      </p:sp>
      <p:sp>
        <p:nvSpPr>
          <p:cNvPr id="18437" name="Text Box 1031"/>
          <p:cNvSpPr txBox="1">
            <a:spLocks noChangeArrowheads="1"/>
          </p:cNvSpPr>
          <p:nvPr/>
        </p:nvSpPr>
        <p:spPr bwMode="auto">
          <a:xfrm>
            <a:off x="1828800" y="3352800"/>
            <a:ext cx="2300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b="1">
              <a:latin typeface="Arial" pitchFamily="34" charset="0"/>
            </a:endParaRPr>
          </a:p>
        </p:txBody>
      </p:sp>
      <p:sp>
        <p:nvSpPr>
          <p:cNvPr id="18438" name="Text Box 1033"/>
          <p:cNvSpPr txBox="1">
            <a:spLocks noChangeArrowheads="1"/>
          </p:cNvSpPr>
          <p:nvPr/>
        </p:nvSpPr>
        <p:spPr bwMode="auto">
          <a:xfrm>
            <a:off x="3505200" y="3886200"/>
            <a:ext cx="243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latin typeface="Arial" pitchFamily="34" charset="0"/>
            </a:endParaRPr>
          </a:p>
        </p:txBody>
      </p:sp>
      <p:sp>
        <p:nvSpPr>
          <p:cNvPr id="18439" name="Text Box 1034"/>
          <p:cNvSpPr txBox="1">
            <a:spLocks noChangeArrowheads="1"/>
          </p:cNvSpPr>
          <p:nvPr/>
        </p:nvSpPr>
        <p:spPr bwMode="auto">
          <a:xfrm>
            <a:off x="4191000" y="39624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u="sng">
                <a:solidFill>
                  <a:srgbClr val="0000FF"/>
                </a:solidFill>
                <a:latin typeface="Arial" pitchFamily="34" charset="0"/>
              </a:rPr>
              <a:t>Self Control</a:t>
            </a:r>
          </a:p>
        </p:txBody>
      </p:sp>
      <p:sp>
        <p:nvSpPr>
          <p:cNvPr id="18440" name="Oval 1028"/>
          <p:cNvSpPr>
            <a:spLocks noChangeArrowheads="1"/>
          </p:cNvSpPr>
          <p:nvPr/>
        </p:nvSpPr>
        <p:spPr bwMode="auto">
          <a:xfrm>
            <a:off x="4038600" y="3276600"/>
            <a:ext cx="4191000" cy="1879600"/>
          </a:xfrm>
          <a:prstGeom prst="ellipse">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8441" name="Text Box 1029"/>
          <p:cNvSpPr txBox="1">
            <a:spLocks noChangeArrowheads="1"/>
          </p:cNvSpPr>
          <p:nvPr/>
        </p:nvSpPr>
        <p:spPr bwMode="auto">
          <a:xfrm>
            <a:off x="4800600" y="2743200"/>
            <a:ext cx="3308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i="1" u="sng">
                <a:latin typeface="Arial" pitchFamily="34" charset="0"/>
              </a:rPr>
              <a:t>Interpersonal Skills</a:t>
            </a:r>
          </a:p>
        </p:txBody>
      </p:sp>
      <p:sp>
        <p:nvSpPr>
          <p:cNvPr id="18442" name="Text Box 1034"/>
          <p:cNvSpPr txBox="1">
            <a:spLocks noChangeArrowheads="1"/>
          </p:cNvSpPr>
          <p:nvPr/>
        </p:nvSpPr>
        <p:spPr bwMode="auto">
          <a:xfrm>
            <a:off x="6019800" y="3352800"/>
            <a:ext cx="2286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u="sng">
                <a:solidFill>
                  <a:srgbClr val="CC00FF"/>
                </a:solidFill>
                <a:latin typeface="Arial" pitchFamily="34" charset="0"/>
              </a:rPr>
              <a:t>Self Monitoring</a:t>
            </a:r>
          </a:p>
        </p:txBody>
      </p:sp>
      <p:sp>
        <p:nvSpPr>
          <p:cNvPr id="18443" name="Text Box 1034"/>
          <p:cNvSpPr txBox="1">
            <a:spLocks noChangeArrowheads="1"/>
          </p:cNvSpPr>
          <p:nvPr/>
        </p:nvSpPr>
        <p:spPr bwMode="auto">
          <a:xfrm>
            <a:off x="5638800" y="45720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u="sng">
                <a:solidFill>
                  <a:srgbClr val="00FF00"/>
                </a:solidFill>
                <a:latin typeface="Arial" pitchFamily="34" charset="0"/>
              </a:rPr>
              <a:t>Social </a:t>
            </a:r>
            <a:r>
              <a:rPr lang="en-US" b="1" u="sng">
                <a:solidFill>
                  <a:srgbClr val="CC00FF"/>
                </a:solidFill>
                <a:latin typeface="Arial" pitchFamily="34" charset="0"/>
              </a:rPr>
              <a:t>Skills</a:t>
            </a:r>
          </a:p>
        </p:txBody>
      </p:sp>
      <p:sp>
        <p:nvSpPr>
          <p:cNvPr id="18444" name="Text Box 1034"/>
          <p:cNvSpPr txBox="1">
            <a:spLocks noChangeArrowheads="1"/>
          </p:cNvSpPr>
          <p:nvPr/>
        </p:nvSpPr>
        <p:spPr bwMode="auto">
          <a:xfrm>
            <a:off x="2286000" y="4648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rgbClr val="FF0000"/>
                </a:solidFill>
                <a:latin typeface="Arial" pitchFamily="34" charset="0"/>
              </a:rPr>
              <a:t>Self Esteem</a:t>
            </a:r>
          </a:p>
        </p:txBody>
      </p:sp>
      <p:sp>
        <p:nvSpPr>
          <p:cNvPr id="18445" name="Rectangle 21"/>
          <p:cNvSpPr>
            <a:spLocks noChangeArrowheads="1"/>
          </p:cNvSpPr>
          <p:nvPr/>
        </p:nvSpPr>
        <p:spPr bwMode="auto">
          <a:xfrm>
            <a:off x="685800" y="3886200"/>
            <a:ext cx="4038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FF0000"/>
                </a:solidFill>
                <a:latin typeface="Arial" pitchFamily="34" charset="0"/>
              </a:rPr>
              <a:t>Attitudes </a:t>
            </a:r>
            <a:r>
              <a:rPr lang="en-US" b="1">
                <a:solidFill>
                  <a:srgbClr val="0000FF"/>
                </a:solidFill>
                <a:latin typeface="Arial" pitchFamily="34" charset="0"/>
              </a:rPr>
              <a:t>toward </a:t>
            </a:r>
          </a:p>
          <a:p>
            <a:r>
              <a:rPr lang="en-US" b="1">
                <a:solidFill>
                  <a:srgbClr val="0000FF"/>
                </a:solidFill>
                <a:latin typeface="Arial" pitchFamily="34" charset="0"/>
              </a:rPr>
              <a:t>authority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Rectangle 2"/>
          <p:cNvSpPr>
            <a:spLocks noGrp="1" noChangeArrowheads="1"/>
          </p:cNvSpPr>
          <p:nvPr>
            <p:ph type="body" idx="4294967295"/>
          </p:nvPr>
        </p:nvSpPr>
        <p:spPr>
          <a:xfrm>
            <a:off x="228600" y="1295400"/>
            <a:ext cx="8534400" cy="5562600"/>
          </a:xfrm>
        </p:spPr>
        <p:txBody>
          <a:bodyPr/>
          <a:lstStyle/>
          <a:p>
            <a:pPr eaLnBrk="1" hangingPunct="1"/>
            <a:r>
              <a:rPr lang="en-US" b="1" smtClean="0"/>
              <a:t>View of oneself positively; approval of oneself, judging oneself as significant, </a:t>
            </a:r>
            <a:r>
              <a:rPr lang="en-US" b="1" i="1" smtClean="0"/>
              <a:t>capable</a:t>
            </a:r>
            <a:r>
              <a:rPr lang="en-US" b="1" smtClean="0"/>
              <a:t>, worthy, believe that one has desirable traits</a:t>
            </a:r>
          </a:p>
          <a:p>
            <a:pPr lvl="1" eaLnBrk="1" hangingPunct="1"/>
            <a:r>
              <a:rPr lang="en-US" b="1" smtClean="0"/>
              <a:t>E.g., I am filled with doubts about my competence</a:t>
            </a:r>
            <a:r>
              <a:rPr lang="en-US" smtClean="0"/>
              <a:t> </a:t>
            </a:r>
            <a:r>
              <a:rPr lang="en-US" sz="2000" b="1" i="1" smtClean="0"/>
              <a:t>Students should have completed this measure as preparation for today’s lecture</a:t>
            </a:r>
          </a:p>
          <a:p>
            <a:pPr eaLnBrk="1" hangingPunct="1"/>
            <a:endParaRPr lang="en-US" b="1" smtClean="0"/>
          </a:p>
        </p:txBody>
      </p:sp>
      <p:sp>
        <p:nvSpPr>
          <p:cNvPr id="19459" name="Rectangle 3"/>
          <p:cNvSpPr>
            <a:spLocks noGrp="1" noChangeArrowheads="1"/>
          </p:cNvSpPr>
          <p:nvPr>
            <p:ph type="title" idx="4294967295"/>
          </p:nvPr>
        </p:nvSpPr>
        <p:spPr>
          <a:xfrm>
            <a:off x="609600" y="304800"/>
            <a:ext cx="8162925" cy="579438"/>
          </a:xfrm>
          <a:noFill/>
        </p:spPr>
        <p:txBody>
          <a:bodyPr anchor="b">
            <a:spAutoFit/>
          </a:bodyPr>
          <a:lstStyle/>
          <a:p>
            <a:pPr eaLnBrk="1" hangingPunct="1"/>
            <a:r>
              <a:rPr lang="en-US" sz="3200" b="1" smtClean="0"/>
              <a:t>What is Self Esteem? </a:t>
            </a:r>
            <a:endParaRPr lang="en-CA" sz="3200" b="1" smtClean="0"/>
          </a:p>
        </p:txBody>
      </p:sp>
      <p:sp>
        <p:nvSpPr>
          <p:cNvPr id="19460" name="Text Box 4"/>
          <p:cNvSpPr txBox="1">
            <a:spLocks noChangeArrowheads="1"/>
          </p:cNvSpPr>
          <p:nvPr/>
        </p:nvSpPr>
        <p:spPr bwMode="auto">
          <a:xfrm>
            <a:off x="7162800" y="6324600"/>
            <a:ext cx="17907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800" b="1"/>
              <a:t>291-292 Aamodt</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Rectangle 2"/>
          <p:cNvSpPr>
            <a:spLocks noGrp="1" noChangeArrowheads="1"/>
          </p:cNvSpPr>
          <p:nvPr>
            <p:ph type="body" idx="4294967295"/>
          </p:nvPr>
        </p:nvSpPr>
        <p:spPr>
          <a:xfrm>
            <a:off x="304800" y="1524000"/>
            <a:ext cx="8534400" cy="4343400"/>
          </a:xfrm>
        </p:spPr>
        <p:txBody>
          <a:bodyPr/>
          <a:lstStyle/>
          <a:p>
            <a:pPr eaLnBrk="1" hangingPunct="1"/>
            <a:endParaRPr lang="en-US" b="1" smtClean="0"/>
          </a:p>
          <a:p>
            <a:pPr eaLnBrk="1" hangingPunct="1"/>
            <a:r>
              <a:rPr lang="en-US" b="1" smtClean="0"/>
              <a:t>Self esteem is an aspect of </a:t>
            </a:r>
            <a:r>
              <a:rPr lang="en-US" b="1" i="1" smtClean="0"/>
              <a:t>Emotional Stability</a:t>
            </a:r>
          </a:p>
          <a:p>
            <a:pPr lvl="1" eaLnBrk="1" hangingPunct="1"/>
            <a:r>
              <a:rPr lang="en-US" b="1" smtClean="0"/>
              <a:t>Emotional Stability (aka Neuroticism)=Calm, Angry, anxious, worried, guilt-ridden, nervous</a:t>
            </a:r>
            <a:endParaRPr lang="en-US" b="1" i="1" smtClean="0"/>
          </a:p>
          <a:p>
            <a:pPr eaLnBrk="1" hangingPunct="1"/>
            <a:r>
              <a:rPr lang="en-US" b="1" smtClean="0"/>
              <a:t>Self esteem is a </a:t>
            </a:r>
            <a:r>
              <a:rPr lang="en-US" b="1" i="1" smtClean="0"/>
              <a:t>better</a:t>
            </a:r>
            <a:r>
              <a:rPr lang="en-US" b="1" smtClean="0"/>
              <a:t> predictor of job performance (.26) than emotional stability (.19)</a:t>
            </a:r>
          </a:p>
        </p:txBody>
      </p:sp>
      <p:sp>
        <p:nvSpPr>
          <p:cNvPr id="20483" name="Rectangle 3"/>
          <p:cNvSpPr>
            <a:spLocks noGrp="1" noChangeArrowheads="1"/>
          </p:cNvSpPr>
          <p:nvPr>
            <p:ph type="title" idx="4294967295"/>
          </p:nvPr>
        </p:nvSpPr>
        <p:spPr>
          <a:xfrm>
            <a:off x="228600" y="152400"/>
            <a:ext cx="8915400" cy="1077913"/>
          </a:xfrm>
          <a:noFill/>
        </p:spPr>
        <p:txBody>
          <a:bodyPr anchor="b">
            <a:spAutoFit/>
          </a:bodyPr>
          <a:lstStyle/>
          <a:p>
            <a:pPr eaLnBrk="1" hangingPunct="1"/>
            <a:r>
              <a:rPr lang="en-US" sz="3200" b="1" smtClean="0"/>
              <a:t>What is confused with Self esteem? </a:t>
            </a:r>
            <a:br>
              <a:rPr lang="en-US" sz="3200" b="1" smtClean="0"/>
            </a:br>
            <a:r>
              <a:rPr lang="en-US" sz="3200" b="1" smtClean="0"/>
              <a:t>Emotional Stability</a:t>
            </a:r>
            <a:endParaRPr lang="en-CA" sz="2400" b="1" smtClean="0"/>
          </a:p>
        </p:txBody>
      </p:sp>
      <p:sp>
        <p:nvSpPr>
          <p:cNvPr id="20484" name="Text Box 4"/>
          <p:cNvSpPr txBox="1">
            <a:spLocks noChangeArrowheads="1"/>
          </p:cNvSpPr>
          <p:nvPr/>
        </p:nvSpPr>
        <p:spPr bwMode="auto">
          <a:xfrm>
            <a:off x="7162800" y="6324600"/>
            <a:ext cx="17907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800" b="1"/>
              <a:t>291-292 Aamodt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228600"/>
            <a:ext cx="8763000" cy="2209800"/>
          </a:xfrm>
        </p:spPr>
        <p:txBody>
          <a:bodyPr/>
          <a:lstStyle/>
          <a:p>
            <a:pPr eaLnBrk="1" hangingPunct="1"/>
            <a:r>
              <a:rPr lang="en-US" b="1" smtClean="0"/>
              <a:t>To develop interpersonal &amp; intrapersonal skill you have to become…</a:t>
            </a:r>
            <a:br>
              <a:rPr lang="en-US" b="1" smtClean="0"/>
            </a:br>
            <a:r>
              <a:rPr lang="en-US" b="1" smtClean="0"/>
              <a:t> SELF AWARE</a:t>
            </a:r>
          </a:p>
        </p:txBody>
      </p:sp>
      <p:sp>
        <p:nvSpPr>
          <p:cNvPr id="3075" name="Rectangle 3"/>
          <p:cNvSpPr>
            <a:spLocks noGrp="1" noChangeArrowheads="1"/>
          </p:cNvSpPr>
          <p:nvPr>
            <p:ph type="body" idx="1"/>
          </p:nvPr>
        </p:nvSpPr>
        <p:spPr>
          <a:xfrm>
            <a:off x="228600" y="2743200"/>
            <a:ext cx="8229600" cy="3886200"/>
          </a:xfrm>
        </p:spPr>
        <p:txBody>
          <a:bodyPr/>
          <a:lstStyle/>
          <a:p>
            <a:pPr eaLnBrk="1" hangingPunct="1">
              <a:lnSpc>
                <a:spcPct val="90000"/>
              </a:lnSpc>
            </a:pPr>
            <a:r>
              <a:rPr lang="en-US" b="1" smtClean="0"/>
              <a:t>How is it taught?</a:t>
            </a:r>
          </a:p>
          <a:p>
            <a:pPr eaLnBrk="1" hangingPunct="1">
              <a:lnSpc>
                <a:spcPct val="90000"/>
              </a:lnSpc>
            </a:pPr>
            <a:r>
              <a:rPr lang="en-US" b="1" smtClean="0"/>
              <a:t>Why become self aware?</a:t>
            </a:r>
          </a:p>
          <a:p>
            <a:pPr eaLnBrk="1" hangingPunct="1">
              <a:lnSpc>
                <a:spcPct val="90000"/>
              </a:lnSpc>
            </a:pPr>
            <a:r>
              <a:rPr lang="en-US" b="1" smtClean="0"/>
              <a:t>What is self awareness</a:t>
            </a:r>
          </a:p>
          <a:p>
            <a:pPr eaLnBrk="1" hangingPunct="1">
              <a:lnSpc>
                <a:spcPct val="90000"/>
              </a:lnSpc>
            </a:pPr>
            <a:r>
              <a:rPr lang="en-US" b="1" smtClean="0"/>
              <a:t>What to become aware about?</a:t>
            </a:r>
          </a:p>
          <a:p>
            <a:pPr eaLnBrk="1" hangingPunct="1">
              <a:lnSpc>
                <a:spcPct val="90000"/>
              </a:lnSpc>
            </a:pPr>
            <a:r>
              <a:rPr lang="en-US" b="1" smtClean="0"/>
              <a:t>How to make the self awareness process valuable for yourself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Rectangle 1026"/>
          <p:cNvSpPr>
            <a:spLocks noGrp="1" noChangeArrowheads="1"/>
          </p:cNvSpPr>
          <p:nvPr>
            <p:ph type="title" idx="4294967295"/>
          </p:nvPr>
        </p:nvSpPr>
        <p:spPr>
          <a:xfrm>
            <a:off x="0" y="457200"/>
            <a:ext cx="8839200" cy="914400"/>
          </a:xfrm>
        </p:spPr>
        <p:txBody>
          <a:bodyPr/>
          <a:lstStyle/>
          <a:p>
            <a:pPr eaLnBrk="1" hangingPunct="1"/>
            <a:r>
              <a:rPr lang="en-US" sz="3200" b="1" smtClean="0"/>
              <a:t>Attitudes to Authority</a:t>
            </a:r>
          </a:p>
        </p:txBody>
      </p:sp>
      <p:sp>
        <p:nvSpPr>
          <p:cNvPr id="21507" name="Oval 1028"/>
          <p:cNvSpPr>
            <a:spLocks noChangeArrowheads="1"/>
          </p:cNvSpPr>
          <p:nvPr/>
        </p:nvSpPr>
        <p:spPr bwMode="auto">
          <a:xfrm>
            <a:off x="0" y="2667000"/>
            <a:ext cx="6400800" cy="1879600"/>
          </a:xfrm>
          <a:prstGeom prst="ellipse">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1508" name="Text Box 1029"/>
          <p:cNvSpPr txBox="1">
            <a:spLocks noChangeArrowheads="1"/>
          </p:cNvSpPr>
          <p:nvPr/>
        </p:nvSpPr>
        <p:spPr bwMode="auto">
          <a:xfrm>
            <a:off x="0" y="5410200"/>
            <a:ext cx="3308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i="1">
                <a:latin typeface="Arial" pitchFamily="34" charset="0"/>
              </a:rPr>
              <a:t>Intrapersonal Skills</a:t>
            </a:r>
          </a:p>
        </p:txBody>
      </p:sp>
      <p:sp>
        <p:nvSpPr>
          <p:cNvPr id="21509" name="Text Box 1033"/>
          <p:cNvSpPr txBox="1">
            <a:spLocks noChangeArrowheads="1"/>
          </p:cNvSpPr>
          <p:nvPr/>
        </p:nvSpPr>
        <p:spPr bwMode="auto">
          <a:xfrm>
            <a:off x="3505200" y="3276600"/>
            <a:ext cx="243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latin typeface="Arial" pitchFamily="34" charset="0"/>
            </a:endParaRPr>
          </a:p>
        </p:txBody>
      </p:sp>
      <p:sp>
        <p:nvSpPr>
          <p:cNvPr id="21510" name="Oval 1028"/>
          <p:cNvSpPr>
            <a:spLocks noChangeArrowheads="1"/>
          </p:cNvSpPr>
          <p:nvPr/>
        </p:nvSpPr>
        <p:spPr bwMode="auto">
          <a:xfrm>
            <a:off x="3048000" y="2667000"/>
            <a:ext cx="5791200" cy="1879600"/>
          </a:xfrm>
          <a:prstGeom prst="ellipse">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1511" name="Text Box 1029"/>
          <p:cNvSpPr txBox="1">
            <a:spLocks noChangeArrowheads="1"/>
          </p:cNvSpPr>
          <p:nvPr/>
        </p:nvSpPr>
        <p:spPr bwMode="auto">
          <a:xfrm>
            <a:off x="5562600" y="4648200"/>
            <a:ext cx="3308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i="1">
                <a:latin typeface="Arial" pitchFamily="34" charset="0"/>
              </a:rPr>
              <a:t>Interpersonal Skills</a:t>
            </a:r>
          </a:p>
        </p:txBody>
      </p:sp>
      <p:sp>
        <p:nvSpPr>
          <p:cNvPr id="21512" name="Text Box 1031"/>
          <p:cNvSpPr txBox="1">
            <a:spLocks noChangeArrowheads="1"/>
          </p:cNvSpPr>
          <p:nvPr/>
        </p:nvSpPr>
        <p:spPr bwMode="auto">
          <a:xfrm>
            <a:off x="1295400" y="2895600"/>
            <a:ext cx="23622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rgbClr val="FF0000"/>
                </a:solidFill>
                <a:latin typeface="Arial" pitchFamily="34" charset="0"/>
              </a:rPr>
              <a:t>Attitudes</a:t>
            </a:r>
            <a:r>
              <a:rPr lang="en-US" b="1">
                <a:solidFill>
                  <a:srgbClr val="00FF00"/>
                </a:solidFill>
                <a:latin typeface="Arial" pitchFamily="34" charset="0"/>
              </a:rPr>
              <a:t> </a:t>
            </a:r>
            <a:r>
              <a:rPr lang="en-US" b="1">
                <a:solidFill>
                  <a:srgbClr val="0000FF"/>
                </a:solidFill>
                <a:latin typeface="Arial" pitchFamily="34" charset="0"/>
              </a:rPr>
              <a:t>toward authority</a:t>
            </a:r>
          </a:p>
        </p:txBody>
      </p:sp>
      <p:sp>
        <p:nvSpPr>
          <p:cNvPr id="21513" name="Rectangle 17"/>
          <p:cNvSpPr>
            <a:spLocks noChangeArrowheads="1"/>
          </p:cNvSpPr>
          <p:nvPr/>
        </p:nvSpPr>
        <p:spPr bwMode="auto">
          <a:xfrm>
            <a:off x="228600" y="6172200"/>
            <a:ext cx="8604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t>Related to career outcomes, supervisor’s satisfaction w/employee</a:t>
            </a:r>
          </a:p>
        </p:txBody>
      </p:sp>
      <p:pic>
        <p:nvPicPr>
          <p:cNvPr id="21514" name="Picture 19" descr="MMj01740110000[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1295400"/>
            <a:ext cx="1181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5" name="Oval 20"/>
          <p:cNvSpPr>
            <a:spLocks noChangeArrowheads="1"/>
          </p:cNvSpPr>
          <p:nvPr/>
        </p:nvSpPr>
        <p:spPr bwMode="auto">
          <a:xfrm>
            <a:off x="1219200" y="1524000"/>
            <a:ext cx="3124200" cy="3810000"/>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21516" name="Oval 21"/>
          <p:cNvSpPr>
            <a:spLocks noChangeArrowheads="1"/>
          </p:cNvSpPr>
          <p:nvPr/>
        </p:nvSpPr>
        <p:spPr bwMode="auto">
          <a:xfrm>
            <a:off x="381000" y="2209800"/>
            <a:ext cx="2743200" cy="2133600"/>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21517" name="Text Box 1034"/>
          <p:cNvSpPr txBox="1">
            <a:spLocks noChangeArrowheads="1"/>
          </p:cNvSpPr>
          <p:nvPr/>
        </p:nvSpPr>
        <p:spPr bwMode="auto">
          <a:xfrm>
            <a:off x="228600" y="1371600"/>
            <a:ext cx="2286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rgbClr val="FF0000"/>
                </a:solidFill>
                <a:latin typeface="Arial" pitchFamily="34" charset="0"/>
              </a:rPr>
              <a:t>Emotional Stability</a:t>
            </a:r>
          </a:p>
        </p:txBody>
      </p:sp>
      <p:sp>
        <p:nvSpPr>
          <p:cNvPr id="21518" name="Text Box 1034"/>
          <p:cNvSpPr txBox="1">
            <a:spLocks noChangeArrowheads="1"/>
          </p:cNvSpPr>
          <p:nvPr/>
        </p:nvSpPr>
        <p:spPr bwMode="auto">
          <a:xfrm>
            <a:off x="4191000" y="2133600"/>
            <a:ext cx="3124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rgbClr val="0000FF"/>
                </a:solidFill>
                <a:latin typeface="Arial" pitchFamily="34" charset="0"/>
              </a:rPr>
              <a:t>Conscientiousness</a:t>
            </a:r>
          </a:p>
        </p:txBody>
      </p:sp>
      <p:sp>
        <p:nvSpPr>
          <p:cNvPr id="21519" name="Text Box 1034"/>
          <p:cNvSpPr txBox="1">
            <a:spLocks noChangeArrowheads="1"/>
          </p:cNvSpPr>
          <p:nvPr/>
        </p:nvSpPr>
        <p:spPr bwMode="auto">
          <a:xfrm>
            <a:off x="3429000" y="50292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rgbClr val="00FF00"/>
                </a:solidFill>
                <a:latin typeface="Arial" pitchFamily="34" charset="0"/>
              </a:rPr>
              <a:t>Agreeableness</a:t>
            </a:r>
          </a:p>
        </p:txBody>
      </p:sp>
      <p:sp>
        <p:nvSpPr>
          <p:cNvPr id="21520" name="Oval 25"/>
          <p:cNvSpPr>
            <a:spLocks noChangeArrowheads="1"/>
          </p:cNvSpPr>
          <p:nvPr/>
        </p:nvSpPr>
        <p:spPr bwMode="auto">
          <a:xfrm>
            <a:off x="1828800" y="3657600"/>
            <a:ext cx="3048000" cy="1676400"/>
          </a:xfrm>
          <a:prstGeom prst="ellipse">
            <a:avLst/>
          </a:prstGeom>
          <a:noFill/>
          <a:ln w="9525">
            <a:solidFill>
              <a:srgbClr val="00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FF00"/>
              </a:solidFill>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530" name="Rectangle 2"/>
          <p:cNvSpPr>
            <a:spLocks noGrp="1" noChangeArrowheads="1"/>
          </p:cNvSpPr>
          <p:nvPr>
            <p:ph type="body" idx="4294967295"/>
          </p:nvPr>
        </p:nvSpPr>
        <p:spPr>
          <a:xfrm>
            <a:off x="228600" y="1295400"/>
            <a:ext cx="8534400" cy="5562600"/>
          </a:xfrm>
        </p:spPr>
        <p:txBody>
          <a:bodyPr/>
          <a:lstStyle/>
          <a:p>
            <a:pPr eaLnBrk="1" hangingPunct="1"/>
            <a:r>
              <a:rPr lang="en-US" b="1" smtClean="0"/>
              <a:t>Tendency to act in an obedient manner in situations where it is socially expected of one to follow an overt/implied command</a:t>
            </a:r>
          </a:p>
          <a:p>
            <a:pPr eaLnBrk="1" hangingPunct="1"/>
            <a:r>
              <a:rPr lang="en-US" b="1" smtClean="0"/>
              <a:t>Tendency to follow rules, respect procedures, behave in socially appropriate manner, be conforming, be compliant</a:t>
            </a:r>
          </a:p>
          <a:p>
            <a:pPr lvl="1" eaLnBrk="1" hangingPunct="1"/>
            <a:r>
              <a:rPr lang="en-US" b="1" smtClean="0"/>
              <a:t>E.g., in traffic; in a church, in certain offices, with people holding certain roles</a:t>
            </a:r>
          </a:p>
          <a:p>
            <a:pPr eaLnBrk="1" hangingPunct="1"/>
            <a:endParaRPr lang="en-US" b="1" smtClean="0"/>
          </a:p>
        </p:txBody>
      </p:sp>
      <p:sp>
        <p:nvSpPr>
          <p:cNvPr id="22531" name="Rectangle 3"/>
          <p:cNvSpPr>
            <a:spLocks noGrp="1" noChangeArrowheads="1"/>
          </p:cNvSpPr>
          <p:nvPr>
            <p:ph type="title" idx="4294967295"/>
          </p:nvPr>
        </p:nvSpPr>
        <p:spPr>
          <a:xfrm>
            <a:off x="609600" y="304800"/>
            <a:ext cx="8162925" cy="579438"/>
          </a:xfrm>
          <a:noFill/>
        </p:spPr>
        <p:txBody>
          <a:bodyPr anchor="b">
            <a:spAutoFit/>
          </a:bodyPr>
          <a:lstStyle/>
          <a:p>
            <a:pPr eaLnBrk="1" hangingPunct="1"/>
            <a:r>
              <a:rPr lang="en-US" sz="3200" b="1" smtClean="0"/>
              <a:t>Attitudes toward Authority </a:t>
            </a:r>
            <a:endParaRPr lang="en-CA" sz="3200" b="1" smtClean="0"/>
          </a:p>
        </p:txBody>
      </p:sp>
      <p:pic>
        <p:nvPicPr>
          <p:cNvPr id="22532" name="Picture 4" descr="MMj01740110000[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5257800"/>
            <a:ext cx="1181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Grp="1" noChangeArrowheads="1"/>
          </p:cNvSpPr>
          <p:nvPr>
            <p:ph type="title" idx="4294967295"/>
          </p:nvPr>
        </p:nvSpPr>
        <p:spPr>
          <a:xfrm>
            <a:off x="0" y="457200"/>
            <a:ext cx="8839200" cy="914400"/>
          </a:xfrm>
        </p:spPr>
        <p:txBody>
          <a:bodyPr/>
          <a:lstStyle/>
          <a:p>
            <a:pPr eaLnBrk="1" hangingPunct="1"/>
            <a:r>
              <a:rPr lang="en-US" sz="3200" b="1" smtClean="0"/>
              <a:t>Self Control: A Facet of </a:t>
            </a:r>
            <a:r>
              <a:rPr lang="en-US" sz="3200" b="1" smtClean="0">
                <a:solidFill>
                  <a:srgbClr val="0000FF"/>
                </a:solidFill>
              </a:rPr>
              <a:t>Conscientiousness</a:t>
            </a:r>
            <a:endParaRPr lang="en-US" sz="3200" b="1" smtClean="0"/>
          </a:p>
        </p:txBody>
      </p:sp>
      <p:sp>
        <p:nvSpPr>
          <p:cNvPr id="23555" name="Oval 1028"/>
          <p:cNvSpPr>
            <a:spLocks noChangeArrowheads="1"/>
          </p:cNvSpPr>
          <p:nvPr/>
        </p:nvSpPr>
        <p:spPr bwMode="auto">
          <a:xfrm>
            <a:off x="0" y="3276600"/>
            <a:ext cx="6400800" cy="1879600"/>
          </a:xfrm>
          <a:prstGeom prst="ellipse">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3556" name="Text Box 1029"/>
          <p:cNvSpPr txBox="1">
            <a:spLocks noChangeArrowheads="1"/>
          </p:cNvSpPr>
          <p:nvPr/>
        </p:nvSpPr>
        <p:spPr bwMode="auto">
          <a:xfrm>
            <a:off x="0" y="2743200"/>
            <a:ext cx="3308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i="1">
                <a:latin typeface="Arial" pitchFamily="34" charset="0"/>
              </a:rPr>
              <a:t>Intrapersonal Skills</a:t>
            </a:r>
          </a:p>
        </p:txBody>
      </p:sp>
      <p:sp>
        <p:nvSpPr>
          <p:cNvPr id="23557" name="Text Box 1033"/>
          <p:cNvSpPr txBox="1">
            <a:spLocks noChangeArrowheads="1"/>
          </p:cNvSpPr>
          <p:nvPr/>
        </p:nvSpPr>
        <p:spPr bwMode="auto">
          <a:xfrm>
            <a:off x="3505200" y="3886200"/>
            <a:ext cx="243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latin typeface="Arial" pitchFamily="34" charset="0"/>
            </a:endParaRPr>
          </a:p>
        </p:txBody>
      </p:sp>
      <p:sp>
        <p:nvSpPr>
          <p:cNvPr id="23558" name="Oval 1028"/>
          <p:cNvSpPr>
            <a:spLocks noChangeArrowheads="1"/>
          </p:cNvSpPr>
          <p:nvPr/>
        </p:nvSpPr>
        <p:spPr bwMode="auto">
          <a:xfrm>
            <a:off x="3048000" y="3276600"/>
            <a:ext cx="5791200" cy="1879600"/>
          </a:xfrm>
          <a:prstGeom prst="ellipse">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3559" name="Text Box 1029"/>
          <p:cNvSpPr txBox="1">
            <a:spLocks noChangeArrowheads="1"/>
          </p:cNvSpPr>
          <p:nvPr/>
        </p:nvSpPr>
        <p:spPr bwMode="auto">
          <a:xfrm>
            <a:off x="5835650" y="2819400"/>
            <a:ext cx="3308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i="1">
                <a:latin typeface="Arial" pitchFamily="34" charset="0"/>
              </a:rPr>
              <a:t>Interpersonal Skills</a:t>
            </a:r>
          </a:p>
        </p:txBody>
      </p:sp>
      <p:sp>
        <p:nvSpPr>
          <p:cNvPr id="23560" name="Text Box 1033"/>
          <p:cNvSpPr txBox="1">
            <a:spLocks noChangeArrowheads="1"/>
          </p:cNvSpPr>
          <p:nvPr/>
        </p:nvSpPr>
        <p:spPr bwMode="auto">
          <a:xfrm>
            <a:off x="3505200" y="3886200"/>
            <a:ext cx="243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latin typeface="Arial" pitchFamily="34" charset="0"/>
            </a:endParaRPr>
          </a:p>
        </p:txBody>
      </p:sp>
      <p:sp>
        <p:nvSpPr>
          <p:cNvPr id="23561" name="Text Box 1034"/>
          <p:cNvSpPr txBox="1">
            <a:spLocks noChangeArrowheads="1"/>
          </p:cNvSpPr>
          <p:nvPr/>
        </p:nvSpPr>
        <p:spPr bwMode="auto">
          <a:xfrm>
            <a:off x="2971800" y="2209800"/>
            <a:ext cx="3124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rgbClr val="0000FF"/>
                </a:solidFill>
                <a:latin typeface="Arial" pitchFamily="34" charset="0"/>
              </a:rPr>
              <a:t>Conscientiousness</a:t>
            </a:r>
          </a:p>
        </p:txBody>
      </p:sp>
      <p:sp>
        <p:nvSpPr>
          <p:cNvPr id="23562" name="Oval 13"/>
          <p:cNvSpPr>
            <a:spLocks noChangeArrowheads="1"/>
          </p:cNvSpPr>
          <p:nvPr/>
        </p:nvSpPr>
        <p:spPr bwMode="auto">
          <a:xfrm>
            <a:off x="3276600" y="2667000"/>
            <a:ext cx="2819400" cy="3505200"/>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23563" name="Text Box 1034"/>
          <p:cNvSpPr txBox="1">
            <a:spLocks noChangeArrowheads="1"/>
          </p:cNvSpPr>
          <p:nvPr/>
        </p:nvSpPr>
        <p:spPr bwMode="auto">
          <a:xfrm>
            <a:off x="3657600" y="37338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b="1">
                <a:solidFill>
                  <a:srgbClr val="0000FF"/>
                </a:solidFill>
                <a:latin typeface="Arial" pitchFamily="34" charset="0"/>
              </a:rPr>
              <a:t>Self Control</a:t>
            </a:r>
          </a:p>
        </p:txBody>
      </p:sp>
      <p:sp>
        <p:nvSpPr>
          <p:cNvPr id="23564" name="Rectangle 15"/>
          <p:cNvSpPr>
            <a:spLocks noChangeArrowheads="1"/>
          </p:cNvSpPr>
          <p:nvPr/>
        </p:nvSpPr>
        <p:spPr bwMode="auto">
          <a:xfrm>
            <a:off x="228600" y="6172200"/>
            <a:ext cx="49387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t>Validity: Related to career outcomes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body" idx="4294967295"/>
          </p:nvPr>
        </p:nvSpPr>
        <p:spPr>
          <a:xfrm>
            <a:off x="228600" y="1295400"/>
            <a:ext cx="8534400" cy="5562600"/>
          </a:xfrm>
        </p:spPr>
        <p:txBody>
          <a:bodyPr/>
          <a:lstStyle/>
          <a:p>
            <a:pPr eaLnBrk="1" hangingPunct="1"/>
            <a:r>
              <a:rPr lang="en-US" b="1" smtClean="0"/>
              <a:t>Definition </a:t>
            </a:r>
          </a:p>
          <a:p>
            <a:pPr lvl="1" eaLnBrk="1" hangingPunct="1"/>
            <a:r>
              <a:rPr lang="en-US" b="1" smtClean="0"/>
              <a:t>Impulse control</a:t>
            </a:r>
          </a:p>
          <a:p>
            <a:pPr lvl="1" eaLnBrk="1" hangingPunct="1"/>
            <a:r>
              <a:rPr lang="en-US" b="1" smtClean="0"/>
              <a:t>Persistence</a:t>
            </a:r>
          </a:p>
          <a:p>
            <a:pPr lvl="2" eaLnBrk="1" hangingPunct="1"/>
            <a:r>
              <a:rPr lang="en-US" b="1" smtClean="0"/>
              <a:t>On task; on others’ expectations</a:t>
            </a:r>
          </a:p>
          <a:p>
            <a:pPr lvl="1" eaLnBrk="1" hangingPunct="1"/>
            <a:r>
              <a:rPr lang="en-US" b="1" smtClean="0"/>
              <a:t>Low risk seeking</a:t>
            </a:r>
          </a:p>
          <a:p>
            <a:pPr lvl="1" eaLnBrk="1" hangingPunct="1"/>
            <a:r>
              <a:rPr lang="en-US" b="1" smtClean="0"/>
              <a:t>Low self centeredness</a:t>
            </a:r>
          </a:p>
          <a:p>
            <a:pPr lvl="1" eaLnBrk="1" hangingPunct="1"/>
            <a:r>
              <a:rPr lang="en-US" b="1" smtClean="0"/>
              <a:t>Ability to Control Temper</a:t>
            </a:r>
          </a:p>
          <a:p>
            <a:pPr eaLnBrk="1" hangingPunct="1"/>
            <a:endParaRPr lang="en-US" b="1" smtClean="0"/>
          </a:p>
          <a:p>
            <a:pPr eaLnBrk="1" hangingPunct="1"/>
            <a:endParaRPr lang="en-US" b="1" smtClean="0"/>
          </a:p>
        </p:txBody>
      </p:sp>
      <p:sp>
        <p:nvSpPr>
          <p:cNvPr id="24579" name="Rectangle 3"/>
          <p:cNvSpPr>
            <a:spLocks noGrp="1" noChangeArrowheads="1"/>
          </p:cNvSpPr>
          <p:nvPr>
            <p:ph type="title" idx="4294967295"/>
          </p:nvPr>
        </p:nvSpPr>
        <p:spPr>
          <a:xfrm>
            <a:off x="609600" y="304800"/>
            <a:ext cx="8162925" cy="579438"/>
          </a:xfrm>
          <a:noFill/>
        </p:spPr>
        <p:txBody>
          <a:bodyPr anchor="b">
            <a:spAutoFit/>
          </a:bodyPr>
          <a:lstStyle/>
          <a:p>
            <a:pPr eaLnBrk="1" hangingPunct="1"/>
            <a:r>
              <a:rPr lang="en-US" sz="3200" b="1" smtClean="0"/>
              <a:t>Self Control</a:t>
            </a:r>
            <a:endParaRPr lang="en-CA" sz="3200" b="1" smtClean="0"/>
          </a:p>
        </p:txBody>
      </p:sp>
      <p:pic>
        <p:nvPicPr>
          <p:cNvPr id="24580" name="Picture 5" descr="j0234687"/>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4495800"/>
            <a:ext cx="2971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52400" y="609600"/>
            <a:ext cx="8686800" cy="1143000"/>
          </a:xfrm>
        </p:spPr>
        <p:txBody>
          <a:bodyPr/>
          <a:lstStyle/>
          <a:p>
            <a:r>
              <a:rPr lang="en-US" b="1" smtClean="0"/>
              <a:t>Self Monitoring vs. Self Control</a:t>
            </a:r>
          </a:p>
        </p:txBody>
      </p:sp>
      <p:sp>
        <p:nvSpPr>
          <p:cNvPr id="25603" name="Rectangle 3"/>
          <p:cNvSpPr>
            <a:spLocks noGrp="1" noChangeArrowheads="1"/>
          </p:cNvSpPr>
          <p:nvPr>
            <p:ph type="body" idx="1"/>
          </p:nvPr>
        </p:nvSpPr>
        <p:spPr/>
        <p:txBody>
          <a:bodyPr/>
          <a:lstStyle/>
          <a:p>
            <a:r>
              <a:rPr lang="en-US" b="1" smtClean="0"/>
              <a:t>Describe a concrete behavioral example that illustrates the difference and similarity between these two concepts</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26"/>
          <p:cNvSpPr>
            <a:spLocks noGrp="1" noChangeArrowheads="1"/>
          </p:cNvSpPr>
          <p:nvPr>
            <p:ph type="title"/>
          </p:nvPr>
        </p:nvSpPr>
        <p:spPr>
          <a:xfrm>
            <a:off x="0" y="457200"/>
            <a:ext cx="8839200" cy="914400"/>
          </a:xfrm>
        </p:spPr>
        <p:txBody>
          <a:bodyPr/>
          <a:lstStyle/>
          <a:p>
            <a:pPr eaLnBrk="1" hangingPunct="1"/>
            <a:r>
              <a:rPr lang="en-US" sz="3200" b="1" smtClean="0"/>
              <a:t>Back to…</a:t>
            </a:r>
            <a:br>
              <a:rPr lang="en-US" sz="3200" b="1" smtClean="0"/>
            </a:br>
            <a:r>
              <a:rPr lang="en-US" sz="3200" b="1" smtClean="0"/>
              <a:t>What should managers become self-aware about? </a:t>
            </a:r>
          </a:p>
        </p:txBody>
      </p:sp>
      <p:sp>
        <p:nvSpPr>
          <p:cNvPr id="26627" name="Oval 1028"/>
          <p:cNvSpPr>
            <a:spLocks noChangeArrowheads="1"/>
          </p:cNvSpPr>
          <p:nvPr/>
        </p:nvSpPr>
        <p:spPr bwMode="auto">
          <a:xfrm>
            <a:off x="457200" y="3276600"/>
            <a:ext cx="5638800" cy="1879600"/>
          </a:xfrm>
          <a:prstGeom prst="ellipse">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28" name="Text Box 1029"/>
          <p:cNvSpPr txBox="1">
            <a:spLocks noChangeArrowheads="1"/>
          </p:cNvSpPr>
          <p:nvPr/>
        </p:nvSpPr>
        <p:spPr bwMode="auto">
          <a:xfrm>
            <a:off x="533400" y="2743200"/>
            <a:ext cx="3308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i="1">
                <a:latin typeface="Arial" pitchFamily="34" charset="0"/>
              </a:rPr>
              <a:t>Intrapersonal Skills</a:t>
            </a:r>
          </a:p>
        </p:txBody>
      </p:sp>
      <p:sp>
        <p:nvSpPr>
          <p:cNvPr id="26629" name="Text Box 1031"/>
          <p:cNvSpPr txBox="1">
            <a:spLocks noChangeArrowheads="1"/>
          </p:cNvSpPr>
          <p:nvPr/>
        </p:nvSpPr>
        <p:spPr bwMode="auto">
          <a:xfrm>
            <a:off x="1828800" y="3352800"/>
            <a:ext cx="2300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b="1">
              <a:latin typeface="Arial" pitchFamily="34" charset="0"/>
            </a:endParaRPr>
          </a:p>
        </p:txBody>
      </p:sp>
      <p:sp>
        <p:nvSpPr>
          <p:cNvPr id="26630" name="Text Box 1033"/>
          <p:cNvSpPr txBox="1">
            <a:spLocks noChangeArrowheads="1"/>
          </p:cNvSpPr>
          <p:nvPr/>
        </p:nvSpPr>
        <p:spPr bwMode="auto">
          <a:xfrm>
            <a:off x="3505200" y="3886200"/>
            <a:ext cx="243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latin typeface="Arial" pitchFamily="34" charset="0"/>
            </a:endParaRPr>
          </a:p>
        </p:txBody>
      </p:sp>
      <p:sp>
        <p:nvSpPr>
          <p:cNvPr id="26631" name="Text Box 1034"/>
          <p:cNvSpPr txBox="1">
            <a:spLocks noChangeArrowheads="1"/>
          </p:cNvSpPr>
          <p:nvPr/>
        </p:nvSpPr>
        <p:spPr bwMode="auto">
          <a:xfrm>
            <a:off x="4191000" y="39624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rgbClr val="0000FF"/>
                </a:solidFill>
                <a:latin typeface="Arial" pitchFamily="34" charset="0"/>
              </a:rPr>
              <a:t>Self Control</a:t>
            </a:r>
          </a:p>
        </p:txBody>
      </p:sp>
      <p:sp>
        <p:nvSpPr>
          <p:cNvPr id="26632" name="Oval 1028"/>
          <p:cNvSpPr>
            <a:spLocks noChangeArrowheads="1"/>
          </p:cNvSpPr>
          <p:nvPr/>
        </p:nvSpPr>
        <p:spPr bwMode="auto">
          <a:xfrm>
            <a:off x="4038600" y="3276600"/>
            <a:ext cx="4191000" cy="1879600"/>
          </a:xfrm>
          <a:prstGeom prst="ellipse">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33" name="Text Box 1029"/>
          <p:cNvSpPr txBox="1">
            <a:spLocks noChangeArrowheads="1"/>
          </p:cNvSpPr>
          <p:nvPr/>
        </p:nvSpPr>
        <p:spPr bwMode="auto">
          <a:xfrm>
            <a:off x="4800600" y="2743200"/>
            <a:ext cx="3308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i="1" u="sng">
                <a:latin typeface="Arial" pitchFamily="34" charset="0"/>
              </a:rPr>
              <a:t>Interpersonal Skills</a:t>
            </a:r>
          </a:p>
        </p:txBody>
      </p:sp>
      <p:sp>
        <p:nvSpPr>
          <p:cNvPr id="26634" name="Text Box 1034"/>
          <p:cNvSpPr txBox="1">
            <a:spLocks noChangeArrowheads="1"/>
          </p:cNvSpPr>
          <p:nvPr/>
        </p:nvSpPr>
        <p:spPr bwMode="auto">
          <a:xfrm>
            <a:off x="6019800" y="3352800"/>
            <a:ext cx="2286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rgbClr val="CC00FF"/>
                </a:solidFill>
                <a:latin typeface="Arial" pitchFamily="34" charset="0"/>
              </a:rPr>
              <a:t>Self Monitoring</a:t>
            </a:r>
          </a:p>
        </p:txBody>
      </p:sp>
      <p:sp>
        <p:nvSpPr>
          <p:cNvPr id="26635" name="Text Box 1034"/>
          <p:cNvSpPr txBox="1">
            <a:spLocks noChangeArrowheads="1"/>
          </p:cNvSpPr>
          <p:nvPr/>
        </p:nvSpPr>
        <p:spPr bwMode="auto">
          <a:xfrm>
            <a:off x="5638800" y="45720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u="sng">
                <a:solidFill>
                  <a:srgbClr val="00FF00"/>
                </a:solidFill>
                <a:latin typeface="Arial" pitchFamily="34" charset="0"/>
              </a:rPr>
              <a:t>Social </a:t>
            </a:r>
            <a:r>
              <a:rPr lang="en-US" b="1" u="sng">
                <a:solidFill>
                  <a:srgbClr val="CC00FF"/>
                </a:solidFill>
                <a:latin typeface="Arial" pitchFamily="34" charset="0"/>
              </a:rPr>
              <a:t>Skills</a:t>
            </a:r>
          </a:p>
        </p:txBody>
      </p:sp>
      <p:sp>
        <p:nvSpPr>
          <p:cNvPr id="26636" name="Text Box 1034"/>
          <p:cNvSpPr txBox="1">
            <a:spLocks noChangeArrowheads="1"/>
          </p:cNvSpPr>
          <p:nvPr/>
        </p:nvSpPr>
        <p:spPr bwMode="auto">
          <a:xfrm>
            <a:off x="2286000" y="4648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rgbClr val="FF0000"/>
                </a:solidFill>
                <a:latin typeface="Arial" pitchFamily="34" charset="0"/>
              </a:rPr>
              <a:t>Self Esteem</a:t>
            </a:r>
          </a:p>
        </p:txBody>
      </p:sp>
      <p:sp>
        <p:nvSpPr>
          <p:cNvPr id="26637" name="Rectangle 21"/>
          <p:cNvSpPr>
            <a:spLocks noChangeArrowheads="1"/>
          </p:cNvSpPr>
          <p:nvPr/>
        </p:nvSpPr>
        <p:spPr bwMode="auto">
          <a:xfrm>
            <a:off x="685800" y="3886200"/>
            <a:ext cx="4038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FF0000"/>
                </a:solidFill>
                <a:latin typeface="Arial" pitchFamily="34" charset="0"/>
              </a:rPr>
              <a:t>Attitudes </a:t>
            </a:r>
            <a:r>
              <a:rPr lang="en-US" b="1">
                <a:solidFill>
                  <a:srgbClr val="0000FF"/>
                </a:solidFill>
                <a:latin typeface="Arial" pitchFamily="34" charset="0"/>
              </a:rPr>
              <a:t>toward </a:t>
            </a:r>
          </a:p>
          <a:p>
            <a:r>
              <a:rPr lang="en-US" b="1">
                <a:solidFill>
                  <a:srgbClr val="0000FF"/>
                </a:solidFill>
                <a:latin typeface="Arial" pitchFamily="34" charset="0"/>
              </a:rPr>
              <a:t>authority</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26"/>
          <p:cNvSpPr>
            <a:spLocks noGrp="1" noChangeArrowheads="1"/>
          </p:cNvSpPr>
          <p:nvPr>
            <p:ph type="title" idx="4294967295"/>
          </p:nvPr>
        </p:nvSpPr>
        <p:spPr>
          <a:xfrm>
            <a:off x="0" y="457200"/>
            <a:ext cx="8839200" cy="914400"/>
          </a:xfrm>
        </p:spPr>
        <p:txBody>
          <a:bodyPr/>
          <a:lstStyle/>
          <a:p>
            <a:pPr eaLnBrk="1" hangingPunct="1"/>
            <a:r>
              <a:rPr lang="en-US" sz="3200" b="1" smtClean="0">
                <a:solidFill>
                  <a:schemeClr val="tx1"/>
                </a:solidFill>
              </a:rPr>
              <a:t>Social Skills: A facet of </a:t>
            </a:r>
            <a:r>
              <a:rPr lang="en-US" sz="3200" b="1" smtClean="0">
                <a:solidFill>
                  <a:srgbClr val="00FF00"/>
                </a:solidFill>
              </a:rPr>
              <a:t>Agreeableness</a:t>
            </a:r>
            <a:r>
              <a:rPr lang="en-US" sz="3200" b="1" smtClean="0">
                <a:solidFill>
                  <a:srgbClr val="CC00FF"/>
                </a:solidFill>
              </a:rPr>
              <a:t> &amp; Extraversion</a:t>
            </a:r>
            <a:endParaRPr lang="en-US" sz="3200" b="1" smtClean="0"/>
          </a:p>
        </p:txBody>
      </p:sp>
      <p:sp>
        <p:nvSpPr>
          <p:cNvPr id="27651" name="Oval 1028"/>
          <p:cNvSpPr>
            <a:spLocks noChangeArrowheads="1"/>
          </p:cNvSpPr>
          <p:nvPr/>
        </p:nvSpPr>
        <p:spPr bwMode="auto">
          <a:xfrm>
            <a:off x="0" y="3276600"/>
            <a:ext cx="4572000" cy="1879600"/>
          </a:xfrm>
          <a:prstGeom prst="ellipse">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7652" name="Text Box 1029"/>
          <p:cNvSpPr txBox="1">
            <a:spLocks noChangeArrowheads="1"/>
          </p:cNvSpPr>
          <p:nvPr/>
        </p:nvSpPr>
        <p:spPr bwMode="auto">
          <a:xfrm>
            <a:off x="304800" y="2743200"/>
            <a:ext cx="3308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i="1">
                <a:latin typeface="Arial" pitchFamily="34" charset="0"/>
              </a:rPr>
              <a:t>Intrapersonal Skills</a:t>
            </a:r>
          </a:p>
        </p:txBody>
      </p:sp>
      <p:sp>
        <p:nvSpPr>
          <p:cNvPr id="27653" name="Text Box 1033"/>
          <p:cNvSpPr txBox="1">
            <a:spLocks noChangeArrowheads="1"/>
          </p:cNvSpPr>
          <p:nvPr/>
        </p:nvSpPr>
        <p:spPr bwMode="auto">
          <a:xfrm>
            <a:off x="3505200" y="3886200"/>
            <a:ext cx="243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latin typeface="Arial" pitchFamily="34" charset="0"/>
            </a:endParaRPr>
          </a:p>
        </p:txBody>
      </p:sp>
      <p:sp>
        <p:nvSpPr>
          <p:cNvPr id="27654" name="Oval 1028"/>
          <p:cNvSpPr>
            <a:spLocks noChangeArrowheads="1"/>
          </p:cNvSpPr>
          <p:nvPr/>
        </p:nvSpPr>
        <p:spPr bwMode="auto">
          <a:xfrm>
            <a:off x="3048000" y="3276600"/>
            <a:ext cx="5791200" cy="1879600"/>
          </a:xfrm>
          <a:prstGeom prst="ellipse">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7655" name="Text Box 1029"/>
          <p:cNvSpPr txBox="1">
            <a:spLocks noChangeArrowheads="1"/>
          </p:cNvSpPr>
          <p:nvPr/>
        </p:nvSpPr>
        <p:spPr bwMode="auto">
          <a:xfrm>
            <a:off x="4267200" y="1676400"/>
            <a:ext cx="3308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i="1">
                <a:latin typeface="Arial" pitchFamily="34" charset="0"/>
              </a:rPr>
              <a:t>Interpersonal Skills</a:t>
            </a:r>
          </a:p>
        </p:txBody>
      </p:sp>
      <p:sp>
        <p:nvSpPr>
          <p:cNvPr id="27656" name="Text Box 1034"/>
          <p:cNvSpPr txBox="1">
            <a:spLocks noChangeArrowheads="1"/>
          </p:cNvSpPr>
          <p:nvPr/>
        </p:nvSpPr>
        <p:spPr bwMode="auto">
          <a:xfrm>
            <a:off x="6477000" y="21336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rgbClr val="CC00FF"/>
                </a:solidFill>
                <a:latin typeface="Arial" pitchFamily="34" charset="0"/>
              </a:rPr>
              <a:t>Extraversion</a:t>
            </a:r>
          </a:p>
        </p:txBody>
      </p:sp>
      <p:sp>
        <p:nvSpPr>
          <p:cNvPr id="27657" name="Oval 9"/>
          <p:cNvSpPr>
            <a:spLocks noChangeArrowheads="1"/>
          </p:cNvSpPr>
          <p:nvPr/>
        </p:nvSpPr>
        <p:spPr bwMode="auto">
          <a:xfrm>
            <a:off x="4419600" y="2667000"/>
            <a:ext cx="4267200" cy="1752600"/>
          </a:xfrm>
          <a:prstGeom prst="ellipse">
            <a:avLst/>
          </a:prstGeom>
          <a:noFill/>
          <a:ln w="9525">
            <a:solidFill>
              <a:srgbClr val="CC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27658" name="Text Box 1034"/>
          <p:cNvSpPr txBox="1">
            <a:spLocks noChangeArrowheads="1"/>
          </p:cNvSpPr>
          <p:nvPr/>
        </p:nvSpPr>
        <p:spPr bwMode="auto">
          <a:xfrm>
            <a:off x="5715000" y="37338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rgbClr val="CC00FF"/>
                </a:solidFill>
                <a:latin typeface="Arial" pitchFamily="34" charset="0"/>
              </a:rPr>
              <a:t>Social </a:t>
            </a:r>
            <a:r>
              <a:rPr lang="en-US" b="1">
                <a:solidFill>
                  <a:srgbClr val="00FF00"/>
                </a:solidFill>
                <a:latin typeface="Arial" pitchFamily="34" charset="0"/>
              </a:rPr>
              <a:t>Skills</a:t>
            </a:r>
          </a:p>
        </p:txBody>
      </p:sp>
      <p:sp>
        <p:nvSpPr>
          <p:cNvPr id="27659" name="Text Box 1033"/>
          <p:cNvSpPr txBox="1">
            <a:spLocks noChangeArrowheads="1"/>
          </p:cNvSpPr>
          <p:nvPr/>
        </p:nvSpPr>
        <p:spPr bwMode="auto">
          <a:xfrm>
            <a:off x="3505200" y="3886200"/>
            <a:ext cx="243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latin typeface="Arial" pitchFamily="34" charset="0"/>
            </a:endParaRPr>
          </a:p>
        </p:txBody>
      </p:sp>
      <p:sp>
        <p:nvSpPr>
          <p:cNvPr id="27660" name="Oval 15"/>
          <p:cNvSpPr>
            <a:spLocks noChangeArrowheads="1"/>
          </p:cNvSpPr>
          <p:nvPr/>
        </p:nvSpPr>
        <p:spPr bwMode="auto">
          <a:xfrm>
            <a:off x="4572000" y="3429000"/>
            <a:ext cx="4191000" cy="2667000"/>
          </a:xfrm>
          <a:prstGeom prst="ellipse">
            <a:avLst/>
          </a:prstGeom>
          <a:noFill/>
          <a:ln w="9525">
            <a:solidFill>
              <a:srgbClr val="00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FF00"/>
              </a:solidFill>
            </a:endParaRPr>
          </a:p>
        </p:txBody>
      </p:sp>
      <p:sp>
        <p:nvSpPr>
          <p:cNvPr id="27661" name="Text Box 1034"/>
          <p:cNvSpPr txBox="1">
            <a:spLocks noChangeArrowheads="1"/>
          </p:cNvSpPr>
          <p:nvPr/>
        </p:nvSpPr>
        <p:spPr bwMode="auto">
          <a:xfrm>
            <a:off x="6248400" y="61722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rgbClr val="00FF00"/>
                </a:solidFill>
                <a:latin typeface="Arial" pitchFamily="34" charset="0"/>
              </a:rPr>
              <a:t>Agreeableness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4294967295"/>
          </p:nvPr>
        </p:nvSpPr>
        <p:spPr>
          <a:xfrm>
            <a:off x="381000" y="1143000"/>
            <a:ext cx="8534400" cy="5562600"/>
          </a:xfrm>
        </p:spPr>
        <p:txBody>
          <a:bodyPr/>
          <a:lstStyle/>
          <a:p>
            <a:r>
              <a:rPr lang="en-CA" b="1" smtClean="0"/>
              <a:t>Able to read others accurately </a:t>
            </a:r>
          </a:p>
          <a:p>
            <a:r>
              <a:rPr lang="en-CA" b="1" smtClean="0"/>
              <a:t>Make favorable first impressions</a:t>
            </a:r>
          </a:p>
          <a:p>
            <a:r>
              <a:rPr lang="en-CA" b="1" smtClean="0"/>
              <a:t>Adapt to a wide range of social situations </a:t>
            </a:r>
          </a:p>
          <a:p>
            <a:r>
              <a:rPr lang="en-CA" b="1" smtClean="0"/>
              <a:t>Be persuasive</a:t>
            </a:r>
            <a:endParaRPr lang="en-US" b="1" smtClean="0"/>
          </a:p>
          <a:p>
            <a:pPr eaLnBrk="1" hangingPunct="1"/>
            <a:endParaRPr lang="en-US" b="1" smtClean="0"/>
          </a:p>
        </p:txBody>
      </p:sp>
      <p:sp>
        <p:nvSpPr>
          <p:cNvPr id="28675" name="Rectangle 3"/>
          <p:cNvSpPr>
            <a:spLocks noGrp="1" noChangeArrowheads="1"/>
          </p:cNvSpPr>
          <p:nvPr>
            <p:ph type="title" idx="4294967295"/>
          </p:nvPr>
        </p:nvSpPr>
        <p:spPr>
          <a:xfrm>
            <a:off x="609600" y="304800"/>
            <a:ext cx="8162925" cy="579438"/>
          </a:xfrm>
          <a:noFill/>
        </p:spPr>
        <p:txBody>
          <a:bodyPr anchor="b">
            <a:spAutoFit/>
          </a:bodyPr>
          <a:lstStyle/>
          <a:p>
            <a:pPr eaLnBrk="1" hangingPunct="1"/>
            <a:r>
              <a:rPr lang="en-US" sz="3200" b="1" smtClean="0"/>
              <a:t>Definition of Social Skills</a:t>
            </a:r>
            <a:endParaRPr lang="en-CA" sz="3200" b="1" smtClean="0"/>
          </a:p>
        </p:txBody>
      </p:sp>
      <p:pic>
        <p:nvPicPr>
          <p:cNvPr id="28676" name="Picture 5" descr="MCj0435997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3886200"/>
            <a:ext cx="2106613" cy="194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7" name="TextBox 5"/>
          <p:cNvSpPr txBox="1">
            <a:spLocks noChangeArrowheads="1"/>
          </p:cNvSpPr>
          <p:nvPr/>
        </p:nvSpPr>
        <p:spPr bwMode="auto">
          <a:xfrm>
            <a:off x="5562600" y="6248400"/>
            <a:ext cx="34369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CA" b="1"/>
              <a:t>Baron &amp; Markman 2000</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idx="4294967295"/>
          </p:nvPr>
        </p:nvSpPr>
        <p:spPr>
          <a:xfrm>
            <a:off x="0" y="457200"/>
            <a:ext cx="8839200" cy="914400"/>
          </a:xfrm>
        </p:spPr>
        <p:txBody>
          <a:bodyPr/>
          <a:lstStyle/>
          <a:p>
            <a:pPr eaLnBrk="1" hangingPunct="1"/>
            <a:r>
              <a:rPr lang="en-US" sz="3200" b="1" smtClean="0"/>
              <a:t>But…Social Skills are only part of </a:t>
            </a:r>
            <a:br>
              <a:rPr lang="en-US" sz="3200" b="1" smtClean="0"/>
            </a:br>
            <a:r>
              <a:rPr lang="en-US" sz="3200" b="1" smtClean="0"/>
              <a:t>Interpersonal Skills</a:t>
            </a:r>
          </a:p>
        </p:txBody>
      </p:sp>
      <p:sp>
        <p:nvSpPr>
          <p:cNvPr id="29699" name="Oval 1028"/>
          <p:cNvSpPr>
            <a:spLocks noChangeArrowheads="1"/>
          </p:cNvSpPr>
          <p:nvPr/>
        </p:nvSpPr>
        <p:spPr bwMode="auto">
          <a:xfrm>
            <a:off x="0" y="3276600"/>
            <a:ext cx="5181600" cy="1879600"/>
          </a:xfrm>
          <a:prstGeom prst="ellipse">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9700" name="Text Box 1029"/>
          <p:cNvSpPr txBox="1">
            <a:spLocks noChangeArrowheads="1"/>
          </p:cNvSpPr>
          <p:nvPr/>
        </p:nvSpPr>
        <p:spPr bwMode="auto">
          <a:xfrm>
            <a:off x="533400" y="5181600"/>
            <a:ext cx="3308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i="1">
                <a:latin typeface="Arial" pitchFamily="34" charset="0"/>
              </a:rPr>
              <a:t>Intrapersonal Skills</a:t>
            </a:r>
          </a:p>
        </p:txBody>
      </p:sp>
      <p:sp>
        <p:nvSpPr>
          <p:cNvPr id="29701" name="Text Box 1033"/>
          <p:cNvSpPr txBox="1">
            <a:spLocks noChangeArrowheads="1"/>
          </p:cNvSpPr>
          <p:nvPr/>
        </p:nvSpPr>
        <p:spPr bwMode="auto">
          <a:xfrm>
            <a:off x="3505200" y="3886200"/>
            <a:ext cx="243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latin typeface="Arial" pitchFamily="34" charset="0"/>
            </a:endParaRPr>
          </a:p>
        </p:txBody>
      </p:sp>
      <p:sp>
        <p:nvSpPr>
          <p:cNvPr id="29702" name="Oval 1028"/>
          <p:cNvSpPr>
            <a:spLocks noChangeArrowheads="1"/>
          </p:cNvSpPr>
          <p:nvPr/>
        </p:nvSpPr>
        <p:spPr bwMode="auto">
          <a:xfrm>
            <a:off x="3048000" y="3276600"/>
            <a:ext cx="5791200" cy="1879600"/>
          </a:xfrm>
          <a:prstGeom prst="ellipse">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9703" name="Text Box 1029"/>
          <p:cNvSpPr txBox="1">
            <a:spLocks noChangeArrowheads="1"/>
          </p:cNvSpPr>
          <p:nvPr/>
        </p:nvSpPr>
        <p:spPr bwMode="auto">
          <a:xfrm>
            <a:off x="5562600" y="5257800"/>
            <a:ext cx="3308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i="1">
                <a:latin typeface="Arial" pitchFamily="34" charset="0"/>
              </a:rPr>
              <a:t>Interpersonal Skills</a:t>
            </a:r>
          </a:p>
        </p:txBody>
      </p:sp>
      <p:sp>
        <p:nvSpPr>
          <p:cNvPr id="29704" name="Text Box 1034"/>
          <p:cNvSpPr txBox="1">
            <a:spLocks noChangeArrowheads="1"/>
          </p:cNvSpPr>
          <p:nvPr/>
        </p:nvSpPr>
        <p:spPr bwMode="auto">
          <a:xfrm>
            <a:off x="6019800" y="3581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rgbClr val="CC00FF"/>
                </a:solidFill>
                <a:latin typeface="Arial" pitchFamily="34" charset="0"/>
              </a:rPr>
              <a:t>Social Skills</a:t>
            </a:r>
          </a:p>
        </p:txBody>
      </p:sp>
      <p:sp>
        <p:nvSpPr>
          <p:cNvPr id="29705" name="Text Box 1034"/>
          <p:cNvSpPr txBox="1">
            <a:spLocks noChangeArrowheads="1"/>
          </p:cNvSpPr>
          <p:nvPr/>
        </p:nvSpPr>
        <p:spPr bwMode="auto">
          <a:xfrm>
            <a:off x="5029200" y="44958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latin typeface="Arial" pitchFamily="34" charset="0"/>
              </a:rPr>
              <a:t>Self Monitoring</a:t>
            </a:r>
          </a:p>
        </p:txBody>
      </p:sp>
      <p:sp>
        <p:nvSpPr>
          <p:cNvPr id="29706" name="Text Box 1033"/>
          <p:cNvSpPr txBox="1">
            <a:spLocks noChangeArrowheads="1"/>
          </p:cNvSpPr>
          <p:nvPr/>
        </p:nvSpPr>
        <p:spPr bwMode="auto">
          <a:xfrm>
            <a:off x="3505200" y="3886200"/>
            <a:ext cx="243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latin typeface="Arial" pitchFamily="34" charset="0"/>
            </a:endParaRPr>
          </a:p>
        </p:txBody>
      </p:sp>
      <p:sp>
        <p:nvSpPr>
          <p:cNvPr id="29707" name="Text Box 1034"/>
          <p:cNvSpPr txBox="1">
            <a:spLocks noChangeArrowheads="1"/>
          </p:cNvSpPr>
          <p:nvPr/>
        </p:nvSpPr>
        <p:spPr bwMode="auto">
          <a:xfrm>
            <a:off x="3200400" y="3962400"/>
            <a:ext cx="3124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rgbClr val="0000FF"/>
                </a:solidFill>
                <a:latin typeface="Arial" pitchFamily="34" charset="0"/>
              </a:rPr>
              <a:t>Self Control</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CA" smtClean="0"/>
              <a:t>Interpersonal Skills</a:t>
            </a:r>
            <a:br>
              <a:rPr lang="en-CA" smtClean="0"/>
            </a:br>
            <a:r>
              <a:rPr lang="en-CA" sz="3200" b="1" smtClean="0"/>
              <a:t>Initiate, build, maintain</a:t>
            </a:r>
            <a:endParaRPr lang="en-US" sz="3200" b="1" smtClean="0"/>
          </a:p>
        </p:txBody>
      </p:sp>
      <p:sp>
        <p:nvSpPr>
          <p:cNvPr id="30723" name="Rectangle 6"/>
          <p:cNvSpPr>
            <a:spLocks noGrp="1" noChangeArrowheads="1"/>
          </p:cNvSpPr>
          <p:nvPr>
            <p:ph type="body" sz="half" idx="2"/>
          </p:nvPr>
        </p:nvSpPr>
        <p:spPr>
          <a:xfrm>
            <a:off x="250825" y="1700213"/>
            <a:ext cx="8435975" cy="4824412"/>
          </a:xfrm>
        </p:spPr>
        <p:txBody>
          <a:bodyPr/>
          <a:lstStyle/>
          <a:p>
            <a:pPr eaLnBrk="1" hangingPunct="1"/>
            <a:r>
              <a:rPr lang="en-CA" sz="2800" smtClean="0"/>
              <a:t>Social Skills</a:t>
            </a:r>
          </a:p>
          <a:p>
            <a:pPr lvl="1" eaLnBrk="1" hangingPunct="1"/>
            <a:r>
              <a:rPr lang="en-CA" sz="2400" smtClean="0"/>
              <a:t>Put oneself in the place of another person and try to understand what the person expects in an interaction</a:t>
            </a:r>
          </a:p>
          <a:p>
            <a:pPr eaLnBrk="1" hangingPunct="1"/>
            <a:r>
              <a:rPr lang="en-CA" sz="2800" smtClean="0"/>
              <a:t>Self-monitoring</a:t>
            </a:r>
          </a:p>
          <a:p>
            <a:pPr lvl="1" eaLnBrk="1" hangingPunct="1"/>
            <a:r>
              <a:rPr lang="en-CA" sz="2400" smtClean="0"/>
              <a:t>Incorporate information about other person’s expectations in one’s subsequent behaviour</a:t>
            </a:r>
          </a:p>
          <a:p>
            <a:pPr lvl="2" eaLnBrk="1" hangingPunct="1">
              <a:buFontTx/>
              <a:buNone/>
            </a:pPr>
            <a:r>
              <a:rPr lang="en-CA" sz="2000" smtClean="0"/>
              <a:t>e.g., Regulating oneself when interacting with supervisor </a:t>
            </a:r>
          </a:p>
          <a:p>
            <a:pPr eaLnBrk="1" hangingPunct="1"/>
            <a:r>
              <a:rPr lang="en-CA" sz="2800" smtClean="0"/>
              <a:t>Self Control</a:t>
            </a:r>
          </a:p>
          <a:p>
            <a:pPr lvl="1" eaLnBrk="1" hangingPunct="1"/>
            <a:r>
              <a:rPr lang="en-CA" sz="2400" smtClean="0"/>
              <a:t>Stay focused on the other person’s expectation</a:t>
            </a:r>
          </a:p>
          <a:p>
            <a:pPr lvl="2" eaLnBrk="1" hangingPunct="1"/>
            <a:r>
              <a:rPr lang="en-CA" sz="2000" smtClean="0"/>
              <a:t>E.g., supervisor’s expectation of being treated with respect</a:t>
            </a:r>
          </a:p>
          <a:p>
            <a:pPr eaLnBrk="1" hangingPunct="1"/>
            <a:endParaRPr lang="en-CA" sz="2800" smtClean="0"/>
          </a:p>
          <a:p>
            <a:pPr eaLnBrk="1" hangingPunct="1"/>
            <a:endParaRPr lang="en-US" sz="28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152400"/>
            <a:ext cx="7772400" cy="1143000"/>
          </a:xfrm>
        </p:spPr>
        <p:txBody>
          <a:bodyPr/>
          <a:lstStyle/>
          <a:p>
            <a:r>
              <a:rPr lang="en-US" sz="4000" smtClean="0"/>
              <a:t>How Self Awareness is taught</a:t>
            </a:r>
          </a:p>
        </p:txBody>
      </p:sp>
      <p:graphicFrame>
        <p:nvGraphicFramePr>
          <p:cNvPr id="27651" name="Group 3"/>
          <p:cNvGraphicFramePr>
            <a:graphicFrameLocks noGrp="1"/>
          </p:cNvGraphicFramePr>
          <p:nvPr/>
        </p:nvGraphicFramePr>
        <p:xfrm>
          <a:off x="228600" y="1219200"/>
          <a:ext cx="8642350" cy="5349875"/>
        </p:xfrm>
        <a:graphic>
          <a:graphicData uri="http://schemas.openxmlformats.org/drawingml/2006/table">
            <a:tbl>
              <a:tblPr/>
              <a:tblGrid>
                <a:gridCol w="3124200"/>
                <a:gridCol w="3276600"/>
                <a:gridCol w="2241550"/>
              </a:tblGrid>
              <a:tr h="6095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1" u="none" strike="noStrike" cap="none" normalizeH="0" baseline="0" dirty="0" smtClean="0">
                          <a:ln>
                            <a:noFill/>
                          </a:ln>
                          <a:solidFill>
                            <a:schemeClr val="tx1"/>
                          </a:solidFill>
                          <a:effectLst/>
                          <a:latin typeface="Arial" charset="0"/>
                          <a:cs typeface="Times New Roman" pitchFamily="18" charset="0"/>
                        </a:rPr>
                        <a:t>Reading</a:t>
                      </a:r>
                      <a:endParaRPr kumimoji="0" lang="en-US" sz="2800" b="0" i="0" u="none" strike="noStrike" cap="none" normalizeH="0" baseline="0" dirty="0" smtClean="0">
                        <a:ln>
                          <a:noFill/>
                        </a:ln>
                        <a:solidFill>
                          <a:schemeClr val="tx1"/>
                        </a:solidFill>
                        <a:effectLst/>
                        <a:latin typeface="Arial" charset="0"/>
                      </a:endParaRPr>
                    </a:p>
                  </a:txBody>
                  <a:tcPr marT="45714" marB="45714"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1" u="none" strike="noStrike" cap="none" normalizeH="0" baseline="0" dirty="0" smtClean="0">
                          <a:ln>
                            <a:noFill/>
                          </a:ln>
                          <a:solidFill>
                            <a:schemeClr val="tx1"/>
                          </a:solidFill>
                          <a:effectLst/>
                          <a:latin typeface="Arial" charset="0"/>
                          <a:cs typeface="Times New Roman" pitchFamily="18" charset="0"/>
                        </a:rPr>
                        <a:t>Self Assessment</a:t>
                      </a:r>
                      <a:endParaRPr kumimoji="0" lang="en-US" sz="2800" b="0" i="0" u="none" strike="noStrike" cap="none" normalizeH="0" baseline="0" dirty="0" smtClean="0">
                        <a:ln>
                          <a:noFill/>
                        </a:ln>
                        <a:solidFill>
                          <a:schemeClr val="tx1"/>
                        </a:solidFill>
                        <a:effectLst/>
                        <a:latin typeface="Arial" charset="0"/>
                      </a:endParaRPr>
                    </a:p>
                  </a:txBody>
                  <a:tcPr marT="45714" marB="45714"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Discussion</a:t>
                      </a:r>
                    </a:p>
                  </a:txBody>
                  <a:tcPr marT="45714" marB="45714" horzOverflow="overflow">
                    <a:lnL>
                      <a:noFill/>
                    </a:lnL>
                    <a:lnR cap="flat">
                      <a:noFill/>
                    </a:lnR>
                    <a:lnT cap="flat">
                      <a:noFill/>
                    </a:lnT>
                    <a:lnB>
                      <a:noFill/>
                    </a:lnB>
                    <a:lnTlToBr>
                      <a:noFill/>
                    </a:lnTlToBr>
                    <a:lnBlToTr>
                      <a:noFill/>
                    </a:lnBlToTr>
                    <a:noFill/>
                  </a:tcPr>
                </a:tc>
              </a:tr>
              <a:tr h="4740354">
                <a:tc>
                  <a:txBody>
                    <a:bodyPr/>
                    <a:lstStyle/>
                    <a:p>
                      <a:pPr marL="324000" lvl="0" indent="-342900" algn="l" hangingPunct="1">
                        <a:lnSpc>
                          <a:spcPct val="100000"/>
                        </a:lnSpc>
                        <a:spcAft>
                          <a:spcPts val="0"/>
                        </a:spcAft>
                        <a:buFont typeface="+mj-lt"/>
                        <a:buAutoNum type="arabicPeriod"/>
                        <a:tabLst>
                          <a:tab pos="228600" algn="l"/>
                        </a:tabLst>
                      </a:pPr>
                      <a:r>
                        <a:rPr lang="en-US" sz="2400" dirty="0" smtClean="0">
                          <a:latin typeface="Times New Roman"/>
                          <a:ea typeface="Times New Roman"/>
                        </a:rPr>
                        <a:t>Hogan </a:t>
                      </a:r>
                      <a:r>
                        <a:rPr lang="en-US" sz="2400" dirty="0">
                          <a:latin typeface="Times New Roman"/>
                          <a:ea typeface="Times New Roman"/>
                        </a:rPr>
                        <a:t>&amp; </a:t>
                      </a:r>
                      <a:r>
                        <a:rPr lang="en-US" sz="2400" dirty="0" err="1">
                          <a:latin typeface="Times New Roman"/>
                          <a:ea typeface="Times New Roman"/>
                        </a:rPr>
                        <a:t>Warrenfeltz</a:t>
                      </a:r>
                      <a:r>
                        <a:rPr lang="en-US" sz="2400" dirty="0">
                          <a:latin typeface="Times New Roman"/>
                          <a:ea typeface="Times New Roman"/>
                        </a:rPr>
                        <a:t> (2003). Educating the Modern Manager </a:t>
                      </a:r>
                      <a:endParaRPr lang="en-US" sz="2400" dirty="0" smtClean="0">
                        <a:latin typeface="Times New Roman"/>
                        <a:ea typeface="Times New Roman"/>
                      </a:endParaRPr>
                    </a:p>
                    <a:p>
                      <a:pPr marL="324000" lvl="0" indent="-342900" algn="l" hangingPunct="1">
                        <a:lnSpc>
                          <a:spcPct val="100000"/>
                        </a:lnSpc>
                        <a:spcAft>
                          <a:spcPts val="0"/>
                        </a:spcAft>
                        <a:buFont typeface="+mj-lt"/>
                        <a:buAutoNum type="arabicPeriod"/>
                        <a:tabLst>
                          <a:tab pos="228600" algn="l"/>
                        </a:tabLst>
                      </a:pPr>
                      <a:endParaRPr lang="en-US" sz="2400" baseline="0" dirty="0" smtClean="0">
                        <a:solidFill>
                          <a:srgbClr val="0000FF"/>
                        </a:solidFill>
                        <a:latin typeface="Times New Roman"/>
                        <a:ea typeface="Times New Roman"/>
                        <a:hlinkClick r:id=""/>
                      </a:endParaRPr>
                    </a:p>
                    <a:p>
                      <a:pPr marL="324000" lvl="0" indent="-342900" algn="l" hangingPunct="1">
                        <a:lnSpc>
                          <a:spcPct val="100000"/>
                        </a:lnSpc>
                        <a:spcAft>
                          <a:spcPts val="0"/>
                        </a:spcAft>
                        <a:buFont typeface="+mj-lt"/>
                        <a:buAutoNum type="arabicPeriod"/>
                        <a:tabLst>
                          <a:tab pos="228600" algn="l"/>
                        </a:tabLst>
                      </a:pPr>
                      <a:r>
                        <a:rPr lang="en-US" sz="2400" baseline="0" dirty="0" smtClean="0">
                          <a:solidFill>
                            <a:schemeClr val="tx1"/>
                          </a:solidFill>
                          <a:latin typeface="Times New Roman"/>
                          <a:ea typeface="Times New Roman"/>
                        </a:rPr>
                        <a:t>Descriptions </a:t>
                      </a:r>
                      <a:r>
                        <a:rPr lang="en-US" sz="2400" baseline="0" dirty="0">
                          <a:solidFill>
                            <a:schemeClr val="tx1"/>
                          </a:solidFill>
                          <a:latin typeface="Times New Roman"/>
                          <a:ea typeface="Times New Roman"/>
                        </a:rPr>
                        <a:t>of Big-5 Personality Dimensions </a:t>
                      </a:r>
                      <a:r>
                        <a:rPr lang="en-US" sz="2400" baseline="0" dirty="0" smtClean="0">
                          <a:solidFill>
                            <a:schemeClr val="tx1"/>
                          </a:solidFill>
                          <a:latin typeface="Times New Roman"/>
                          <a:ea typeface="Times New Roman"/>
                        </a:rPr>
                        <a:t> </a:t>
                      </a:r>
                    </a:p>
                    <a:p>
                      <a:pPr marL="324000" lvl="0" indent="-342900" algn="l" hangingPunct="1">
                        <a:lnSpc>
                          <a:spcPct val="100000"/>
                        </a:lnSpc>
                        <a:spcAft>
                          <a:spcPts val="0"/>
                        </a:spcAft>
                        <a:buFont typeface="+mj-lt"/>
                        <a:buAutoNum type="arabicPeriod"/>
                        <a:tabLst>
                          <a:tab pos="228600" algn="l"/>
                        </a:tabLst>
                      </a:pPr>
                      <a:endParaRPr lang="en-US" sz="2400" dirty="0" smtClean="0">
                        <a:latin typeface="Times New Roman"/>
                        <a:ea typeface="Times New Roman"/>
                      </a:endParaRPr>
                    </a:p>
                    <a:p>
                      <a:pPr marL="324000" lvl="0" indent="-342900" algn="l" hangingPunct="1">
                        <a:lnSpc>
                          <a:spcPct val="100000"/>
                        </a:lnSpc>
                        <a:spcAft>
                          <a:spcPts val="0"/>
                        </a:spcAft>
                        <a:buFont typeface="+mj-lt"/>
                        <a:buAutoNum type="arabicPeriod"/>
                        <a:tabLst>
                          <a:tab pos="228600" algn="l"/>
                        </a:tabLst>
                      </a:pPr>
                      <a:r>
                        <a:rPr lang="en-US" sz="2400" dirty="0" smtClean="0">
                          <a:latin typeface="Times New Roman"/>
                          <a:ea typeface="Times New Roman"/>
                        </a:rPr>
                        <a:t>“</a:t>
                      </a:r>
                      <a:r>
                        <a:rPr lang="en-US" sz="2400" dirty="0">
                          <a:latin typeface="Times New Roman"/>
                          <a:ea typeface="Times New Roman"/>
                        </a:rPr>
                        <a:t>Learning from Inventories</a:t>
                      </a:r>
                      <a:r>
                        <a:rPr lang="en-US" sz="2400" dirty="0" smtClean="0">
                          <a:latin typeface="Times New Roman"/>
                          <a:ea typeface="Times New Roman"/>
                        </a:rPr>
                        <a:t>”</a:t>
                      </a:r>
                      <a:endParaRPr lang="en-CA" sz="2400" dirty="0">
                        <a:latin typeface="Times New Roman"/>
                        <a:ea typeface="Times New Roman"/>
                      </a:endParaRPr>
                    </a:p>
                    <a:p>
                      <a:pPr marL="324000" lvl="0" indent="-342900" algn="l" hangingPunct="1">
                        <a:lnSpc>
                          <a:spcPct val="100000"/>
                        </a:lnSpc>
                        <a:spcAft>
                          <a:spcPts val="0"/>
                        </a:spcAft>
                        <a:buFont typeface="+mj-lt"/>
                        <a:buNone/>
                        <a:tabLst>
                          <a:tab pos="228600" algn="l"/>
                        </a:tabLst>
                      </a:pPr>
                      <a:endParaRPr lang="en-US" sz="2000" dirty="0" smtClean="0">
                        <a:latin typeface="Times New Roman"/>
                        <a:ea typeface="Times New Roman"/>
                      </a:endParaRPr>
                    </a:p>
                  </a:txBody>
                  <a:tcPr marL="73025" marR="73025" marT="0" marB="0">
                    <a:lnL cap="flat">
                      <a:noFill/>
                    </a:lnL>
                    <a:lnR>
                      <a:noFill/>
                    </a:lnR>
                    <a:lnT>
                      <a:noFill/>
                    </a:lnT>
                    <a:lnB cap="flat">
                      <a:noFill/>
                    </a:lnB>
                    <a:lnTlToBr>
                      <a:noFill/>
                    </a:lnTlToBr>
                    <a:lnBlToTr>
                      <a:noFill/>
                    </a:lnBlToTr>
                    <a:noFill/>
                  </a:tcPr>
                </a:tc>
                <a:tc>
                  <a:txBody>
                    <a:bodyPr/>
                    <a:lstStyle/>
                    <a:p>
                      <a:pPr lvl="0" hangingPunct="0"/>
                      <a:r>
                        <a:rPr lang="en-US" sz="2400" b="0" u="none" kern="1200" dirty="0" smtClean="0">
                          <a:solidFill>
                            <a:schemeClr val="tx1"/>
                          </a:solidFill>
                          <a:latin typeface="+mn-lt"/>
                          <a:ea typeface="+mn-ea"/>
                          <a:cs typeface="+mn-cs"/>
                        </a:rPr>
                        <a:t>1.Own assessment of inter- and intrapersonal skills   </a:t>
                      </a:r>
                    </a:p>
                    <a:p>
                      <a:pPr lvl="0" hangingPunct="0"/>
                      <a:endParaRPr lang="en-CA" sz="2400" b="0" u="none" kern="1200" dirty="0" smtClean="0">
                        <a:solidFill>
                          <a:schemeClr val="tx1"/>
                        </a:solidFill>
                        <a:latin typeface="+mn-lt"/>
                        <a:ea typeface="+mn-ea"/>
                        <a:cs typeface="+mn-cs"/>
                      </a:endParaRPr>
                    </a:p>
                    <a:p>
                      <a:pPr lvl="0" hangingPunct="0"/>
                      <a:r>
                        <a:rPr lang="en-US" sz="2400" b="0" u="none" kern="1200" dirty="0" smtClean="0">
                          <a:solidFill>
                            <a:schemeClr val="tx1"/>
                          </a:solidFill>
                          <a:latin typeface="+mn-lt"/>
                          <a:ea typeface="+mn-ea"/>
                          <a:cs typeface="+mn-cs"/>
                        </a:rPr>
                        <a:t>2. Someone else’s assessment of your inter and intrapersonal skills</a:t>
                      </a:r>
                    </a:p>
                    <a:p>
                      <a:pPr lvl="0" hangingPunct="0"/>
                      <a:endParaRPr lang="en-US" sz="2400" b="0" u="none" kern="1200" dirty="0" smtClean="0">
                        <a:solidFill>
                          <a:schemeClr val="tx1"/>
                        </a:solidFill>
                        <a:latin typeface="+mn-lt"/>
                        <a:ea typeface="+mn-ea"/>
                        <a:cs typeface="+mn-cs"/>
                      </a:endParaRPr>
                    </a:p>
                    <a:p>
                      <a:pPr lvl="0" hangingPunct="0"/>
                      <a:r>
                        <a:rPr lang="en-US" sz="2400" b="0" u="none" kern="1200" dirty="0" smtClean="0">
                          <a:solidFill>
                            <a:schemeClr val="tx1"/>
                          </a:solidFill>
                          <a:latin typeface="+mn-lt"/>
                          <a:ea typeface="+mn-ea"/>
                          <a:cs typeface="+mn-cs"/>
                        </a:rPr>
                        <a:t>3. Big</a:t>
                      </a:r>
                      <a:r>
                        <a:rPr lang="en-US" sz="2400" b="0" u="none" kern="1200" baseline="0" dirty="0" smtClean="0">
                          <a:solidFill>
                            <a:schemeClr val="tx1"/>
                          </a:solidFill>
                          <a:latin typeface="+mn-lt"/>
                          <a:ea typeface="+mn-ea"/>
                          <a:cs typeface="+mn-cs"/>
                        </a:rPr>
                        <a:t> Five </a:t>
                      </a:r>
                      <a:r>
                        <a:rPr lang="en-US" sz="2400" b="0" u="none" kern="1200" dirty="0" smtClean="0">
                          <a:solidFill>
                            <a:schemeClr val="tx1"/>
                          </a:solidFill>
                          <a:latin typeface="+mn-lt"/>
                          <a:ea typeface="+mn-ea"/>
                          <a:cs typeface="+mn-cs"/>
                        </a:rPr>
                        <a:t>Personality</a:t>
                      </a:r>
                      <a:r>
                        <a:rPr lang="en-US" sz="2400" b="0" u="none" kern="1200" baseline="0" dirty="0" smtClean="0">
                          <a:solidFill>
                            <a:schemeClr val="tx1"/>
                          </a:solidFill>
                          <a:latin typeface="+mn-lt"/>
                          <a:ea typeface="+mn-ea"/>
                          <a:cs typeface="+mn-cs"/>
                        </a:rPr>
                        <a:t> Dimensions</a:t>
                      </a:r>
                      <a:endParaRPr lang="en-CA" sz="1100" b="0" u="none" dirty="0">
                        <a:solidFill>
                          <a:schemeClr val="tx1"/>
                        </a:solidFill>
                        <a:latin typeface="Times New Roman"/>
                        <a:ea typeface="Times New Roman"/>
                      </a:endParaRPr>
                    </a:p>
                  </a:txBody>
                  <a:tcPr marL="73025" marR="73025" marT="0" marB="0">
                    <a:lnL>
                      <a:noFill/>
                    </a:lnL>
                    <a:lnR>
                      <a:noFill/>
                    </a:lnR>
                    <a:lnT>
                      <a:noFill/>
                    </a:lnT>
                    <a:lnB cap="flat">
                      <a:noFill/>
                    </a:lnB>
                    <a:lnTlToBr>
                      <a:noFill/>
                    </a:lnTlToBr>
                    <a:lnBlToTr>
                      <a:noFill/>
                    </a:lnBlToTr>
                    <a:noFill/>
                  </a:tcPr>
                </a:tc>
                <a:tc>
                  <a:txBody>
                    <a:bodyPr/>
                    <a:lstStyle/>
                    <a:p>
                      <a:pPr marL="342900" lvl="0" indent="-342900" algn="l" hangingPunct="0">
                        <a:lnSpc>
                          <a:spcPct val="150000"/>
                        </a:lnSpc>
                        <a:spcAft>
                          <a:spcPts val="0"/>
                        </a:spcAft>
                        <a:buFont typeface="+mj-lt"/>
                        <a:buNone/>
                        <a:tabLst>
                          <a:tab pos="228600" algn="l"/>
                        </a:tabLst>
                      </a:pPr>
                      <a:r>
                        <a:rPr lang="en-CA" sz="2400" dirty="0" smtClean="0">
                          <a:latin typeface="+mn-lt"/>
                          <a:ea typeface="Times New Roman"/>
                        </a:rPr>
                        <a:t>Concepts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marT="45714" marB="45714" horzOverflow="overflow">
                    <a:lnL>
                      <a:noFill/>
                    </a:lnL>
                    <a:lnR cap="flat">
                      <a:noFill/>
                    </a:lnR>
                    <a:lnT>
                      <a:noFill/>
                    </a:lnT>
                    <a:lnB cap="flat">
                      <a:noFill/>
                    </a:lnB>
                    <a:lnTlToBr>
                      <a:noFill/>
                    </a:lnTlToBr>
                    <a:lnBlToTr>
                      <a:noFill/>
                    </a:lnBlToTr>
                    <a:noFill/>
                  </a:tcPr>
                </a:tc>
              </a:tr>
            </a:tbl>
          </a:graphicData>
        </a:graphic>
      </p:graphicFrame>
      <p:sp>
        <p:nvSpPr>
          <p:cNvPr id="4106" name="Rectangle 20"/>
          <p:cNvSpPr>
            <a:spLocks noChangeArrowheads="1"/>
          </p:cNvSpPr>
          <p:nvPr/>
        </p:nvSpPr>
        <p:spPr bwMode="auto">
          <a:xfrm>
            <a:off x="1476375" y="35337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52400" y="609600"/>
            <a:ext cx="8686800" cy="1143000"/>
          </a:xfrm>
        </p:spPr>
        <p:txBody>
          <a:bodyPr/>
          <a:lstStyle/>
          <a:p>
            <a:r>
              <a:rPr lang="en-US" b="1" smtClean="0"/>
              <a:t>Social Skills vs. Interpersonal Skills</a:t>
            </a:r>
          </a:p>
        </p:txBody>
      </p:sp>
      <p:sp>
        <p:nvSpPr>
          <p:cNvPr id="31747" name="Rectangle 3"/>
          <p:cNvSpPr>
            <a:spLocks noGrp="1" noChangeArrowheads="1"/>
          </p:cNvSpPr>
          <p:nvPr>
            <p:ph type="body" idx="1"/>
          </p:nvPr>
        </p:nvSpPr>
        <p:spPr/>
        <p:txBody>
          <a:bodyPr/>
          <a:lstStyle/>
          <a:p>
            <a:r>
              <a:rPr lang="en-US" b="1" smtClean="0"/>
              <a:t>Describe a concrete behavioral example that illustrates the difference and similarity between these two concepts</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b="1" smtClean="0"/>
              <a:t>What’s next..</a:t>
            </a:r>
          </a:p>
        </p:txBody>
      </p:sp>
      <p:sp>
        <p:nvSpPr>
          <p:cNvPr id="32771" name="Rectangle 3"/>
          <p:cNvSpPr>
            <a:spLocks noGrp="1" noChangeArrowheads="1"/>
          </p:cNvSpPr>
          <p:nvPr>
            <p:ph type="body" idx="1"/>
          </p:nvPr>
        </p:nvSpPr>
        <p:spPr>
          <a:xfrm>
            <a:off x="685800" y="2209800"/>
            <a:ext cx="7772400" cy="4114800"/>
          </a:xfrm>
        </p:spPr>
        <p:txBody>
          <a:bodyPr/>
          <a:lstStyle/>
          <a:p>
            <a:pPr eaLnBrk="1" hangingPunct="1">
              <a:buFont typeface="Wingdings" pitchFamily="2" charset="2"/>
              <a:buChar char="ü"/>
            </a:pPr>
            <a:r>
              <a:rPr lang="en-US" b="1" smtClean="0"/>
              <a:t>Why become self aware</a:t>
            </a:r>
          </a:p>
          <a:p>
            <a:pPr eaLnBrk="1" hangingPunct="1">
              <a:buFont typeface="Wingdings" pitchFamily="2" charset="2"/>
              <a:buChar char="ü"/>
            </a:pPr>
            <a:r>
              <a:rPr lang="en-US" b="1" smtClean="0"/>
              <a:t>What is self awareness</a:t>
            </a:r>
          </a:p>
          <a:p>
            <a:pPr eaLnBrk="1" hangingPunct="1">
              <a:buFont typeface="Wingdings" pitchFamily="2" charset="2"/>
              <a:buChar char="ü"/>
            </a:pPr>
            <a:r>
              <a:rPr lang="en-US" b="1" smtClean="0"/>
              <a:t>What to become aware about?</a:t>
            </a:r>
          </a:p>
          <a:p>
            <a:pPr eaLnBrk="1" hangingPunct="1"/>
            <a:r>
              <a:rPr lang="en-US" b="1" smtClean="0"/>
              <a:t>How to make the self awareness process valid (i.e., useful) for yourself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body" idx="1"/>
          </p:nvPr>
        </p:nvSpPr>
        <p:spPr>
          <a:xfrm>
            <a:off x="381000" y="1600200"/>
            <a:ext cx="8534400" cy="5105400"/>
          </a:xfrm>
        </p:spPr>
        <p:txBody>
          <a:bodyPr/>
          <a:lstStyle/>
          <a:p>
            <a:r>
              <a:rPr lang="en-US" sz="2800" b="1" smtClean="0"/>
              <a:t>Why measure interpersonal/ intra personal skills?</a:t>
            </a:r>
          </a:p>
          <a:p>
            <a:r>
              <a:rPr lang="en-US" sz="2800" b="1" smtClean="0"/>
              <a:t>Why should you trust the scores on the inventories you completed in this course?</a:t>
            </a:r>
          </a:p>
          <a:p>
            <a:r>
              <a:rPr lang="en-US" sz="2800" b="1" smtClean="0"/>
              <a:t>Why should you obtain some else’s assessment of your interpersonal &amp; intrapersonal skills? </a:t>
            </a:r>
          </a:p>
          <a:p>
            <a:r>
              <a:rPr lang="en-US" sz="2800" b="1" smtClean="0"/>
              <a:t>Why may there be such discrepancies between your own vs. another’s view of your  inter and intra personal skills </a:t>
            </a:r>
          </a:p>
          <a:p>
            <a:r>
              <a:rPr lang="en-US" sz="2800" b="1" smtClean="0"/>
              <a:t>How will you go about narrowing such discrepancies? </a:t>
            </a:r>
          </a:p>
          <a:p>
            <a:pPr>
              <a:buFontTx/>
              <a:buNone/>
            </a:pPr>
            <a:r>
              <a:rPr lang="en-US" sz="2800" b="1" smtClean="0"/>
              <a:t> </a:t>
            </a:r>
          </a:p>
        </p:txBody>
      </p:sp>
      <p:sp>
        <p:nvSpPr>
          <p:cNvPr id="33795" name="Rectangle 5"/>
          <p:cNvSpPr txBox="1">
            <a:spLocks noChangeArrowheads="1"/>
          </p:cNvSpPr>
          <p:nvPr/>
        </p:nvSpPr>
        <p:spPr bwMode="auto">
          <a:xfrm>
            <a:off x="457200" y="152400"/>
            <a:ext cx="8305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2800" b="1"/>
              <a:t>How to make the self awareness process valid</a:t>
            </a:r>
            <a:endParaRPr lang="en-CA" sz="2800" b="1"/>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990600" y="304800"/>
            <a:ext cx="7772400" cy="1143000"/>
          </a:xfrm>
        </p:spPr>
        <p:txBody>
          <a:bodyPr/>
          <a:lstStyle/>
          <a:p>
            <a:pPr eaLnBrk="1" hangingPunct="1"/>
            <a:r>
              <a:rPr lang="en-US" b="1" smtClean="0"/>
              <a:t>What you learned today--I</a:t>
            </a:r>
          </a:p>
        </p:txBody>
      </p:sp>
      <p:sp>
        <p:nvSpPr>
          <p:cNvPr id="34819" name="Rectangle 3"/>
          <p:cNvSpPr>
            <a:spLocks noGrp="1" noChangeArrowheads="1"/>
          </p:cNvSpPr>
          <p:nvPr>
            <p:ph type="body" idx="1"/>
          </p:nvPr>
        </p:nvSpPr>
        <p:spPr>
          <a:xfrm>
            <a:off x="685800" y="2209800"/>
            <a:ext cx="7772400" cy="4114800"/>
          </a:xfrm>
        </p:spPr>
        <p:txBody>
          <a:bodyPr/>
          <a:lstStyle/>
          <a:p>
            <a:pPr eaLnBrk="1" hangingPunct="1"/>
            <a:r>
              <a:rPr lang="en-US" b="1" smtClean="0"/>
              <a:t>Why become self aware</a:t>
            </a:r>
          </a:p>
          <a:p>
            <a:pPr lvl="1" eaLnBrk="1" hangingPunct="1"/>
            <a:r>
              <a:rPr lang="en-US" b="1" smtClean="0"/>
              <a:t>To improve performance, manage career, improve interpersonal interactions</a:t>
            </a:r>
          </a:p>
          <a:p>
            <a:pPr eaLnBrk="1" hangingPunct="1"/>
            <a:r>
              <a:rPr lang="en-US" b="1" smtClean="0"/>
              <a:t>What is self awareness</a:t>
            </a:r>
          </a:p>
          <a:p>
            <a:pPr lvl="1" eaLnBrk="1" hangingPunct="1"/>
            <a:r>
              <a:rPr lang="en-US" b="1" smtClean="0"/>
              <a:t>Knowing about yourself via feedback from self/peers/others and changing yourself appropriately</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762000" y="152400"/>
            <a:ext cx="7772400" cy="1143000"/>
          </a:xfrm>
        </p:spPr>
        <p:txBody>
          <a:bodyPr/>
          <a:lstStyle/>
          <a:p>
            <a:pPr eaLnBrk="1" hangingPunct="1"/>
            <a:r>
              <a:rPr lang="en-US" b="1" smtClean="0"/>
              <a:t>What you learned today--II</a:t>
            </a:r>
          </a:p>
        </p:txBody>
      </p:sp>
      <p:sp>
        <p:nvSpPr>
          <p:cNvPr id="35843" name="Rectangle 3"/>
          <p:cNvSpPr>
            <a:spLocks noGrp="1" noChangeArrowheads="1"/>
          </p:cNvSpPr>
          <p:nvPr>
            <p:ph type="body" idx="1"/>
          </p:nvPr>
        </p:nvSpPr>
        <p:spPr>
          <a:xfrm>
            <a:off x="685800" y="1752600"/>
            <a:ext cx="7772400" cy="4114800"/>
          </a:xfrm>
        </p:spPr>
        <p:txBody>
          <a:bodyPr/>
          <a:lstStyle/>
          <a:p>
            <a:pPr eaLnBrk="1" hangingPunct="1"/>
            <a:r>
              <a:rPr lang="en-US" b="1" smtClean="0"/>
              <a:t>What to become aware about?</a:t>
            </a:r>
          </a:p>
          <a:p>
            <a:pPr lvl="1" eaLnBrk="1" hangingPunct="1"/>
            <a:r>
              <a:rPr lang="en-US" b="1" smtClean="0"/>
              <a:t>Personality, interpersonal &amp; intrapersonal skills</a:t>
            </a:r>
          </a:p>
          <a:p>
            <a:pPr eaLnBrk="1" hangingPunct="1"/>
            <a:r>
              <a:rPr lang="en-US" b="1" smtClean="0"/>
              <a:t>How to make the process of self awareness valuable for you?</a:t>
            </a:r>
          </a:p>
          <a:p>
            <a:pPr lvl="1" eaLnBrk="1" hangingPunct="1"/>
            <a:r>
              <a:rPr lang="en-US" b="1" smtClean="0"/>
              <a:t>Take valid surveys, compare your perception to another’s perception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CA" smtClean="0"/>
              <a:t>Sample Question for Final</a:t>
            </a:r>
          </a:p>
        </p:txBody>
      </p:sp>
      <p:sp>
        <p:nvSpPr>
          <p:cNvPr id="36867" name="Content Placeholder 2"/>
          <p:cNvSpPr>
            <a:spLocks noGrp="1"/>
          </p:cNvSpPr>
          <p:nvPr>
            <p:ph idx="1"/>
          </p:nvPr>
        </p:nvSpPr>
        <p:spPr/>
        <p:txBody>
          <a:bodyPr/>
          <a:lstStyle/>
          <a:p>
            <a:r>
              <a:rPr lang="en-CA" smtClean="0"/>
              <a:t>How are inter-personal and intra-personal skills similar and different from each other</a:t>
            </a:r>
          </a:p>
          <a:p>
            <a:pPr lvl="1"/>
            <a:r>
              <a:rPr lang="en-CA" smtClean="0"/>
              <a:t>Use an example to illustrate</a:t>
            </a:r>
          </a:p>
          <a:p>
            <a:r>
              <a:rPr lang="en-CA" smtClean="0"/>
              <a:t>How is self-control different in the intra-personal vs. inter-personal context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81075" y="381000"/>
            <a:ext cx="8162925" cy="579438"/>
          </a:xfrm>
        </p:spPr>
        <p:txBody>
          <a:bodyPr/>
          <a:lstStyle/>
          <a:p>
            <a:pPr eaLnBrk="1" hangingPunct="1"/>
            <a:r>
              <a:rPr lang="en-US" sz="3200" b="1" smtClean="0"/>
              <a:t>Why become self aware?</a:t>
            </a:r>
            <a:endParaRPr lang="en-CA" sz="3200" b="1" smtClean="0"/>
          </a:p>
        </p:txBody>
      </p:sp>
      <p:sp>
        <p:nvSpPr>
          <p:cNvPr id="5123" name="Rectangle 3"/>
          <p:cNvSpPr>
            <a:spLocks noGrp="1" noChangeArrowheads="1"/>
          </p:cNvSpPr>
          <p:nvPr>
            <p:ph type="body" idx="1"/>
          </p:nvPr>
        </p:nvSpPr>
        <p:spPr>
          <a:xfrm>
            <a:off x="228600" y="1371600"/>
            <a:ext cx="8610600" cy="5334000"/>
          </a:xfrm>
        </p:spPr>
        <p:txBody>
          <a:bodyPr/>
          <a:lstStyle/>
          <a:p>
            <a:pPr eaLnBrk="1" hangingPunct="1"/>
            <a:r>
              <a:rPr lang="en-US" sz="2800" b="1" smtClean="0"/>
              <a:t>To improve performance </a:t>
            </a:r>
            <a:r>
              <a:rPr lang="en-US" sz="2000" b="1" smtClean="0"/>
              <a:t>(Church, 97)</a:t>
            </a:r>
          </a:p>
          <a:p>
            <a:pPr eaLnBrk="1" hangingPunct="1"/>
            <a:r>
              <a:rPr lang="en-US" sz="2800" b="1" smtClean="0"/>
              <a:t>To develop intrapersonal skills </a:t>
            </a:r>
          </a:p>
          <a:p>
            <a:pPr lvl="1" eaLnBrk="1" hangingPunct="1"/>
            <a:r>
              <a:rPr lang="en-US" sz="2400" b="1" smtClean="0"/>
              <a:t>To manage yourself by setting appropriate goals, choose appropriate careers, manage stress</a:t>
            </a:r>
          </a:p>
          <a:p>
            <a:pPr lvl="1" eaLnBrk="1" hangingPunct="1"/>
            <a:r>
              <a:rPr lang="en-US" sz="2400" b="1" smtClean="0"/>
              <a:t>To accept your tendencies of behaving, thinking &amp; feeling bec 30% of personality is genetic</a:t>
            </a:r>
          </a:p>
          <a:p>
            <a:pPr eaLnBrk="1" hangingPunct="1"/>
            <a:r>
              <a:rPr lang="en-US" b="1" smtClean="0"/>
              <a:t>To develop interpersonal skills</a:t>
            </a:r>
          </a:p>
          <a:p>
            <a:pPr lvl="1" eaLnBrk="1" hangingPunct="1"/>
            <a:r>
              <a:rPr lang="en-US" sz="2400" b="1" smtClean="0"/>
              <a:t>Understand differences between you and others  </a:t>
            </a:r>
          </a:p>
          <a:p>
            <a:pPr lvl="1" eaLnBrk="1" hangingPunct="1"/>
            <a:r>
              <a:rPr lang="en-US" sz="2400" b="1" smtClean="0"/>
              <a:t>Understand why others react to you the way they do</a:t>
            </a:r>
          </a:p>
          <a:p>
            <a:pPr lvl="1" eaLnBrk="1" hangingPunct="1"/>
            <a:r>
              <a:rPr lang="en-US" sz="2400" b="1" smtClean="0"/>
              <a:t>Adapt your communication behaviors to others’ reactions</a:t>
            </a:r>
          </a:p>
        </p:txBody>
      </p:sp>
      <p:sp>
        <p:nvSpPr>
          <p:cNvPr id="5124" name="Rectangle 4"/>
          <p:cNvSpPr>
            <a:spLocks noChangeArrowheads="1"/>
          </p:cNvSpPr>
          <p:nvPr/>
        </p:nvSpPr>
        <p:spPr bwMode="auto">
          <a:xfrm>
            <a:off x="5638800" y="6491288"/>
            <a:ext cx="3505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800" b="1"/>
              <a:t> Human et al 1999, Janasz et al</a:t>
            </a:r>
            <a:endParaRPr lang="en-CA" sz="1800" b="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body" idx="1"/>
          </p:nvPr>
        </p:nvSpPr>
        <p:spPr>
          <a:xfrm>
            <a:off x="228600" y="914400"/>
            <a:ext cx="8686800" cy="5562600"/>
          </a:xfrm>
        </p:spPr>
        <p:txBody>
          <a:bodyPr/>
          <a:lstStyle/>
          <a:p>
            <a:pPr eaLnBrk="1" hangingPunct="1"/>
            <a:r>
              <a:rPr lang="en-US" b="1" smtClean="0"/>
              <a:t>Ability to assess one’s personality, behaviors &amp; skills accurately by</a:t>
            </a:r>
          </a:p>
          <a:p>
            <a:pPr lvl="1" eaLnBrk="1" hangingPunct="1"/>
            <a:r>
              <a:rPr lang="en-US" b="1" smtClean="0"/>
              <a:t>Observing one’s own thoughts, behaviors, skills, using validated, structured questionnaires</a:t>
            </a:r>
          </a:p>
          <a:p>
            <a:pPr lvl="1" eaLnBrk="1" hangingPunct="1"/>
            <a:r>
              <a:rPr lang="en-US" b="1" smtClean="0"/>
              <a:t>Comparing observations to an external source (e.g., a standard or known other or first impression of other) </a:t>
            </a:r>
          </a:p>
          <a:p>
            <a:pPr lvl="1" eaLnBrk="1" hangingPunct="1"/>
            <a:r>
              <a:rPr lang="en-US" b="1" smtClean="0"/>
              <a:t>Incorporating comparison into self observation &amp; subsequent behavior</a:t>
            </a:r>
          </a:p>
          <a:p>
            <a:pPr eaLnBrk="1" hangingPunct="1"/>
            <a:endParaRPr lang="en-US" b="1" i="1" smtClean="0"/>
          </a:p>
          <a:p>
            <a:pPr lvl="1" eaLnBrk="1" hangingPunct="1"/>
            <a:endParaRPr lang="en-US" b="1" smtClean="0"/>
          </a:p>
          <a:p>
            <a:pPr eaLnBrk="1" hangingPunct="1"/>
            <a:endParaRPr lang="en-US" sz="2000" b="1" smtClean="0"/>
          </a:p>
        </p:txBody>
      </p:sp>
      <p:sp>
        <p:nvSpPr>
          <p:cNvPr id="6147" name="Text Box 3"/>
          <p:cNvSpPr txBox="1">
            <a:spLocks noChangeArrowheads="1"/>
          </p:cNvSpPr>
          <p:nvPr/>
        </p:nvSpPr>
        <p:spPr bwMode="auto">
          <a:xfrm>
            <a:off x="3352800" y="4572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p>
        </p:txBody>
      </p:sp>
      <p:sp>
        <p:nvSpPr>
          <p:cNvPr id="6148" name="Text Box 4"/>
          <p:cNvSpPr txBox="1">
            <a:spLocks noChangeArrowheads="1"/>
          </p:cNvSpPr>
          <p:nvPr/>
        </p:nvSpPr>
        <p:spPr bwMode="auto">
          <a:xfrm>
            <a:off x="2743200" y="228600"/>
            <a:ext cx="41036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3200" b="1"/>
              <a:t>What is self awareness</a:t>
            </a:r>
          </a:p>
        </p:txBody>
      </p:sp>
      <p:sp>
        <p:nvSpPr>
          <p:cNvPr id="6149" name="Rectangle 4"/>
          <p:cNvSpPr>
            <a:spLocks noChangeArrowheads="1"/>
          </p:cNvSpPr>
          <p:nvPr/>
        </p:nvSpPr>
        <p:spPr bwMode="auto">
          <a:xfrm>
            <a:off x="4038600" y="6488113"/>
            <a:ext cx="5105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800" b="1"/>
              <a:t> </a:t>
            </a:r>
            <a:endParaRPr lang="en-CA" sz="1800" b="1"/>
          </a:p>
        </p:txBody>
      </p:sp>
      <p:sp>
        <p:nvSpPr>
          <p:cNvPr id="6150" name="Rectangle 6"/>
          <p:cNvSpPr>
            <a:spLocks noChangeArrowheads="1"/>
          </p:cNvSpPr>
          <p:nvPr/>
        </p:nvSpPr>
        <p:spPr bwMode="auto">
          <a:xfrm>
            <a:off x="0" y="6096000"/>
            <a:ext cx="8915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800" b="1"/>
              <a:t>Ex from Bass &amp; Avolio, 90; Learning from Inventories, Marcic et al, 310, Wicklund, cited in Atwater &amp; Yammarino, 1992</a:t>
            </a:r>
            <a:endParaRPr lang="en-CA" sz="1800" b="1"/>
          </a:p>
          <a:p>
            <a:endParaRPr lang="en-CA" b="1"/>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xfrm>
            <a:off x="228600" y="1295400"/>
            <a:ext cx="8686800" cy="5562600"/>
          </a:xfrm>
        </p:spPr>
        <p:txBody>
          <a:bodyPr/>
          <a:lstStyle/>
          <a:p>
            <a:pPr eaLnBrk="1" hangingPunct="1"/>
            <a:r>
              <a:rPr lang="en-US" b="1" smtClean="0"/>
              <a:t>Self monitoring</a:t>
            </a:r>
          </a:p>
          <a:p>
            <a:pPr lvl="1" eaLnBrk="1" hangingPunct="1"/>
            <a:r>
              <a:rPr lang="en-US" b="1" smtClean="0"/>
              <a:t>Extent to which you monitor, regulate, control yourself in social situations</a:t>
            </a:r>
          </a:p>
          <a:p>
            <a:pPr lvl="2" eaLnBrk="1" hangingPunct="1">
              <a:buClr>
                <a:schemeClr val="tx1"/>
              </a:buClr>
            </a:pPr>
            <a:r>
              <a:rPr lang="en-US" b="1" smtClean="0"/>
              <a:t>E.g., a high self monitor may deceive people by being friendly when s/he really dislikes them </a:t>
            </a:r>
          </a:p>
          <a:p>
            <a:pPr lvl="2" eaLnBrk="1" hangingPunct="1"/>
            <a:r>
              <a:rPr lang="en-US" b="1" smtClean="0"/>
              <a:t>Low self monitors behave according to their own inner states whereas high monitors behave according to the social situation</a:t>
            </a:r>
          </a:p>
        </p:txBody>
      </p:sp>
      <p:sp>
        <p:nvSpPr>
          <p:cNvPr id="7171" name="Text Box 3"/>
          <p:cNvSpPr txBox="1">
            <a:spLocks noChangeArrowheads="1"/>
          </p:cNvSpPr>
          <p:nvPr/>
        </p:nvSpPr>
        <p:spPr bwMode="auto">
          <a:xfrm>
            <a:off x="3352800" y="4572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p>
        </p:txBody>
      </p:sp>
      <p:sp>
        <p:nvSpPr>
          <p:cNvPr id="7172" name="Text Box 5"/>
          <p:cNvSpPr txBox="1">
            <a:spLocks noChangeArrowheads="1"/>
          </p:cNvSpPr>
          <p:nvPr/>
        </p:nvSpPr>
        <p:spPr bwMode="auto">
          <a:xfrm>
            <a:off x="1371600" y="228600"/>
            <a:ext cx="68119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3200" b="1"/>
              <a:t>What is confused with self awareness?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52400" y="609600"/>
            <a:ext cx="8686800" cy="1143000"/>
          </a:xfrm>
        </p:spPr>
        <p:txBody>
          <a:bodyPr/>
          <a:lstStyle/>
          <a:p>
            <a:r>
              <a:rPr lang="en-US" b="1" smtClean="0"/>
              <a:t>Self Monitoring vs. Self Awareness</a:t>
            </a:r>
          </a:p>
        </p:txBody>
      </p:sp>
      <p:sp>
        <p:nvSpPr>
          <p:cNvPr id="8195" name="Rectangle 3"/>
          <p:cNvSpPr>
            <a:spLocks noGrp="1" noChangeArrowheads="1"/>
          </p:cNvSpPr>
          <p:nvPr>
            <p:ph type="body" idx="1"/>
          </p:nvPr>
        </p:nvSpPr>
        <p:spPr/>
        <p:txBody>
          <a:bodyPr/>
          <a:lstStyle/>
          <a:p>
            <a:r>
              <a:rPr lang="en-US" b="1" smtClean="0"/>
              <a:t>Describe a concrete behavioral example that illustrates the difference and similarity between these two concepts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228600" y="1295400"/>
            <a:ext cx="8686800" cy="5562600"/>
          </a:xfrm>
        </p:spPr>
        <p:txBody>
          <a:bodyPr/>
          <a:lstStyle/>
          <a:p>
            <a:pPr eaLnBrk="1" hangingPunct="1"/>
            <a:r>
              <a:rPr lang="en-US" b="1" i="1" smtClean="0"/>
              <a:t>Knowing oneself</a:t>
            </a:r>
            <a:r>
              <a:rPr lang="en-US" b="1" smtClean="0"/>
              <a:t> is different from being able to </a:t>
            </a:r>
            <a:r>
              <a:rPr lang="en-US" b="1" i="1" smtClean="0"/>
              <a:t>change</a:t>
            </a:r>
            <a:r>
              <a:rPr lang="en-US" b="1" smtClean="0"/>
              <a:t> one’s behaviors in the presence of </a:t>
            </a:r>
            <a:r>
              <a:rPr lang="en-US" b="1" i="1" smtClean="0"/>
              <a:t>others</a:t>
            </a:r>
          </a:p>
          <a:p>
            <a:pPr marL="742950" lvl="2" indent="-342900" eaLnBrk="1" hangingPunct="1"/>
            <a:r>
              <a:rPr lang="en-US" b="1" smtClean="0"/>
              <a:t>Self-monitoring is part of self-awareness</a:t>
            </a:r>
            <a:endParaRPr lang="en-US" b="1" i="1" smtClean="0"/>
          </a:p>
        </p:txBody>
      </p:sp>
      <p:sp>
        <p:nvSpPr>
          <p:cNvPr id="9219" name="Text Box 3"/>
          <p:cNvSpPr txBox="1">
            <a:spLocks noChangeArrowheads="1"/>
          </p:cNvSpPr>
          <p:nvPr/>
        </p:nvSpPr>
        <p:spPr bwMode="auto">
          <a:xfrm>
            <a:off x="3352800" y="4572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p>
        </p:txBody>
      </p:sp>
      <p:sp>
        <p:nvSpPr>
          <p:cNvPr id="9220" name="Text Box 4"/>
          <p:cNvSpPr txBox="1">
            <a:spLocks noChangeArrowheads="1"/>
          </p:cNvSpPr>
          <p:nvPr/>
        </p:nvSpPr>
        <p:spPr bwMode="auto">
          <a:xfrm>
            <a:off x="2514600" y="457200"/>
            <a:ext cx="60213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3200" b="1"/>
              <a:t>Self monitoring vs. self awareness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457200"/>
            <a:ext cx="8839200" cy="914400"/>
          </a:xfrm>
        </p:spPr>
        <p:txBody>
          <a:bodyPr/>
          <a:lstStyle/>
          <a:p>
            <a:pPr eaLnBrk="1" hangingPunct="1"/>
            <a:r>
              <a:rPr lang="en-US" sz="3200" b="1" smtClean="0"/>
              <a:t>What should leaders become self-aware about? </a:t>
            </a:r>
          </a:p>
        </p:txBody>
      </p:sp>
      <p:sp>
        <p:nvSpPr>
          <p:cNvPr id="10243" name="Oval 1028"/>
          <p:cNvSpPr>
            <a:spLocks noChangeArrowheads="1"/>
          </p:cNvSpPr>
          <p:nvPr/>
        </p:nvSpPr>
        <p:spPr bwMode="auto">
          <a:xfrm>
            <a:off x="457200" y="3276600"/>
            <a:ext cx="5638800" cy="1879600"/>
          </a:xfrm>
          <a:prstGeom prst="ellipse">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244" name="Text Box 1029"/>
          <p:cNvSpPr txBox="1">
            <a:spLocks noChangeArrowheads="1"/>
          </p:cNvSpPr>
          <p:nvPr/>
        </p:nvSpPr>
        <p:spPr bwMode="auto">
          <a:xfrm>
            <a:off x="533400" y="2743200"/>
            <a:ext cx="3308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i="1">
                <a:latin typeface="Arial" pitchFamily="34" charset="0"/>
              </a:rPr>
              <a:t>Intrapersonal Skills</a:t>
            </a:r>
          </a:p>
        </p:txBody>
      </p:sp>
      <p:sp>
        <p:nvSpPr>
          <p:cNvPr id="10245" name="Text Box 1033"/>
          <p:cNvSpPr txBox="1">
            <a:spLocks noChangeArrowheads="1"/>
          </p:cNvSpPr>
          <p:nvPr/>
        </p:nvSpPr>
        <p:spPr bwMode="auto">
          <a:xfrm>
            <a:off x="3505200" y="3886200"/>
            <a:ext cx="243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latin typeface="Arial" pitchFamily="34" charset="0"/>
            </a:endParaRPr>
          </a:p>
        </p:txBody>
      </p:sp>
      <p:sp>
        <p:nvSpPr>
          <p:cNvPr id="10246" name="Text Box 1034"/>
          <p:cNvSpPr txBox="1">
            <a:spLocks noChangeArrowheads="1"/>
          </p:cNvSpPr>
          <p:nvPr/>
        </p:nvSpPr>
        <p:spPr bwMode="auto">
          <a:xfrm>
            <a:off x="4191000" y="39624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rgbClr val="0000FF"/>
                </a:solidFill>
                <a:latin typeface="Arial" pitchFamily="34" charset="0"/>
              </a:rPr>
              <a:t>Self Control</a:t>
            </a:r>
          </a:p>
        </p:txBody>
      </p:sp>
      <p:sp>
        <p:nvSpPr>
          <p:cNvPr id="10247" name="Oval 1028"/>
          <p:cNvSpPr>
            <a:spLocks noChangeArrowheads="1"/>
          </p:cNvSpPr>
          <p:nvPr/>
        </p:nvSpPr>
        <p:spPr bwMode="auto">
          <a:xfrm>
            <a:off x="4038600" y="3276600"/>
            <a:ext cx="4191000" cy="1879600"/>
          </a:xfrm>
          <a:prstGeom prst="ellipse">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248" name="Text Box 1029"/>
          <p:cNvSpPr txBox="1">
            <a:spLocks noChangeArrowheads="1"/>
          </p:cNvSpPr>
          <p:nvPr/>
        </p:nvSpPr>
        <p:spPr bwMode="auto">
          <a:xfrm>
            <a:off x="4800600" y="2743200"/>
            <a:ext cx="3308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i="1">
                <a:latin typeface="Arial" pitchFamily="34" charset="0"/>
              </a:rPr>
              <a:t>Interpersonal Skills</a:t>
            </a:r>
          </a:p>
        </p:txBody>
      </p:sp>
      <p:sp>
        <p:nvSpPr>
          <p:cNvPr id="10249" name="Text Box 1034"/>
          <p:cNvSpPr txBox="1">
            <a:spLocks noChangeArrowheads="1"/>
          </p:cNvSpPr>
          <p:nvPr/>
        </p:nvSpPr>
        <p:spPr bwMode="auto">
          <a:xfrm>
            <a:off x="6019800" y="3352800"/>
            <a:ext cx="2286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rgbClr val="CC00FF"/>
                </a:solidFill>
                <a:latin typeface="Arial" pitchFamily="34" charset="0"/>
              </a:rPr>
              <a:t>Self Monitoring</a:t>
            </a:r>
          </a:p>
        </p:txBody>
      </p:sp>
      <p:sp>
        <p:nvSpPr>
          <p:cNvPr id="10250" name="Text Box 1034"/>
          <p:cNvSpPr txBox="1">
            <a:spLocks noChangeArrowheads="1"/>
          </p:cNvSpPr>
          <p:nvPr/>
        </p:nvSpPr>
        <p:spPr bwMode="auto">
          <a:xfrm>
            <a:off x="5638800" y="45720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rgbClr val="00FF00"/>
                </a:solidFill>
                <a:latin typeface="Arial" pitchFamily="34" charset="0"/>
              </a:rPr>
              <a:t>Social </a:t>
            </a:r>
            <a:r>
              <a:rPr lang="en-US" b="1">
                <a:solidFill>
                  <a:srgbClr val="CC00FF"/>
                </a:solidFill>
                <a:latin typeface="Arial" pitchFamily="34" charset="0"/>
              </a:rPr>
              <a:t>Skills</a:t>
            </a:r>
          </a:p>
        </p:txBody>
      </p:sp>
      <p:sp>
        <p:nvSpPr>
          <p:cNvPr id="10251" name="Text Box 1034"/>
          <p:cNvSpPr txBox="1">
            <a:spLocks noChangeArrowheads="1"/>
          </p:cNvSpPr>
          <p:nvPr/>
        </p:nvSpPr>
        <p:spPr bwMode="auto">
          <a:xfrm>
            <a:off x="2286000" y="4648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solidFill>
                  <a:srgbClr val="FF0000"/>
                </a:solidFill>
                <a:latin typeface="Arial" pitchFamily="34" charset="0"/>
              </a:rPr>
              <a:t>Self Esteem</a:t>
            </a:r>
          </a:p>
        </p:txBody>
      </p:sp>
      <p:sp>
        <p:nvSpPr>
          <p:cNvPr id="10252" name="Rectangle 21"/>
          <p:cNvSpPr>
            <a:spLocks noChangeArrowheads="1"/>
          </p:cNvSpPr>
          <p:nvPr/>
        </p:nvSpPr>
        <p:spPr bwMode="auto">
          <a:xfrm>
            <a:off x="685800" y="3886200"/>
            <a:ext cx="4038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FF0000"/>
                </a:solidFill>
                <a:latin typeface="Arial" pitchFamily="34" charset="0"/>
              </a:rPr>
              <a:t>Attitudes </a:t>
            </a:r>
            <a:r>
              <a:rPr lang="en-US" b="1">
                <a:solidFill>
                  <a:srgbClr val="0000FF"/>
                </a:solidFill>
                <a:latin typeface="Arial" pitchFamily="34" charset="0"/>
              </a:rPr>
              <a:t>toward </a:t>
            </a:r>
          </a:p>
          <a:p>
            <a:r>
              <a:rPr lang="en-US" b="1">
                <a:solidFill>
                  <a:srgbClr val="0000FF"/>
                </a:solidFill>
                <a:latin typeface="Arial" pitchFamily="34" charset="0"/>
              </a:rPr>
              <a:t>authority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4795</TotalTime>
  <Words>2585</Words>
  <Application>Microsoft Office PowerPoint</Application>
  <PresentationFormat>On-screen Show (4:3)</PresentationFormat>
  <Paragraphs>374</Paragraphs>
  <Slides>35</Slides>
  <Notes>30</Notes>
  <HiddenSlides>4</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Times New Roman</vt:lpstr>
      <vt:lpstr>Arial</vt:lpstr>
      <vt:lpstr>Wingdings</vt:lpstr>
      <vt:lpstr>+mj-lt</vt:lpstr>
      <vt:lpstr>Calibri</vt:lpstr>
      <vt:lpstr>Default Design</vt:lpstr>
      <vt:lpstr>Today’s focus</vt:lpstr>
      <vt:lpstr>To develop interpersonal &amp; intrapersonal skill you have to become…  SELF AWARE</vt:lpstr>
      <vt:lpstr>How Self Awareness is taught</vt:lpstr>
      <vt:lpstr>Why become self aware?</vt:lpstr>
      <vt:lpstr>PowerPoint Presentation</vt:lpstr>
      <vt:lpstr>PowerPoint Presentation</vt:lpstr>
      <vt:lpstr>Self Monitoring vs. Self Awareness</vt:lpstr>
      <vt:lpstr>PowerPoint Presentation</vt:lpstr>
      <vt:lpstr>What should leaders become self-aware about? </vt:lpstr>
      <vt:lpstr>Do you already have this awareness?</vt:lpstr>
      <vt:lpstr>Review: What is Personality</vt:lpstr>
      <vt:lpstr>Examples of Personality</vt:lpstr>
      <vt:lpstr>How is behavior different from Personality?</vt:lpstr>
      <vt:lpstr>Personality vs. Skill</vt:lpstr>
      <vt:lpstr>Personality vs. interpersonal skills?</vt:lpstr>
      <vt:lpstr>So how does personality map onto  intra and interpersonal skills?</vt:lpstr>
      <vt:lpstr>Back to… What should leaders become self-aware about? </vt:lpstr>
      <vt:lpstr>What is Self Esteem? </vt:lpstr>
      <vt:lpstr>What is confused with Self esteem?  Emotional Stability</vt:lpstr>
      <vt:lpstr>Attitudes to Authority</vt:lpstr>
      <vt:lpstr>Attitudes toward Authority </vt:lpstr>
      <vt:lpstr>Self Control: A Facet of Conscientiousness</vt:lpstr>
      <vt:lpstr>Self Control</vt:lpstr>
      <vt:lpstr>Self Monitoring vs. Self Control</vt:lpstr>
      <vt:lpstr>Back to… What should managers become self-aware about? </vt:lpstr>
      <vt:lpstr>Social Skills: A facet of Agreeableness &amp; Extraversion</vt:lpstr>
      <vt:lpstr>Definition of Social Skills</vt:lpstr>
      <vt:lpstr>But…Social Skills are only part of  Interpersonal Skills</vt:lpstr>
      <vt:lpstr>Interpersonal Skills Initiate, build, maintain</vt:lpstr>
      <vt:lpstr>Social Skills vs. Interpersonal Skills</vt:lpstr>
      <vt:lpstr>What’s next..</vt:lpstr>
      <vt:lpstr>PowerPoint Presentation</vt:lpstr>
      <vt:lpstr>What you learned today--I</vt:lpstr>
      <vt:lpstr>What you learned today--II</vt:lpstr>
      <vt:lpstr>Sample Question for Final</vt:lpstr>
    </vt:vector>
  </TitlesOfParts>
  <Company>UTSC Management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 Awareness</dc:title>
  <dc:creator>Phani Radhakrishnan</dc:creator>
  <cp:lastModifiedBy>Teacher E-Solutions</cp:lastModifiedBy>
  <cp:revision>319</cp:revision>
  <dcterms:created xsi:type="dcterms:W3CDTF">2003-09-03T14:22:56Z</dcterms:created>
  <dcterms:modified xsi:type="dcterms:W3CDTF">2019-01-18T15:53:45Z</dcterms:modified>
</cp:coreProperties>
</file>