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63" r:id="rId4"/>
    <p:sldId id="265" r:id="rId5"/>
    <p:sldId id="264" r:id="rId6"/>
    <p:sldId id="271" r:id="rId7"/>
    <p:sldId id="268" r:id="rId8"/>
    <p:sldId id="269" r:id="rId9"/>
    <p:sldId id="270" r:id="rId10"/>
    <p:sldId id="258" r:id="rId11"/>
    <p:sldId id="259" r:id="rId12"/>
    <p:sldId id="260" r:id="rId13"/>
    <p:sldId id="261" r:id="rId14"/>
    <p:sldId id="262" r:id="rId15"/>
    <p:sldId id="266" r:id="rId16"/>
    <p:sldId id="272" r:id="rId17"/>
    <p:sldId id="267"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algn="l" rtl="0" eaLnBrk="0" fontAlgn="base" hangingPunct="0">
      <a:spcBef>
        <a:spcPct val="0"/>
      </a:spcBef>
      <a:spcAft>
        <a:spcPct val="0"/>
      </a:spcAft>
      <a:defRPr sz="1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1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1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Tahoma" pitchFamily="34" charset="0"/>
        <a:ea typeface="+mn-ea"/>
        <a:cs typeface="+mn-cs"/>
      </a:defRPr>
    </a:lvl5pPr>
    <a:lvl6pPr marL="2286000" algn="l" defTabSz="914400" rtl="0" eaLnBrk="1" latinLnBrk="0" hangingPunct="1">
      <a:defRPr sz="1400" kern="1200">
        <a:solidFill>
          <a:schemeClr val="tx1"/>
        </a:solidFill>
        <a:latin typeface="Tahoma" pitchFamily="34" charset="0"/>
        <a:ea typeface="+mn-ea"/>
        <a:cs typeface="+mn-cs"/>
      </a:defRPr>
    </a:lvl6pPr>
    <a:lvl7pPr marL="2743200" algn="l" defTabSz="914400" rtl="0" eaLnBrk="1" latinLnBrk="0" hangingPunct="1">
      <a:defRPr sz="1400" kern="1200">
        <a:solidFill>
          <a:schemeClr val="tx1"/>
        </a:solidFill>
        <a:latin typeface="Tahoma" pitchFamily="34" charset="0"/>
        <a:ea typeface="+mn-ea"/>
        <a:cs typeface="+mn-cs"/>
      </a:defRPr>
    </a:lvl7pPr>
    <a:lvl8pPr marL="3200400" algn="l" defTabSz="914400" rtl="0" eaLnBrk="1" latinLnBrk="0" hangingPunct="1">
      <a:defRPr sz="1400" kern="1200">
        <a:solidFill>
          <a:schemeClr val="tx1"/>
        </a:solidFill>
        <a:latin typeface="Tahoma" pitchFamily="34" charset="0"/>
        <a:ea typeface="+mn-ea"/>
        <a:cs typeface="+mn-cs"/>
      </a:defRPr>
    </a:lvl8pPr>
    <a:lvl9pPr marL="3657600" algn="l" defTabSz="914400" rtl="0" eaLnBrk="1" latinLnBrk="0" hangingPunct="1">
      <a:defRPr sz="1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6" autoAdjust="0"/>
    <p:restoredTop sz="86491" autoAdjust="0"/>
  </p:normalViewPr>
  <p:slideViewPr>
    <p:cSldViewPr>
      <p:cViewPr>
        <p:scale>
          <a:sx n="70" d="100"/>
          <a:sy n="70" d="100"/>
        </p:scale>
        <p:origin x="-5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en-US" noProof="0" smtClean="0"/>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5"/>
          <p:cNvSpPr>
            <a:spLocks noGrp="1" noChangeArrowheads="1"/>
          </p:cNvSpPr>
          <p:nvPr>
            <p:ph type="ftr" sz="quarter" idx="10"/>
          </p:nvPr>
        </p:nvSpPr>
        <p:spPr/>
        <p:txBody>
          <a:bodyPr/>
          <a:lstStyle>
            <a:lvl1pPr>
              <a:defRPr smtClean="0"/>
            </a:lvl1pPr>
          </a:lstStyle>
          <a:p>
            <a:pPr>
              <a:defRPr/>
            </a:pPr>
            <a:endParaRPr lang="en-US"/>
          </a:p>
        </p:txBody>
      </p:sp>
      <p:sp>
        <p:nvSpPr>
          <p:cNvPr id="6" name="Rectangle 6"/>
          <p:cNvSpPr>
            <a:spLocks noGrp="1" noChangeArrowheads="1"/>
          </p:cNvSpPr>
          <p:nvPr>
            <p:ph type="sldNum" sz="quarter" idx="11"/>
          </p:nvPr>
        </p:nvSpPr>
        <p:spPr/>
        <p:txBody>
          <a:bodyPr/>
          <a:lstStyle>
            <a:lvl1pPr>
              <a:defRPr smtClean="0"/>
            </a:lvl1pPr>
          </a:lstStyle>
          <a:p>
            <a:pPr>
              <a:defRPr/>
            </a:pPr>
            <a:fld id="{AC947724-8E1C-44D2-BA81-AB4436AC4B81}"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2575420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E2EB08-FDEE-4DD6-8C3E-02B6B13CB854}" type="slidenum">
              <a:rPr lang="en-US"/>
              <a:pPr>
                <a:defRPr/>
              </a:pPr>
              <a:t>‹#›</a:t>
            </a:fld>
            <a:endParaRPr lang="en-US"/>
          </a:p>
        </p:txBody>
      </p:sp>
    </p:spTree>
    <p:extLst>
      <p:ext uri="{BB962C8B-B14F-4D97-AF65-F5344CB8AC3E}">
        <p14:creationId xmlns:p14="http://schemas.microsoft.com/office/powerpoint/2010/main" val="3059920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46DC1D-432C-4974-987E-12D15A07CA60}" type="slidenum">
              <a:rPr lang="en-US"/>
              <a:pPr>
                <a:defRPr/>
              </a:pPr>
              <a:t>‹#›</a:t>
            </a:fld>
            <a:endParaRPr lang="en-US"/>
          </a:p>
        </p:txBody>
      </p:sp>
    </p:spTree>
    <p:extLst>
      <p:ext uri="{BB962C8B-B14F-4D97-AF65-F5344CB8AC3E}">
        <p14:creationId xmlns:p14="http://schemas.microsoft.com/office/powerpoint/2010/main" val="2521774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4AD140-EE79-48EA-8848-94655023F045}" type="slidenum">
              <a:rPr lang="en-US"/>
              <a:pPr>
                <a:defRPr/>
              </a:pPr>
              <a:t>‹#›</a:t>
            </a:fld>
            <a:endParaRPr lang="en-US"/>
          </a:p>
        </p:txBody>
      </p:sp>
    </p:spTree>
    <p:extLst>
      <p:ext uri="{BB962C8B-B14F-4D97-AF65-F5344CB8AC3E}">
        <p14:creationId xmlns:p14="http://schemas.microsoft.com/office/powerpoint/2010/main" val="1524851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41C4E2-7005-49E0-A244-0A2379CDFE22}" type="slidenum">
              <a:rPr lang="en-US"/>
              <a:pPr>
                <a:defRPr/>
              </a:pPr>
              <a:t>‹#›</a:t>
            </a:fld>
            <a:endParaRPr lang="en-US"/>
          </a:p>
        </p:txBody>
      </p:sp>
    </p:spTree>
    <p:extLst>
      <p:ext uri="{BB962C8B-B14F-4D97-AF65-F5344CB8AC3E}">
        <p14:creationId xmlns:p14="http://schemas.microsoft.com/office/powerpoint/2010/main" val="187693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AC96AD-36FA-488B-AD42-A75F75101A00}" type="slidenum">
              <a:rPr lang="en-US"/>
              <a:pPr>
                <a:defRPr/>
              </a:pPr>
              <a:t>‹#›</a:t>
            </a:fld>
            <a:endParaRPr lang="en-US"/>
          </a:p>
        </p:txBody>
      </p:sp>
    </p:spTree>
    <p:extLst>
      <p:ext uri="{BB962C8B-B14F-4D97-AF65-F5344CB8AC3E}">
        <p14:creationId xmlns:p14="http://schemas.microsoft.com/office/powerpoint/2010/main" val="3232744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8E4D2F9-E2C8-4D9C-B127-BABDCAE6425C}" type="slidenum">
              <a:rPr lang="en-US"/>
              <a:pPr>
                <a:defRPr/>
              </a:pPr>
              <a:t>‹#›</a:t>
            </a:fld>
            <a:endParaRPr lang="en-US"/>
          </a:p>
        </p:txBody>
      </p:sp>
    </p:spTree>
    <p:extLst>
      <p:ext uri="{BB962C8B-B14F-4D97-AF65-F5344CB8AC3E}">
        <p14:creationId xmlns:p14="http://schemas.microsoft.com/office/powerpoint/2010/main" val="3068500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CAF673-E5AF-452F-9962-04026CCF3432}" type="slidenum">
              <a:rPr lang="en-US"/>
              <a:pPr>
                <a:defRPr/>
              </a:pPr>
              <a:t>‹#›</a:t>
            </a:fld>
            <a:endParaRPr lang="en-US"/>
          </a:p>
        </p:txBody>
      </p:sp>
    </p:spTree>
    <p:extLst>
      <p:ext uri="{BB962C8B-B14F-4D97-AF65-F5344CB8AC3E}">
        <p14:creationId xmlns:p14="http://schemas.microsoft.com/office/powerpoint/2010/main" val="981872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2D11211-8490-464F-BBBB-68641F45702A}" type="slidenum">
              <a:rPr lang="en-US"/>
              <a:pPr>
                <a:defRPr/>
              </a:pPr>
              <a:t>‹#›</a:t>
            </a:fld>
            <a:endParaRPr lang="en-US"/>
          </a:p>
        </p:txBody>
      </p:sp>
    </p:spTree>
    <p:extLst>
      <p:ext uri="{BB962C8B-B14F-4D97-AF65-F5344CB8AC3E}">
        <p14:creationId xmlns:p14="http://schemas.microsoft.com/office/powerpoint/2010/main" val="3346902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08E85B1-F115-44F7-9281-4653F9D4E472}" type="slidenum">
              <a:rPr lang="en-US"/>
              <a:pPr>
                <a:defRPr/>
              </a:pPr>
              <a:t>‹#›</a:t>
            </a:fld>
            <a:endParaRPr lang="en-US"/>
          </a:p>
        </p:txBody>
      </p:sp>
    </p:spTree>
    <p:extLst>
      <p:ext uri="{BB962C8B-B14F-4D97-AF65-F5344CB8AC3E}">
        <p14:creationId xmlns:p14="http://schemas.microsoft.com/office/powerpoint/2010/main" val="785048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2A956E-D8BA-4A78-8E3B-3D6073601407}" type="slidenum">
              <a:rPr lang="en-US"/>
              <a:pPr>
                <a:defRPr/>
              </a:pPr>
              <a:t>‹#›</a:t>
            </a:fld>
            <a:endParaRPr lang="en-US"/>
          </a:p>
        </p:txBody>
      </p:sp>
    </p:spTree>
    <p:extLst>
      <p:ext uri="{BB962C8B-B14F-4D97-AF65-F5344CB8AC3E}">
        <p14:creationId xmlns:p14="http://schemas.microsoft.com/office/powerpoint/2010/main" val="2066196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mtClean="0">
                <a:effectLst>
                  <a:outerShdw blurRad="38100" dist="38100" dir="2700000" algn="tl">
                    <a:srgbClr val="000000"/>
                  </a:outerShdw>
                </a:effectLst>
                <a:latin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mtClean="0">
                <a:effectLst>
                  <a:outerShdw blurRad="38100" dist="38100" dir="2700000" algn="tl">
                    <a:srgbClr val="000000"/>
                  </a:outerShdw>
                </a:effectLst>
                <a:latin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mtClean="0">
                <a:effectLst>
                  <a:outerShdw blurRad="38100" dist="38100" dir="2700000" algn="tl">
                    <a:srgbClr val="000000"/>
                  </a:outerShdw>
                </a:effectLst>
                <a:latin typeface="Arial" charset="0"/>
              </a:defRPr>
            </a:lvl1pPr>
          </a:lstStyle>
          <a:p>
            <a:pPr>
              <a:defRPr/>
            </a:pPr>
            <a:fld id="{906D8DE4-3F7B-4F0B-BCA8-FB3A29136F5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6000" smtClean="0"/>
              <a:t>Self-Awareness</a:t>
            </a:r>
          </a:p>
        </p:txBody>
      </p:sp>
      <p:sp>
        <p:nvSpPr>
          <p:cNvPr id="2051" name="Rectangle 3"/>
          <p:cNvSpPr>
            <a:spLocks noGrp="1" noChangeArrowheads="1"/>
          </p:cNvSpPr>
          <p:nvPr>
            <p:ph type="subTitle" idx="1"/>
          </p:nvPr>
        </p:nvSpPr>
        <p:spPr>
          <a:xfrm>
            <a:off x="1371600" y="3886200"/>
            <a:ext cx="6400800" cy="2286000"/>
          </a:xfrm>
        </p:spPr>
        <p:txBody>
          <a:bodyPr/>
          <a:lstStyle/>
          <a:p>
            <a:pPr eaLnBrk="1" hangingPunct="1">
              <a:lnSpc>
                <a:spcPct val="90000"/>
              </a:lnSpc>
              <a:defRPr/>
            </a:pPr>
            <a:r>
              <a:rPr lang="en-US" smtClean="0"/>
              <a:t>“Becoming a person means that the individual moves toward being, knowingly and acceptingly, the process which [s]he inwardly and actually is.” –Carl Rogers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z="4000" b="1" smtClean="0"/>
              <a:t>Erikson’s Psychosocial Theory</a:t>
            </a:r>
          </a:p>
        </p:txBody>
      </p:sp>
      <p:sp>
        <p:nvSpPr>
          <p:cNvPr id="10243" name="Rectangle 3"/>
          <p:cNvSpPr>
            <a:spLocks noGrp="1" noChangeArrowheads="1"/>
          </p:cNvSpPr>
          <p:nvPr>
            <p:ph type="body" idx="1"/>
          </p:nvPr>
        </p:nvSpPr>
        <p:spPr/>
        <p:txBody>
          <a:bodyPr/>
          <a:lstStyle/>
          <a:p>
            <a:pPr eaLnBrk="1" hangingPunct="1">
              <a:defRPr/>
            </a:pPr>
            <a:r>
              <a:rPr lang="en-US" b="1" smtClean="0"/>
              <a:t>Psychosocial Stages—Erikson’s theory that individuals pass through eight developmental stages, each involving a crisis that must be successfully resolved.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b="1" smtClean="0"/>
              <a:t>Erikson’s Stages 1 &amp; 2</a:t>
            </a:r>
          </a:p>
        </p:txBody>
      </p:sp>
      <p:sp>
        <p:nvSpPr>
          <p:cNvPr id="11267" name="Rectangle 3"/>
          <p:cNvSpPr>
            <a:spLocks noGrp="1" noChangeArrowheads="1"/>
          </p:cNvSpPr>
          <p:nvPr>
            <p:ph type="body" idx="1"/>
          </p:nvPr>
        </p:nvSpPr>
        <p:spPr/>
        <p:txBody>
          <a:bodyPr/>
          <a:lstStyle/>
          <a:p>
            <a:pPr eaLnBrk="1" hangingPunct="1">
              <a:lnSpc>
                <a:spcPct val="90000"/>
              </a:lnSpc>
              <a:defRPr/>
            </a:pPr>
            <a:r>
              <a:rPr lang="en-US" b="1" smtClean="0"/>
              <a:t>Trust vs. Mistrust (0-1)—Infants learn to trust that their needs will be met by the world, especially by the mother; if not, mistrust develops</a:t>
            </a:r>
          </a:p>
          <a:p>
            <a:pPr eaLnBrk="1" hangingPunct="1">
              <a:lnSpc>
                <a:spcPct val="90000"/>
              </a:lnSpc>
              <a:defRPr/>
            </a:pPr>
            <a:r>
              <a:rPr lang="en-US" b="1" smtClean="0"/>
              <a:t>Autonomy vs. Shame and Doubt (1-3)—Toddlers learn to exercise will, to make choices, to control themselves, if not, they become uncertain and doubt that they can do things by themselves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b="1" smtClean="0"/>
              <a:t>Erikson’s Stages 3 &amp; 4</a:t>
            </a:r>
          </a:p>
        </p:txBody>
      </p:sp>
      <p:sp>
        <p:nvSpPr>
          <p:cNvPr id="12291" name="Rectangle 3"/>
          <p:cNvSpPr>
            <a:spLocks noGrp="1" noChangeArrowheads="1"/>
          </p:cNvSpPr>
          <p:nvPr>
            <p:ph type="body" idx="1"/>
          </p:nvPr>
        </p:nvSpPr>
        <p:spPr>
          <a:xfrm>
            <a:off x="457200" y="1600200"/>
            <a:ext cx="8229600" cy="4724400"/>
          </a:xfrm>
        </p:spPr>
        <p:txBody>
          <a:bodyPr/>
          <a:lstStyle/>
          <a:p>
            <a:pPr eaLnBrk="1" hangingPunct="1">
              <a:lnSpc>
                <a:spcPct val="90000"/>
              </a:lnSpc>
              <a:defRPr/>
            </a:pPr>
            <a:r>
              <a:rPr lang="en-US" b="1" smtClean="0"/>
              <a:t>Initiative vs. Guilt (3-6)—Preschool children learn to initiate activities and enjoy their accomplishments, if not, they feel guilty for their attempts at independence</a:t>
            </a:r>
          </a:p>
          <a:p>
            <a:pPr eaLnBrk="1" hangingPunct="1">
              <a:lnSpc>
                <a:spcPct val="90000"/>
              </a:lnSpc>
              <a:defRPr/>
            </a:pPr>
            <a:r>
              <a:rPr lang="en-US" b="1" smtClean="0"/>
              <a:t>Industry vs. inferiority (6-12)—Elementary school age children develop a sense of industry and learn productive skills their culture requires, if not, they feel inferior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b="1" smtClean="0"/>
              <a:t>Erikson’s Stages 5 &amp; 6</a:t>
            </a:r>
          </a:p>
        </p:txBody>
      </p:sp>
      <p:sp>
        <p:nvSpPr>
          <p:cNvPr id="13315" name="Rectangle 3"/>
          <p:cNvSpPr>
            <a:spLocks noGrp="1" noChangeArrowheads="1"/>
          </p:cNvSpPr>
          <p:nvPr>
            <p:ph type="body" idx="1"/>
          </p:nvPr>
        </p:nvSpPr>
        <p:spPr/>
        <p:txBody>
          <a:bodyPr/>
          <a:lstStyle/>
          <a:p>
            <a:pPr eaLnBrk="1" hangingPunct="1">
              <a:defRPr/>
            </a:pPr>
            <a:r>
              <a:rPr lang="en-US" b="1" smtClean="0"/>
              <a:t>Identity vs. Role Confusion (12-20)—Adolescents develop a coherent sense of self and their role in society or they face identity and role confusion</a:t>
            </a:r>
          </a:p>
          <a:p>
            <a:pPr eaLnBrk="1" hangingPunct="1">
              <a:defRPr/>
            </a:pPr>
            <a:r>
              <a:rPr lang="en-US" b="1" smtClean="0"/>
              <a:t>Intimacy vs. Isolation (20-30)—Young adults form intimate connections with others; if not, they face isolation and consequent self-absorption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b="1" smtClean="0"/>
              <a:t>Erikson’s  Stages 7 &amp; 8</a:t>
            </a:r>
          </a:p>
        </p:txBody>
      </p:sp>
      <p:sp>
        <p:nvSpPr>
          <p:cNvPr id="14339" name="Rectangle 3"/>
          <p:cNvSpPr>
            <a:spLocks noGrp="1" noChangeArrowheads="1"/>
          </p:cNvSpPr>
          <p:nvPr>
            <p:ph type="body" idx="1"/>
          </p:nvPr>
        </p:nvSpPr>
        <p:spPr>
          <a:xfrm>
            <a:off x="457200" y="1371600"/>
            <a:ext cx="8229600" cy="5105400"/>
          </a:xfrm>
        </p:spPr>
        <p:txBody>
          <a:bodyPr/>
          <a:lstStyle/>
          <a:p>
            <a:pPr eaLnBrk="1" hangingPunct="1">
              <a:defRPr/>
            </a:pPr>
            <a:r>
              <a:rPr lang="en-US" sz="2800" b="1" smtClean="0"/>
              <a:t>Generativity vs. Stagnation (30-65)—Middle-aged adults develop concern for establishing, guiding, and influencing the next generation; if not, they experience stagnation (a sense of lifelessness)</a:t>
            </a:r>
          </a:p>
          <a:p>
            <a:pPr eaLnBrk="1" hangingPunct="1">
              <a:defRPr/>
            </a:pPr>
            <a:r>
              <a:rPr lang="en-US" sz="2800" b="1" smtClean="0"/>
              <a:t>Ego Integrity vs. Despair (65+)—Older people enter a period of reflection and life review.  They either achieve a sense of integrity for the lives they’ve lived and accept death, or yield to despair that their lives cannot be relived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US" sz="4000" b="1" smtClean="0"/>
              <a:t>Stages of Adult Development</a:t>
            </a:r>
          </a:p>
        </p:txBody>
      </p:sp>
      <p:sp>
        <p:nvSpPr>
          <p:cNvPr id="20483" name="Rectangle 3"/>
          <p:cNvSpPr>
            <a:spLocks noGrp="1" noChangeArrowheads="1"/>
          </p:cNvSpPr>
          <p:nvPr>
            <p:ph type="body" idx="1"/>
          </p:nvPr>
        </p:nvSpPr>
        <p:spPr/>
        <p:txBody>
          <a:bodyPr/>
          <a:lstStyle/>
          <a:p>
            <a:pPr eaLnBrk="1" hangingPunct="1">
              <a:defRPr/>
            </a:pPr>
            <a:r>
              <a:rPr lang="en-US" b="1" smtClean="0"/>
              <a:t>Levinson (1986) studied adult development and presented eight additional stages of adult development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b="1" smtClean="0"/>
              <a:t>Levinson’s Stages</a:t>
            </a:r>
          </a:p>
        </p:txBody>
      </p:sp>
      <p:sp>
        <p:nvSpPr>
          <p:cNvPr id="30723" name="Rectangle 3"/>
          <p:cNvSpPr>
            <a:spLocks noGrp="1" noChangeArrowheads="1"/>
          </p:cNvSpPr>
          <p:nvPr>
            <p:ph type="body" idx="1"/>
          </p:nvPr>
        </p:nvSpPr>
        <p:spPr>
          <a:xfrm>
            <a:off x="457200" y="1524000"/>
            <a:ext cx="8229600" cy="5105400"/>
          </a:xfrm>
        </p:spPr>
        <p:txBody>
          <a:bodyPr/>
          <a:lstStyle/>
          <a:p>
            <a:pPr eaLnBrk="1" hangingPunct="1">
              <a:defRPr/>
            </a:pPr>
            <a:r>
              <a:rPr lang="en-US" sz="2800" b="1" smtClean="0"/>
              <a:t>Identify formation (18-22)</a:t>
            </a:r>
          </a:p>
          <a:p>
            <a:pPr eaLnBrk="1" hangingPunct="1">
              <a:defRPr/>
            </a:pPr>
            <a:r>
              <a:rPr lang="en-US" sz="2800" b="1" smtClean="0"/>
              <a:t>Getting established (22-28)</a:t>
            </a:r>
          </a:p>
          <a:p>
            <a:pPr eaLnBrk="1" hangingPunct="1">
              <a:defRPr/>
            </a:pPr>
            <a:r>
              <a:rPr lang="en-US" sz="2800" b="1" smtClean="0"/>
              <a:t>Wavering and doubt (28-32)</a:t>
            </a:r>
          </a:p>
          <a:p>
            <a:pPr eaLnBrk="1" hangingPunct="1">
              <a:defRPr/>
            </a:pPr>
            <a:r>
              <a:rPr lang="en-US" sz="2800" b="1" smtClean="0"/>
              <a:t>Getting Settled (32-40)</a:t>
            </a:r>
          </a:p>
          <a:p>
            <a:pPr eaLnBrk="1" hangingPunct="1">
              <a:defRPr/>
            </a:pPr>
            <a:r>
              <a:rPr lang="en-US" sz="2800" b="1" smtClean="0"/>
              <a:t>Mid-life transition or crisis (40-45)</a:t>
            </a:r>
          </a:p>
          <a:p>
            <a:pPr eaLnBrk="1" hangingPunct="1">
              <a:defRPr/>
            </a:pPr>
            <a:r>
              <a:rPr lang="en-US" sz="2800" b="1" smtClean="0"/>
              <a:t>Commitment to tasks (45-50)</a:t>
            </a:r>
          </a:p>
          <a:p>
            <a:pPr eaLnBrk="1" hangingPunct="1">
              <a:defRPr/>
            </a:pPr>
            <a:r>
              <a:rPr lang="en-US" sz="2800" b="1" smtClean="0"/>
              <a:t>Questioning and modification (50-55)</a:t>
            </a:r>
          </a:p>
          <a:p>
            <a:pPr eaLnBrk="1" hangingPunct="1">
              <a:defRPr/>
            </a:pPr>
            <a:r>
              <a:rPr lang="en-US" sz="2800" b="1" smtClean="0"/>
              <a:t>Facing retirement and fulfillment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smtClean="0"/>
              <a:t>Trait Theories</a:t>
            </a:r>
          </a:p>
        </p:txBody>
      </p:sp>
      <p:sp>
        <p:nvSpPr>
          <p:cNvPr id="21507" name="Rectangle 3"/>
          <p:cNvSpPr>
            <a:spLocks noGrp="1" noChangeArrowheads="1"/>
          </p:cNvSpPr>
          <p:nvPr>
            <p:ph type="body" idx="1"/>
          </p:nvPr>
        </p:nvSpPr>
        <p:spPr>
          <a:xfrm>
            <a:off x="457200" y="1219200"/>
            <a:ext cx="8229600" cy="4911725"/>
          </a:xfrm>
        </p:spPr>
        <p:txBody>
          <a:bodyPr/>
          <a:lstStyle/>
          <a:p>
            <a:pPr eaLnBrk="1" hangingPunct="1">
              <a:defRPr/>
            </a:pPr>
            <a:r>
              <a:rPr lang="en-US" smtClean="0"/>
              <a:t>Trait—A relatively stable and consistent characteristic that can be used to describe someone</a:t>
            </a:r>
          </a:p>
          <a:p>
            <a:pPr eaLnBrk="1" hangingPunct="1">
              <a:defRPr/>
            </a:pPr>
            <a:r>
              <a:rPr lang="en-US" smtClean="0"/>
              <a:t>Five-Factor Model (FFM)—Trait theory that explains personality in terms of a Big Five model—openness, conscientiousness, extraversion, aggreeableness, and neuroticism</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mtClean="0"/>
              <a:t>Carl Rogers</a:t>
            </a:r>
          </a:p>
        </p:txBody>
      </p:sp>
      <p:sp>
        <p:nvSpPr>
          <p:cNvPr id="38915" name="Rectangle 3"/>
          <p:cNvSpPr>
            <a:spLocks noGrp="1" noChangeArrowheads="1"/>
          </p:cNvSpPr>
          <p:nvPr>
            <p:ph type="body" idx="1"/>
          </p:nvPr>
        </p:nvSpPr>
        <p:spPr/>
        <p:txBody>
          <a:bodyPr/>
          <a:lstStyle/>
          <a:p>
            <a:pPr eaLnBrk="1" hangingPunct="1">
              <a:lnSpc>
                <a:spcPct val="90000"/>
              </a:lnSpc>
              <a:defRPr/>
            </a:pPr>
            <a:r>
              <a:rPr lang="en-US" smtClean="0"/>
              <a:t>“The father of humanistic psychology”</a:t>
            </a:r>
          </a:p>
          <a:p>
            <a:pPr eaLnBrk="1" hangingPunct="1">
              <a:lnSpc>
                <a:spcPct val="90000"/>
              </a:lnSpc>
              <a:defRPr/>
            </a:pPr>
            <a:r>
              <a:rPr lang="en-US" smtClean="0"/>
              <a:t>Humans strive toward </a:t>
            </a:r>
            <a:r>
              <a:rPr lang="en-US" b="1" i="1" smtClean="0"/>
              <a:t>Self Actualization</a:t>
            </a:r>
            <a:r>
              <a:rPr lang="en-US" smtClean="0"/>
              <a:t> (becoming their own best self)</a:t>
            </a:r>
          </a:p>
          <a:p>
            <a:pPr eaLnBrk="1" hangingPunct="1">
              <a:lnSpc>
                <a:spcPct val="90000"/>
              </a:lnSpc>
              <a:defRPr/>
            </a:pPr>
            <a:r>
              <a:rPr lang="en-US" b="1" i="1" smtClean="0"/>
              <a:t>Unconditional Positive Regard</a:t>
            </a:r>
            <a:r>
              <a:rPr lang="en-US" smtClean="0"/>
              <a:t>—Love that is given freely and which does not depend on any specific behaviors or traits</a:t>
            </a:r>
          </a:p>
          <a:p>
            <a:pPr eaLnBrk="1" hangingPunct="1">
              <a:lnSpc>
                <a:spcPct val="90000"/>
              </a:lnSpc>
              <a:defRPr/>
            </a:pPr>
            <a:r>
              <a:rPr lang="en-US" smtClean="0"/>
              <a:t>This type of acceptance leads to unimpaired growth and development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b="1" smtClean="0"/>
              <a:t>Viktor Frankl</a:t>
            </a:r>
          </a:p>
        </p:txBody>
      </p:sp>
      <p:sp>
        <p:nvSpPr>
          <p:cNvPr id="40963" name="Rectangle 3"/>
          <p:cNvSpPr>
            <a:spLocks noGrp="1" noChangeArrowheads="1"/>
          </p:cNvSpPr>
          <p:nvPr>
            <p:ph type="body" idx="1"/>
          </p:nvPr>
        </p:nvSpPr>
        <p:spPr/>
        <p:txBody>
          <a:bodyPr/>
          <a:lstStyle/>
          <a:p>
            <a:pPr eaLnBrk="1" hangingPunct="1">
              <a:defRPr/>
            </a:pPr>
            <a:r>
              <a:rPr lang="en-US" b="1" smtClean="0"/>
              <a:t>Our task as humans is to create meaning or purpose in our lives</a:t>
            </a:r>
          </a:p>
          <a:p>
            <a:pPr eaLnBrk="1" hangingPunct="1">
              <a:defRPr/>
            </a:pPr>
            <a:r>
              <a:rPr lang="en-US" b="1" smtClean="0"/>
              <a:t>Freedom and responsibility lead to </a:t>
            </a:r>
            <a:r>
              <a:rPr lang="en-US" i="1" smtClean="0"/>
              <a:t>existential anxiety</a:t>
            </a:r>
          </a:p>
          <a:p>
            <a:pPr eaLnBrk="1" hangingPunct="1">
              <a:defRPr/>
            </a:pPr>
            <a:r>
              <a:rPr lang="en-US" b="1" smtClean="0"/>
              <a:t>The significance of our existence is never fixed once and for all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mtClean="0"/>
              <a:t>Development of our “Self-Image”</a:t>
            </a:r>
          </a:p>
        </p:txBody>
      </p:sp>
      <p:sp>
        <p:nvSpPr>
          <p:cNvPr id="8195" name="Rectangle 3"/>
          <p:cNvSpPr>
            <a:spLocks noGrp="1" noChangeArrowheads="1"/>
          </p:cNvSpPr>
          <p:nvPr>
            <p:ph type="body" idx="1"/>
          </p:nvPr>
        </p:nvSpPr>
        <p:spPr/>
        <p:txBody>
          <a:bodyPr/>
          <a:lstStyle/>
          <a:p>
            <a:pPr eaLnBrk="1" hangingPunct="1">
              <a:defRPr/>
            </a:pPr>
            <a:r>
              <a:rPr lang="en-US" smtClean="0"/>
              <a:t>Early emotional experiences influence our concept of “Who I am”</a:t>
            </a:r>
          </a:p>
          <a:p>
            <a:pPr eaLnBrk="1" hangingPunct="1">
              <a:defRPr/>
            </a:pPr>
            <a:r>
              <a:rPr lang="en-US" smtClean="0"/>
              <a:t>Because we are influenced by all of our experiences, self-image is not a singular concept but rather an array of understanding.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b="1" smtClean="0"/>
              <a:t>Virginia Satir</a:t>
            </a:r>
          </a:p>
        </p:txBody>
      </p:sp>
      <p:sp>
        <p:nvSpPr>
          <p:cNvPr id="43011" name="Rectangle 3"/>
          <p:cNvSpPr>
            <a:spLocks noGrp="1" noChangeArrowheads="1"/>
          </p:cNvSpPr>
          <p:nvPr>
            <p:ph type="body" idx="1"/>
          </p:nvPr>
        </p:nvSpPr>
        <p:spPr/>
        <p:txBody>
          <a:bodyPr/>
          <a:lstStyle/>
          <a:p>
            <a:pPr eaLnBrk="1" hangingPunct="1">
              <a:lnSpc>
                <a:spcPct val="90000"/>
              </a:lnSpc>
              <a:defRPr/>
            </a:pPr>
            <a:r>
              <a:rPr lang="en-US" b="1" smtClean="0"/>
              <a:t>Interpersonal relations—what happens inside and between people—is the picture of the individual worth</a:t>
            </a:r>
          </a:p>
          <a:p>
            <a:pPr eaLnBrk="1" hangingPunct="1">
              <a:lnSpc>
                <a:spcPct val="90000"/>
              </a:lnSpc>
              <a:defRPr/>
            </a:pPr>
            <a:r>
              <a:rPr lang="en-US" b="1" smtClean="0"/>
              <a:t>A person who appreciates his/her own self-worth will be better able to respect the self-worth of others</a:t>
            </a:r>
          </a:p>
          <a:p>
            <a:pPr eaLnBrk="1" hangingPunct="1">
              <a:lnSpc>
                <a:spcPct val="90000"/>
              </a:lnSpc>
              <a:defRPr/>
            </a:pPr>
            <a:r>
              <a:rPr lang="en-US" b="1" smtClean="0"/>
              <a:t>Self-worth is learned through our interactions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b="1" smtClean="0"/>
              <a:t>Satir—Growth</a:t>
            </a:r>
          </a:p>
        </p:txBody>
      </p:sp>
      <p:sp>
        <p:nvSpPr>
          <p:cNvPr id="46083" name="Rectangle 3"/>
          <p:cNvSpPr>
            <a:spLocks noGrp="1" noChangeArrowheads="1"/>
          </p:cNvSpPr>
          <p:nvPr>
            <p:ph type="body" idx="1"/>
          </p:nvPr>
        </p:nvSpPr>
        <p:spPr/>
        <p:txBody>
          <a:bodyPr/>
          <a:lstStyle/>
          <a:p>
            <a:pPr eaLnBrk="1" hangingPunct="1">
              <a:defRPr/>
            </a:pPr>
            <a:r>
              <a:rPr lang="en-US" b="1" smtClean="0"/>
              <a:t>Human beings change and grow through</a:t>
            </a:r>
          </a:p>
          <a:p>
            <a:pPr lvl="1" eaLnBrk="1" hangingPunct="1">
              <a:buFont typeface="Tahoma" charset="0"/>
              <a:buChar char="–"/>
              <a:defRPr/>
            </a:pPr>
            <a:r>
              <a:rPr lang="en-US" b="1" smtClean="0"/>
              <a:t>Communication of feelings—all feelings are okay</a:t>
            </a:r>
          </a:p>
          <a:p>
            <a:pPr lvl="1" eaLnBrk="1" hangingPunct="1">
              <a:buFont typeface="Tahoma" charset="0"/>
              <a:buChar char="–"/>
              <a:defRPr/>
            </a:pPr>
            <a:r>
              <a:rPr lang="en-US" b="1" smtClean="0"/>
              <a:t>Belief that a person is able to change</a:t>
            </a:r>
          </a:p>
          <a:p>
            <a:pPr lvl="1" eaLnBrk="1" hangingPunct="1">
              <a:buFont typeface="Tahoma" charset="0"/>
              <a:buChar char="–"/>
              <a:defRPr/>
            </a:pPr>
            <a:r>
              <a:rPr lang="en-US" b="1" smtClean="0"/>
              <a:t>Full use of the senses—see freely, touch freely, hear freely, etc.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b="1" smtClean="0"/>
              <a:t>Thoughts and Environment</a:t>
            </a:r>
          </a:p>
        </p:txBody>
      </p:sp>
      <p:sp>
        <p:nvSpPr>
          <p:cNvPr id="48131" name="Rectangle 3"/>
          <p:cNvSpPr>
            <a:spLocks noGrp="1" noChangeArrowheads="1"/>
          </p:cNvSpPr>
          <p:nvPr>
            <p:ph type="body" idx="1"/>
          </p:nvPr>
        </p:nvSpPr>
        <p:spPr/>
        <p:txBody>
          <a:bodyPr/>
          <a:lstStyle/>
          <a:p>
            <a:pPr eaLnBrk="1" hangingPunct="1">
              <a:lnSpc>
                <a:spcPct val="90000"/>
              </a:lnSpc>
              <a:defRPr/>
            </a:pPr>
            <a:r>
              <a:rPr lang="en-US" b="1" smtClean="0"/>
              <a:t>Our thoughts influence our feelings and behaviors</a:t>
            </a:r>
          </a:p>
          <a:p>
            <a:pPr eaLnBrk="1" hangingPunct="1">
              <a:lnSpc>
                <a:spcPct val="90000"/>
              </a:lnSpc>
              <a:defRPr/>
            </a:pPr>
            <a:r>
              <a:rPr lang="en-US" b="1" smtClean="0"/>
              <a:t>Self-talk—the internal dialogue I have with myself—messages I give myself about who I am</a:t>
            </a:r>
          </a:p>
          <a:p>
            <a:pPr eaLnBrk="1" hangingPunct="1">
              <a:lnSpc>
                <a:spcPct val="90000"/>
              </a:lnSpc>
              <a:defRPr/>
            </a:pPr>
            <a:r>
              <a:rPr lang="en-US" b="1" smtClean="0"/>
              <a:t>Positive thinking—how do we convey our worldview to ourselves—”Is the glass half-full or half-empty?”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sz="4000" b="1" smtClean="0"/>
              <a:t>Cognitive and Social Learning</a:t>
            </a:r>
          </a:p>
        </p:txBody>
      </p:sp>
      <p:sp>
        <p:nvSpPr>
          <p:cNvPr id="51203" name="Rectangle 3"/>
          <p:cNvSpPr>
            <a:spLocks noGrp="1" noChangeArrowheads="1"/>
          </p:cNvSpPr>
          <p:nvPr>
            <p:ph type="body" idx="1"/>
          </p:nvPr>
        </p:nvSpPr>
        <p:spPr/>
        <p:txBody>
          <a:bodyPr/>
          <a:lstStyle/>
          <a:p>
            <a:pPr eaLnBrk="1" hangingPunct="1">
              <a:lnSpc>
                <a:spcPct val="90000"/>
              </a:lnSpc>
              <a:defRPr/>
            </a:pPr>
            <a:r>
              <a:rPr lang="en-US" b="1" smtClean="0"/>
              <a:t>Focus on the interaction between the individual and the environment</a:t>
            </a:r>
          </a:p>
          <a:p>
            <a:pPr eaLnBrk="1" hangingPunct="1">
              <a:lnSpc>
                <a:spcPct val="90000"/>
              </a:lnSpc>
              <a:defRPr/>
            </a:pPr>
            <a:r>
              <a:rPr lang="en-US" b="1" smtClean="0"/>
              <a:t>It is not what happens to us but rather what we think about what happens to us that matters most</a:t>
            </a:r>
          </a:p>
          <a:p>
            <a:pPr eaLnBrk="1" hangingPunct="1">
              <a:lnSpc>
                <a:spcPct val="90000"/>
              </a:lnSpc>
              <a:defRPr/>
            </a:pPr>
            <a:r>
              <a:rPr lang="en-US" b="1" smtClean="0"/>
              <a:t>Reciprocal Determinism—the interacting influences between person, behavior and environment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b="1" smtClean="0"/>
              <a:t>The Self</a:t>
            </a:r>
          </a:p>
        </p:txBody>
      </p:sp>
      <p:sp>
        <p:nvSpPr>
          <p:cNvPr id="53251" name="Rectangle 3"/>
          <p:cNvSpPr>
            <a:spLocks noGrp="1" noChangeArrowheads="1"/>
          </p:cNvSpPr>
          <p:nvPr>
            <p:ph type="body" idx="1"/>
          </p:nvPr>
        </p:nvSpPr>
        <p:spPr>
          <a:xfrm>
            <a:off x="457200" y="1905000"/>
            <a:ext cx="8458200" cy="4724400"/>
          </a:xfrm>
        </p:spPr>
        <p:txBody>
          <a:bodyPr/>
          <a:lstStyle/>
          <a:p>
            <a:pPr eaLnBrk="1" hangingPunct="1">
              <a:defRPr/>
            </a:pPr>
            <a:r>
              <a:rPr lang="en-US" sz="2800" b="1" smtClean="0"/>
              <a:t>According to Rogers, the Self:</a:t>
            </a:r>
          </a:p>
          <a:p>
            <a:pPr lvl="1" eaLnBrk="1" hangingPunct="1">
              <a:buFont typeface="Tahoma" charset="0"/>
              <a:buChar char="–"/>
              <a:defRPr/>
            </a:pPr>
            <a:r>
              <a:rPr lang="en-US" sz="2400" b="1" smtClean="0"/>
              <a:t>Is organized and consistent</a:t>
            </a:r>
          </a:p>
          <a:p>
            <a:pPr lvl="1" eaLnBrk="1" hangingPunct="1">
              <a:buFont typeface="Tahoma" charset="0"/>
              <a:buChar char="–"/>
              <a:defRPr/>
            </a:pPr>
            <a:r>
              <a:rPr lang="en-US" sz="2400" b="1" smtClean="0"/>
              <a:t>Includes one’s perceptions of all that comprises “I” or “me”</a:t>
            </a:r>
          </a:p>
          <a:p>
            <a:pPr lvl="1" eaLnBrk="1" hangingPunct="1">
              <a:buFont typeface="Tahoma" charset="0"/>
              <a:buChar char="–"/>
              <a:defRPr/>
            </a:pPr>
            <a:r>
              <a:rPr lang="en-US" sz="2400" b="1" smtClean="0"/>
              <a:t>Includes the relationship among I or me an other people and features of life, as well as the value and importance of these relationships</a:t>
            </a:r>
          </a:p>
          <a:p>
            <a:pPr lvl="1" eaLnBrk="1" hangingPunct="1">
              <a:buFont typeface="Tahoma" charset="0"/>
              <a:buChar char="–"/>
              <a:defRPr/>
            </a:pPr>
            <a:r>
              <a:rPr lang="en-US" sz="2400" b="1" smtClean="0"/>
              <a:t>Is available to consciousness but it is not always conscious at any given moment</a:t>
            </a:r>
          </a:p>
          <a:p>
            <a:pPr lvl="1" eaLnBrk="1" hangingPunct="1">
              <a:buFont typeface="Tahoma" charset="0"/>
              <a:buChar char="–"/>
              <a:defRPr/>
            </a:pPr>
            <a:r>
              <a:rPr lang="en-US" sz="2400" b="1" smtClean="0"/>
              <a:t>The shape of the self is constantly changing, yet always recognizable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defRPr/>
            </a:pPr>
            <a:r>
              <a:rPr lang="en-US" b="1" smtClean="0"/>
              <a:t>The Personal Self-Image</a:t>
            </a:r>
          </a:p>
        </p:txBody>
      </p:sp>
      <p:sp>
        <p:nvSpPr>
          <p:cNvPr id="55299" name="Rectangle 3"/>
          <p:cNvSpPr>
            <a:spLocks noGrp="1" noChangeArrowheads="1"/>
          </p:cNvSpPr>
          <p:nvPr>
            <p:ph type="body" idx="1"/>
          </p:nvPr>
        </p:nvSpPr>
        <p:spPr/>
        <p:txBody>
          <a:bodyPr/>
          <a:lstStyle/>
          <a:p>
            <a:pPr eaLnBrk="1" hangingPunct="1">
              <a:defRPr/>
            </a:pPr>
            <a:r>
              <a:rPr lang="en-US" b="1" smtClean="0"/>
              <a:t>The part of the self that includes physical, behavioral and psychological characteristics that establish uniqueness, it includes racial/ethnic identity, age, and status—who you THINK you are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defRPr/>
            </a:pPr>
            <a:r>
              <a:rPr lang="en-US" b="1" smtClean="0"/>
              <a:t>The “Real Self”</a:t>
            </a:r>
          </a:p>
        </p:txBody>
      </p:sp>
      <p:sp>
        <p:nvSpPr>
          <p:cNvPr id="57347" name="Rectangle 3"/>
          <p:cNvSpPr>
            <a:spLocks noGrp="1" noChangeArrowheads="1"/>
          </p:cNvSpPr>
          <p:nvPr>
            <p:ph type="body" idx="1"/>
          </p:nvPr>
        </p:nvSpPr>
        <p:spPr/>
        <p:txBody>
          <a:bodyPr/>
          <a:lstStyle/>
          <a:p>
            <a:pPr eaLnBrk="1" hangingPunct="1">
              <a:defRPr/>
            </a:pPr>
            <a:r>
              <a:rPr lang="en-US" b="1" smtClean="0"/>
              <a:t>In order to discover one’s Real Self, one must separate what is real from the Personal Self-Image</a:t>
            </a:r>
          </a:p>
          <a:p>
            <a:pPr eaLnBrk="1" hangingPunct="1">
              <a:defRPr/>
            </a:pPr>
            <a:r>
              <a:rPr lang="en-US" b="1" smtClean="0"/>
              <a:t>One cannot really discover the Real Self until one is ready to accept the possibility that everything you believe about yourself at this point may be wrong.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defRPr/>
            </a:pPr>
            <a:r>
              <a:rPr lang="en-US" b="1" smtClean="0"/>
              <a:t>Self-Esteem</a:t>
            </a:r>
          </a:p>
        </p:txBody>
      </p:sp>
      <p:sp>
        <p:nvSpPr>
          <p:cNvPr id="59395" name="Rectangle 3"/>
          <p:cNvSpPr>
            <a:spLocks noGrp="1" noChangeArrowheads="1"/>
          </p:cNvSpPr>
          <p:nvPr>
            <p:ph type="body" idx="1"/>
          </p:nvPr>
        </p:nvSpPr>
        <p:spPr/>
        <p:txBody>
          <a:bodyPr/>
          <a:lstStyle/>
          <a:p>
            <a:pPr eaLnBrk="1" hangingPunct="1">
              <a:defRPr/>
            </a:pPr>
            <a:r>
              <a:rPr lang="en-US" b="1" smtClean="0"/>
              <a:t>The overall evaluation of oneself</a:t>
            </a:r>
          </a:p>
          <a:p>
            <a:pPr eaLnBrk="1" hangingPunct="1">
              <a:defRPr/>
            </a:pPr>
            <a:r>
              <a:rPr lang="en-US" b="1" smtClean="0"/>
              <a:t>How we evaluate ourselves is a crucial element in our psychological adjustment</a:t>
            </a:r>
          </a:p>
          <a:p>
            <a:pPr eaLnBrk="1" hangingPunct="1">
              <a:defRPr/>
            </a:pPr>
            <a:r>
              <a:rPr lang="en-US" b="1" smtClean="0"/>
              <a:t>Positive self-esteem effects our physical well-being as well as our likelihood for success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defRPr/>
            </a:pPr>
            <a:r>
              <a:rPr lang="en-US" b="1" smtClean="0"/>
              <a:t>Improving Self-Esteem</a:t>
            </a:r>
          </a:p>
        </p:txBody>
      </p:sp>
      <p:sp>
        <p:nvSpPr>
          <p:cNvPr id="61443" name="Rectangle 3"/>
          <p:cNvSpPr>
            <a:spLocks noGrp="1" noChangeArrowheads="1"/>
          </p:cNvSpPr>
          <p:nvPr>
            <p:ph type="body" idx="1"/>
          </p:nvPr>
        </p:nvSpPr>
        <p:spPr/>
        <p:txBody>
          <a:bodyPr/>
          <a:lstStyle/>
          <a:p>
            <a:pPr eaLnBrk="1" hangingPunct="1">
              <a:defRPr/>
            </a:pPr>
            <a:r>
              <a:rPr lang="en-US" b="1" smtClean="0"/>
              <a:t>Recognize that you are in control of your self-image</a:t>
            </a:r>
          </a:p>
          <a:p>
            <a:pPr eaLnBrk="1" hangingPunct="1">
              <a:defRPr/>
            </a:pPr>
            <a:r>
              <a:rPr lang="en-US" b="1" smtClean="0"/>
              <a:t>Be able to accept all parts of your physical appearance now</a:t>
            </a:r>
          </a:p>
          <a:p>
            <a:pPr eaLnBrk="1" hangingPunct="1">
              <a:defRPr/>
            </a:pPr>
            <a:r>
              <a:rPr lang="en-US" b="1" smtClean="0"/>
              <a:t>Affirm your strengths</a:t>
            </a:r>
          </a:p>
          <a:p>
            <a:pPr eaLnBrk="1" hangingPunct="1">
              <a:defRPr/>
            </a:pPr>
            <a:r>
              <a:rPr lang="en-US" b="1" smtClean="0"/>
              <a:t>List your faults</a:t>
            </a:r>
          </a:p>
          <a:p>
            <a:pPr eaLnBrk="1" hangingPunct="1">
              <a:defRPr/>
            </a:pPr>
            <a:r>
              <a:rPr lang="en-US" b="1" smtClean="0"/>
              <a:t>Listen to your Inner Voice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b="1" smtClean="0"/>
              <a:t>Improving Self-Esteem</a:t>
            </a:r>
          </a:p>
        </p:txBody>
      </p:sp>
      <p:sp>
        <p:nvSpPr>
          <p:cNvPr id="63491" name="Rectangle 3"/>
          <p:cNvSpPr>
            <a:spLocks noGrp="1" noChangeArrowheads="1"/>
          </p:cNvSpPr>
          <p:nvPr>
            <p:ph type="body" idx="1"/>
          </p:nvPr>
        </p:nvSpPr>
        <p:spPr>
          <a:xfrm>
            <a:off x="457200" y="1905000"/>
            <a:ext cx="8229600" cy="4572000"/>
          </a:xfrm>
        </p:spPr>
        <p:txBody>
          <a:bodyPr/>
          <a:lstStyle/>
          <a:p>
            <a:pPr eaLnBrk="1" hangingPunct="1">
              <a:defRPr/>
            </a:pPr>
            <a:r>
              <a:rPr lang="en-US" b="1" smtClean="0"/>
              <a:t>Make the Growth Choice rather than the Fear Choice</a:t>
            </a:r>
          </a:p>
          <a:p>
            <a:pPr eaLnBrk="1" hangingPunct="1">
              <a:defRPr/>
            </a:pPr>
            <a:r>
              <a:rPr lang="en-US" b="1" smtClean="0"/>
              <a:t>Shed perfectionistic demands</a:t>
            </a:r>
          </a:p>
          <a:p>
            <a:pPr eaLnBrk="1" hangingPunct="1">
              <a:defRPr/>
            </a:pPr>
            <a:r>
              <a:rPr lang="en-US" b="1" smtClean="0"/>
              <a:t>Become more synergistic</a:t>
            </a:r>
          </a:p>
          <a:p>
            <a:pPr eaLnBrk="1" hangingPunct="1">
              <a:defRPr/>
            </a:pPr>
            <a:r>
              <a:rPr lang="en-US" b="1" smtClean="0"/>
              <a:t>Do not overburden yourself with work</a:t>
            </a:r>
          </a:p>
          <a:p>
            <a:pPr eaLnBrk="1" hangingPunct="1">
              <a:defRPr/>
            </a:pPr>
            <a:r>
              <a:rPr lang="en-US" b="1" smtClean="0"/>
              <a:t>Keep a diary</a:t>
            </a:r>
          </a:p>
          <a:p>
            <a:pPr eaLnBrk="1" hangingPunct="1">
              <a:defRPr/>
            </a:pPr>
            <a:r>
              <a:rPr lang="en-US" b="1" smtClean="0"/>
              <a:t>Keep a sense of humor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smtClean="0"/>
              <a:t>Significant Others</a:t>
            </a:r>
          </a:p>
        </p:txBody>
      </p:sp>
      <p:sp>
        <p:nvSpPr>
          <p:cNvPr id="16387" name="Rectangle 3"/>
          <p:cNvSpPr>
            <a:spLocks noGrp="1" noChangeArrowheads="1"/>
          </p:cNvSpPr>
          <p:nvPr>
            <p:ph type="body" idx="1"/>
          </p:nvPr>
        </p:nvSpPr>
        <p:spPr/>
        <p:txBody>
          <a:bodyPr/>
          <a:lstStyle/>
          <a:p>
            <a:pPr eaLnBrk="1" hangingPunct="1">
              <a:lnSpc>
                <a:spcPct val="90000"/>
              </a:lnSpc>
              <a:defRPr/>
            </a:pPr>
            <a:r>
              <a:rPr lang="en-US" smtClean="0"/>
              <a:t>The important people in our lives (not just a single important person)</a:t>
            </a:r>
          </a:p>
          <a:p>
            <a:pPr eaLnBrk="1" hangingPunct="1">
              <a:lnSpc>
                <a:spcPct val="90000"/>
              </a:lnSpc>
              <a:defRPr/>
            </a:pPr>
            <a:r>
              <a:rPr lang="en-US" smtClean="0"/>
              <a:t>Significant others in our lives convey messages about us that we interpret as important</a:t>
            </a:r>
          </a:p>
          <a:p>
            <a:pPr eaLnBrk="1" hangingPunct="1">
              <a:lnSpc>
                <a:spcPct val="90000"/>
              </a:lnSpc>
              <a:defRPr/>
            </a:pPr>
            <a:r>
              <a:rPr lang="en-US" smtClean="0"/>
              <a:t>From all this information, we construct a mental “blueprint” of who we are and what we are capable of</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sz="4000" b="1" smtClean="0"/>
              <a:t>Daily Practices for the Real You</a:t>
            </a:r>
          </a:p>
        </p:txBody>
      </p:sp>
      <p:sp>
        <p:nvSpPr>
          <p:cNvPr id="65539" name="Rectangle 3"/>
          <p:cNvSpPr>
            <a:spLocks noGrp="1" noChangeArrowheads="1"/>
          </p:cNvSpPr>
          <p:nvPr>
            <p:ph type="body" idx="1"/>
          </p:nvPr>
        </p:nvSpPr>
        <p:spPr/>
        <p:txBody>
          <a:bodyPr/>
          <a:lstStyle/>
          <a:p>
            <a:pPr eaLnBrk="1" hangingPunct="1">
              <a:defRPr/>
            </a:pPr>
            <a:r>
              <a:rPr lang="en-US" b="1" smtClean="0"/>
              <a:t>Living consciously</a:t>
            </a:r>
          </a:p>
          <a:p>
            <a:pPr eaLnBrk="1" hangingPunct="1">
              <a:defRPr/>
            </a:pPr>
            <a:r>
              <a:rPr lang="en-US" b="1" smtClean="0"/>
              <a:t>Self-acceptance</a:t>
            </a:r>
          </a:p>
          <a:p>
            <a:pPr eaLnBrk="1" hangingPunct="1">
              <a:defRPr/>
            </a:pPr>
            <a:r>
              <a:rPr lang="en-US" b="1" smtClean="0"/>
              <a:t>Self-responsibility</a:t>
            </a:r>
          </a:p>
          <a:p>
            <a:pPr eaLnBrk="1" hangingPunct="1">
              <a:defRPr/>
            </a:pPr>
            <a:r>
              <a:rPr lang="en-US" b="1" smtClean="0"/>
              <a:t>Self-assertiveness</a:t>
            </a:r>
          </a:p>
          <a:p>
            <a:pPr eaLnBrk="1" hangingPunct="1">
              <a:defRPr/>
            </a:pPr>
            <a:r>
              <a:rPr lang="en-US" b="1" smtClean="0"/>
              <a:t>Living purposefully</a:t>
            </a:r>
          </a:p>
          <a:p>
            <a:pPr eaLnBrk="1" hangingPunct="1">
              <a:defRPr/>
            </a:pPr>
            <a:r>
              <a:rPr lang="en-US" b="1" smtClean="0"/>
              <a:t>Personal integrity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mtClean="0"/>
              <a:t>To ponder and discuss</a:t>
            </a:r>
          </a:p>
        </p:txBody>
      </p:sp>
      <p:sp>
        <p:nvSpPr>
          <p:cNvPr id="19459" name="Rectangle 3"/>
          <p:cNvSpPr>
            <a:spLocks noGrp="1" noChangeArrowheads="1"/>
          </p:cNvSpPr>
          <p:nvPr>
            <p:ph type="body" idx="1"/>
          </p:nvPr>
        </p:nvSpPr>
        <p:spPr/>
        <p:txBody>
          <a:bodyPr/>
          <a:lstStyle/>
          <a:p>
            <a:pPr eaLnBrk="1" hangingPunct="1">
              <a:defRPr/>
            </a:pPr>
            <a:r>
              <a:rPr lang="en-US" smtClean="0"/>
              <a:t>Who are the significant others in your life today?  </a:t>
            </a:r>
          </a:p>
          <a:p>
            <a:pPr eaLnBrk="1" hangingPunct="1">
              <a:defRPr/>
            </a:pPr>
            <a:r>
              <a:rPr lang="en-US" smtClean="0"/>
              <a:t>Who were the significant others in your childhood?  </a:t>
            </a:r>
          </a:p>
          <a:p>
            <a:pPr eaLnBrk="1" hangingPunct="1">
              <a:defRPr/>
            </a:pPr>
            <a:r>
              <a:rPr lang="en-US" smtClean="0"/>
              <a:t>To whom are you a significant other?</a:t>
            </a:r>
          </a:p>
          <a:p>
            <a:pPr eaLnBrk="1" hangingPunct="1">
              <a:defRPr/>
            </a:pP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smtClean="0"/>
              <a:t>Social Comparison</a:t>
            </a:r>
          </a:p>
        </p:txBody>
      </p:sp>
      <p:sp>
        <p:nvSpPr>
          <p:cNvPr id="18435" name="Rectangle 3"/>
          <p:cNvSpPr>
            <a:spLocks noGrp="1" noChangeArrowheads="1"/>
          </p:cNvSpPr>
          <p:nvPr>
            <p:ph type="body" idx="1"/>
          </p:nvPr>
        </p:nvSpPr>
        <p:spPr/>
        <p:txBody>
          <a:bodyPr/>
          <a:lstStyle/>
          <a:p>
            <a:pPr eaLnBrk="1" hangingPunct="1">
              <a:defRPr/>
            </a:pPr>
            <a:r>
              <a:rPr lang="en-US" smtClean="0"/>
              <a:t>The process in which individuals evaluate their thoughts, feelings, behaviors, and abilities in relation to other people.</a:t>
            </a:r>
          </a:p>
          <a:p>
            <a:pPr eaLnBrk="1" hangingPunct="1">
              <a:defRPr/>
            </a:pPr>
            <a:r>
              <a:rPr lang="en-US" smtClean="0"/>
              <a:t>Social comparison allows us a way to decide if we are the same or different, inferior or superior relative to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smtClean="0"/>
              <a:t>Social Comparison</a:t>
            </a:r>
          </a:p>
        </p:txBody>
      </p:sp>
      <p:sp>
        <p:nvSpPr>
          <p:cNvPr id="27651" name="Rectangle 3"/>
          <p:cNvSpPr>
            <a:spLocks noGrp="1" noChangeArrowheads="1"/>
          </p:cNvSpPr>
          <p:nvPr>
            <p:ph type="body" idx="1"/>
          </p:nvPr>
        </p:nvSpPr>
        <p:spPr/>
        <p:txBody>
          <a:bodyPr/>
          <a:lstStyle/>
          <a:p>
            <a:pPr eaLnBrk="1" hangingPunct="1">
              <a:defRPr/>
            </a:pPr>
            <a:r>
              <a:rPr lang="en-US" smtClean="0"/>
              <a:t>Our interpretation of sameness or difference relative to others will influence our sense of belonging or isolation</a:t>
            </a:r>
          </a:p>
          <a:p>
            <a:pPr eaLnBrk="1" hangingPunct="1">
              <a:defRPr/>
            </a:pPr>
            <a:r>
              <a:rPr lang="en-US" smtClean="0"/>
              <a:t>Our interpretation of inferiority or superiority relative to others will influence our sense of capability and worth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mtClean="0"/>
              <a:t>Freud’s Personality Structure</a:t>
            </a:r>
          </a:p>
        </p:txBody>
      </p:sp>
      <p:sp>
        <p:nvSpPr>
          <p:cNvPr id="22531" name="Rectangle 3"/>
          <p:cNvSpPr>
            <a:spLocks noGrp="1" noChangeArrowheads="1"/>
          </p:cNvSpPr>
          <p:nvPr>
            <p:ph type="body" idx="1"/>
          </p:nvPr>
        </p:nvSpPr>
        <p:spPr/>
        <p:txBody>
          <a:bodyPr/>
          <a:lstStyle/>
          <a:p>
            <a:pPr eaLnBrk="1" hangingPunct="1">
              <a:defRPr/>
            </a:pPr>
            <a:r>
              <a:rPr lang="en-US" smtClean="0"/>
              <a:t>Id—According to Freud, the source of instinctual energy, which works on the pleasure principle (seeking immediate pleasure) and is concerned with immediate gratification.</a:t>
            </a:r>
          </a:p>
          <a:p>
            <a:pPr eaLnBrk="1" hangingPunct="1">
              <a:defRPr/>
            </a:pPr>
            <a:r>
              <a:rPr lang="en-US" smtClean="0"/>
              <a:t>Superego—In Freud’s theory, the part of the personality that incorporates parental and societal standards of morality</a:t>
            </a:r>
          </a:p>
          <a:p>
            <a:pPr eaLnBrk="1" hangingPunct="1">
              <a:defRPr/>
            </a:pP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mtClean="0"/>
              <a:t>Freud’s Personality Structure</a:t>
            </a:r>
          </a:p>
        </p:txBody>
      </p:sp>
      <p:sp>
        <p:nvSpPr>
          <p:cNvPr id="23555" name="Rectangle 3"/>
          <p:cNvSpPr>
            <a:spLocks noGrp="1" noChangeArrowheads="1"/>
          </p:cNvSpPr>
          <p:nvPr>
            <p:ph type="body" idx="1"/>
          </p:nvPr>
        </p:nvSpPr>
        <p:spPr/>
        <p:txBody>
          <a:bodyPr/>
          <a:lstStyle/>
          <a:p>
            <a:pPr eaLnBrk="1" hangingPunct="1">
              <a:defRPr/>
            </a:pPr>
            <a:r>
              <a:rPr lang="en-US" sz="2800" smtClean="0"/>
              <a:t>Ego—In Freud’s theory, the rational part of the psyche that deals with reality by controlling the id while also satisfying the superego; (from the Latin </a:t>
            </a:r>
            <a:r>
              <a:rPr lang="en-US" sz="2800" i="1" smtClean="0"/>
              <a:t>ego</a:t>
            </a:r>
            <a:r>
              <a:rPr lang="en-US" sz="2800" smtClean="0"/>
              <a:t> meaning </a:t>
            </a:r>
            <a:r>
              <a:rPr lang="en-US" sz="2800" i="1" smtClean="0"/>
              <a:t>I</a:t>
            </a:r>
            <a:r>
              <a:rPr lang="en-US" sz="2800" smtClean="0"/>
              <a:t>)</a:t>
            </a:r>
          </a:p>
          <a:p>
            <a:pPr eaLnBrk="1" hangingPunct="1">
              <a:defRPr/>
            </a:pPr>
            <a:r>
              <a:rPr lang="en-US" sz="2800" smtClean="0"/>
              <a:t>Reality principle—According to Freud, the principle on which the conscious ego operates as it tries to meet the demands of the id and the superego and the realities of the environment.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z="4000" smtClean="0"/>
              <a:t>Alfred Adler—Individual Psychology</a:t>
            </a:r>
          </a:p>
        </p:txBody>
      </p:sp>
      <p:sp>
        <p:nvSpPr>
          <p:cNvPr id="25603" name="Rectangle 3"/>
          <p:cNvSpPr>
            <a:spLocks noGrp="1" noChangeArrowheads="1"/>
          </p:cNvSpPr>
          <p:nvPr>
            <p:ph type="body" idx="1"/>
          </p:nvPr>
        </p:nvSpPr>
        <p:spPr/>
        <p:txBody>
          <a:bodyPr/>
          <a:lstStyle/>
          <a:p>
            <a:pPr eaLnBrk="1" hangingPunct="1">
              <a:defRPr/>
            </a:pPr>
            <a:r>
              <a:rPr lang="en-US" sz="2800" smtClean="0"/>
              <a:t>Our goals in life provide the source of our motivation—to obtain security and overcome feelings of inferiority</a:t>
            </a:r>
          </a:p>
          <a:p>
            <a:pPr eaLnBrk="1" hangingPunct="1">
              <a:defRPr/>
            </a:pPr>
            <a:r>
              <a:rPr lang="en-US" sz="2800" smtClean="0"/>
              <a:t>Inferiority Complex—feelings of inferiority develop from early childhood experiences of helplessness and incompetence</a:t>
            </a:r>
          </a:p>
          <a:p>
            <a:pPr eaLnBrk="1" hangingPunct="1">
              <a:defRPr/>
            </a:pPr>
            <a:r>
              <a:rPr lang="en-US" sz="2800" smtClean="0"/>
              <a:t>Birth order and family constellation are important concepts for Adlerian Psychology</a:t>
            </a:r>
            <a:br>
              <a:rPr lang="en-US" sz="2800" smtClean="0"/>
            </a:br>
            <a:endParaRPr lang="en-US" sz="2800" smtClean="0"/>
          </a:p>
        </p:txBody>
      </p:sp>
    </p:spTree>
  </p:cSld>
  <p:clrMapOvr>
    <a:masterClrMapping/>
  </p:clrMapOvr>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ahoma"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116</TotalTime>
  <Words>1317</Words>
  <Application>Microsoft Office PowerPoint</Application>
  <PresentationFormat>On-screen Show (4:3)</PresentationFormat>
  <Paragraphs>119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Tahoma</vt:lpstr>
      <vt:lpstr>Arial</vt:lpstr>
      <vt:lpstr>Wingdings</vt:lpstr>
      <vt:lpstr>Calibri</vt:lpstr>
      <vt:lpstr>Ocean</vt:lpstr>
      <vt:lpstr>Self-Awareness</vt:lpstr>
      <vt:lpstr>Development of our “Self-Image”</vt:lpstr>
      <vt:lpstr>Significant Others</vt:lpstr>
      <vt:lpstr>To ponder and discuss</vt:lpstr>
      <vt:lpstr>Social Comparison</vt:lpstr>
      <vt:lpstr>Social Comparison</vt:lpstr>
      <vt:lpstr>Freud’s Personality Structure</vt:lpstr>
      <vt:lpstr>Freud’s Personality Structure</vt:lpstr>
      <vt:lpstr>Alfred Adler—Individual Psychology</vt:lpstr>
      <vt:lpstr>Erikson’s Psychosocial Theory</vt:lpstr>
      <vt:lpstr>Erikson’s Stages 1 &amp; 2</vt:lpstr>
      <vt:lpstr>Erikson’s Stages 3 &amp; 4</vt:lpstr>
      <vt:lpstr>Erikson’s Stages 5 &amp; 6</vt:lpstr>
      <vt:lpstr>Erikson’s  Stages 7 &amp; 8</vt:lpstr>
      <vt:lpstr>Stages of Adult Development</vt:lpstr>
      <vt:lpstr>Levinson’s Stages</vt:lpstr>
      <vt:lpstr>Trait Theories</vt:lpstr>
      <vt:lpstr>Carl Rogers</vt:lpstr>
      <vt:lpstr>Viktor Frankl</vt:lpstr>
      <vt:lpstr>Virginia Satir</vt:lpstr>
      <vt:lpstr>Satir—Growth</vt:lpstr>
      <vt:lpstr>Thoughts and Environment</vt:lpstr>
      <vt:lpstr>Cognitive and Social Learning</vt:lpstr>
      <vt:lpstr>The Self</vt:lpstr>
      <vt:lpstr>The Personal Self-Image</vt:lpstr>
      <vt:lpstr>The “Real Self”</vt:lpstr>
      <vt:lpstr>Self-Esteem</vt:lpstr>
      <vt:lpstr>Improving Self-Esteem</vt:lpstr>
      <vt:lpstr>Improving Self-Esteem</vt:lpstr>
      <vt:lpstr>Daily Practices for the Real You</vt:lpstr>
    </vt:vector>
  </TitlesOfParts>
  <Company>Des Moines Area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Self-Awareness</dc:title>
  <dc:creator>jwilwerding</dc:creator>
  <cp:lastModifiedBy>Teacher E-Solutions</cp:lastModifiedBy>
  <cp:revision>5</cp:revision>
  <dcterms:created xsi:type="dcterms:W3CDTF">2005-06-06T14:07:17Z</dcterms:created>
  <dcterms:modified xsi:type="dcterms:W3CDTF">2019-01-18T15:53:46Z</dcterms:modified>
</cp:coreProperties>
</file>