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FF82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p:scale>
          <a:sx n="74" d="100"/>
          <a:sy n="74" d="100"/>
        </p:scale>
        <p:origin x="-58" y="-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atin typeface="Times New Roman" charset="0"/>
              </a:defRPr>
            </a:lvl1pPr>
          </a:lstStyle>
          <a:p>
            <a:pPr>
              <a:defRPr/>
            </a:pPr>
            <a:endParaRPr lang="en-US"/>
          </a:p>
        </p:txBody>
      </p:sp>
      <p:sp>
        <p:nvSpPr>
          <p:cNvPr id="4403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atin typeface="Times New Roman" charset="0"/>
              </a:defRPr>
            </a:lvl1pPr>
          </a:lstStyle>
          <a:p>
            <a:pPr>
              <a:defRPr/>
            </a:pPr>
            <a:endParaRPr lang="en-US"/>
          </a:p>
        </p:txBody>
      </p:sp>
      <p:sp>
        <p:nvSpPr>
          <p:cNvPr id="4403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atin typeface="Times New Roman" charset="0"/>
              </a:defRPr>
            </a:lvl1pPr>
          </a:lstStyle>
          <a:p>
            <a:pPr>
              <a:defRPr/>
            </a:pPr>
            <a:endParaRPr lang="en-US"/>
          </a:p>
        </p:txBody>
      </p:sp>
      <p:sp>
        <p:nvSpPr>
          <p:cNvPr id="4403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atin typeface="Times New Roman" charset="0"/>
              </a:defRPr>
            </a:lvl1pPr>
          </a:lstStyle>
          <a:p>
            <a:pPr>
              <a:defRPr/>
            </a:pPr>
            <a:fld id="{9A565352-205A-4E4D-A417-7FB4CECA9881}" type="slidenum">
              <a:rPr lang="en-US"/>
              <a:pPr>
                <a:defRPr/>
              </a:pPr>
              <a:t>‹#›</a:t>
            </a:fld>
            <a:endParaRPr lang="en-US"/>
          </a:p>
        </p:txBody>
      </p:sp>
    </p:spTree>
    <p:extLst>
      <p:ext uri="{BB962C8B-B14F-4D97-AF65-F5344CB8AC3E}">
        <p14:creationId xmlns:p14="http://schemas.microsoft.com/office/powerpoint/2010/main" val="99732170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1"/>
          <p:cNvGrpSpPr>
            <a:grpSpLocks/>
          </p:cNvGrpSpPr>
          <p:nvPr/>
        </p:nvGrpSpPr>
        <p:grpSpPr bwMode="auto">
          <a:xfrm>
            <a:off x="0" y="0"/>
            <a:ext cx="9144000" cy="6858000"/>
            <a:chOff x="0" y="0"/>
            <a:chExt cx="5760" cy="4320"/>
          </a:xfrm>
        </p:grpSpPr>
        <p:sp>
          <p:nvSpPr>
            <p:cNvPr id="5" name="Freeform 17" descr="D:\FRONTPAGE THEMES\CITRUS\CITTEXT.PNG"/>
            <p:cNvSpPr>
              <a:spLocks/>
            </p:cNvSpPr>
            <p:nvPr/>
          </p:nvSpPr>
          <p:spPr bwMode="auto">
            <a:xfrm>
              <a:off x="0" y="0"/>
              <a:ext cx="1824" cy="4320"/>
            </a:xfrm>
            <a:custGeom>
              <a:avLst/>
              <a:gdLst>
                <a:gd name="T0" fmla="*/ 0 w 1824"/>
                <a:gd name="T1" fmla="*/ 4320 h 3840"/>
                <a:gd name="T2" fmla="*/ 0 w 1824"/>
                <a:gd name="T3" fmla="*/ 0 h 3840"/>
                <a:gd name="T4" fmla="*/ 1824 w 1824"/>
                <a:gd name="T5" fmla="*/ 0 h 3840"/>
                <a:gd name="T6" fmla="*/ 583 w 1824"/>
                <a:gd name="T7" fmla="*/ 4320 h 3840"/>
                <a:gd name="T8" fmla="*/ 0 w 1824"/>
                <a:gd name="T9" fmla="*/ 4320 h 38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24" h="3840">
                  <a:moveTo>
                    <a:pt x="0" y="3840"/>
                  </a:moveTo>
                  <a:lnTo>
                    <a:pt x="0" y="0"/>
                  </a:lnTo>
                  <a:lnTo>
                    <a:pt x="1824" y="0"/>
                  </a:lnTo>
                  <a:cubicBezTo>
                    <a:pt x="74" y="1204"/>
                    <a:pt x="465" y="3655"/>
                    <a:pt x="583" y="3840"/>
                  </a:cubicBezTo>
                  <a:cubicBezTo>
                    <a:pt x="291" y="3840"/>
                    <a:pt x="0" y="3840"/>
                    <a:pt x="0" y="3840"/>
                  </a:cubicBezTo>
                  <a:close/>
                </a:path>
              </a:pathLst>
            </a:custGeom>
            <a:blipFill dpi="0" rotWithShape="0">
              <a:blip r:embed="rId2"/>
              <a:srcRect/>
              <a:tile tx="0" ty="0" sx="100000" sy="100000" flip="none" algn="tl"/>
            </a:bli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 name="Rectangle 7"/>
            <p:cNvSpPr>
              <a:spLocks noChangeArrowheads="1"/>
            </p:cNvSpPr>
            <p:nvPr/>
          </p:nvSpPr>
          <p:spPr bwMode="ltGray">
            <a:xfrm>
              <a:off x="1008" y="0"/>
              <a:ext cx="4752" cy="24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 name="Picture 8" descr="D:\FRONTPAGE THEMES\CITRUS\CITBANND.PNG"/>
            <p:cNvPicPr>
              <a:picLocks noChangeAspect="1" noChangeArrowheads="1"/>
            </p:cNvPicPr>
            <p:nvPr/>
          </p:nvPicPr>
          <p:blipFill>
            <a:blip r:embed="rId3">
              <a:extLst>
                <a:ext uri="{28A0092B-C50C-407E-A947-70E740481C1C}">
                  <a14:useLocalDpi xmlns:a14="http://schemas.microsoft.com/office/drawing/2010/main" val="0"/>
                </a:ext>
              </a:extLst>
            </a:blip>
            <a:srcRect l="30666" r="5334" b="86667"/>
            <a:stretch>
              <a:fillRect/>
            </a:stretch>
          </p:blipFill>
          <p:spPr bwMode="auto">
            <a:xfrm>
              <a:off x="1584" y="0"/>
              <a:ext cx="417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9"/>
            <p:cNvSpPr>
              <a:spLocks noChangeArrowheads="1"/>
            </p:cNvSpPr>
            <p:nvPr/>
          </p:nvSpPr>
          <p:spPr bwMode="auto">
            <a:xfrm>
              <a:off x="1008" y="240"/>
              <a:ext cx="4752" cy="48"/>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 name="Group 20"/>
            <p:cNvGrpSpPr>
              <a:grpSpLocks/>
            </p:cNvGrpSpPr>
            <p:nvPr userDrawn="1"/>
          </p:nvGrpSpPr>
          <p:grpSpPr bwMode="auto">
            <a:xfrm>
              <a:off x="0" y="2256"/>
              <a:ext cx="3642" cy="94"/>
              <a:chOff x="0" y="2256"/>
              <a:chExt cx="3642" cy="94"/>
            </a:xfrm>
          </p:grpSpPr>
          <p:sp>
            <p:nvSpPr>
              <p:cNvPr id="10" name="Freeform 10"/>
              <p:cNvSpPr>
                <a:spLocks/>
              </p:cNvSpPr>
              <p:nvPr/>
            </p:nvSpPr>
            <p:spPr bwMode="auto">
              <a:xfrm>
                <a:off x="0" y="2310"/>
                <a:ext cx="3642" cy="1"/>
              </a:xfrm>
              <a:custGeom>
                <a:avLst/>
                <a:gdLst>
                  <a:gd name="T0" fmla="*/ 0 w 3642"/>
                  <a:gd name="T1" fmla="*/ 0 h 1"/>
                  <a:gd name="T2" fmla="*/ 3642 w 3642"/>
                  <a:gd name="T3" fmla="*/ 0 h 1"/>
                  <a:gd name="T4" fmla="*/ 0 60000 65536"/>
                  <a:gd name="T5" fmla="*/ 0 60000 65536"/>
                </a:gdLst>
                <a:ahLst/>
                <a:cxnLst>
                  <a:cxn ang="T4">
                    <a:pos x="T0" y="T1"/>
                  </a:cxn>
                  <a:cxn ang="T5">
                    <a:pos x="T2" y="T3"/>
                  </a:cxn>
                </a:cxnLst>
                <a:rect l="0" t="0" r="r" b="b"/>
                <a:pathLst>
                  <a:path w="3642" h="1">
                    <a:moveTo>
                      <a:pt x="0" y="0"/>
                    </a:moveTo>
                    <a:lnTo>
                      <a:pt x="3642" y="0"/>
                    </a:lnTo>
                  </a:path>
                </a:pathLst>
              </a:custGeom>
              <a:noFill/>
              <a:ln w="952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1" name="Group 15"/>
              <p:cNvGrpSpPr>
                <a:grpSpLocks/>
              </p:cNvGrpSpPr>
              <p:nvPr/>
            </p:nvGrpSpPr>
            <p:grpSpPr bwMode="auto">
              <a:xfrm>
                <a:off x="960" y="2256"/>
                <a:ext cx="1678" cy="94"/>
                <a:chOff x="419" y="1193"/>
                <a:chExt cx="1678" cy="94"/>
              </a:xfrm>
            </p:grpSpPr>
            <p:sp>
              <p:nvSpPr>
                <p:cNvPr id="12" name="Oval 11"/>
                <p:cNvSpPr>
                  <a:spLocks noChangeArrowheads="1"/>
                </p:cNvSpPr>
                <p:nvPr userDrawn="1"/>
              </p:nvSpPr>
              <p:spPr bwMode="auto">
                <a:xfrm>
                  <a:off x="419" y="1193"/>
                  <a:ext cx="94" cy="94"/>
                </a:xfrm>
                <a:prstGeom prst="ellipse">
                  <a:avLst/>
                </a:prstGeom>
                <a:gradFill rotWithShape="0">
                  <a:gsLst>
                    <a:gs pos="0">
                      <a:schemeClr val="accent2"/>
                    </a:gs>
                    <a:gs pos="100000">
                      <a:schemeClr val="accent2">
                        <a:gamma/>
                        <a:shade val="60784"/>
                        <a:invGamma/>
                      </a:schemeClr>
                    </a:gs>
                  </a:gsLst>
                  <a:lin ang="0" scaled="1"/>
                </a:gradFill>
                <a:ln>
                  <a:noFill/>
                </a:ln>
                <a:effectLst/>
                <a:extLst>
                  <a:ext uri="{91240B29-F687-4F45-9708-019B960494DF}">
                    <a14:hiddenLine xmlns:a14="http://schemas.microsoft.com/office/drawing/2010/main" w="9525">
                      <a:solidFill>
                        <a:srgbClr val="00CC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latin typeface="Times New Roman" charset="0"/>
                  </a:endParaRPr>
                </a:p>
              </p:txBody>
            </p:sp>
            <p:sp>
              <p:nvSpPr>
                <p:cNvPr id="13" name="Oval 12"/>
                <p:cNvSpPr>
                  <a:spLocks noChangeArrowheads="1"/>
                </p:cNvSpPr>
                <p:nvPr userDrawn="1"/>
              </p:nvSpPr>
              <p:spPr bwMode="auto">
                <a:xfrm>
                  <a:off x="947" y="1193"/>
                  <a:ext cx="94" cy="94"/>
                </a:xfrm>
                <a:prstGeom prst="ellipse">
                  <a:avLst/>
                </a:prstGeom>
                <a:gradFill rotWithShape="0">
                  <a:gsLst>
                    <a:gs pos="0">
                      <a:schemeClr val="accent2"/>
                    </a:gs>
                    <a:gs pos="100000">
                      <a:schemeClr val="accent2">
                        <a:gamma/>
                        <a:shade val="60784"/>
                        <a:invGamma/>
                      </a:schemeClr>
                    </a:gs>
                  </a:gsLst>
                  <a:lin ang="0" scaled="1"/>
                </a:gradFill>
                <a:ln>
                  <a:noFill/>
                </a:ln>
                <a:effectLst/>
                <a:extLst>
                  <a:ext uri="{91240B29-F687-4F45-9708-019B960494DF}">
                    <a14:hiddenLine xmlns:a14="http://schemas.microsoft.com/office/drawing/2010/main" w="9525">
                      <a:solidFill>
                        <a:srgbClr val="00CC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latin typeface="Times New Roman" charset="0"/>
                  </a:endParaRPr>
                </a:p>
              </p:txBody>
            </p:sp>
            <p:sp>
              <p:nvSpPr>
                <p:cNvPr id="14" name="Oval 13"/>
                <p:cNvSpPr>
                  <a:spLocks noChangeArrowheads="1"/>
                </p:cNvSpPr>
                <p:nvPr userDrawn="1"/>
              </p:nvSpPr>
              <p:spPr bwMode="auto">
                <a:xfrm>
                  <a:off x="1475" y="1193"/>
                  <a:ext cx="94" cy="94"/>
                </a:xfrm>
                <a:prstGeom prst="ellipse">
                  <a:avLst/>
                </a:prstGeom>
                <a:gradFill rotWithShape="0">
                  <a:gsLst>
                    <a:gs pos="0">
                      <a:schemeClr val="accent2"/>
                    </a:gs>
                    <a:gs pos="100000">
                      <a:schemeClr val="accent2">
                        <a:gamma/>
                        <a:shade val="60784"/>
                        <a:invGamma/>
                      </a:schemeClr>
                    </a:gs>
                  </a:gsLst>
                  <a:lin ang="0" scaled="1"/>
                </a:gradFill>
                <a:ln>
                  <a:noFill/>
                </a:ln>
                <a:effectLst/>
                <a:extLst>
                  <a:ext uri="{91240B29-F687-4F45-9708-019B960494DF}">
                    <a14:hiddenLine xmlns:a14="http://schemas.microsoft.com/office/drawing/2010/main" w="9525">
                      <a:solidFill>
                        <a:srgbClr val="00CC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latin typeface="Times New Roman" charset="0"/>
                  </a:endParaRPr>
                </a:p>
              </p:txBody>
            </p:sp>
            <p:sp>
              <p:nvSpPr>
                <p:cNvPr id="15" name="Oval 14"/>
                <p:cNvSpPr>
                  <a:spLocks noChangeArrowheads="1"/>
                </p:cNvSpPr>
                <p:nvPr userDrawn="1"/>
              </p:nvSpPr>
              <p:spPr bwMode="auto">
                <a:xfrm>
                  <a:off x="2003" y="1193"/>
                  <a:ext cx="94" cy="94"/>
                </a:xfrm>
                <a:prstGeom prst="ellipse">
                  <a:avLst/>
                </a:prstGeom>
                <a:gradFill rotWithShape="0">
                  <a:gsLst>
                    <a:gs pos="0">
                      <a:schemeClr val="accent2"/>
                    </a:gs>
                    <a:gs pos="100000">
                      <a:schemeClr val="accent2">
                        <a:gamma/>
                        <a:shade val="60784"/>
                        <a:invGamma/>
                      </a:schemeClr>
                    </a:gs>
                  </a:gsLst>
                  <a:lin ang="0" scaled="1"/>
                </a:gradFill>
                <a:ln>
                  <a:noFill/>
                </a:ln>
                <a:effectLst/>
                <a:extLst>
                  <a:ext uri="{91240B29-F687-4F45-9708-019B960494DF}">
                    <a14:hiddenLine xmlns:a14="http://schemas.microsoft.com/office/drawing/2010/main" w="9525">
                      <a:solidFill>
                        <a:srgbClr val="00CC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latin typeface="Times New Roman" charset="0"/>
                  </a:endParaRPr>
                </a:p>
              </p:txBody>
            </p:sp>
          </p:grpSp>
        </p:grpSp>
      </p:grpSp>
      <p:sp>
        <p:nvSpPr>
          <p:cNvPr id="6146" name="Rectangle 2"/>
          <p:cNvSpPr>
            <a:spLocks noGrp="1" noChangeArrowheads="1"/>
          </p:cNvSpPr>
          <p:nvPr>
            <p:ph type="ctrTitle"/>
          </p:nvPr>
        </p:nvSpPr>
        <p:spPr>
          <a:xfrm>
            <a:off x="685800" y="2057400"/>
            <a:ext cx="7772400" cy="1143000"/>
          </a:xfrm>
        </p:spPr>
        <p:txBody>
          <a:bodyPr anchor="b"/>
          <a:lstStyle>
            <a:lvl1pPr>
              <a:defRPr/>
            </a:lvl1pPr>
          </a:lstStyle>
          <a:p>
            <a:pPr lvl="0"/>
            <a:r>
              <a:rPr lang="en-US" noProof="0" smtClean="0"/>
              <a:t>Click to edit Master title style</a:t>
            </a:r>
          </a:p>
        </p:txBody>
      </p:sp>
      <p:sp>
        <p:nvSpPr>
          <p:cNvPr id="6147" name="Rectangle 3"/>
          <p:cNvSpPr>
            <a:spLocks noGrp="1" noChangeArrowheads="1"/>
          </p:cNvSpPr>
          <p:nvPr>
            <p:ph type="subTitle" idx="1"/>
          </p:nvPr>
        </p:nvSpPr>
        <p:spPr>
          <a:xfrm>
            <a:off x="1524000" y="4038600"/>
            <a:ext cx="6400800" cy="17526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16" name="Rectangle 4"/>
          <p:cNvSpPr>
            <a:spLocks noGrp="1" noChangeArrowheads="1"/>
          </p:cNvSpPr>
          <p:nvPr>
            <p:ph type="dt" sz="half" idx="10"/>
          </p:nvPr>
        </p:nvSpPr>
        <p:spPr>
          <a:xfrm>
            <a:off x="685800" y="6324600"/>
            <a:ext cx="1905000" cy="457200"/>
          </a:xfrm>
        </p:spPr>
        <p:txBody>
          <a:bodyPr/>
          <a:lstStyle>
            <a:lvl1pPr>
              <a:defRPr smtClean="0"/>
            </a:lvl1pPr>
          </a:lstStyle>
          <a:p>
            <a:pPr>
              <a:defRPr/>
            </a:pPr>
            <a:endParaRPr lang="en-US"/>
          </a:p>
        </p:txBody>
      </p:sp>
      <p:sp>
        <p:nvSpPr>
          <p:cNvPr id="17" name="Rectangle 5"/>
          <p:cNvSpPr>
            <a:spLocks noGrp="1" noChangeArrowheads="1"/>
          </p:cNvSpPr>
          <p:nvPr>
            <p:ph type="ftr" sz="quarter" idx="11"/>
          </p:nvPr>
        </p:nvSpPr>
        <p:spPr>
          <a:xfrm>
            <a:off x="3124200" y="6324600"/>
            <a:ext cx="2895600" cy="457200"/>
          </a:xfrm>
        </p:spPr>
        <p:txBody>
          <a:bodyPr/>
          <a:lstStyle>
            <a:lvl1pPr>
              <a:defRPr smtClean="0"/>
            </a:lvl1pPr>
          </a:lstStyle>
          <a:p>
            <a:pPr>
              <a:defRPr/>
            </a:pPr>
            <a:endParaRPr lang="en-US"/>
          </a:p>
        </p:txBody>
      </p:sp>
      <p:sp>
        <p:nvSpPr>
          <p:cNvPr id="18" name="Rectangle 6"/>
          <p:cNvSpPr>
            <a:spLocks noGrp="1" noChangeArrowheads="1"/>
          </p:cNvSpPr>
          <p:nvPr>
            <p:ph type="sldNum" sz="quarter" idx="12"/>
          </p:nvPr>
        </p:nvSpPr>
        <p:spPr>
          <a:xfrm>
            <a:off x="6553200" y="6324600"/>
            <a:ext cx="1905000" cy="457200"/>
          </a:xfrm>
        </p:spPr>
        <p:txBody>
          <a:bodyPr/>
          <a:lstStyle>
            <a:lvl1pPr>
              <a:defRPr smtClean="0"/>
            </a:lvl1pPr>
          </a:lstStyle>
          <a:p>
            <a:pPr>
              <a:defRPr/>
            </a:pPr>
            <a:fld id="{C5F7BBF0-6FA8-48D3-A140-A3FA29CAE704}" type="slidenum">
              <a:rPr lang="en-US"/>
              <a:pPr>
                <a:defRPr/>
              </a:pPr>
              <a:t>‹#›</a:t>
            </a:fld>
            <a:endParaRPr lang="en-US"/>
          </a:p>
        </p:txBody>
      </p:sp>
    </p:spTree>
    <p:extLst>
      <p:ext uri="{BB962C8B-B14F-4D97-AF65-F5344CB8AC3E}">
        <p14:creationId xmlns:p14="http://schemas.microsoft.com/office/powerpoint/2010/main" val="4116904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D78926D-E02B-4E7D-83BA-B7095552CDA3}" type="slidenum">
              <a:rPr lang="en-US"/>
              <a:pPr>
                <a:defRPr/>
              </a:pPr>
              <a:t>‹#›</a:t>
            </a:fld>
            <a:endParaRPr lang="en-US"/>
          </a:p>
        </p:txBody>
      </p:sp>
    </p:spTree>
    <p:extLst>
      <p:ext uri="{BB962C8B-B14F-4D97-AF65-F5344CB8AC3E}">
        <p14:creationId xmlns:p14="http://schemas.microsoft.com/office/powerpoint/2010/main" val="1424392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62700" y="609600"/>
            <a:ext cx="1943100" cy="5638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609600"/>
            <a:ext cx="56769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2DD5959-460D-4D36-8CCB-0D42ACBB9F17}" type="slidenum">
              <a:rPr lang="en-US"/>
              <a:pPr>
                <a:defRPr/>
              </a:pPr>
              <a:t>‹#›</a:t>
            </a:fld>
            <a:endParaRPr lang="en-US"/>
          </a:p>
        </p:txBody>
      </p:sp>
    </p:spTree>
    <p:extLst>
      <p:ext uri="{BB962C8B-B14F-4D97-AF65-F5344CB8AC3E}">
        <p14:creationId xmlns:p14="http://schemas.microsoft.com/office/powerpoint/2010/main" val="33420929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3400" y="21336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495800" y="2133600"/>
            <a:ext cx="3810000" cy="4114800"/>
          </a:xfrm>
        </p:spPr>
        <p:txBody>
          <a:bodyPr/>
          <a:lstStyle/>
          <a:p>
            <a:pPr lvl="0"/>
            <a:endParaRPr lang="en-US"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3275D7F-363F-4FB6-A2C4-7A8E35A22A37}" type="slidenum">
              <a:rPr lang="en-US"/>
              <a:pPr>
                <a:defRPr/>
              </a:pPr>
              <a:t>‹#›</a:t>
            </a:fld>
            <a:endParaRPr lang="en-US"/>
          </a:p>
        </p:txBody>
      </p:sp>
    </p:spTree>
    <p:extLst>
      <p:ext uri="{BB962C8B-B14F-4D97-AF65-F5344CB8AC3E}">
        <p14:creationId xmlns:p14="http://schemas.microsoft.com/office/powerpoint/2010/main" val="1636771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2490A47-E43F-4FBB-BEFE-556B12823D0E}" type="slidenum">
              <a:rPr lang="en-US"/>
              <a:pPr>
                <a:defRPr/>
              </a:pPr>
              <a:t>‹#›</a:t>
            </a:fld>
            <a:endParaRPr lang="en-US"/>
          </a:p>
        </p:txBody>
      </p:sp>
    </p:spTree>
    <p:extLst>
      <p:ext uri="{BB962C8B-B14F-4D97-AF65-F5344CB8AC3E}">
        <p14:creationId xmlns:p14="http://schemas.microsoft.com/office/powerpoint/2010/main" val="2693152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0EB9977-8A37-4444-98E1-66A4305A842D}" type="slidenum">
              <a:rPr lang="en-US"/>
              <a:pPr>
                <a:defRPr/>
              </a:pPr>
              <a:t>‹#›</a:t>
            </a:fld>
            <a:endParaRPr lang="en-US"/>
          </a:p>
        </p:txBody>
      </p:sp>
    </p:spTree>
    <p:extLst>
      <p:ext uri="{BB962C8B-B14F-4D97-AF65-F5344CB8AC3E}">
        <p14:creationId xmlns:p14="http://schemas.microsoft.com/office/powerpoint/2010/main" val="2249836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21336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95800" y="21336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589EF95-E792-4681-9F45-47AE7F67D0E6}" type="slidenum">
              <a:rPr lang="en-US"/>
              <a:pPr>
                <a:defRPr/>
              </a:pPr>
              <a:t>‹#›</a:t>
            </a:fld>
            <a:endParaRPr lang="en-US"/>
          </a:p>
        </p:txBody>
      </p:sp>
    </p:spTree>
    <p:extLst>
      <p:ext uri="{BB962C8B-B14F-4D97-AF65-F5344CB8AC3E}">
        <p14:creationId xmlns:p14="http://schemas.microsoft.com/office/powerpoint/2010/main" val="34041060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FD5F9AD-6325-491B-831C-78D65716F94A}" type="slidenum">
              <a:rPr lang="en-US"/>
              <a:pPr>
                <a:defRPr/>
              </a:pPr>
              <a:t>‹#›</a:t>
            </a:fld>
            <a:endParaRPr lang="en-US"/>
          </a:p>
        </p:txBody>
      </p:sp>
    </p:spTree>
    <p:extLst>
      <p:ext uri="{BB962C8B-B14F-4D97-AF65-F5344CB8AC3E}">
        <p14:creationId xmlns:p14="http://schemas.microsoft.com/office/powerpoint/2010/main" val="2417844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3041FBC-8BD1-4D02-BCCD-E4EE0840F755}" type="slidenum">
              <a:rPr lang="en-US"/>
              <a:pPr>
                <a:defRPr/>
              </a:pPr>
              <a:t>‹#›</a:t>
            </a:fld>
            <a:endParaRPr lang="en-US"/>
          </a:p>
        </p:txBody>
      </p:sp>
    </p:spTree>
    <p:extLst>
      <p:ext uri="{BB962C8B-B14F-4D97-AF65-F5344CB8AC3E}">
        <p14:creationId xmlns:p14="http://schemas.microsoft.com/office/powerpoint/2010/main" val="403840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1843C65-0ADC-4794-8F10-AA07D034C523}" type="slidenum">
              <a:rPr lang="en-US"/>
              <a:pPr>
                <a:defRPr/>
              </a:pPr>
              <a:t>‹#›</a:t>
            </a:fld>
            <a:endParaRPr lang="en-US"/>
          </a:p>
        </p:txBody>
      </p:sp>
    </p:spTree>
    <p:extLst>
      <p:ext uri="{BB962C8B-B14F-4D97-AF65-F5344CB8AC3E}">
        <p14:creationId xmlns:p14="http://schemas.microsoft.com/office/powerpoint/2010/main" val="1258421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BEE3141-A9E5-490A-B696-56290C24FED3}" type="slidenum">
              <a:rPr lang="en-US"/>
              <a:pPr>
                <a:defRPr/>
              </a:pPr>
              <a:t>‹#›</a:t>
            </a:fld>
            <a:endParaRPr lang="en-US"/>
          </a:p>
        </p:txBody>
      </p:sp>
    </p:spTree>
    <p:extLst>
      <p:ext uri="{BB962C8B-B14F-4D97-AF65-F5344CB8AC3E}">
        <p14:creationId xmlns:p14="http://schemas.microsoft.com/office/powerpoint/2010/main" val="3359465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FAA56C4-DD20-4BE1-9766-C27D6D2CD0E0}" type="slidenum">
              <a:rPr lang="en-US"/>
              <a:pPr>
                <a:defRPr/>
              </a:pPr>
              <a:t>‹#›</a:t>
            </a:fld>
            <a:endParaRPr lang="en-US"/>
          </a:p>
        </p:txBody>
      </p:sp>
    </p:spTree>
    <p:extLst>
      <p:ext uri="{BB962C8B-B14F-4D97-AF65-F5344CB8AC3E}">
        <p14:creationId xmlns:p14="http://schemas.microsoft.com/office/powerpoint/2010/main" val="4042179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5"/>
          <p:cNvGrpSpPr>
            <a:grpSpLocks/>
          </p:cNvGrpSpPr>
          <p:nvPr/>
        </p:nvGrpSpPr>
        <p:grpSpPr bwMode="auto">
          <a:xfrm>
            <a:off x="152400" y="0"/>
            <a:ext cx="8991600" cy="6858000"/>
            <a:chOff x="96" y="0"/>
            <a:chExt cx="5664" cy="4320"/>
          </a:xfrm>
        </p:grpSpPr>
        <p:sp>
          <p:nvSpPr>
            <p:cNvPr id="1032" name="Rectangle 7"/>
            <p:cNvSpPr>
              <a:spLocks noChangeArrowheads="1"/>
            </p:cNvSpPr>
            <p:nvPr userDrawn="1"/>
          </p:nvSpPr>
          <p:spPr bwMode="ltGray">
            <a:xfrm>
              <a:off x="1008" y="0"/>
              <a:ext cx="4752" cy="24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1033" name="Picture 8" descr="D:\FRONTPAGE THEMES\CITRUS\CITBANND.PNG"/>
            <p:cNvPicPr>
              <a:picLocks noChangeAspect="1" noChangeArrowheads="1"/>
            </p:cNvPicPr>
            <p:nvPr userDrawn="1"/>
          </p:nvPicPr>
          <p:blipFill>
            <a:blip r:embed="rId14">
              <a:extLst>
                <a:ext uri="{28A0092B-C50C-407E-A947-70E740481C1C}">
                  <a14:useLocalDpi xmlns:a14="http://schemas.microsoft.com/office/drawing/2010/main" val="0"/>
                </a:ext>
              </a:extLst>
            </a:blip>
            <a:srcRect l="30666" r="5334" b="86667"/>
            <a:stretch>
              <a:fillRect/>
            </a:stretch>
          </p:blipFill>
          <p:spPr bwMode="auto">
            <a:xfrm>
              <a:off x="1584" y="0"/>
              <a:ext cx="417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Rectangle 9"/>
            <p:cNvSpPr>
              <a:spLocks noChangeArrowheads="1"/>
            </p:cNvSpPr>
            <p:nvPr userDrawn="1"/>
          </p:nvSpPr>
          <p:spPr bwMode="auto">
            <a:xfrm>
              <a:off x="1008" y="240"/>
              <a:ext cx="4752" cy="48"/>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5" name="Freeform 10"/>
            <p:cNvSpPr>
              <a:spLocks/>
            </p:cNvSpPr>
            <p:nvPr userDrawn="1"/>
          </p:nvSpPr>
          <p:spPr bwMode="auto">
            <a:xfrm>
              <a:off x="96" y="1248"/>
              <a:ext cx="4320" cy="3072"/>
            </a:xfrm>
            <a:custGeom>
              <a:avLst/>
              <a:gdLst>
                <a:gd name="T0" fmla="*/ 0 w 4320"/>
                <a:gd name="T1" fmla="*/ 3072 h 3264"/>
                <a:gd name="T2" fmla="*/ 0 w 4320"/>
                <a:gd name="T3" fmla="*/ 0 h 3264"/>
                <a:gd name="T4" fmla="*/ 4320 w 4320"/>
                <a:gd name="T5" fmla="*/ 0 h 3264"/>
                <a:gd name="T6" fmla="*/ 0 60000 65536"/>
                <a:gd name="T7" fmla="*/ 0 60000 65536"/>
                <a:gd name="T8" fmla="*/ 0 60000 65536"/>
              </a:gdLst>
              <a:ahLst/>
              <a:cxnLst>
                <a:cxn ang="T6">
                  <a:pos x="T0" y="T1"/>
                </a:cxn>
                <a:cxn ang="T7">
                  <a:pos x="T2" y="T3"/>
                </a:cxn>
                <a:cxn ang="T8">
                  <a:pos x="T4" y="T5"/>
                </a:cxn>
              </a:cxnLst>
              <a:rect l="0" t="0" r="r" b="b"/>
              <a:pathLst>
                <a:path w="4320" h="3264">
                  <a:moveTo>
                    <a:pt x="0" y="3264"/>
                  </a:moveTo>
                  <a:lnTo>
                    <a:pt x="0" y="0"/>
                  </a:lnTo>
                  <a:lnTo>
                    <a:pt x="4320" y="0"/>
                  </a:lnTo>
                </a:path>
              </a:pathLst>
            </a:custGeom>
            <a:noFill/>
            <a:ln w="952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Oval 11"/>
            <p:cNvSpPr>
              <a:spLocks noChangeArrowheads="1"/>
            </p:cNvSpPr>
            <p:nvPr userDrawn="1"/>
          </p:nvSpPr>
          <p:spPr bwMode="auto">
            <a:xfrm>
              <a:off x="419" y="1193"/>
              <a:ext cx="94" cy="94"/>
            </a:xfrm>
            <a:prstGeom prst="ellipse">
              <a:avLst/>
            </a:prstGeom>
            <a:gradFill rotWithShape="0">
              <a:gsLst>
                <a:gs pos="0">
                  <a:schemeClr val="accent2"/>
                </a:gs>
                <a:gs pos="100000">
                  <a:schemeClr val="accent2">
                    <a:gamma/>
                    <a:shade val="60784"/>
                    <a:invGamma/>
                  </a:schemeClr>
                </a:gs>
              </a:gsLst>
              <a:lin ang="0" scaled="1"/>
            </a:gradFill>
            <a:ln>
              <a:noFill/>
            </a:ln>
            <a:effectLst/>
            <a:extLst>
              <a:ext uri="{91240B29-F687-4F45-9708-019B960494DF}">
                <a14:hiddenLine xmlns:a14="http://schemas.microsoft.com/office/drawing/2010/main" w="9525">
                  <a:solidFill>
                    <a:srgbClr val="00CC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latin typeface="Times New Roman" charset="0"/>
              </a:endParaRPr>
            </a:p>
          </p:txBody>
        </p:sp>
        <p:sp>
          <p:nvSpPr>
            <p:cNvPr id="1036" name="Oval 12"/>
            <p:cNvSpPr>
              <a:spLocks noChangeArrowheads="1"/>
            </p:cNvSpPr>
            <p:nvPr userDrawn="1"/>
          </p:nvSpPr>
          <p:spPr bwMode="auto">
            <a:xfrm>
              <a:off x="947" y="1193"/>
              <a:ext cx="94" cy="94"/>
            </a:xfrm>
            <a:prstGeom prst="ellipse">
              <a:avLst/>
            </a:prstGeom>
            <a:gradFill rotWithShape="0">
              <a:gsLst>
                <a:gs pos="0">
                  <a:schemeClr val="accent2"/>
                </a:gs>
                <a:gs pos="100000">
                  <a:schemeClr val="accent2">
                    <a:gamma/>
                    <a:shade val="60784"/>
                    <a:invGamma/>
                  </a:schemeClr>
                </a:gs>
              </a:gsLst>
              <a:lin ang="0" scaled="1"/>
            </a:gradFill>
            <a:ln>
              <a:noFill/>
            </a:ln>
            <a:effectLst/>
            <a:extLst>
              <a:ext uri="{91240B29-F687-4F45-9708-019B960494DF}">
                <a14:hiddenLine xmlns:a14="http://schemas.microsoft.com/office/drawing/2010/main" w="9525">
                  <a:solidFill>
                    <a:srgbClr val="00CC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latin typeface="Times New Roman" charset="0"/>
              </a:endParaRPr>
            </a:p>
          </p:txBody>
        </p:sp>
        <p:sp>
          <p:nvSpPr>
            <p:cNvPr id="1037" name="Oval 13"/>
            <p:cNvSpPr>
              <a:spLocks noChangeArrowheads="1"/>
            </p:cNvSpPr>
            <p:nvPr userDrawn="1"/>
          </p:nvSpPr>
          <p:spPr bwMode="auto">
            <a:xfrm>
              <a:off x="1475" y="1193"/>
              <a:ext cx="94" cy="94"/>
            </a:xfrm>
            <a:prstGeom prst="ellipse">
              <a:avLst/>
            </a:prstGeom>
            <a:gradFill rotWithShape="0">
              <a:gsLst>
                <a:gs pos="0">
                  <a:schemeClr val="accent2"/>
                </a:gs>
                <a:gs pos="100000">
                  <a:schemeClr val="accent2">
                    <a:gamma/>
                    <a:shade val="60784"/>
                    <a:invGamma/>
                  </a:schemeClr>
                </a:gs>
              </a:gsLst>
              <a:lin ang="0" scaled="1"/>
            </a:gradFill>
            <a:ln>
              <a:noFill/>
            </a:ln>
            <a:effectLst/>
            <a:extLst>
              <a:ext uri="{91240B29-F687-4F45-9708-019B960494DF}">
                <a14:hiddenLine xmlns:a14="http://schemas.microsoft.com/office/drawing/2010/main" w="9525">
                  <a:solidFill>
                    <a:srgbClr val="00CC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latin typeface="Times New Roman" charset="0"/>
              </a:endParaRPr>
            </a:p>
          </p:txBody>
        </p:sp>
        <p:sp>
          <p:nvSpPr>
            <p:cNvPr id="1038" name="Oval 14"/>
            <p:cNvSpPr>
              <a:spLocks noChangeArrowheads="1"/>
            </p:cNvSpPr>
            <p:nvPr userDrawn="1"/>
          </p:nvSpPr>
          <p:spPr bwMode="auto">
            <a:xfrm>
              <a:off x="2003" y="1193"/>
              <a:ext cx="94" cy="94"/>
            </a:xfrm>
            <a:prstGeom prst="ellipse">
              <a:avLst/>
            </a:prstGeom>
            <a:gradFill rotWithShape="0">
              <a:gsLst>
                <a:gs pos="0">
                  <a:schemeClr val="accent2"/>
                </a:gs>
                <a:gs pos="100000">
                  <a:schemeClr val="accent2">
                    <a:gamma/>
                    <a:shade val="60784"/>
                    <a:invGamma/>
                  </a:schemeClr>
                </a:gs>
              </a:gsLst>
              <a:lin ang="0" scaled="1"/>
            </a:gradFill>
            <a:ln>
              <a:noFill/>
            </a:ln>
            <a:effectLst/>
            <a:extLst>
              <a:ext uri="{91240B29-F687-4F45-9708-019B960494DF}">
                <a14:hiddenLine xmlns:a14="http://schemas.microsoft.com/office/drawing/2010/main" w="9525">
                  <a:solidFill>
                    <a:srgbClr val="00CC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latin typeface="Times New Roman" charset="0"/>
              </a:endParaRPr>
            </a:p>
          </p:txBody>
        </p:sp>
      </p:grpSp>
      <p:sp>
        <p:nvSpPr>
          <p:cNvPr id="1027" name="Rectangle 2"/>
          <p:cNvSpPr>
            <a:spLocks noGrp="1" noChangeArrowheads="1"/>
          </p:cNvSpPr>
          <p:nvPr>
            <p:ph type="title"/>
          </p:nvPr>
        </p:nvSpPr>
        <p:spPr bwMode="auto">
          <a:xfrm>
            <a:off x="5334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533400" y="2133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 name="Rectangle 4"/>
          <p:cNvSpPr>
            <a:spLocks noGrp="1" noChangeArrowheads="1"/>
          </p:cNvSpPr>
          <p:nvPr>
            <p:ph type="dt" sz="half" idx="2"/>
          </p:nvPr>
        </p:nvSpPr>
        <p:spPr bwMode="auto">
          <a:xfrm>
            <a:off x="5334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smtClean="0">
                <a:latin typeface="+mn-lt"/>
              </a:defRPr>
            </a:lvl1pPr>
          </a:lstStyle>
          <a:p>
            <a:pPr>
              <a:defRPr/>
            </a:pPr>
            <a:endParaRPr lang="en-US"/>
          </a:p>
        </p:txBody>
      </p:sp>
      <p:sp>
        <p:nvSpPr>
          <p:cNvPr id="1029" name="Rectangle 5"/>
          <p:cNvSpPr>
            <a:spLocks noGrp="1" noChangeArrowheads="1"/>
          </p:cNvSpPr>
          <p:nvPr>
            <p:ph type="ftr" sz="quarter" idx="3"/>
          </p:nvPr>
        </p:nvSpPr>
        <p:spPr bwMode="auto">
          <a:xfrm>
            <a:off x="2971800" y="63246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smtClean="0">
                <a:latin typeface="+mn-lt"/>
              </a:defRPr>
            </a:lvl1pPr>
          </a:lstStyle>
          <a:p>
            <a:pPr>
              <a:defRPr/>
            </a:pPr>
            <a:endParaRPr lang="en-US"/>
          </a:p>
        </p:txBody>
      </p:sp>
      <p:sp>
        <p:nvSpPr>
          <p:cNvPr id="1030" name="Rectangle 6"/>
          <p:cNvSpPr>
            <a:spLocks noGrp="1" noChangeArrowheads="1"/>
          </p:cNvSpPr>
          <p:nvPr>
            <p:ph type="sldNum" sz="quarter" idx="4"/>
          </p:nvPr>
        </p:nvSpPr>
        <p:spPr bwMode="auto">
          <a:xfrm>
            <a:off x="64008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smtClean="0">
                <a:latin typeface="+mn-lt"/>
              </a:defRPr>
            </a:lvl1pPr>
          </a:lstStyle>
          <a:p>
            <a:pPr>
              <a:defRPr/>
            </a:pPr>
            <a:fld id="{C320141F-EE2F-4CD1-8CBE-1AE18B35F5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ahoma" pitchFamily="34" charset="0"/>
        </a:defRPr>
      </a:lvl2pPr>
      <a:lvl3pPr algn="ctr" rtl="0" eaLnBrk="0" fontAlgn="base" hangingPunct="0">
        <a:spcBef>
          <a:spcPct val="0"/>
        </a:spcBef>
        <a:spcAft>
          <a:spcPct val="0"/>
        </a:spcAft>
        <a:defRPr sz="4400">
          <a:solidFill>
            <a:schemeClr val="tx2"/>
          </a:solidFill>
          <a:latin typeface="Tahoma" pitchFamily="34" charset="0"/>
        </a:defRPr>
      </a:lvl3pPr>
      <a:lvl4pPr algn="ctr" rtl="0" eaLnBrk="0" fontAlgn="base" hangingPunct="0">
        <a:spcBef>
          <a:spcPct val="0"/>
        </a:spcBef>
        <a:spcAft>
          <a:spcPct val="0"/>
        </a:spcAft>
        <a:defRPr sz="4400">
          <a:solidFill>
            <a:schemeClr val="tx2"/>
          </a:solidFill>
          <a:latin typeface="Tahoma" pitchFamily="34" charset="0"/>
        </a:defRPr>
      </a:lvl4pPr>
      <a:lvl5pPr algn="ctr" rtl="0" eaLnBrk="0" fontAlgn="base" hangingPunct="0">
        <a:spcBef>
          <a:spcPct val="0"/>
        </a:spcBef>
        <a:spcAft>
          <a:spcPct val="0"/>
        </a:spcAft>
        <a:defRPr sz="4400">
          <a:solidFill>
            <a:schemeClr val="tx2"/>
          </a:solidFill>
          <a:latin typeface="Tahoma" pitchFamily="34" charset="0"/>
        </a:defRPr>
      </a:lvl5pPr>
      <a:lvl6pPr marL="457200" algn="ctr" rtl="0" fontAlgn="base">
        <a:spcBef>
          <a:spcPct val="0"/>
        </a:spcBef>
        <a:spcAft>
          <a:spcPct val="0"/>
        </a:spcAft>
        <a:defRPr sz="4400">
          <a:solidFill>
            <a:schemeClr val="tx2"/>
          </a:solidFill>
          <a:latin typeface="Tahoma" pitchFamily="34" charset="0"/>
        </a:defRPr>
      </a:lvl6pPr>
      <a:lvl7pPr marL="914400" algn="ctr" rtl="0" fontAlgn="base">
        <a:spcBef>
          <a:spcPct val="0"/>
        </a:spcBef>
        <a:spcAft>
          <a:spcPct val="0"/>
        </a:spcAft>
        <a:defRPr sz="4400">
          <a:solidFill>
            <a:schemeClr val="tx2"/>
          </a:solidFill>
          <a:latin typeface="Tahoma" pitchFamily="34" charset="0"/>
        </a:defRPr>
      </a:lvl7pPr>
      <a:lvl8pPr marL="1371600" algn="ctr" rtl="0" fontAlgn="base">
        <a:spcBef>
          <a:spcPct val="0"/>
        </a:spcBef>
        <a:spcAft>
          <a:spcPct val="0"/>
        </a:spcAft>
        <a:defRPr sz="4400">
          <a:solidFill>
            <a:schemeClr val="tx2"/>
          </a:solidFill>
          <a:latin typeface="Tahoma" pitchFamily="34" charset="0"/>
        </a:defRPr>
      </a:lvl8pPr>
      <a:lvl9pPr marL="1828800" algn="ctr"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hlink"/>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6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accent1"/>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folHlink"/>
        </a:buClr>
        <a:buSzPct val="70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SzPct val="55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SzPct val="55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SzPct val="55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SzPct val="55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SzPct val="55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negafox.com/sss/index.php?tabnum=3&amp;page=11&amp;workshop=Self-Estee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smtClean="0"/>
              <a:t>SELF-ESTEEM</a:t>
            </a:r>
          </a:p>
        </p:txBody>
      </p:sp>
      <p:sp>
        <p:nvSpPr>
          <p:cNvPr id="3075" name="Rectangle 3"/>
          <p:cNvSpPr>
            <a:spLocks noGrp="1" noChangeArrowheads="1"/>
          </p:cNvSpPr>
          <p:nvPr>
            <p:ph type="subTitle" idx="1"/>
          </p:nvPr>
        </p:nvSpPr>
        <p:spPr/>
        <p:txBody>
          <a:bodyPr/>
          <a:lstStyle/>
          <a:p>
            <a:pPr eaLnBrk="1" hangingPunct="1"/>
            <a:r>
              <a:rPr lang="en-US" smtClean="0"/>
              <a:t>Student Support Services</a:t>
            </a:r>
          </a:p>
          <a:p>
            <a:pPr eaLnBrk="1" hangingPunct="1"/>
            <a:r>
              <a:rPr lang="en-US" smtClean="0"/>
              <a:t>Spring 2004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457200" y="2362200"/>
            <a:ext cx="8305800" cy="429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a:latin typeface="Tahoma" pitchFamily="34" charset="0"/>
              </a:rPr>
              <a:t>Step 5</a:t>
            </a:r>
          </a:p>
          <a:p>
            <a:pPr eaLnBrk="1" hangingPunct="1">
              <a:spcBef>
                <a:spcPct val="50000"/>
              </a:spcBef>
            </a:pPr>
            <a:r>
              <a:rPr lang="en-US" b="1">
                <a:latin typeface="Tahoma" pitchFamily="34" charset="0"/>
              </a:rPr>
              <a:t>-Exhibit a good attitude.</a:t>
            </a:r>
          </a:p>
          <a:p>
            <a:pPr eaLnBrk="1" hangingPunct="1">
              <a:spcBef>
                <a:spcPct val="50000"/>
              </a:spcBef>
            </a:pPr>
            <a:r>
              <a:rPr lang="en-US" b="1">
                <a:latin typeface="Tahoma" pitchFamily="34" charset="0"/>
              </a:rPr>
              <a:t>Step 6</a:t>
            </a:r>
          </a:p>
          <a:p>
            <a:pPr eaLnBrk="1" hangingPunct="1">
              <a:spcBef>
                <a:spcPct val="50000"/>
              </a:spcBef>
            </a:pPr>
            <a:r>
              <a:rPr lang="en-US" b="1">
                <a:latin typeface="Tahoma" pitchFamily="34" charset="0"/>
              </a:rPr>
              <a:t>-Get plenty of rest.</a:t>
            </a:r>
          </a:p>
          <a:p>
            <a:pPr eaLnBrk="1" hangingPunct="1">
              <a:spcBef>
                <a:spcPct val="50000"/>
              </a:spcBef>
            </a:pPr>
            <a:r>
              <a:rPr lang="en-US" b="1">
                <a:latin typeface="Tahoma" pitchFamily="34" charset="0"/>
              </a:rPr>
              <a:t>Step 7</a:t>
            </a:r>
          </a:p>
          <a:p>
            <a:pPr eaLnBrk="1" hangingPunct="1">
              <a:spcBef>
                <a:spcPct val="50000"/>
              </a:spcBef>
            </a:pPr>
            <a:r>
              <a:rPr lang="en-US" b="1">
                <a:latin typeface="Tahoma" pitchFamily="34" charset="0"/>
              </a:rPr>
              <a:t>-Make your work skills your own</a:t>
            </a:r>
          </a:p>
          <a:p>
            <a:pPr eaLnBrk="1" hangingPunct="1">
              <a:spcBef>
                <a:spcPct val="50000"/>
              </a:spcBef>
            </a:pPr>
            <a:r>
              <a:rPr lang="en-US" b="1">
                <a:latin typeface="Tahoma" pitchFamily="34" charset="0"/>
              </a:rPr>
              <a:t>Step 8</a:t>
            </a:r>
          </a:p>
          <a:p>
            <a:pPr eaLnBrk="1" hangingPunct="1">
              <a:spcBef>
                <a:spcPct val="50000"/>
              </a:spcBef>
            </a:pPr>
            <a:r>
              <a:rPr lang="en-US" b="1">
                <a:latin typeface="Tahoma" pitchFamily="34" charset="0"/>
              </a:rPr>
              <a:t>-Practice your talents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381000" y="2362200"/>
            <a:ext cx="8458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endParaRPr lang="en-US"/>
          </a:p>
        </p:txBody>
      </p:sp>
      <p:sp>
        <p:nvSpPr>
          <p:cNvPr id="13315" name="Text Box 3"/>
          <p:cNvSpPr txBox="1">
            <a:spLocks noChangeArrowheads="1"/>
          </p:cNvSpPr>
          <p:nvPr/>
        </p:nvSpPr>
        <p:spPr bwMode="auto">
          <a:xfrm>
            <a:off x="304800" y="2286000"/>
            <a:ext cx="8382000" cy="429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a:latin typeface="Tahoma" pitchFamily="34" charset="0"/>
              </a:rPr>
              <a:t>Step 9</a:t>
            </a:r>
          </a:p>
          <a:p>
            <a:pPr eaLnBrk="1" hangingPunct="1">
              <a:spcBef>
                <a:spcPct val="50000"/>
              </a:spcBef>
            </a:pPr>
            <a:r>
              <a:rPr lang="en-US" b="1">
                <a:latin typeface="Tahoma" pitchFamily="34" charset="0"/>
              </a:rPr>
              <a:t>-Become physically fit.</a:t>
            </a:r>
          </a:p>
          <a:p>
            <a:pPr eaLnBrk="1" hangingPunct="1">
              <a:spcBef>
                <a:spcPct val="50000"/>
              </a:spcBef>
            </a:pPr>
            <a:r>
              <a:rPr lang="en-US" b="1">
                <a:latin typeface="Tahoma" pitchFamily="34" charset="0"/>
              </a:rPr>
              <a:t>Step 10</a:t>
            </a:r>
          </a:p>
          <a:p>
            <a:pPr eaLnBrk="1" hangingPunct="1">
              <a:spcBef>
                <a:spcPct val="50000"/>
              </a:spcBef>
            </a:pPr>
            <a:r>
              <a:rPr lang="en-US" b="1">
                <a:latin typeface="Tahoma" pitchFamily="34" charset="0"/>
              </a:rPr>
              <a:t>-Learn new things.</a:t>
            </a:r>
          </a:p>
          <a:p>
            <a:pPr eaLnBrk="1" hangingPunct="1">
              <a:spcBef>
                <a:spcPct val="50000"/>
              </a:spcBef>
            </a:pPr>
            <a:r>
              <a:rPr lang="en-US" b="1">
                <a:latin typeface="Tahoma" pitchFamily="34" charset="0"/>
              </a:rPr>
              <a:t>Step 11</a:t>
            </a:r>
          </a:p>
          <a:p>
            <a:pPr eaLnBrk="1" hangingPunct="1">
              <a:spcBef>
                <a:spcPct val="50000"/>
              </a:spcBef>
            </a:pPr>
            <a:r>
              <a:rPr lang="en-US" b="1">
                <a:latin typeface="Tahoma" pitchFamily="34" charset="0"/>
              </a:rPr>
              <a:t>-Improve your personal relationships.</a:t>
            </a:r>
          </a:p>
          <a:p>
            <a:pPr eaLnBrk="1" hangingPunct="1">
              <a:spcBef>
                <a:spcPct val="50000"/>
              </a:spcBef>
            </a:pPr>
            <a:r>
              <a:rPr lang="en-US" b="1">
                <a:latin typeface="Tahoma" pitchFamily="34" charset="0"/>
              </a:rPr>
              <a:t>Step 12</a:t>
            </a:r>
          </a:p>
          <a:p>
            <a:pPr eaLnBrk="1" hangingPunct="1">
              <a:spcBef>
                <a:spcPct val="50000"/>
              </a:spcBef>
            </a:pPr>
            <a:r>
              <a:rPr lang="en-US" b="1">
                <a:latin typeface="Tahoma" pitchFamily="34" charset="0"/>
              </a:rPr>
              <a:t>-Dress well!</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Lets Review</a:t>
            </a:r>
          </a:p>
        </p:txBody>
      </p:sp>
      <p:sp>
        <p:nvSpPr>
          <p:cNvPr id="14339" name="Rectangle 3"/>
          <p:cNvSpPr>
            <a:spLocks noGrp="1" noChangeArrowheads="1"/>
          </p:cNvSpPr>
          <p:nvPr>
            <p:ph type="body" idx="1"/>
          </p:nvPr>
        </p:nvSpPr>
        <p:spPr/>
        <p:txBody>
          <a:bodyPr/>
          <a:lstStyle/>
          <a:p>
            <a:pPr eaLnBrk="1" hangingPunct="1">
              <a:lnSpc>
                <a:spcPct val="90000"/>
              </a:lnSpc>
            </a:pPr>
            <a:r>
              <a:rPr lang="en-US" sz="2800" smtClean="0"/>
              <a:t>Self-esteem comes from every experience of your life.</a:t>
            </a:r>
          </a:p>
          <a:p>
            <a:pPr eaLnBrk="1" hangingPunct="1">
              <a:lnSpc>
                <a:spcPct val="90000"/>
              </a:lnSpc>
            </a:pPr>
            <a:r>
              <a:rPr lang="en-US" sz="2800" smtClean="0"/>
              <a:t>How you view yourself affects everything you do in life.</a:t>
            </a:r>
          </a:p>
          <a:p>
            <a:pPr eaLnBrk="1" hangingPunct="1">
              <a:lnSpc>
                <a:spcPct val="90000"/>
              </a:lnSpc>
            </a:pPr>
            <a:r>
              <a:rPr lang="en-US" sz="2800" smtClean="0"/>
              <a:t>High self-esteem gives you a GOOD feeling about yourself.</a:t>
            </a:r>
          </a:p>
          <a:p>
            <a:pPr eaLnBrk="1" hangingPunct="1">
              <a:lnSpc>
                <a:spcPct val="90000"/>
              </a:lnSpc>
            </a:pPr>
            <a:r>
              <a:rPr lang="en-US" sz="2800" smtClean="0"/>
              <a:t>Low self-esteem distorts your view of yourself.</a:t>
            </a:r>
          </a:p>
          <a:p>
            <a:pPr eaLnBrk="1" hangingPunct="1">
              <a:lnSpc>
                <a:spcPct val="90000"/>
              </a:lnSpc>
            </a:pPr>
            <a:r>
              <a:rPr lang="en-US" sz="2800" smtClean="0"/>
              <a:t>Self-esteem can me improved!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t>Final Thought</a:t>
            </a:r>
          </a:p>
        </p:txBody>
      </p:sp>
      <p:sp>
        <p:nvSpPr>
          <p:cNvPr id="15363" name="Rectangle 3"/>
          <p:cNvSpPr>
            <a:spLocks noGrp="1" noChangeArrowheads="1"/>
          </p:cNvSpPr>
          <p:nvPr>
            <p:ph type="body" idx="1"/>
          </p:nvPr>
        </p:nvSpPr>
        <p:spPr/>
        <p:txBody>
          <a:bodyPr/>
          <a:lstStyle/>
          <a:p>
            <a:pPr eaLnBrk="1" hangingPunct="1"/>
            <a:r>
              <a:rPr lang="en-US" smtClean="0"/>
              <a:t>You are a unique individual. No one else is like you in the whole world. This makes you special already!</a:t>
            </a:r>
          </a:p>
          <a:p>
            <a:pPr eaLnBrk="1" hangingPunct="1"/>
            <a:r>
              <a:rPr lang="en-US" smtClean="0"/>
              <a:t>Our time in this world is limited. Make it happen for you so you leave your mark in history!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p:txBody>
          <a:bodyPr/>
          <a:lstStyle/>
          <a:p>
            <a:pPr eaLnBrk="1" hangingPunct="1"/>
            <a:r>
              <a:rPr lang="en-US" smtClean="0"/>
              <a:t>Thank you for Coming!</a:t>
            </a:r>
          </a:p>
        </p:txBody>
      </p:sp>
      <p:sp>
        <p:nvSpPr>
          <p:cNvPr id="16387" name="Rectangle 3"/>
          <p:cNvSpPr>
            <a:spLocks noGrp="1" noChangeArrowheads="1"/>
          </p:cNvSpPr>
          <p:nvPr>
            <p:ph type="subTitle" idx="1"/>
          </p:nvPr>
        </p:nvSpPr>
        <p:spPr/>
        <p:txBody>
          <a:bodyPr/>
          <a:lstStyle/>
          <a:p>
            <a:pPr eaLnBrk="1" hangingPunct="1"/>
            <a:r>
              <a:rPr lang="en-US" smtClean="0"/>
              <a:t>Student Support Services </a:t>
            </a:r>
          </a:p>
          <a:p>
            <a:pPr eaLnBrk="1" hangingPunct="1"/>
            <a:r>
              <a:rPr lang="en-US" smtClean="0"/>
              <a:t>Spring 2004</a:t>
            </a:r>
          </a:p>
        </p:txBody>
      </p:sp>
      <p:sp>
        <p:nvSpPr>
          <p:cNvPr id="16388" name="Text Box 5"/>
          <p:cNvSpPr txBox="1">
            <a:spLocks noChangeArrowheads="1"/>
          </p:cNvSpPr>
          <p:nvPr/>
        </p:nvSpPr>
        <p:spPr bwMode="auto">
          <a:xfrm>
            <a:off x="3048000" y="5562600"/>
            <a:ext cx="3733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hlinkClick r:id="rId2"/>
              </a:rPr>
              <a:t>Workshop Feedback Form</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mtClean="0"/>
              <a:t>Workshop Overview</a:t>
            </a:r>
          </a:p>
        </p:txBody>
      </p:sp>
      <p:sp>
        <p:nvSpPr>
          <p:cNvPr id="4099" name="Rectangle 3"/>
          <p:cNvSpPr>
            <a:spLocks noGrp="1" noChangeArrowheads="1"/>
          </p:cNvSpPr>
          <p:nvPr>
            <p:ph type="body" idx="1"/>
          </p:nvPr>
        </p:nvSpPr>
        <p:spPr/>
        <p:txBody>
          <a:bodyPr/>
          <a:lstStyle/>
          <a:p>
            <a:pPr eaLnBrk="1" hangingPunct="1"/>
            <a:r>
              <a:rPr lang="en-US" smtClean="0"/>
              <a:t>Self-Esteem…What is it?</a:t>
            </a:r>
          </a:p>
          <a:p>
            <a:pPr eaLnBrk="1" hangingPunct="1"/>
            <a:r>
              <a:rPr lang="en-US" smtClean="0"/>
              <a:t>Self-Esteem…What’s it made of?</a:t>
            </a:r>
          </a:p>
          <a:p>
            <a:pPr eaLnBrk="1" hangingPunct="1"/>
            <a:r>
              <a:rPr lang="en-US" smtClean="0"/>
              <a:t>Types of Self-esteem</a:t>
            </a:r>
          </a:p>
          <a:p>
            <a:pPr eaLnBrk="1" hangingPunct="1"/>
            <a:r>
              <a:rPr lang="en-US" smtClean="0"/>
              <a:t>The secret to improving Self-esteem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mtClean="0"/>
              <a:t>Self-Esteem…What is it?</a:t>
            </a:r>
          </a:p>
        </p:txBody>
      </p:sp>
      <p:sp>
        <p:nvSpPr>
          <p:cNvPr id="5123" name="Rectangle 3"/>
          <p:cNvSpPr>
            <a:spLocks noGrp="1" noChangeArrowheads="1"/>
          </p:cNvSpPr>
          <p:nvPr>
            <p:ph type="body" sz="half" idx="1"/>
          </p:nvPr>
        </p:nvSpPr>
        <p:spPr/>
        <p:txBody>
          <a:bodyPr/>
          <a:lstStyle/>
          <a:p>
            <a:pPr eaLnBrk="1" hangingPunct="1"/>
            <a:r>
              <a:rPr lang="en-US" sz="2800" smtClean="0"/>
              <a:t>Self-esteem refers to the way we see and think about ourselves.</a:t>
            </a:r>
          </a:p>
        </p:txBody>
      </p:sp>
      <p:pic>
        <p:nvPicPr>
          <p:cNvPr id="5124" name="Picture 5" descr="C:\Program Files\Microsoft Office\Clipart\smbusbas\bd10568_.wmf"/>
          <p:cNvPicPr>
            <a:picLocks noGrp="1" noChangeAspect="1" noChangeArrowheads="1"/>
          </p:cNvPicPr>
          <p:nvPr>
            <p:ph type="clipArt" sz="half" idx="2"/>
          </p:nvPr>
        </p:nvPicPr>
        <p:blipFill>
          <a:blip r:embed="rId2">
            <a:extLst>
              <a:ext uri="{28A0092B-C50C-407E-A947-70E740481C1C}">
                <a14:useLocalDpi xmlns:a14="http://schemas.microsoft.com/office/drawing/2010/main" val="0"/>
              </a:ext>
            </a:extLst>
          </a:blip>
          <a:srcRect/>
          <a:stretch>
            <a:fillRect/>
          </a:stretch>
        </p:blipFill>
        <p:spPr>
          <a:xfrm>
            <a:off x="4824413" y="2133600"/>
            <a:ext cx="3152775" cy="4114800"/>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z="4000" smtClean="0"/>
              <a:t>Self-Esteem…What’s it made of?</a:t>
            </a:r>
          </a:p>
        </p:txBody>
      </p:sp>
      <p:sp>
        <p:nvSpPr>
          <p:cNvPr id="6147" name="Rectangle 3"/>
          <p:cNvSpPr>
            <a:spLocks noGrp="1" noChangeArrowheads="1"/>
          </p:cNvSpPr>
          <p:nvPr>
            <p:ph type="body" sz="half" idx="1"/>
          </p:nvPr>
        </p:nvSpPr>
        <p:spPr/>
        <p:txBody>
          <a:bodyPr/>
          <a:lstStyle/>
          <a:p>
            <a:pPr eaLnBrk="1" hangingPunct="1"/>
            <a:r>
              <a:rPr lang="en-US" sz="2400" b="1" smtClean="0"/>
              <a:t>Your self-esteem is made up of all the experiences and interpersonal relationships you’ve had in your life. Everyone you’ve ever met has added to or taken away from how you see yourself!</a:t>
            </a:r>
          </a:p>
        </p:txBody>
      </p:sp>
      <p:pic>
        <p:nvPicPr>
          <p:cNvPr id="6148" name="Picture 5" descr="C:\Program Files\Common Files\Microsoft Shared\Clipart\cagcat50\bd05545_.wmf"/>
          <p:cNvPicPr>
            <a:picLocks noGrp="1" noChangeAspect="1" noChangeArrowheads="1"/>
          </p:cNvPicPr>
          <p:nvPr>
            <p:ph type="clipArt" sz="half" idx="2"/>
          </p:nvPr>
        </p:nvPicPr>
        <p:blipFill>
          <a:blip r:embed="rId2">
            <a:extLst>
              <a:ext uri="{28A0092B-C50C-407E-A947-70E740481C1C}">
                <a14:useLocalDpi xmlns:a14="http://schemas.microsoft.com/office/drawing/2010/main" val="0"/>
              </a:ext>
            </a:extLst>
          </a:blip>
          <a:srcRect/>
          <a:stretch>
            <a:fillRect/>
          </a:stretch>
        </p:blipFill>
        <p:spPr>
          <a:xfrm>
            <a:off x="4495800" y="2317750"/>
            <a:ext cx="3810000" cy="3744913"/>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z="4000" smtClean="0"/>
              <a:t>The Effects of High Self-Esteem</a:t>
            </a:r>
          </a:p>
        </p:txBody>
      </p:sp>
      <p:sp>
        <p:nvSpPr>
          <p:cNvPr id="7171" name="Rectangle 3"/>
          <p:cNvSpPr>
            <a:spLocks noGrp="1" noChangeArrowheads="1"/>
          </p:cNvSpPr>
          <p:nvPr>
            <p:ph type="body" idx="1"/>
          </p:nvPr>
        </p:nvSpPr>
        <p:spPr/>
        <p:txBody>
          <a:bodyPr/>
          <a:lstStyle/>
          <a:p>
            <a:pPr eaLnBrk="1" hangingPunct="1">
              <a:lnSpc>
                <a:spcPct val="90000"/>
              </a:lnSpc>
            </a:pPr>
            <a:r>
              <a:rPr lang="en-US" sz="2800" smtClean="0"/>
              <a:t>People with high self-esteem possess the following characteristics:</a:t>
            </a:r>
          </a:p>
          <a:p>
            <a:pPr eaLnBrk="1" hangingPunct="1">
              <a:lnSpc>
                <a:spcPct val="90000"/>
              </a:lnSpc>
              <a:buFont typeface="Wingdings" pitchFamily="2" charset="2"/>
              <a:buNone/>
            </a:pPr>
            <a:r>
              <a:rPr lang="en-US" sz="2800" smtClean="0"/>
              <a:t>	-They like to meet new people.</a:t>
            </a:r>
          </a:p>
          <a:p>
            <a:pPr eaLnBrk="1" hangingPunct="1">
              <a:lnSpc>
                <a:spcPct val="90000"/>
              </a:lnSpc>
              <a:buFont typeface="Wingdings" pitchFamily="2" charset="2"/>
              <a:buNone/>
            </a:pPr>
            <a:r>
              <a:rPr lang="en-US" sz="2800" smtClean="0"/>
              <a:t>	-They don’t worry about how others will judge them.</a:t>
            </a:r>
          </a:p>
          <a:p>
            <a:pPr eaLnBrk="1" hangingPunct="1">
              <a:lnSpc>
                <a:spcPct val="90000"/>
              </a:lnSpc>
              <a:buFont typeface="Wingdings" pitchFamily="2" charset="2"/>
              <a:buNone/>
            </a:pPr>
            <a:r>
              <a:rPr lang="en-US" sz="2800" smtClean="0"/>
              <a:t>	-They have the courage to express themselves.</a:t>
            </a:r>
          </a:p>
          <a:p>
            <a:pPr eaLnBrk="1" hangingPunct="1">
              <a:lnSpc>
                <a:spcPct val="90000"/>
              </a:lnSpc>
              <a:buFont typeface="Wingdings" pitchFamily="2" charset="2"/>
              <a:buNone/>
            </a:pPr>
            <a:r>
              <a:rPr lang="en-US" sz="2800" smtClean="0"/>
              <a:t>	-Their lives are enriched with each new encounter.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609600" y="2514600"/>
            <a:ext cx="7162800" cy="2655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sz="2800">
                <a:latin typeface="Tahoma" pitchFamily="34" charset="0"/>
              </a:rPr>
              <a:t>-They are nicer to be around.</a:t>
            </a:r>
          </a:p>
          <a:p>
            <a:pPr eaLnBrk="1" hangingPunct="1">
              <a:spcBef>
                <a:spcPct val="50000"/>
              </a:spcBef>
            </a:pPr>
            <a:r>
              <a:rPr lang="en-US" sz="2800">
                <a:latin typeface="Tahoma" pitchFamily="34" charset="0"/>
              </a:rPr>
              <a:t>-Their ideas are met with interest because others want to hear what they have to say.</a:t>
            </a:r>
          </a:p>
          <a:p>
            <a:pPr eaLnBrk="1" hangingPunct="1">
              <a:spcBef>
                <a:spcPct val="50000"/>
              </a:spcBef>
            </a:pPr>
            <a:r>
              <a:rPr lang="en-US" sz="2800">
                <a:latin typeface="Tahoma" pitchFamily="34" charset="0"/>
              </a:rPr>
              <a:t>-They are magnets to positive opportunities!</a:t>
            </a:r>
          </a:p>
        </p:txBody>
      </p:sp>
      <p:sp>
        <p:nvSpPr>
          <p:cNvPr id="8195" name="Text Box 3"/>
          <p:cNvSpPr txBox="1">
            <a:spLocks noChangeArrowheads="1"/>
          </p:cNvSpPr>
          <p:nvPr/>
        </p:nvSpPr>
        <p:spPr bwMode="auto">
          <a:xfrm>
            <a:off x="609600" y="5715000"/>
            <a:ext cx="78486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sz="2800">
                <a:latin typeface="Tahoma" pitchFamily="34" charset="0"/>
              </a:rPr>
              <a:t>People with high self-esteem have an “I think I can” attitude!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z="4000" smtClean="0"/>
              <a:t>The Effects of Low Self-Esteem</a:t>
            </a:r>
          </a:p>
        </p:txBody>
      </p:sp>
      <p:sp>
        <p:nvSpPr>
          <p:cNvPr id="9219" name="Rectangle 3"/>
          <p:cNvSpPr>
            <a:spLocks noGrp="1" noChangeArrowheads="1"/>
          </p:cNvSpPr>
          <p:nvPr>
            <p:ph type="body" idx="1"/>
          </p:nvPr>
        </p:nvSpPr>
        <p:spPr/>
        <p:txBody>
          <a:bodyPr/>
          <a:lstStyle/>
          <a:p>
            <a:pPr eaLnBrk="1" hangingPunct="1">
              <a:lnSpc>
                <a:spcPct val="90000"/>
              </a:lnSpc>
            </a:pPr>
            <a:r>
              <a:rPr lang="en-US" sz="2800" smtClean="0"/>
              <a:t>People with low self-esteem possess the following characteristics:</a:t>
            </a:r>
          </a:p>
          <a:p>
            <a:pPr eaLnBrk="1" hangingPunct="1">
              <a:lnSpc>
                <a:spcPct val="90000"/>
              </a:lnSpc>
              <a:buFont typeface="Wingdings" pitchFamily="2" charset="2"/>
              <a:buNone/>
            </a:pPr>
            <a:r>
              <a:rPr lang="en-US" sz="2800" smtClean="0"/>
              <a:t>	-They don’t believe in themselves.</a:t>
            </a:r>
          </a:p>
          <a:p>
            <a:pPr eaLnBrk="1" hangingPunct="1">
              <a:lnSpc>
                <a:spcPct val="90000"/>
              </a:lnSpc>
              <a:buFont typeface="Wingdings" pitchFamily="2" charset="2"/>
              <a:buNone/>
            </a:pPr>
            <a:r>
              <a:rPr lang="en-US" sz="2800" smtClean="0"/>
              <a:t>	-They see themselves failing before they begin.</a:t>
            </a:r>
          </a:p>
          <a:p>
            <a:pPr eaLnBrk="1" hangingPunct="1">
              <a:lnSpc>
                <a:spcPct val="90000"/>
              </a:lnSpc>
              <a:buFont typeface="Wingdings" pitchFamily="2" charset="2"/>
              <a:buNone/>
            </a:pPr>
            <a:r>
              <a:rPr lang="en-US" sz="2800" smtClean="0"/>
              <a:t>	-They have a hard time forgiving their mistakes and make themselves pay the price forever.</a:t>
            </a:r>
          </a:p>
          <a:p>
            <a:pPr eaLnBrk="1" hangingPunct="1">
              <a:lnSpc>
                <a:spcPct val="90000"/>
              </a:lnSpc>
              <a:buFont typeface="Wingdings" pitchFamily="2" charset="2"/>
              <a:buNone/>
            </a:pPr>
            <a:r>
              <a:rPr lang="en-US" sz="2800" smtClean="0"/>
              <a:t>	-They believe they can never be as good as they should be or as others.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533400" y="2362200"/>
            <a:ext cx="7543800" cy="3511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sz="2800">
                <a:latin typeface="Tahoma" pitchFamily="34" charset="0"/>
              </a:rPr>
              <a:t>-They are afraid to show their creativity because they will be ridiculed.</a:t>
            </a:r>
          </a:p>
          <a:p>
            <a:pPr eaLnBrk="1" hangingPunct="1">
              <a:spcBef>
                <a:spcPct val="50000"/>
              </a:spcBef>
            </a:pPr>
            <a:r>
              <a:rPr lang="en-US" sz="2800">
                <a:latin typeface="Tahoma" pitchFamily="34" charset="0"/>
              </a:rPr>
              <a:t>-They are dissatisfied with their lives.</a:t>
            </a:r>
          </a:p>
          <a:p>
            <a:pPr eaLnBrk="1" hangingPunct="1">
              <a:spcBef>
                <a:spcPct val="50000"/>
              </a:spcBef>
            </a:pPr>
            <a:r>
              <a:rPr lang="en-US" sz="2800">
                <a:latin typeface="Tahoma" pitchFamily="34" charset="0"/>
              </a:rPr>
              <a:t>-They spend most of their time alone.</a:t>
            </a:r>
          </a:p>
          <a:p>
            <a:pPr eaLnBrk="1" hangingPunct="1">
              <a:spcBef>
                <a:spcPct val="50000"/>
              </a:spcBef>
            </a:pPr>
            <a:r>
              <a:rPr lang="en-US" sz="2800">
                <a:latin typeface="Tahoma" pitchFamily="34" charset="0"/>
              </a:rPr>
              <a:t>-They complain and criticize.</a:t>
            </a:r>
          </a:p>
          <a:p>
            <a:pPr eaLnBrk="1" hangingPunct="1">
              <a:spcBef>
                <a:spcPct val="50000"/>
              </a:spcBef>
            </a:pPr>
            <a:r>
              <a:rPr lang="en-US" sz="2800">
                <a:latin typeface="Tahoma" pitchFamily="34" charset="0"/>
              </a:rPr>
              <a:t>-They worry about everything and do nothing.</a:t>
            </a:r>
          </a:p>
        </p:txBody>
      </p:sp>
      <p:sp>
        <p:nvSpPr>
          <p:cNvPr id="10243" name="Text Box 3"/>
          <p:cNvSpPr txBox="1">
            <a:spLocks noChangeArrowheads="1"/>
          </p:cNvSpPr>
          <p:nvPr/>
        </p:nvSpPr>
        <p:spPr bwMode="auto">
          <a:xfrm>
            <a:off x="457200" y="6096000"/>
            <a:ext cx="800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sz="2000" b="1">
                <a:latin typeface="Tahoma" pitchFamily="34" charset="0"/>
              </a:rPr>
              <a:t>People with low self-esteem have an “I can’t do it” attitude.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t>12 Steps to High Self-Esteem</a:t>
            </a:r>
          </a:p>
        </p:txBody>
      </p:sp>
      <p:sp>
        <p:nvSpPr>
          <p:cNvPr id="11267" name="Rectangle 3"/>
          <p:cNvSpPr>
            <a:spLocks noGrp="1" noChangeArrowheads="1"/>
          </p:cNvSpPr>
          <p:nvPr>
            <p:ph type="body" idx="1"/>
          </p:nvPr>
        </p:nvSpPr>
        <p:spPr/>
        <p:txBody>
          <a:bodyPr/>
          <a:lstStyle/>
          <a:p>
            <a:pPr eaLnBrk="1" hangingPunct="1">
              <a:lnSpc>
                <a:spcPct val="90000"/>
              </a:lnSpc>
            </a:pPr>
            <a:r>
              <a:rPr lang="en-US" sz="2800" smtClean="0"/>
              <a:t>Step 1</a:t>
            </a:r>
          </a:p>
          <a:p>
            <a:pPr eaLnBrk="1" hangingPunct="1">
              <a:lnSpc>
                <a:spcPct val="90000"/>
              </a:lnSpc>
              <a:buFont typeface="Wingdings" pitchFamily="2" charset="2"/>
              <a:buNone/>
            </a:pPr>
            <a:r>
              <a:rPr lang="en-US" sz="2800" smtClean="0"/>
              <a:t>	-Forgive yourself for past mistakes.	</a:t>
            </a:r>
          </a:p>
          <a:p>
            <a:pPr eaLnBrk="1" hangingPunct="1">
              <a:lnSpc>
                <a:spcPct val="90000"/>
              </a:lnSpc>
            </a:pPr>
            <a:r>
              <a:rPr lang="en-US" sz="2800" smtClean="0"/>
              <a:t>Step 2</a:t>
            </a:r>
          </a:p>
          <a:p>
            <a:pPr eaLnBrk="1" hangingPunct="1">
              <a:lnSpc>
                <a:spcPct val="90000"/>
              </a:lnSpc>
              <a:buFont typeface="Wingdings" pitchFamily="2" charset="2"/>
              <a:buNone/>
            </a:pPr>
            <a:r>
              <a:rPr lang="en-US" sz="2800" smtClean="0"/>
              <a:t>	-Focus on your positive attributes.</a:t>
            </a:r>
          </a:p>
          <a:p>
            <a:pPr eaLnBrk="1" hangingPunct="1">
              <a:lnSpc>
                <a:spcPct val="90000"/>
              </a:lnSpc>
            </a:pPr>
            <a:r>
              <a:rPr lang="en-US" sz="2800" smtClean="0"/>
              <a:t>Step 3</a:t>
            </a:r>
          </a:p>
          <a:p>
            <a:pPr eaLnBrk="1" hangingPunct="1">
              <a:lnSpc>
                <a:spcPct val="90000"/>
              </a:lnSpc>
              <a:buFont typeface="Wingdings" pitchFamily="2" charset="2"/>
              <a:buNone/>
            </a:pPr>
            <a:r>
              <a:rPr lang="en-US" sz="2800" smtClean="0"/>
              <a:t>	-Follow the example of successful people.</a:t>
            </a:r>
          </a:p>
          <a:p>
            <a:pPr eaLnBrk="1" hangingPunct="1">
              <a:lnSpc>
                <a:spcPct val="90000"/>
              </a:lnSpc>
            </a:pPr>
            <a:r>
              <a:rPr lang="en-US" sz="2800" smtClean="0"/>
              <a:t>Step 4</a:t>
            </a:r>
          </a:p>
          <a:p>
            <a:pPr eaLnBrk="1" hangingPunct="1">
              <a:lnSpc>
                <a:spcPct val="90000"/>
              </a:lnSpc>
              <a:buFont typeface="Wingdings" pitchFamily="2" charset="2"/>
              <a:buNone/>
            </a:pPr>
            <a:r>
              <a:rPr lang="en-US" sz="2800" smtClean="0"/>
              <a:t>	-Become a self talker.</a:t>
            </a:r>
          </a:p>
          <a:p>
            <a:pPr eaLnBrk="1" hangingPunct="1">
              <a:lnSpc>
                <a:spcPct val="90000"/>
              </a:lnSpc>
              <a:buFont typeface="Wingdings" pitchFamily="2" charset="2"/>
              <a:buNone/>
            </a:pPr>
            <a:r>
              <a:rPr lang="en-US" sz="2800" smtClean="0"/>
              <a:t>	</a:t>
            </a:r>
          </a:p>
        </p:txBody>
      </p:sp>
    </p:spTree>
  </p:cSld>
  <p:clrMapOvr>
    <a:masterClrMapping/>
  </p:clrMapOvr>
</p:sld>
</file>

<file path=ppt/theme/theme1.xml><?xml version="1.0" encoding="utf-8"?>
<a:theme xmlns:a="http://schemas.openxmlformats.org/drawingml/2006/main" name="Citrus">
  <a:themeElements>
    <a:clrScheme name="Citrus 2">
      <a:dk1>
        <a:srgbClr val="000000"/>
      </a:dk1>
      <a:lt1>
        <a:srgbClr val="FFFFFF"/>
      </a:lt1>
      <a:dk2>
        <a:srgbClr val="000000"/>
      </a:dk2>
      <a:lt2>
        <a:srgbClr val="777777"/>
      </a:lt2>
      <a:accent1>
        <a:srgbClr val="00CC00"/>
      </a:accent1>
      <a:accent2>
        <a:srgbClr val="FF822D"/>
      </a:accent2>
      <a:accent3>
        <a:srgbClr val="FFFFFF"/>
      </a:accent3>
      <a:accent4>
        <a:srgbClr val="000000"/>
      </a:accent4>
      <a:accent5>
        <a:srgbClr val="AAE2AA"/>
      </a:accent5>
      <a:accent6>
        <a:srgbClr val="E77528"/>
      </a:accent6>
      <a:hlink>
        <a:srgbClr val="FF63B1"/>
      </a:hlink>
      <a:folHlink>
        <a:srgbClr val="B2B2B2"/>
      </a:folHlink>
    </a:clrScheme>
    <a:fontScheme name="Citru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Citrus 1">
        <a:dk1>
          <a:srgbClr val="FC6600"/>
        </a:dk1>
        <a:lt1>
          <a:srgbClr val="C6FE82"/>
        </a:lt1>
        <a:dk2>
          <a:srgbClr val="FFFFFF"/>
        </a:dk2>
        <a:lt2>
          <a:srgbClr val="000000"/>
        </a:lt2>
        <a:accent1>
          <a:srgbClr val="00CC00"/>
        </a:accent1>
        <a:accent2>
          <a:srgbClr val="FF822D"/>
        </a:accent2>
        <a:accent3>
          <a:srgbClr val="DFFEC1"/>
        </a:accent3>
        <a:accent4>
          <a:srgbClr val="D75600"/>
        </a:accent4>
        <a:accent5>
          <a:srgbClr val="AAE2AA"/>
        </a:accent5>
        <a:accent6>
          <a:srgbClr val="E77528"/>
        </a:accent6>
        <a:hlink>
          <a:srgbClr val="FF63B1"/>
        </a:hlink>
        <a:folHlink>
          <a:srgbClr val="DDDDDD"/>
        </a:folHlink>
      </a:clrScheme>
      <a:clrMap bg1="lt1" tx1="dk1" bg2="lt2" tx2="dk2" accent1="accent1" accent2="accent2" accent3="accent3" accent4="accent4" accent5="accent5" accent6="accent6" hlink="hlink" folHlink="folHlink"/>
    </a:extraClrScheme>
    <a:extraClrScheme>
      <a:clrScheme name="Citrus 2">
        <a:dk1>
          <a:srgbClr val="000000"/>
        </a:dk1>
        <a:lt1>
          <a:srgbClr val="FFFFFF"/>
        </a:lt1>
        <a:dk2>
          <a:srgbClr val="000000"/>
        </a:dk2>
        <a:lt2>
          <a:srgbClr val="777777"/>
        </a:lt2>
        <a:accent1>
          <a:srgbClr val="00CC00"/>
        </a:accent1>
        <a:accent2>
          <a:srgbClr val="FF822D"/>
        </a:accent2>
        <a:accent3>
          <a:srgbClr val="FFFFFF"/>
        </a:accent3>
        <a:accent4>
          <a:srgbClr val="000000"/>
        </a:accent4>
        <a:accent5>
          <a:srgbClr val="AAE2AA"/>
        </a:accent5>
        <a:accent6>
          <a:srgbClr val="E77528"/>
        </a:accent6>
        <a:hlink>
          <a:srgbClr val="FF63B1"/>
        </a:hlink>
        <a:folHlink>
          <a:srgbClr val="B2B2B2"/>
        </a:folHlink>
      </a:clrScheme>
      <a:clrMap bg1="lt1" tx1="dk1" bg2="lt2" tx2="dk2" accent1="accent1" accent2="accent2" accent3="accent3" accent4="accent4" accent5="accent5" accent6="accent6" hlink="hlink" folHlink="folHlink"/>
    </a:extraClrScheme>
    <a:extraClrScheme>
      <a:clrScheme name="Citrus 3">
        <a:dk1>
          <a:srgbClr val="000000"/>
        </a:dk1>
        <a:lt1>
          <a:srgbClr val="FFFFFF"/>
        </a:lt1>
        <a:dk2>
          <a:srgbClr val="000000"/>
        </a:dk2>
        <a:lt2>
          <a:srgbClr val="4D4D4D"/>
        </a:lt2>
        <a:accent1>
          <a:srgbClr val="C0C0C0"/>
        </a:accent1>
        <a:accent2>
          <a:srgbClr val="808080"/>
        </a:accent2>
        <a:accent3>
          <a:srgbClr val="FFFFFF"/>
        </a:accent3>
        <a:accent4>
          <a:srgbClr val="000000"/>
        </a:accent4>
        <a:accent5>
          <a:srgbClr val="DCDCDC"/>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itrus 4">
        <a:dk1>
          <a:srgbClr val="000000"/>
        </a:dk1>
        <a:lt1>
          <a:srgbClr val="FFFFFF"/>
        </a:lt1>
        <a:dk2>
          <a:srgbClr val="000000"/>
        </a:dk2>
        <a:lt2>
          <a:srgbClr val="777777"/>
        </a:lt2>
        <a:accent1>
          <a:srgbClr val="72CE86"/>
        </a:accent1>
        <a:accent2>
          <a:srgbClr val="F6B070"/>
        </a:accent2>
        <a:accent3>
          <a:srgbClr val="FFFFFF"/>
        </a:accent3>
        <a:accent4>
          <a:srgbClr val="000000"/>
        </a:accent4>
        <a:accent5>
          <a:srgbClr val="BCE3C3"/>
        </a:accent5>
        <a:accent6>
          <a:srgbClr val="DF9F65"/>
        </a:accent6>
        <a:hlink>
          <a:srgbClr val="EB9DC4"/>
        </a:hlink>
        <a:folHlink>
          <a:srgbClr val="B2B2B2"/>
        </a:folHlink>
      </a:clrScheme>
      <a:clrMap bg1="lt1" tx1="dk1" bg2="lt2" tx2="dk2" accent1="accent1" accent2="accent2" accent3="accent3" accent4="accent4" accent5="accent5" accent6="accent6" hlink="hlink" folHlink="folHlink"/>
    </a:extraClrScheme>
    <a:extraClrScheme>
      <a:clrScheme name="Citrus 5">
        <a:dk1>
          <a:srgbClr val="000000"/>
        </a:dk1>
        <a:lt1>
          <a:srgbClr val="FFFFFF"/>
        </a:lt1>
        <a:dk2>
          <a:srgbClr val="000000"/>
        </a:dk2>
        <a:lt2>
          <a:srgbClr val="777777"/>
        </a:lt2>
        <a:accent1>
          <a:srgbClr val="F58F91"/>
        </a:accent1>
        <a:accent2>
          <a:srgbClr val="CE7162"/>
        </a:accent2>
        <a:accent3>
          <a:srgbClr val="FFFFFF"/>
        </a:accent3>
        <a:accent4>
          <a:srgbClr val="000000"/>
        </a:accent4>
        <a:accent5>
          <a:srgbClr val="F9C6C7"/>
        </a:accent5>
        <a:accent6>
          <a:srgbClr val="BA6658"/>
        </a:accent6>
        <a:hlink>
          <a:srgbClr val="F6CA7C"/>
        </a:hlink>
        <a:folHlink>
          <a:srgbClr val="C0C0C0"/>
        </a:folHlink>
      </a:clrScheme>
      <a:clrMap bg1="lt1" tx1="dk1" bg2="lt2" tx2="dk2" accent1="accent1" accent2="accent2" accent3="accent3" accent4="accent4" accent5="accent5" accent6="accent6" hlink="hlink" folHlink="folHlink"/>
    </a:extraClrScheme>
    <a:extraClrScheme>
      <a:clrScheme name="Citrus 6">
        <a:dk1>
          <a:srgbClr val="000000"/>
        </a:dk1>
        <a:lt1>
          <a:srgbClr val="FFFFFF"/>
        </a:lt1>
        <a:dk2>
          <a:srgbClr val="000000"/>
        </a:dk2>
        <a:lt2>
          <a:srgbClr val="777777"/>
        </a:lt2>
        <a:accent1>
          <a:srgbClr val="FAB774"/>
        </a:accent1>
        <a:accent2>
          <a:srgbClr val="CBACD4"/>
        </a:accent2>
        <a:accent3>
          <a:srgbClr val="FFFFFF"/>
        </a:accent3>
        <a:accent4>
          <a:srgbClr val="000000"/>
        </a:accent4>
        <a:accent5>
          <a:srgbClr val="FCD8BC"/>
        </a:accent5>
        <a:accent6>
          <a:srgbClr val="B89BC0"/>
        </a:accent6>
        <a:hlink>
          <a:srgbClr val="C2EB77"/>
        </a:hlink>
        <a:folHlink>
          <a:srgbClr val="C0C0C0"/>
        </a:folHlink>
      </a:clrScheme>
      <a:clrMap bg1="lt1" tx1="dk1" bg2="lt2" tx2="dk2" accent1="accent1" accent2="accent2" accent3="accent3" accent4="accent4" accent5="accent5" accent6="accent6" hlink="hlink" folHlink="folHlink"/>
    </a:extraClrScheme>
    <a:extraClrScheme>
      <a:clrScheme name="Citrus 7">
        <a:dk1>
          <a:srgbClr val="3B6147"/>
        </a:dk1>
        <a:lt1>
          <a:srgbClr val="CED5E8"/>
        </a:lt1>
        <a:dk2>
          <a:srgbClr val="FFFFFF"/>
        </a:dk2>
        <a:lt2>
          <a:srgbClr val="777777"/>
        </a:lt2>
        <a:accent1>
          <a:srgbClr val="FEA868"/>
        </a:accent1>
        <a:accent2>
          <a:srgbClr val="9AA8D0"/>
        </a:accent2>
        <a:accent3>
          <a:srgbClr val="E3E7F2"/>
        </a:accent3>
        <a:accent4>
          <a:srgbClr val="31523B"/>
        </a:accent4>
        <a:accent5>
          <a:srgbClr val="FED1B9"/>
        </a:accent5>
        <a:accent6>
          <a:srgbClr val="8B98BC"/>
        </a:accent6>
        <a:hlink>
          <a:srgbClr val="9CE157"/>
        </a:hlink>
        <a:folHlink>
          <a:srgbClr val="969696"/>
        </a:folHlink>
      </a:clrScheme>
      <a:clrMap bg1="lt1" tx1="dk1" bg2="lt2" tx2="dk2" accent1="accent1" accent2="accent2" accent3="accent3" accent4="accent4" accent5="accent5" accent6="accent6" hlink="hlink" folHlink="folHlink"/>
    </a:extraClrScheme>
    <a:extraClrScheme>
      <a:clrScheme name="Citrus 8">
        <a:dk1>
          <a:srgbClr val="2C395E"/>
        </a:dk1>
        <a:lt1>
          <a:srgbClr val="8798C7"/>
        </a:lt1>
        <a:dk2>
          <a:srgbClr val="FFFFFF"/>
        </a:dk2>
        <a:lt2>
          <a:srgbClr val="000000"/>
        </a:lt2>
        <a:accent1>
          <a:srgbClr val="FEE168"/>
        </a:accent1>
        <a:accent2>
          <a:srgbClr val="BAE482"/>
        </a:accent2>
        <a:accent3>
          <a:srgbClr val="C3CAE0"/>
        </a:accent3>
        <a:accent4>
          <a:srgbClr val="242F4F"/>
        </a:accent4>
        <a:accent5>
          <a:srgbClr val="FEEEB9"/>
        </a:accent5>
        <a:accent6>
          <a:srgbClr val="A8CF75"/>
        </a:accent6>
        <a:hlink>
          <a:srgbClr val="EFAD6B"/>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Designs\Citrus.pot</Template>
  <TotalTime>603</TotalTime>
  <Words>386</Words>
  <Application>Microsoft Office PowerPoint</Application>
  <PresentationFormat>On-screen Show (4:3)</PresentationFormat>
  <Paragraphs>73</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Times New Roman</vt:lpstr>
      <vt:lpstr>Arial</vt:lpstr>
      <vt:lpstr>Tahoma</vt:lpstr>
      <vt:lpstr>Wingdings</vt:lpstr>
      <vt:lpstr>Calibri</vt:lpstr>
      <vt:lpstr>Citrus</vt:lpstr>
      <vt:lpstr>SELF-ESTEEM</vt:lpstr>
      <vt:lpstr>Workshop Overview</vt:lpstr>
      <vt:lpstr>Self-Esteem…What is it?</vt:lpstr>
      <vt:lpstr>Self-Esteem…What’s it made of?</vt:lpstr>
      <vt:lpstr>The Effects of High Self-Esteem</vt:lpstr>
      <vt:lpstr>PowerPoint Presentation</vt:lpstr>
      <vt:lpstr>The Effects of Low Self-Esteem</vt:lpstr>
      <vt:lpstr>PowerPoint Presentation</vt:lpstr>
      <vt:lpstr>12 Steps to High Self-Esteem</vt:lpstr>
      <vt:lpstr>PowerPoint Presentation</vt:lpstr>
      <vt:lpstr>PowerPoint Presentation</vt:lpstr>
      <vt:lpstr>Lets Review</vt:lpstr>
      <vt:lpstr>Final Thought</vt:lpstr>
      <vt:lpstr>Thank you for Coming!</vt:lpstr>
    </vt:vector>
  </TitlesOfParts>
  <Company>Arizona Western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SELF-ESTEEM</dc:title>
  <dc:creator>LRomero</dc:creator>
  <cp:lastModifiedBy>Teacher E-Solutions</cp:lastModifiedBy>
  <cp:revision>27</cp:revision>
  <cp:lastPrinted>1601-01-01T00:00:00Z</cp:lastPrinted>
  <dcterms:created xsi:type="dcterms:W3CDTF">2001-11-15T15:20:52Z</dcterms:created>
  <dcterms:modified xsi:type="dcterms:W3CDTF">2019-01-18T15:53:48Z</dcterms:modified>
</cp:coreProperties>
</file>