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008000"/>
    <a:srgbClr val="E70D22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B7625-4E55-41B9-B932-528CF16E8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63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30FC9-6BC6-4BEE-974B-D3552C6A9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7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BE5F4-0C45-429A-A972-A3318C7DA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BAA1-7867-4C3E-9280-4B1783D98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05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A6327-613A-41E7-8828-D5208E9FE1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4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A389E-60CC-491E-AE10-115C82D7E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74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FACF7-4645-4FD4-A39E-F9C302DA8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8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5F444-149D-46E3-9596-BE1AEA1D1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1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DE62F-2967-4517-92F5-446056FFD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2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30C1A-05D2-456E-849F-43B0F7F4C3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70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D4439-8411-47C5-9978-864739CF6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343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13B9A1FB-22CD-4172-9FF1-35DCB0F70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132138" y="260350"/>
            <a:ext cx="295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Sentences</a:t>
            </a:r>
            <a:endParaRPr lang="en-US" sz="4000">
              <a:latin typeface="Comic Sans MS" pitchFamily="66" charset="0"/>
            </a:endParaRP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79388" y="1052513"/>
            <a:ext cx="8675687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Let’s look at this sentence and see if we can change the </a:t>
            </a:r>
            <a:r>
              <a:rPr lang="en-GB" sz="3200">
                <a:solidFill>
                  <a:srgbClr val="E70D22"/>
                </a:solidFill>
                <a:latin typeface="Comic Sans MS" pitchFamily="66" charset="0"/>
              </a:rPr>
              <a:t>verb</a:t>
            </a:r>
            <a:r>
              <a:rPr lang="en-GB" sz="3200">
                <a:latin typeface="Comic Sans MS" pitchFamily="66" charset="0"/>
              </a:rPr>
              <a:t>. A </a:t>
            </a:r>
            <a:r>
              <a:rPr lang="en-GB" sz="3200">
                <a:solidFill>
                  <a:srgbClr val="E70D22"/>
                </a:solidFill>
                <a:latin typeface="Comic Sans MS" pitchFamily="66" charset="0"/>
              </a:rPr>
              <a:t>verb</a:t>
            </a:r>
            <a:r>
              <a:rPr lang="en-GB" sz="3200">
                <a:latin typeface="Comic Sans MS" pitchFamily="66" charset="0"/>
              </a:rPr>
              <a:t> is a ‘doing’ word, look for what is being done.</a:t>
            </a:r>
            <a:endParaRPr lang="en-US" sz="3200">
              <a:latin typeface="Comic Sans MS" pitchFamily="66" charset="0"/>
            </a:endParaRP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0" y="3429000"/>
            <a:ext cx="93249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Quickly, the man              down the street.</a:t>
            </a:r>
            <a:endParaRPr lang="en-US" sz="3600">
              <a:latin typeface="Comic Sans MS" pitchFamily="66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851275" y="3429000"/>
            <a:ext cx="16224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3600">
                <a:solidFill>
                  <a:srgbClr val="E70D22"/>
                </a:solidFill>
                <a:latin typeface="Comic Sans MS" pitchFamily="66" charset="0"/>
              </a:rPr>
              <a:t>walked</a:t>
            </a:r>
            <a:endParaRPr lang="en-US" sz="36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6877050" y="5373688"/>
            <a:ext cx="172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rgbClr val="E70D22"/>
                </a:solidFill>
                <a:latin typeface="Comic Sans MS" pitchFamily="66" charset="0"/>
              </a:rPr>
              <a:t>hopped</a:t>
            </a:r>
            <a:endParaRPr lang="en-US" sz="36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272338" y="5518150"/>
            <a:ext cx="18716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rgbClr val="E70D22"/>
                </a:solidFill>
                <a:latin typeface="Comic Sans MS" pitchFamily="66" charset="0"/>
              </a:rPr>
              <a:t>skipped</a:t>
            </a:r>
            <a:endParaRPr lang="en-US" sz="36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7272338" y="5805488"/>
            <a:ext cx="18716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rgbClr val="E70D22"/>
                </a:solidFill>
                <a:latin typeface="Comic Sans MS" pitchFamily="66" charset="0"/>
              </a:rPr>
              <a:t>limped</a:t>
            </a:r>
            <a:endParaRPr lang="en-US" sz="36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7235825" y="5662613"/>
            <a:ext cx="10080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solidFill>
                  <a:srgbClr val="E70D22"/>
                </a:solidFill>
                <a:latin typeface="Comic Sans MS" pitchFamily="66" charset="0"/>
              </a:rPr>
              <a:t>ran</a:t>
            </a:r>
            <a:endParaRPr lang="en-US" sz="3600">
              <a:solidFill>
                <a:srgbClr val="E70D2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9 -0.05625 C -0.00816 -0.06828 -0.00452 -0.07592 -0.00296 -0.08842 C -0.0033 -0.10393 0.00191 -0.17731 -0.01164 -0.20347 C -0.01754 -0.23796 -0.01754 -0.27407 -0.02778 -0.30694 C -0.03039 -0.33032 -0.03143 -0.35115 -0.04184 -0.37129 C -0.04601 -0.37963 -0.04671 -0.38634 -0.05417 -0.38958 C -0.06025 -0.40532 -0.07153 -0.40995 -0.08247 -0.41944 C -0.08959 -0.42546 -0.09653 -0.43171 -0.10365 -0.43796 C -0.11285 -0.44583 -0.125 -0.4449 -0.13559 -0.4493 C -0.14514 -0.45787 -0.15643 -0.46088 -0.16719 -0.46551 C -0.17327 -0.46805 -0.17848 -0.47477 -0.18507 -0.47708 C -0.2132 -0.48703 -0.24063 -0.49467 -0.26962 -0.5 C -0.3448 -0.49583 -0.28959 -0.50625 -0.32101 -0.49074 C -0.33455 -0.48403 -0.36164 -0.47245 -0.36164 -0.47222 C -0.36407 -0.47014 -0.36823 -0.46921 -0.36858 -0.46551 C -0.36997 -0.45092 -0.36702 -0.43634 -0.36684 -0.42176 C -0.3665 -0.39259 -0.36684 -0.36365 -0.36684 -0.33449 " pathEditMode="relative" rAng="0" ptsTypes="ffffffffffffffffA">
                                      <p:cBhvr>
                                        <p:cTn id="12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13" y="-2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1.48148E-6 C 0.00156 -0.01157 0.00174 -0.02222 0.00694 -0.03217 C 0.00382 -0.09236 0.00399 -0.0912 -0.00365 -0.13333 C -0.01267 -0.18287 -0.00417 -0.16412 -0.01389 -0.18379 C -0.01597 -0.19467 -0.01771 -0.2044 -0.02274 -0.21366 C -0.03108 -0.24722 -0.0408 -0.27963 -0.05052 -0.3125 C -0.05538 -0.32917 -0.05885 -0.34583 -0.06597 -0.36088 C -0.07031 -0.38287 -0.0783 -0.39768 -0.09028 -0.41366 C -0.09896 -0.425 -0.08819 -0.42129 -0.09913 -0.42986 C -0.10885 -0.43773 -0.12066 -0.44282 -0.13038 -0.45046 C -0.1309 -0.45092 -0.15069 -0.47037 -0.15816 -0.47361 C -0.19323 -0.48935 -0.23247 -0.49629 -0.2691 -0.50116 C -0.30903 -0.51296 -0.30174 -0.5125 -0.37153 -0.50347 C -0.37431 -0.50324 -0.37326 -0.49676 -0.37517 -0.49421 C -0.37639 -0.49259 -0.37865 -0.49259 -0.38038 -0.4919 C -0.38351 -0.48634 -0.38802 -0.48217 -0.39063 -0.47592 C -0.39358 -0.46875 -0.39479 -0.46018 -0.39757 -0.45278 C -0.39653 -0.41829 -0.3941 -0.38171 -0.3941 -0.34699 " pathEditMode="relative" rAng="0" ptsTypes="fffffffffffffffffA">
                                      <p:cBhvr>
                                        <p:cTn id="22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14" y="-2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45 -0.00023 C 0.01666 -0.04653 0.01875 -0.09213 0.02066 -0.1382 C 0.01788 -0.18681 0.01475 -0.23542 0.00677 -0.2831 C 0.00486 -0.30857 0.00121 -0.32917 -0.01042 -0.34977 C -0.0165 -0.37384 -0.02674 -0.3963 -0.03802 -0.41644 C -0.04271 -0.44097 -0.03525 -0.41296 -0.04653 -0.42801 C -0.0467 -0.42824 -0.05052 -0.44236 -0.05174 -0.44398 C -0.06684 -0.46412 -0.09445 -0.46551 -0.11389 -0.46921 C -0.13559 -0.48102 -0.16163 -0.4838 -0.18455 -0.48773 C -0.2184 -0.48704 -0.25243 -0.48681 -0.28629 -0.48542 C -0.28924 -0.48519 -0.29219 -0.48496 -0.29479 -0.4831 C -0.30295 -0.47708 -0.30781 -0.46644 -0.31736 -0.4625 C -0.3224 -0.44815 -0.31858 -0.45509 -0.33108 -0.44398 C -0.33281 -0.44236 -0.33629 -0.43935 -0.33629 -0.43912 C -0.34167 -0.42847 -0.34306 -0.41482 -0.34653 -0.40255 C -0.34445 -0.36528 -0.34323 -0.33264 -0.34323 -0.29468 " pathEditMode="relative" rAng="0" ptsTypes="fffffffffffffffA">
                                      <p:cBhvr>
                                        <p:cTn id="32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7" y="-24375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70D2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C -0.0026 -0.01343 -0.00225 -0.02639 -0.00694 -0.03912 C -0.00816 -0.04908 -0.00902 -0.05903 -0.01041 -0.06899 C -0.01232 -0.08218 -0.01718 -0.10811 -0.01718 -0.10811 C -0.0184 -0.12963 -0.01979 -0.15093 -0.02066 -0.17246 C -0.02222 -0.20579 -0.02239 -0.23125 -0.02934 -0.26204 C -0.03194 -0.27385 -0.0335 -0.28287 -0.04132 -0.28982 C -0.04444 -0.30162 -0.05052 -0.30162 -0.05868 -0.30811 C -0.06215 -0.31088 -0.06579 -0.31366 -0.06892 -0.31737 C -0.071 -0.31991 -0.0717 -0.32454 -0.07413 -0.32639 C -0.07882 -0.3301 -0.0901 -0.33357 -0.09652 -0.33565 C -0.10781 -0.34584 -0.12013 -0.34862 -0.13281 -0.35417 C -0.15173 -0.37084 -0.17465 -0.37107 -0.19652 -0.37709 C -0.2085 -0.38033 -0.23281 -0.38635 -0.23281 -0.38635 C -0.28507 -0.38519 -0.32847 -0.38658 -0.3776 -0.3794 C -0.40277 -0.37107 -0.39652 -0.34931 -0.39652 -0.31737 " pathEditMode="relative" ptsTypes="fffffffffffffffA">
                                      <p:cBhvr>
                                        <p:cTn id="42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7" grpId="0"/>
      <p:bldP spid="2057" grpId="1"/>
      <p:bldP spid="2057" grpId="2"/>
      <p:bldP spid="2058" grpId="0"/>
      <p:bldP spid="2058" grpId="1"/>
      <p:bldP spid="2059" grpId="0"/>
      <p:bldP spid="2059" grpId="1"/>
      <p:bldP spid="2059" grpId="2"/>
      <p:bldP spid="2060" grpId="0"/>
      <p:bldP spid="2060" grpId="1"/>
      <p:bldP spid="2060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32138" y="260350"/>
            <a:ext cx="295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Sentences</a:t>
            </a:r>
            <a:endParaRPr lang="en-US" sz="4000">
              <a:latin typeface="Comic Sans MS" pitchFamily="66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79388" y="1052513"/>
            <a:ext cx="8675687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Let’s look at this sentence and see if we can change the </a:t>
            </a:r>
            <a:r>
              <a:rPr lang="en-GB" sz="3200">
                <a:solidFill>
                  <a:schemeClr val="hlink"/>
                </a:solidFill>
                <a:latin typeface="Comic Sans MS" pitchFamily="66" charset="0"/>
              </a:rPr>
              <a:t>ad</a:t>
            </a:r>
            <a:r>
              <a:rPr lang="en-GB" sz="3200">
                <a:solidFill>
                  <a:srgbClr val="E70D22"/>
                </a:solidFill>
                <a:latin typeface="Comic Sans MS" pitchFamily="66" charset="0"/>
              </a:rPr>
              <a:t>verb</a:t>
            </a:r>
            <a:r>
              <a:rPr lang="en-GB" sz="3200">
                <a:latin typeface="Comic Sans MS" pitchFamily="66" charset="0"/>
              </a:rPr>
              <a:t>. An </a:t>
            </a:r>
            <a:r>
              <a:rPr lang="en-GB" sz="3200">
                <a:solidFill>
                  <a:schemeClr val="hlink"/>
                </a:solidFill>
                <a:latin typeface="Comic Sans MS" pitchFamily="66" charset="0"/>
              </a:rPr>
              <a:t>ad</a:t>
            </a:r>
            <a:r>
              <a:rPr lang="en-GB" sz="3200">
                <a:solidFill>
                  <a:srgbClr val="E70D22"/>
                </a:solidFill>
                <a:latin typeface="Comic Sans MS" pitchFamily="66" charset="0"/>
              </a:rPr>
              <a:t>verb</a:t>
            </a:r>
            <a:r>
              <a:rPr lang="en-GB" sz="3200">
                <a:latin typeface="Comic Sans MS" pitchFamily="66" charset="0"/>
              </a:rPr>
              <a:t> describes how the </a:t>
            </a:r>
            <a:r>
              <a:rPr lang="en-GB" sz="3200">
                <a:solidFill>
                  <a:srgbClr val="E70D22"/>
                </a:solidFill>
                <a:latin typeface="Comic Sans MS" pitchFamily="66" charset="0"/>
              </a:rPr>
              <a:t>verb</a:t>
            </a:r>
            <a:r>
              <a:rPr lang="en-GB" sz="3200">
                <a:latin typeface="Comic Sans MS" pitchFamily="66" charset="0"/>
              </a:rPr>
              <a:t> is being done. (Adds to the verb!)</a:t>
            </a:r>
            <a:endParaRPr lang="en-US" sz="3200">
              <a:latin typeface="Comic Sans MS" pitchFamily="66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592388" y="3429000"/>
            <a:ext cx="65516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,</a:t>
            </a:r>
            <a:r>
              <a:rPr lang="en-GB" sz="3200">
                <a:latin typeface="Comic Sans MS" pitchFamily="66" charset="0"/>
              </a:rPr>
              <a:t>the man walked down the street.</a:t>
            </a:r>
            <a:endParaRPr lang="en-US" sz="3200">
              <a:latin typeface="Comic Sans MS" pitchFamily="66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89375" y="5372100"/>
            <a:ext cx="22685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chemeClr val="hlink"/>
                </a:solidFill>
                <a:latin typeface="Comic Sans MS" pitchFamily="66" charset="0"/>
              </a:rPr>
              <a:t>Frantically</a:t>
            </a:r>
            <a:endParaRPr lang="en-US" sz="320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284663" y="5516563"/>
            <a:ext cx="23764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chemeClr val="hlink"/>
                </a:solidFill>
                <a:latin typeface="Comic Sans MS" pitchFamily="66" charset="0"/>
              </a:rPr>
              <a:t>Carefully</a:t>
            </a:r>
            <a:endParaRPr lang="en-US" sz="320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284663" y="5803900"/>
            <a:ext cx="18716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chemeClr val="hlink"/>
                </a:solidFill>
                <a:latin typeface="Comic Sans MS" pitchFamily="66" charset="0"/>
              </a:rPr>
              <a:t>Slowly</a:t>
            </a:r>
            <a:endParaRPr lang="en-US" sz="320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248150" y="5661025"/>
            <a:ext cx="18367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chemeClr val="hlink"/>
                </a:solidFill>
                <a:latin typeface="Comic Sans MS" pitchFamily="66" charset="0"/>
              </a:rPr>
              <a:t>Silently</a:t>
            </a:r>
            <a:endParaRPr lang="en-US" sz="320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900113" y="3500438"/>
            <a:ext cx="16160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solidFill>
                  <a:schemeClr val="hlink"/>
                </a:solidFill>
                <a:latin typeface="Comic Sans MS" pitchFamily="66" charset="0"/>
              </a:rPr>
              <a:t>Quickly</a:t>
            </a:r>
            <a:endParaRPr lang="en-US" sz="320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08 -0.04375 C 0.00764 -0.05579 0.01129 -0.06343 0.01285 -0.07593 C 0.0125 -0.09144 0.01771 -0.16482 0.00434 -0.19098 C -0.00156 -0.22547 -0.00156 -0.26158 -0.01163 -0.29445 C -0.01423 -0.31783 -0.0151 -0.33866 -0.02534 -0.3588 C -0.02951 -0.36713 -0.0302 -0.37385 -0.0375 -0.37709 C -0.04357 -0.39283 -0.05468 -0.39746 -0.06545 -0.40695 C -0.07239 -0.41297 -0.07916 -0.41922 -0.08628 -0.42547 C -0.09531 -0.43334 -0.10729 -0.43241 -0.1177 -0.43681 C -0.12708 -0.44537 -0.13819 -0.44838 -0.14878 -0.45301 C -0.15468 -0.45556 -0.15989 -0.46227 -0.16632 -0.46459 C -0.19409 -0.47454 -0.221 -0.48218 -0.24965 -0.4875 C -0.32361 -0.48334 -0.26927 -0.49375 -0.30017 -0.47824 C -0.31354 -0.47153 -0.3401 -0.45996 -0.3401 -0.45973 C -0.34253 -0.45764 -0.3467 -0.45672 -0.34704 -0.45301 C -0.34826 -0.43843 -0.34548 -0.42385 -0.34531 -0.40926 C -0.34496 -0.3801 -0.34531 -0.35116 -0.34531 -0.32199 " pathEditMode="relative" rAng="0" ptsTypes="ffffffffffffffffA">
                                      <p:cBhvr>
                                        <p:cTn id="12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35" y="-2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63 -0.00162 C 0.01336 -0.0132 0.01354 -0.02384 0.01875 -0.0338 C 0.01562 -0.09398 0.0158 -0.09282 0.00798 -0.13495 C -0.00087 -0.18449 0.00764 -0.16574 -0.00209 -0.18542 C -0.00417 -0.1963 -0.00591 -0.20602 -0.01094 -0.21528 C -0.01945 -0.24884 -0.029 -0.28125 -0.03872 -0.31412 C -0.04358 -0.33079 -0.04705 -0.34745 -0.05417 -0.3625 C -0.05851 -0.38449 -0.0665 -0.39931 -0.07848 -0.41528 C -0.08716 -0.42662 -0.07639 -0.42292 -0.08733 -0.43148 C -0.09705 -0.43935 -0.10886 -0.44445 -0.11858 -0.45208 C -0.1191 -0.45255 -0.13889 -0.47199 -0.14653 -0.47523 C -0.1816 -0.49097 -0.22066 -0.49792 -0.2573 -0.50278 C -0.29723 -0.51458 -0.28993 -0.51412 -0.35973 -0.50509 C -0.3625 -0.50486 -0.36146 -0.49838 -0.36337 -0.49583 C -0.36459 -0.49421 -0.36684 -0.49421 -0.36858 -0.49352 C -0.3717 -0.48796 -0.37622 -0.4838 -0.37882 -0.47755 C -0.38177 -0.47037 -0.38299 -0.46181 -0.38577 -0.4544 C -0.38473 -0.41991 -0.3823 -0.38333 -0.3823 -0.34861 " pathEditMode="relative" rAng="0" ptsTypes="fffffffffffffffffA">
                                      <p:cBhvr>
                                        <p:cTn id="22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14" y="-2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1504 C -0.00104 -0.03125 0.00104 -0.07686 0.00295 -0.12292 C 0.00017 -0.17153 -0.00295 -0.22014 -0.01094 -0.26783 C -0.01285 -0.29329 -0.01649 -0.31389 -0.02813 -0.33449 C -0.0342 -0.35857 -0.04445 -0.38102 -0.05573 -0.40116 C -0.06042 -0.4257 -0.05295 -0.39769 -0.06424 -0.41274 C -0.06441 -0.41297 -0.06823 -0.42709 -0.06945 -0.42871 C -0.08455 -0.44885 -0.11215 -0.45024 -0.13177 -0.45394 C -0.15347 -0.46574 -0.17934 -0.46852 -0.20226 -0.47246 C -0.23611 -0.47176 -0.27014 -0.47153 -0.30399 -0.47014 C -0.30695 -0.46991 -0.3099 -0.46968 -0.3125 -0.46783 C -0.32066 -0.46181 -0.32552 -0.45116 -0.33507 -0.44723 C -0.34011 -0.43287 -0.33629 -0.43982 -0.34879 -0.42871 C -0.35052 -0.42709 -0.35399 -0.42408 -0.35399 -0.42385 C -0.35938 -0.4132 -0.36077 -0.39954 -0.36424 -0.38727 C -0.36215 -0.35 -0.36094 -0.31736 -0.36094 -0.2794 " pathEditMode="relative" rAng="0" ptsTypes="fffffffffffffffA">
                                      <p:cBhvr>
                                        <p:cTn id="32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7" y="-24375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70D2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0.01898 C -0.00521 0.00556 -0.00486 -0.00741 -0.00955 -0.02014 C -0.01076 -0.03009 -0.01163 -0.04005 -0.01302 -0.05 C -0.01493 -0.06319 -0.01979 -0.08912 -0.01979 -0.08889 C -0.02101 -0.11065 -0.0224 -0.13194 -0.02326 -0.15347 C -0.02483 -0.1868 -0.025 -0.21227 -0.03194 -0.24305 C -0.03455 -0.25486 -0.03611 -0.26389 -0.04392 -0.27083 C -0.04705 -0.28264 -0.05312 -0.28264 -0.06128 -0.28912 C -0.06476 -0.2919 -0.0684 -0.29467 -0.07153 -0.29838 C -0.07361 -0.30092 -0.0743 -0.30555 -0.07674 -0.30741 C -0.08142 -0.31111 -0.09271 -0.31458 -0.09913 -0.31667 C -0.11042 -0.32685 -0.12274 -0.32963 -0.13542 -0.33518 C -0.15434 -0.35185 -0.17726 -0.35208 -0.19913 -0.3581 C -0.21111 -0.36134 -0.23542 -0.36736 -0.23542 -0.36713 C -0.28767 -0.3662 -0.33108 -0.36759 -0.38021 -0.36042 C -0.40538 -0.35208 -0.39913 -0.33032 -0.39913 -0.29838 " pathEditMode="relative" rAng="0" ptsTypes="fffffffffffffffA">
                                      <p:cBhvr>
                                        <p:cTn id="42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39" y="-1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8" grpId="1"/>
      <p:bldP spid="3078" grpId="2"/>
      <p:bldP spid="3079" grpId="0"/>
      <p:bldP spid="3079" grpId="1"/>
      <p:bldP spid="3080" grpId="0"/>
      <p:bldP spid="3080" grpId="1"/>
      <p:bldP spid="3080" grpId="2"/>
      <p:bldP spid="3081" grpId="0"/>
      <p:bldP spid="3081" grpId="1"/>
      <p:bldP spid="3081" grpId="2"/>
      <p:bldP spid="30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288" y="1196975"/>
            <a:ext cx="8569325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7200">
                <a:latin typeface="Comic Sans MS" pitchFamily="66" charset="0"/>
              </a:rPr>
              <a:t>End of Verb show!</a:t>
            </a:r>
            <a:endParaRPr lang="en-US" sz="7200">
              <a:latin typeface="Comic Sans MS" pitchFamily="66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74675" y="4221163"/>
            <a:ext cx="85693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7200">
                <a:latin typeface="Comic Sans MS" pitchFamily="66" charset="0"/>
              </a:rPr>
              <a:t>Next slide openers show!</a:t>
            </a:r>
            <a:endParaRPr lang="en-US" sz="7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32138" y="260350"/>
            <a:ext cx="295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Sentences</a:t>
            </a:r>
            <a:endParaRPr lang="en-US" sz="4000">
              <a:latin typeface="Comic Sans MS" pitchFamily="66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79388" y="1052513"/>
            <a:ext cx="86756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Let’s look at this sentence and see if we can change the </a:t>
            </a:r>
            <a:r>
              <a:rPr lang="en-GB" sz="3200">
                <a:solidFill>
                  <a:srgbClr val="CC6600"/>
                </a:solidFill>
                <a:latin typeface="Comic Sans MS" pitchFamily="66" charset="0"/>
              </a:rPr>
              <a:t>opener</a:t>
            </a:r>
            <a:r>
              <a:rPr lang="en-GB" sz="3200">
                <a:latin typeface="Comic Sans MS" pitchFamily="66" charset="0"/>
              </a:rPr>
              <a:t>.</a:t>
            </a:r>
            <a:endParaRPr lang="en-US" sz="3200">
              <a:latin typeface="Comic Sans MS" pitchFamily="66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211638" y="2924175"/>
            <a:ext cx="493236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line up for our school dinners.</a:t>
            </a:r>
            <a:endParaRPr lang="en-US" sz="3200">
              <a:latin typeface="Comic Sans MS" pitchFamily="66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500563" y="4652963"/>
            <a:ext cx="28432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rgbClr val="CC6600"/>
                </a:solidFill>
                <a:latin typeface="Comic Sans MS" pitchFamily="66" charset="0"/>
              </a:rPr>
              <a:t>Every day we</a:t>
            </a:r>
            <a:endParaRPr lang="en-US" sz="3200">
              <a:solidFill>
                <a:srgbClr val="CC6600"/>
              </a:solidFill>
              <a:latin typeface="Comic Sans MS" pitchFamily="66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859338" y="4941888"/>
            <a:ext cx="2735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rgbClr val="CC6600"/>
                </a:solidFill>
                <a:latin typeface="Comic Sans MS" pitchFamily="66" charset="0"/>
              </a:rPr>
              <a:t>Silently we</a:t>
            </a:r>
            <a:endParaRPr lang="en-US" sz="3200">
              <a:solidFill>
                <a:srgbClr val="CC6600"/>
              </a:solidFill>
              <a:latin typeface="Comic Sans MS" pitchFamily="66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643438" y="5084763"/>
            <a:ext cx="3600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rgbClr val="CC6600"/>
                </a:solidFill>
                <a:latin typeface="Comic Sans MS" pitchFamily="66" charset="0"/>
              </a:rPr>
              <a:t>In year</a:t>
            </a:r>
            <a:r>
              <a:rPr lang="en-GB" sz="320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en-GB" sz="3200">
                <a:solidFill>
                  <a:srgbClr val="CC6600"/>
                </a:solidFill>
                <a:latin typeface="Comic Sans MS" pitchFamily="66" charset="0"/>
              </a:rPr>
              <a:t>groups we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716463" y="5157788"/>
            <a:ext cx="2736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solidFill>
                  <a:srgbClr val="CC6600"/>
                </a:solidFill>
                <a:latin typeface="Comic Sans MS" pitchFamily="66" charset="0"/>
              </a:rPr>
              <a:t>At</a:t>
            </a:r>
            <a:r>
              <a:rPr lang="en-GB" sz="320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en-GB" sz="3200">
                <a:solidFill>
                  <a:srgbClr val="CC6600"/>
                </a:solidFill>
                <a:latin typeface="Comic Sans MS" pitchFamily="66" charset="0"/>
              </a:rPr>
              <a:t>12:10 we</a:t>
            </a:r>
            <a:endParaRPr lang="en-US" sz="3200">
              <a:solidFill>
                <a:srgbClr val="CC6600"/>
              </a:solidFill>
              <a:latin typeface="Comic Sans MS" pitchFamily="66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2843213" y="2997200"/>
            <a:ext cx="828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3200">
                <a:solidFill>
                  <a:srgbClr val="CC6600"/>
                </a:solidFill>
                <a:latin typeface="Comic Sans MS" pitchFamily="66" charset="0"/>
              </a:rPr>
              <a:t>We</a:t>
            </a:r>
            <a:endParaRPr lang="en-US" sz="3200">
              <a:solidFill>
                <a:srgbClr val="CC66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31 -0.02268 C -0.04375 -0.03472 -0.0401 -0.04236 -0.03854 -0.05486 C -0.03888 -0.07037 -0.03368 -0.14375 -0.04704 -0.16991 C -0.05295 -0.2044 -0.05295 -0.24051 -0.06302 -0.27338 C -0.06562 -0.29676 -0.06649 -0.31759 -0.07673 -0.33773 C -0.0809 -0.34606 -0.08159 -0.35278 -0.08888 -0.35602 C -0.09496 -0.37176 -0.10607 -0.37639 -0.11684 -0.38588 C -0.12378 -0.3919 -0.13055 -0.39815 -0.13767 -0.4044 C -0.1467 -0.41227 -0.15868 -0.41134 -0.16909 -0.41574 C -0.17847 -0.4243 -0.18958 -0.42731 -0.20017 -0.43194 C -0.20607 -0.43449 -0.21128 -0.4412 -0.2177 -0.44352 C -0.24548 -0.45347 -0.27239 -0.46111 -0.30104 -0.46643 C -0.375 -0.46227 -0.32065 -0.47268 -0.35156 -0.45717 C -0.36493 -0.45046 -0.39149 -0.43889 -0.39149 -0.43866 C -0.39392 -0.43657 -0.39809 -0.43565 -0.39843 -0.43194 C -0.39965 -0.41736 -0.39687 -0.40278 -0.3967 -0.38819 C -0.39635 -0.35903 -0.3967 -0.33009 -0.3967 -0.30092 " pathEditMode="relative" rAng="0" ptsTypes="ffffffffffffffffA">
                                      <p:cBhvr>
                                        <p:cTn id="12" dur="2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35" y="-2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079 0.02987 C -0.08906 0.01829 -0.08888 0.00764 -0.08368 -0.00231 C -0.0868 -0.0625 -0.08663 -0.06134 -0.09444 -0.10347 C -0.10329 -0.153 -0.09479 -0.13425 -0.10451 -0.15393 C -0.10659 -0.16481 -0.10833 -0.17453 -0.11336 -0.18379 C -0.12187 -0.21736 -0.13142 -0.24976 -0.14114 -0.28263 C -0.146 -0.2993 -0.14947 -0.31597 -0.15659 -0.33101 C -0.16093 -0.353 -0.16892 -0.36782 -0.1809 -0.38379 C -0.18958 -0.39513 -0.17882 -0.39143 -0.18975 -0.4 C -0.19947 -0.40787 -0.21128 -0.41296 -0.221 -0.4206 C -0.22152 -0.42106 -0.24132 -0.4405 -0.24895 -0.44375 C -0.28402 -0.45949 -0.32309 -0.46643 -0.35972 -0.47129 C -0.39965 -0.4831 -0.39236 -0.48263 -0.46215 -0.47361 C -0.46493 -0.47337 -0.46388 -0.46689 -0.46579 -0.46435 C -0.46701 -0.46273 -0.46927 -0.46273 -0.471 -0.46203 C -0.47413 -0.45648 -0.47864 -0.45231 -0.48125 -0.44606 C -0.4842 -0.43888 -0.48541 -0.43032 -0.48819 -0.42291 C -0.48715 -0.38842 -0.48472 -0.35185 -0.48472 -0.31712 " pathEditMode="relative" rAng="0" ptsTypes="fffffffffffffffffA">
                                      <p:cBhvr>
                                        <p:cTn id="22" dur="2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14" y="-2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7 0.03588 C -0.04046 -0.01041 -0.03837 -0.05602 -0.03646 -0.10208 C -0.03924 -0.15069 -0.04237 -0.1993 -0.05035 -0.24699 C -0.05226 -0.27245 -0.05591 -0.29305 -0.06754 -0.31366 C -0.07362 -0.33773 -0.08386 -0.36018 -0.09514 -0.38032 C -0.09983 -0.40486 -0.09237 -0.37685 -0.10365 -0.3919 C -0.10382 -0.39213 -0.10764 -0.40625 -0.10886 -0.40787 C -0.12396 -0.42801 -0.15157 -0.4294 -0.17118 -0.4331 C -0.19289 -0.44491 -0.21875 -0.44768 -0.24167 -0.45162 C -0.27553 -0.45092 -0.30955 -0.45069 -0.34341 -0.4493 C -0.34636 -0.44907 -0.34931 -0.44884 -0.35191 -0.44699 C -0.36007 -0.44097 -0.36493 -0.43032 -0.37448 -0.42639 C -0.37952 -0.41204 -0.3757 -0.41898 -0.3882 -0.40787 C -0.38993 -0.40625 -0.39341 -0.40324 -0.39341 -0.40301 C -0.39879 -0.39236 -0.40018 -0.3787 -0.40365 -0.36643 C -0.40157 -0.32916 -0.40035 -0.29653 -0.40035 -0.25856 " pathEditMode="relative" rAng="0" ptsTypes="fffffffffffffffA">
                                      <p:cBhvr>
                                        <p:cTn id="32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7" y="-24375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70D2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639 0.02939 C -0.029 0.01597 -0.02865 0.00301 -0.03334 -0.00973 C -0.03455 -0.01968 -0.03542 -0.02963 -0.03681 -0.03959 C -0.03872 -0.05278 -0.04358 -0.07871 -0.04358 -0.07848 C -0.04479 -0.10023 -0.04618 -0.12153 -0.04705 -0.14306 C -0.04861 -0.17639 -0.04879 -0.20186 -0.05573 -0.23264 C -0.05834 -0.24445 -0.0599 -0.25348 -0.06771 -0.26042 C -0.07084 -0.27223 -0.07691 -0.27223 -0.08507 -0.27871 C -0.08854 -0.28148 -0.09219 -0.28426 -0.09531 -0.28797 C -0.0974 -0.29051 -0.09809 -0.29514 -0.10052 -0.29699 C -0.10521 -0.3007 -0.1165 -0.30417 -0.12292 -0.30625 C -0.1342 -0.31644 -0.14653 -0.31922 -0.1592 -0.32477 C -0.17813 -0.34144 -0.20104 -0.34167 -0.22292 -0.34769 C -0.2349 -0.35093 -0.2592 -0.35695 -0.2592 -0.35672 C -0.31146 -0.35579 -0.35486 -0.35718 -0.404 -0.35 C -0.42917 -0.34167 -0.42292 -0.31991 -0.42292 -0.28797 " pathEditMode="relative" rAng="0" ptsTypes="fffffffffffffffA">
                                      <p:cBhvr>
                                        <p:cTn id="42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39" y="-1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1" grpId="1"/>
      <p:bldP spid="4101" grpId="2"/>
      <p:bldP spid="4102" grpId="0"/>
      <p:bldP spid="4102" grpId="1"/>
      <p:bldP spid="4103" grpId="0"/>
      <p:bldP spid="4103" grpId="1"/>
      <p:bldP spid="4103" grpId="2"/>
      <p:bldP spid="4104" grpId="0"/>
      <p:bldP spid="4104" grpId="1"/>
      <p:bldP spid="4104" grpId="2"/>
      <p:bldP spid="41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68538" y="0"/>
            <a:ext cx="4392612" cy="338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7200">
                <a:latin typeface="Comic Sans MS" pitchFamily="66" charset="0"/>
              </a:rPr>
              <a:t>	End of openers show!</a:t>
            </a:r>
            <a:endParaRPr lang="en-US" sz="7200">
              <a:latin typeface="Comic Sans MS" pitchFamily="66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39750" y="4005263"/>
            <a:ext cx="82073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7200">
                <a:latin typeface="Comic Sans MS" pitchFamily="66" charset="0"/>
              </a:rPr>
              <a:t>	Next slide punctuation show!</a:t>
            </a:r>
            <a:endParaRPr lang="en-US" sz="7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32138" y="0"/>
            <a:ext cx="295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Sentences</a:t>
            </a:r>
            <a:endParaRPr lang="en-US" sz="4000">
              <a:latin typeface="Comic Sans MS" pitchFamily="66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692150"/>
            <a:ext cx="8675688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Let’s look at this sentence and see if we can use the correct punctuation at the end. Click on the punctuation to see if it’s correct.</a:t>
            </a:r>
            <a:endParaRPr lang="en-US" sz="3200">
              <a:latin typeface="Comic Sans MS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50825" y="2924175"/>
            <a:ext cx="71643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Have you finished your work yet</a:t>
            </a:r>
            <a:endParaRPr lang="en-US" sz="3600">
              <a:latin typeface="Comic Sans MS" pitchFamily="66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979613" y="4725988"/>
            <a:ext cx="10795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>
                <a:solidFill>
                  <a:srgbClr val="E70D22"/>
                </a:solidFill>
                <a:latin typeface="Comic Sans MS" pitchFamily="66" charset="0"/>
              </a:rPr>
              <a:t>?</a:t>
            </a:r>
            <a:endParaRPr lang="en-US" sz="72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732588" y="4437063"/>
            <a:ext cx="935037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>
                <a:solidFill>
                  <a:srgbClr val="E70D22"/>
                </a:solidFill>
                <a:latin typeface="Comic Sans MS" pitchFamily="66" charset="0"/>
              </a:rPr>
              <a:t>!</a:t>
            </a:r>
            <a:endParaRPr lang="en-US" sz="72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851275" y="4365625"/>
            <a:ext cx="936625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>
                <a:solidFill>
                  <a:srgbClr val="E70D22"/>
                </a:solidFill>
                <a:latin typeface="Comic Sans MS" pitchFamily="66" charset="0"/>
              </a:rPr>
              <a:t>,</a:t>
            </a:r>
            <a:endParaRPr lang="en-US" sz="72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003800" y="4149725"/>
            <a:ext cx="865188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>
                <a:solidFill>
                  <a:srgbClr val="E70D22"/>
                </a:solidFill>
                <a:latin typeface="Comic Sans MS" pitchFamily="66" charset="0"/>
              </a:rPr>
              <a:t>.</a:t>
            </a:r>
            <a:endParaRPr lang="en-US" sz="7200">
              <a:solidFill>
                <a:srgbClr val="E70D2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 nodeType="clickPar">
                      <p:stCondLst>
                        <p:cond delay="0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3.33333E-6 C 0.00626 0.02338 0.02692 0.02593 0.04289 0.02871 C 0.05487 0.03912 0.06824 0.03796 0.08212 0.04051 C 0.10226 0.04421 0.12258 0.04769 0.14289 0.05 C 0.1658 0.06042 0.18768 0.0581 0.21251 0.05949 C 0.23265 0.06204 0.25313 0.06158 0.27327 0.06435 C 0.27709 0.06482 0.28021 0.06852 0.28403 0.06921 C 0.29237 0.07083 0.3007 0.07083 0.30903 0.07153 C 0.37171 0.06806 0.429 0.06389 0.48942 0.04283 C 0.50035 0.0331 0.5066 0.02662 0.51962 0.02384 C 0.52692 0.02014 0.53403 0.01621 0.54115 0.01204 C 0.54549 0.00949 0.54914 0.00509 0.55365 0.00255 C 0.55886 -0.00023 0.56962 -0.00463 0.56962 -0.00463 C 0.579 -0.02292 0.56615 -0.00046 0.58039 -0.01667 C 0.59237 -0.03032 0.57865 -0.02384 0.59289 -0.02847 C 0.59827 -0.03773 0.60226 -0.04606 0.61077 -0.05 C 0.62466 -0.06852 0.61771 -0.06435 0.62865 -0.06898 C 0.63351 -0.09606 0.62657 -0.06273 0.63403 -0.08565 C 0.63508 -0.08866 0.63438 -0.09236 0.63577 -0.09514 C 0.63699 -0.09745 0.63942 -0.09838 0.64115 -0.1 C 0.64167 -0.10463 0.64133 -0.10995 0.64289 -0.11412 C 0.64445 -0.11829 0.6481 -0.12014 0.65001 -0.12384 C 0.65105 -0.12592 0.65105 -0.1287 0.65192 -0.13079 C 0.65487 -0.13866 0.65747 -0.14074 0.66251 -0.14745 C 0.66511 -0.15717 0.67692 -0.17129 0.67692 -0.17129 C 0.6816 -0.18403 0.68612 -0.19375 0.69462 -0.20231 C 0.69532 -0.20555 0.69549 -0.20879 0.69653 -0.2118 C 0.6974 -0.21435 0.69983 -0.2162 0.70001 -0.21898 C 0.70018 -0.22338 0.69879 -0.26597 0.69289 -0.27384 C 0.69115 -0.27616 0.6882 -0.27546 0.68577 -0.27616 C 0.67084 -0.28935 0.67796 -0.28148 0.66442 -0.3 C 0.66181 -0.30347 0.6573 -0.30301 0.65365 -0.30463 C 0.64584 -0.3081 0.64046 -0.30995 0.63212 -0.3118 C 0.60903 -0.30856 0.62153 -0.30949 0.59462 -0.30949 " pathEditMode="relative" ptsTypes="fffffffffffffffffffffffffffffffffA">
                                      <p:cBhvr>
                                        <p:cTn id="27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6"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8" grpId="0"/>
      <p:bldP spid="51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32138" y="0"/>
            <a:ext cx="2952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Sentences</a:t>
            </a:r>
            <a:endParaRPr lang="en-US" sz="4000">
              <a:latin typeface="Comic Sans MS" pitchFamily="66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79388" y="692150"/>
            <a:ext cx="8675687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Let’s look at this sentence and see if we can use the correct punctuation at the end. Click on the punctuation to see if it’s correct.</a:t>
            </a:r>
            <a:endParaRPr lang="en-US" sz="3200">
              <a:latin typeface="Comic Sans MS" pitchFamily="66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763713" y="3213100"/>
            <a:ext cx="49323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Wow that is fantastic</a:t>
            </a:r>
            <a:endParaRPr lang="en-US" sz="3600">
              <a:latin typeface="Comic Sans MS" pitchFamily="66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763713" y="4949825"/>
            <a:ext cx="1008062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>
                <a:solidFill>
                  <a:srgbClr val="E70D22"/>
                </a:solidFill>
                <a:latin typeface="Comic Sans MS" pitchFamily="66" charset="0"/>
              </a:rPr>
              <a:t>!</a:t>
            </a:r>
            <a:endParaRPr lang="en-US" sz="72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516688" y="4660900"/>
            <a:ext cx="10795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>
                <a:solidFill>
                  <a:srgbClr val="E70D22"/>
                </a:solidFill>
                <a:latin typeface="Comic Sans MS" pitchFamily="66" charset="0"/>
              </a:rPr>
              <a:t>?</a:t>
            </a:r>
            <a:endParaRPr lang="en-US" sz="72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635375" y="4589463"/>
            <a:ext cx="10080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>
                <a:solidFill>
                  <a:srgbClr val="E70D22"/>
                </a:solidFill>
                <a:latin typeface="Comic Sans MS" pitchFamily="66" charset="0"/>
              </a:rPr>
              <a:t>,</a:t>
            </a:r>
            <a:endParaRPr lang="en-US" sz="7200">
              <a:solidFill>
                <a:srgbClr val="E70D22"/>
              </a:solidFill>
              <a:latin typeface="Comic Sans MS" pitchFamily="66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003800" y="4149725"/>
            <a:ext cx="8636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>
                <a:solidFill>
                  <a:srgbClr val="E70D22"/>
                </a:solidFill>
                <a:latin typeface="Comic Sans MS" pitchFamily="66" charset="0"/>
              </a:rPr>
              <a:t>.</a:t>
            </a:r>
            <a:endParaRPr lang="en-US" sz="7200">
              <a:solidFill>
                <a:srgbClr val="E70D2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3.33333E-6 C 0.00626 0.02338 0.02692 0.02593 0.04289 0.02871 C 0.05487 0.03912 0.06824 0.03796 0.08212 0.04051 C 0.10226 0.04421 0.12258 0.04769 0.14289 0.05 C 0.1658 0.06042 0.18768 0.0581 0.21251 0.05949 C 0.23265 0.06204 0.25313 0.06158 0.27327 0.06435 C 0.27709 0.06482 0.28021 0.06852 0.28403 0.06921 C 0.29237 0.07083 0.3007 0.07083 0.30903 0.07153 C 0.37171 0.06806 0.429 0.06389 0.48942 0.04283 C 0.50035 0.0331 0.5066 0.02662 0.51962 0.02384 C 0.52692 0.02014 0.53403 0.01621 0.54115 0.01204 C 0.54549 0.00949 0.54914 0.00509 0.55365 0.00255 C 0.55886 -0.00023 0.56962 -0.00463 0.56962 -0.00463 C 0.579 -0.02292 0.56615 -0.00046 0.58039 -0.01667 C 0.59237 -0.03032 0.57865 -0.02384 0.59289 -0.02847 C 0.59827 -0.03773 0.60226 -0.04606 0.61077 -0.05 C 0.62466 -0.06852 0.61771 -0.06435 0.62865 -0.06898 C 0.63351 -0.09606 0.62657 -0.06273 0.63403 -0.08565 C 0.63508 -0.08866 0.63438 -0.09236 0.63577 -0.09514 C 0.63699 -0.09745 0.63942 -0.09838 0.64115 -0.1 C 0.64167 -0.10463 0.64133 -0.10995 0.64289 -0.11412 C 0.64445 -0.11829 0.6481 -0.12014 0.65001 -0.12384 C 0.65105 -0.12592 0.65105 -0.1287 0.65192 -0.13079 C 0.65487 -0.13866 0.65747 -0.14074 0.66251 -0.14745 C 0.66511 -0.15717 0.67692 -0.17129 0.67692 -0.17129 C 0.6816 -0.18403 0.68612 -0.19375 0.69462 -0.20231 C 0.69532 -0.20555 0.69549 -0.20879 0.69653 -0.2118 C 0.6974 -0.21435 0.69983 -0.2162 0.70001 -0.21898 C 0.70018 -0.22338 0.69879 -0.26597 0.69289 -0.27384 C 0.69115 -0.27616 0.6882 -0.27546 0.68577 -0.27616 C 0.67084 -0.28935 0.67796 -0.28148 0.66442 -0.3 C 0.66181 -0.30347 0.6573 -0.30301 0.65365 -0.30463 C 0.64584 -0.3081 0.64046 -0.30995 0.63212 -0.3118 C 0.60903 -0.30856 0.62153 -0.30949 0.59462 -0.30949 " pathEditMode="relative" ptsTypes="fffffffffffffffffffffffffffffffffA">
                                      <p:cBhvr>
                                        <p:cTn id="6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2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1"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209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" DFES Student User"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Angie Gore</dc:creator>
  <cp:lastModifiedBy>Teacher E-Solutions</cp:lastModifiedBy>
  <cp:revision>7</cp:revision>
  <dcterms:created xsi:type="dcterms:W3CDTF">2007-09-17T11:45:05Z</dcterms:created>
  <dcterms:modified xsi:type="dcterms:W3CDTF">2019-01-18T16:53:12Z</dcterms:modified>
</cp:coreProperties>
</file>