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57" r:id="rId7"/>
    <p:sldId id="258" r:id="rId8"/>
    <p:sldId id="259" r:id="rId9"/>
    <p:sldId id="260"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3AD09-FD9A-41CA-831E-520C3393E7DB}" type="datetimeFigureOut">
              <a:rPr lang="en-GB" smtClean="0"/>
              <a:t>11/12/2014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6D937-E86B-4F4D-ADB9-F9C4D9BA6AB8}" type="slidenum">
              <a:rPr lang="en-GB" smtClean="0"/>
              <a:t>‹#›</a:t>
            </a:fld>
            <a:endParaRPr lang="en-GB"/>
          </a:p>
        </p:txBody>
      </p:sp>
    </p:spTree>
    <p:extLst>
      <p:ext uri="{BB962C8B-B14F-4D97-AF65-F5344CB8AC3E}">
        <p14:creationId xmlns:p14="http://schemas.microsoft.com/office/powerpoint/2010/main" val="320111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3AD09-FD9A-41CA-831E-520C3393E7DB}" type="datetimeFigureOut">
              <a:rPr lang="en-GB" smtClean="0"/>
              <a:t>11/12/2014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6D937-E86B-4F4D-ADB9-F9C4D9BA6AB8}" type="slidenum">
              <a:rPr lang="en-GB" smtClean="0"/>
              <a:t>‹#›</a:t>
            </a:fld>
            <a:endParaRPr lang="en-GB"/>
          </a:p>
        </p:txBody>
      </p:sp>
    </p:spTree>
    <p:extLst>
      <p:ext uri="{BB962C8B-B14F-4D97-AF65-F5344CB8AC3E}">
        <p14:creationId xmlns:p14="http://schemas.microsoft.com/office/powerpoint/2010/main" val="253766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3AD09-FD9A-41CA-831E-520C3393E7DB}" type="datetimeFigureOut">
              <a:rPr lang="en-GB" smtClean="0"/>
              <a:t>11/12/2014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6D937-E86B-4F4D-ADB9-F9C4D9BA6AB8}" type="slidenum">
              <a:rPr lang="en-GB" smtClean="0"/>
              <a:t>‹#›</a:t>
            </a:fld>
            <a:endParaRPr lang="en-GB"/>
          </a:p>
        </p:txBody>
      </p:sp>
    </p:spTree>
    <p:extLst>
      <p:ext uri="{BB962C8B-B14F-4D97-AF65-F5344CB8AC3E}">
        <p14:creationId xmlns:p14="http://schemas.microsoft.com/office/powerpoint/2010/main" val="231457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3AD09-FD9A-41CA-831E-520C3393E7DB}" type="datetimeFigureOut">
              <a:rPr lang="en-GB" smtClean="0"/>
              <a:t>11/12/2014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6D937-E86B-4F4D-ADB9-F9C4D9BA6AB8}" type="slidenum">
              <a:rPr lang="en-GB" smtClean="0"/>
              <a:t>‹#›</a:t>
            </a:fld>
            <a:endParaRPr lang="en-GB"/>
          </a:p>
        </p:txBody>
      </p:sp>
    </p:spTree>
    <p:extLst>
      <p:ext uri="{BB962C8B-B14F-4D97-AF65-F5344CB8AC3E}">
        <p14:creationId xmlns:p14="http://schemas.microsoft.com/office/powerpoint/2010/main" val="157240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3AD09-FD9A-41CA-831E-520C3393E7DB}" type="datetimeFigureOut">
              <a:rPr lang="en-GB" smtClean="0"/>
              <a:t>11/12/2014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6D937-E86B-4F4D-ADB9-F9C4D9BA6AB8}" type="slidenum">
              <a:rPr lang="en-GB" smtClean="0"/>
              <a:t>‹#›</a:t>
            </a:fld>
            <a:endParaRPr lang="en-GB"/>
          </a:p>
        </p:txBody>
      </p:sp>
    </p:spTree>
    <p:extLst>
      <p:ext uri="{BB962C8B-B14F-4D97-AF65-F5344CB8AC3E}">
        <p14:creationId xmlns:p14="http://schemas.microsoft.com/office/powerpoint/2010/main" val="185979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C3AD09-FD9A-41CA-831E-520C3393E7DB}" type="datetimeFigureOut">
              <a:rPr lang="en-GB" smtClean="0"/>
              <a:t>11/12/2014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16D937-E86B-4F4D-ADB9-F9C4D9BA6AB8}" type="slidenum">
              <a:rPr lang="en-GB" smtClean="0"/>
              <a:t>‹#›</a:t>
            </a:fld>
            <a:endParaRPr lang="en-GB"/>
          </a:p>
        </p:txBody>
      </p:sp>
    </p:spTree>
    <p:extLst>
      <p:ext uri="{BB962C8B-B14F-4D97-AF65-F5344CB8AC3E}">
        <p14:creationId xmlns:p14="http://schemas.microsoft.com/office/powerpoint/2010/main" val="268209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C3AD09-FD9A-41CA-831E-520C3393E7DB}" type="datetimeFigureOut">
              <a:rPr lang="en-GB" smtClean="0"/>
              <a:t>11/12/2014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16D937-E86B-4F4D-ADB9-F9C4D9BA6AB8}" type="slidenum">
              <a:rPr lang="en-GB" smtClean="0"/>
              <a:t>‹#›</a:t>
            </a:fld>
            <a:endParaRPr lang="en-GB"/>
          </a:p>
        </p:txBody>
      </p:sp>
    </p:spTree>
    <p:extLst>
      <p:ext uri="{BB962C8B-B14F-4D97-AF65-F5344CB8AC3E}">
        <p14:creationId xmlns:p14="http://schemas.microsoft.com/office/powerpoint/2010/main" val="53462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C3AD09-FD9A-41CA-831E-520C3393E7DB}" type="datetimeFigureOut">
              <a:rPr lang="en-GB" smtClean="0"/>
              <a:t>11/12/2014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16D937-E86B-4F4D-ADB9-F9C4D9BA6AB8}" type="slidenum">
              <a:rPr lang="en-GB" smtClean="0"/>
              <a:t>‹#›</a:t>
            </a:fld>
            <a:endParaRPr lang="en-GB"/>
          </a:p>
        </p:txBody>
      </p:sp>
    </p:spTree>
    <p:extLst>
      <p:ext uri="{BB962C8B-B14F-4D97-AF65-F5344CB8AC3E}">
        <p14:creationId xmlns:p14="http://schemas.microsoft.com/office/powerpoint/2010/main" val="40311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3AD09-FD9A-41CA-831E-520C3393E7DB}" type="datetimeFigureOut">
              <a:rPr lang="en-GB" smtClean="0"/>
              <a:t>11/12/2014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16D937-E86B-4F4D-ADB9-F9C4D9BA6AB8}" type="slidenum">
              <a:rPr lang="en-GB" smtClean="0"/>
              <a:t>‹#›</a:t>
            </a:fld>
            <a:endParaRPr lang="en-GB"/>
          </a:p>
        </p:txBody>
      </p:sp>
    </p:spTree>
    <p:extLst>
      <p:ext uri="{BB962C8B-B14F-4D97-AF65-F5344CB8AC3E}">
        <p14:creationId xmlns:p14="http://schemas.microsoft.com/office/powerpoint/2010/main" val="421916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3AD09-FD9A-41CA-831E-520C3393E7DB}" type="datetimeFigureOut">
              <a:rPr lang="en-GB" smtClean="0"/>
              <a:t>11/12/2014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16D937-E86B-4F4D-ADB9-F9C4D9BA6AB8}" type="slidenum">
              <a:rPr lang="en-GB" smtClean="0"/>
              <a:t>‹#›</a:t>
            </a:fld>
            <a:endParaRPr lang="en-GB"/>
          </a:p>
        </p:txBody>
      </p:sp>
    </p:spTree>
    <p:extLst>
      <p:ext uri="{BB962C8B-B14F-4D97-AF65-F5344CB8AC3E}">
        <p14:creationId xmlns:p14="http://schemas.microsoft.com/office/powerpoint/2010/main" val="257394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3AD09-FD9A-41CA-831E-520C3393E7DB}" type="datetimeFigureOut">
              <a:rPr lang="en-GB" smtClean="0"/>
              <a:t>11/12/2014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16D937-E86B-4F4D-ADB9-F9C4D9BA6AB8}" type="slidenum">
              <a:rPr lang="en-GB" smtClean="0"/>
              <a:t>‹#›</a:t>
            </a:fld>
            <a:endParaRPr lang="en-GB"/>
          </a:p>
        </p:txBody>
      </p:sp>
    </p:spTree>
    <p:extLst>
      <p:ext uri="{BB962C8B-B14F-4D97-AF65-F5344CB8AC3E}">
        <p14:creationId xmlns:p14="http://schemas.microsoft.com/office/powerpoint/2010/main" val="266994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3AD09-FD9A-41CA-831E-520C3393E7DB}" type="datetimeFigureOut">
              <a:rPr lang="en-GB" smtClean="0"/>
              <a:t>11/12/2014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6D937-E86B-4F4D-ADB9-F9C4D9BA6AB8}" type="slidenum">
              <a:rPr lang="en-GB" smtClean="0"/>
              <a:t>‹#›</a:t>
            </a:fld>
            <a:endParaRPr lang="en-GB"/>
          </a:p>
        </p:txBody>
      </p:sp>
    </p:spTree>
    <p:extLst>
      <p:ext uri="{BB962C8B-B14F-4D97-AF65-F5344CB8AC3E}">
        <p14:creationId xmlns:p14="http://schemas.microsoft.com/office/powerpoint/2010/main" val="371729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1470025"/>
          </a:xfrm>
        </p:spPr>
        <p:txBody>
          <a:bodyPr>
            <a:normAutofit fontScale="90000"/>
          </a:bodyPr>
          <a:lstStyle/>
          <a:p>
            <a:pPr fontAlgn="base"/>
            <a:r>
              <a:rPr lang="en-GB" b="1" dirty="0" smtClean="0"/>
              <a:t/>
            </a:r>
            <a:br>
              <a:rPr lang="en-GB" b="1" dirty="0" smtClean="0"/>
            </a:br>
            <a:r>
              <a:rPr lang="en-GB" b="1" dirty="0"/>
              <a:t/>
            </a:r>
            <a:br>
              <a:rPr lang="en-GB" b="1" dirty="0"/>
            </a:br>
            <a:r>
              <a:rPr lang="en-GB" b="1" dirty="0" smtClean="0"/>
              <a:t>What </a:t>
            </a:r>
            <a:r>
              <a:rPr lang="en-GB" b="1" dirty="0"/>
              <a:t>is a settlement?</a:t>
            </a:r>
            <a:r>
              <a:rPr lang="en-GB" dirty="0"/>
              <a:t/>
            </a:r>
            <a:br>
              <a:rPr lang="en-GB" dirty="0"/>
            </a:br>
            <a:r>
              <a:rPr lang="en-GB" dirty="0"/>
              <a:t/>
            </a:r>
            <a:br>
              <a:rPr lang="en-GB" dirty="0"/>
            </a:br>
            <a:endParaRPr lang="en-GB" dirty="0"/>
          </a:p>
        </p:txBody>
      </p:sp>
      <p:sp>
        <p:nvSpPr>
          <p:cNvPr id="3" name="Subtitle 2"/>
          <p:cNvSpPr>
            <a:spLocks noGrp="1"/>
          </p:cNvSpPr>
          <p:nvPr>
            <p:ph type="subTitle" idx="1"/>
          </p:nvPr>
        </p:nvSpPr>
        <p:spPr>
          <a:xfrm>
            <a:off x="1259632" y="2060848"/>
            <a:ext cx="6400800" cy="1752600"/>
          </a:xfrm>
        </p:spPr>
        <p:txBody>
          <a:bodyPr>
            <a:normAutofit fontScale="85000" lnSpcReduction="10000"/>
          </a:bodyPr>
          <a:lstStyle/>
          <a:p>
            <a:pPr fontAlgn="base"/>
            <a:r>
              <a:rPr lang="en-GB" b="1" dirty="0">
                <a:solidFill>
                  <a:schemeClr val="tx1"/>
                </a:solidFill>
                <a:latin typeface="Comic Sans MS" pitchFamily="66" charset="0"/>
              </a:rPr>
              <a:t>A settlement is any form of human dwelling, from the smallest house to the largest city.</a:t>
            </a:r>
          </a:p>
          <a:p>
            <a:pPr fontAlgn="base"/>
            <a:r>
              <a:rPr lang="en-GB" dirty="0"/>
              <a:t>﻿</a:t>
            </a:r>
          </a:p>
          <a:p>
            <a:endParaRPr lang="en-GB" dirty="0"/>
          </a:p>
        </p:txBody>
      </p:sp>
    </p:spTree>
    <p:extLst>
      <p:ext uri="{BB962C8B-B14F-4D97-AF65-F5344CB8AC3E}">
        <p14:creationId xmlns:p14="http://schemas.microsoft.com/office/powerpoint/2010/main" val="49650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CAUSES OF A NUCLEATED SETTLEMENT</a:t>
            </a:r>
            <a:endParaRPr lang="en-GB" sz="3600" dirty="0"/>
          </a:p>
        </p:txBody>
      </p:sp>
      <p:sp>
        <p:nvSpPr>
          <p:cNvPr id="4" name="Rectangle 3"/>
          <p:cNvSpPr/>
          <p:nvPr/>
        </p:nvSpPr>
        <p:spPr>
          <a:xfrm>
            <a:off x="755576" y="1340768"/>
            <a:ext cx="3528392" cy="5355312"/>
          </a:xfrm>
          <a:prstGeom prst="rect">
            <a:avLst/>
          </a:prstGeom>
        </p:spPr>
        <p:txBody>
          <a:bodyPr wrap="square">
            <a:spAutoFit/>
          </a:bodyPr>
          <a:lstStyle/>
          <a:p>
            <a:pPr marL="285750" indent="-285750">
              <a:buFont typeface="Arial" pitchFamily="34" charset="0"/>
              <a:buChar char="•"/>
            </a:pPr>
            <a:r>
              <a:rPr lang="en-GB" b="1" dirty="0">
                <a:latin typeface="Comic Sans MS" pitchFamily="66" charset="0"/>
              </a:rPr>
              <a:t>Good transport links (road, rail, river</a:t>
            </a:r>
            <a:r>
              <a:rPr lang="en-GB" b="1" dirty="0" smtClean="0">
                <a:latin typeface="Comic Sans MS" pitchFamily="66" charset="0"/>
              </a:rPr>
              <a:t>)</a:t>
            </a:r>
          </a:p>
          <a:p>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Good fertile land nearby to grow food</a:t>
            </a:r>
            <a:r>
              <a:rPr lang="en-GB" b="1" dirty="0" smtClean="0">
                <a:latin typeface="Comic Sans MS" pitchFamily="66" charset="0"/>
              </a:rPr>
              <a:t>.</a:t>
            </a:r>
          </a:p>
          <a:p>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Flat land, that is easy to build </a:t>
            </a:r>
            <a:r>
              <a:rPr lang="en-GB" b="1" dirty="0" smtClean="0">
                <a:latin typeface="Comic Sans MS" pitchFamily="66" charset="0"/>
              </a:rPr>
              <a:t>on</a:t>
            </a:r>
          </a:p>
          <a:p>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Stable weather that is good for growing</a:t>
            </a:r>
            <a:r>
              <a:rPr lang="en-GB" b="1" dirty="0" smtClean="0">
                <a:latin typeface="Comic Sans MS" pitchFamily="66" charset="0"/>
              </a:rPr>
              <a:t>.</a:t>
            </a:r>
          </a:p>
          <a:p>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Nearby natural resources e.g. </a:t>
            </a:r>
            <a:r>
              <a:rPr lang="en-GB" b="1" dirty="0" smtClean="0">
                <a:latin typeface="Comic Sans MS" pitchFamily="66" charset="0"/>
              </a:rPr>
              <a:t>fuel</a:t>
            </a:r>
          </a:p>
          <a:p>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Good job </a:t>
            </a:r>
            <a:r>
              <a:rPr lang="en-GB" b="1" dirty="0" smtClean="0">
                <a:latin typeface="Comic Sans MS" pitchFamily="66" charset="0"/>
              </a:rPr>
              <a:t>prospects</a:t>
            </a:r>
          </a:p>
          <a:p>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Good schools and </a:t>
            </a:r>
            <a:r>
              <a:rPr lang="en-GB" b="1" dirty="0" smtClean="0">
                <a:latin typeface="Comic Sans MS" pitchFamily="66" charset="0"/>
              </a:rPr>
              <a:t>hospitals</a:t>
            </a:r>
          </a:p>
          <a:p>
            <a:endParaRPr lang="en-GB" b="1" dirty="0">
              <a:latin typeface="Comic Sans MS" pitchFamily="66" charset="0"/>
            </a:endParaRPr>
          </a:p>
        </p:txBody>
      </p:sp>
      <p:sp>
        <p:nvSpPr>
          <p:cNvPr id="5" name="Rectangle 4"/>
          <p:cNvSpPr/>
          <p:nvPr/>
        </p:nvSpPr>
        <p:spPr>
          <a:xfrm>
            <a:off x="4355976" y="1412776"/>
            <a:ext cx="4572000" cy="1200329"/>
          </a:xfrm>
          <a:prstGeom prst="rect">
            <a:avLst/>
          </a:prstGeom>
        </p:spPr>
        <p:txBody>
          <a:bodyPr>
            <a:spAutoFit/>
          </a:bodyPr>
          <a:lstStyle/>
          <a:p>
            <a:pPr marL="285750" indent="-285750">
              <a:buFont typeface="Arial" pitchFamily="34" charset="0"/>
              <a:buChar char="•"/>
            </a:pPr>
            <a:r>
              <a:rPr lang="en-GB" b="1" dirty="0">
                <a:latin typeface="Comic Sans MS" pitchFamily="66" charset="0"/>
              </a:rPr>
              <a:t>Good and reliable supply of electricity, gas and water</a:t>
            </a:r>
            <a:r>
              <a:rPr lang="en-GB" b="1" dirty="0" smtClean="0">
                <a:latin typeface="Comic Sans MS" pitchFamily="66" charset="0"/>
              </a:rPr>
              <a:t>.</a:t>
            </a:r>
          </a:p>
          <a:p>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Varied entertainment</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0764" y="2996952"/>
            <a:ext cx="4102423"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742703"/>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2444"/>
            <a:ext cx="8229600" cy="1143000"/>
          </a:xfrm>
        </p:spPr>
        <p:txBody>
          <a:bodyPr>
            <a:normAutofit/>
          </a:bodyPr>
          <a:lstStyle/>
          <a:p>
            <a:r>
              <a:rPr lang="en-GB" sz="4000" dirty="0" smtClean="0"/>
              <a:t>CAUSES OF A LINEAR SETTLEMENT</a:t>
            </a:r>
            <a:endParaRPr lang="en-GB" sz="4000" dirty="0"/>
          </a:p>
        </p:txBody>
      </p:sp>
      <p:sp>
        <p:nvSpPr>
          <p:cNvPr id="4" name="Rectangle 3"/>
          <p:cNvSpPr/>
          <p:nvPr/>
        </p:nvSpPr>
        <p:spPr>
          <a:xfrm>
            <a:off x="683568" y="1340768"/>
            <a:ext cx="3384376" cy="5078313"/>
          </a:xfrm>
          <a:prstGeom prst="rect">
            <a:avLst/>
          </a:prstGeom>
        </p:spPr>
        <p:txBody>
          <a:bodyPr wrap="square">
            <a:spAutoFit/>
          </a:bodyPr>
          <a:lstStyle/>
          <a:p>
            <a:pPr marL="285750" indent="-285750">
              <a:buFont typeface="Arial" pitchFamily="34" charset="0"/>
              <a:buChar char="•"/>
            </a:pPr>
            <a:r>
              <a:rPr lang="en-GB" b="1" dirty="0">
                <a:latin typeface="Comic Sans MS" pitchFamily="66" charset="0"/>
              </a:rPr>
              <a:t>In the case of settlements built along a route, the </a:t>
            </a:r>
            <a:r>
              <a:rPr lang="en-GB" b="1" dirty="0" smtClean="0">
                <a:latin typeface="Comic Sans MS" pitchFamily="66" charset="0"/>
              </a:rPr>
              <a:t>route was probably there before the settlement and </a:t>
            </a:r>
            <a:r>
              <a:rPr lang="en-GB" b="1" dirty="0">
                <a:latin typeface="Comic Sans MS" pitchFamily="66" charset="0"/>
              </a:rPr>
              <a:t>then the settlement grew up at some way station or feature, growing along the transport route. </a:t>
            </a:r>
            <a:endParaRPr lang="en-GB" b="1" dirty="0" smtClean="0">
              <a:latin typeface="Comic Sans MS" pitchFamily="66" charset="0"/>
            </a:endParaRPr>
          </a:p>
          <a:p>
            <a:endParaRPr lang="en-GB" b="1" dirty="0" smtClean="0">
              <a:latin typeface="Comic Sans MS" pitchFamily="66" charset="0"/>
            </a:endParaRPr>
          </a:p>
          <a:p>
            <a:pPr marL="285750" indent="-285750">
              <a:buFont typeface="Arial" pitchFamily="34" charset="0"/>
              <a:buChar char="•"/>
            </a:pPr>
            <a:r>
              <a:rPr lang="en-GB" b="1" dirty="0" smtClean="0">
                <a:latin typeface="Comic Sans MS" pitchFamily="66" charset="0"/>
              </a:rPr>
              <a:t>Often</a:t>
            </a:r>
            <a:r>
              <a:rPr lang="en-GB" b="1" dirty="0">
                <a:latin typeface="Comic Sans MS" pitchFamily="66" charset="0"/>
              </a:rPr>
              <a:t>, it is only a single street with houses on either side of the road. </a:t>
            </a:r>
            <a:endParaRPr lang="en-GB" b="1" dirty="0" smtClean="0">
              <a:latin typeface="Comic Sans MS" pitchFamily="66" charset="0"/>
            </a:endParaRPr>
          </a:p>
          <a:p>
            <a:endParaRPr lang="en-GB" b="1" dirty="0" smtClean="0">
              <a:latin typeface="Comic Sans MS" pitchFamily="66" charset="0"/>
            </a:endParaRPr>
          </a:p>
          <a:p>
            <a:pPr marL="285750" indent="-285750">
              <a:buFont typeface="Arial" pitchFamily="34" charset="0"/>
              <a:buChar char="•"/>
            </a:pPr>
            <a:r>
              <a:rPr lang="en-GB" b="1" dirty="0" smtClean="0">
                <a:latin typeface="Comic Sans MS" pitchFamily="66" charset="0"/>
              </a:rPr>
              <a:t>Later </a:t>
            </a:r>
            <a:r>
              <a:rPr lang="en-GB" b="1" dirty="0">
                <a:latin typeface="Comic Sans MS" pitchFamily="66" charset="0"/>
              </a:rPr>
              <a:t>development may add side turnings and districts away from the original main street</a:t>
            </a:r>
            <a:r>
              <a:rPr lang="en-GB" b="1" dirty="0" smtClean="0">
                <a:latin typeface="Comic Sans MS" pitchFamily="66" charset="0"/>
              </a:rPr>
              <a:t>.</a:t>
            </a:r>
            <a:endParaRPr lang="en-GB" b="1" dirty="0">
              <a:latin typeface="Comic Sans MS" pitchFamily="66" charset="0"/>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1960" y="1844824"/>
            <a:ext cx="4438669" cy="345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11944"/>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5736" y="548679"/>
            <a:ext cx="4752528" cy="584775"/>
          </a:xfrm>
          <a:prstGeom prst="rect">
            <a:avLst/>
          </a:prstGeom>
          <a:noFill/>
        </p:spPr>
        <p:txBody>
          <a:bodyPr wrap="square" rtlCol="0">
            <a:spAutoFit/>
          </a:bodyPr>
          <a:lstStyle/>
          <a:p>
            <a:pPr algn="ctr"/>
            <a:r>
              <a:rPr lang="en-GB" sz="3200" b="1" dirty="0" smtClean="0">
                <a:latin typeface="Comic Sans MS" pitchFamily="66" charset="0"/>
              </a:rPr>
              <a:t>QUICK QUESTIONS…</a:t>
            </a:r>
            <a:endParaRPr lang="en-GB" sz="3200" b="1" dirty="0">
              <a:latin typeface="Comic Sans MS" pitchFamily="66" charset="0"/>
            </a:endParaRPr>
          </a:p>
        </p:txBody>
      </p:sp>
      <p:sp>
        <p:nvSpPr>
          <p:cNvPr id="2" name="TextBox 1"/>
          <p:cNvSpPr txBox="1"/>
          <p:nvPr/>
        </p:nvSpPr>
        <p:spPr>
          <a:xfrm>
            <a:off x="323528" y="1556792"/>
            <a:ext cx="8859990" cy="4062651"/>
          </a:xfrm>
          <a:prstGeom prst="rect">
            <a:avLst/>
          </a:prstGeom>
          <a:noFill/>
        </p:spPr>
        <p:txBody>
          <a:bodyPr wrap="none" rtlCol="0">
            <a:spAutoFit/>
          </a:bodyPr>
          <a:lstStyle/>
          <a:p>
            <a:pPr marL="285750" indent="-285750">
              <a:buFont typeface="Arial" pitchFamily="34" charset="0"/>
              <a:buChar char="•"/>
            </a:pPr>
            <a:r>
              <a:rPr lang="en-GB" sz="2000" dirty="0" smtClean="0"/>
              <a:t>What is a Nucleated settlement?</a:t>
            </a:r>
          </a:p>
          <a:p>
            <a:endParaRPr lang="en-GB" sz="2000" dirty="0" smtClean="0"/>
          </a:p>
          <a:p>
            <a:pPr marL="285750" indent="-285750">
              <a:buFont typeface="Arial" pitchFamily="34" charset="0"/>
              <a:buChar char="•"/>
            </a:pPr>
            <a:r>
              <a:rPr lang="en-GB" sz="2000" dirty="0" smtClean="0"/>
              <a:t>What is a Linear settlement?</a:t>
            </a:r>
          </a:p>
          <a:p>
            <a:endParaRPr lang="en-GB" sz="2000" dirty="0" smtClean="0"/>
          </a:p>
          <a:p>
            <a:pPr marL="285750" indent="-285750">
              <a:buFont typeface="Arial" pitchFamily="34" charset="0"/>
              <a:buChar char="•"/>
            </a:pPr>
            <a:r>
              <a:rPr lang="en-GB" sz="2000" dirty="0" smtClean="0"/>
              <a:t>What is a Dispersed settlement?</a:t>
            </a:r>
          </a:p>
          <a:p>
            <a:endParaRPr lang="en-GB" sz="2000" dirty="0" smtClean="0"/>
          </a:p>
          <a:p>
            <a:pPr marL="285750" indent="-285750">
              <a:buFont typeface="Arial" pitchFamily="34" charset="0"/>
              <a:buChar char="•"/>
            </a:pPr>
            <a:r>
              <a:rPr lang="en-GB" sz="2000" dirty="0" smtClean="0"/>
              <a:t>Which sort of settlement would a Farm be classed as?</a:t>
            </a:r>
          </a:p>
          <a:p>
            <a:endParaRPr lang="en-GB" sz="2000" dirty="0" smtClean="0"/>
          </a:p>
          <a:p>
            <a:pPr marL="285750" indent="-285750">
              <a:buFont typeface="Arial" pitchFamily="34" charset="0"/>
              <a:buChar char="•"/>
            </a:pPr>
            <a:r>
              <a:rPr lang="en-GB" sz="2000" dirty="0" smtClean="0"/>
              <a:t>Name 2 good reasons for why you would want to </a:t>
            </a:r>
            <a:r>
              <a:rPr lang="en-GB" sz="2000" u="sng" dirty="0" smtClean="0"/>
              <a:t>create</a:t>
            </a:r>
            <a:r>
              <a:rPr lang="en-GB" sz="2000" dirty="0" smtClean="0"/>
              <a:t> </a:t>
            </a:r>
            <a:r>
              <a:rPr lang="en-GB" sz="2000" dirty="0" smtClean="0"/>
              <a:t>a settlement </a:t>
            </a:r>
            <a:r>
              <a:rPr lang="en-GB" sz="2000" dirty="0" smtClean="0"/>
              <a:t>somewhere</a:t>
            </a:r>
          </a:p>
          <a:p>
            <a:endParaRPr lang="en-GB" sz="2000" dirty="0" smtClean="0"/>
          </a:p>
          <a:p>
            <a:pPr marL="285750" indent="-285750">
              <a:buFont typeface="Arial" pitchFamily="34" charset="0"/>
              <a:buChar char="•"/>
            </a:pPr>
            <a:r>
              <a:rPr lang="en-GB" sz="2000" dirty="0" smtClean="0"/>
              <a:t>Which 2 things would you avoid if you wanted to create a settlement?</a:t>
            </a:r>
          </a:p>
          <a:p>
            <a:pPr marL="285750" indent="-285750">
              <a:buFont typeface="Arial" pitchFamily="34" charset="0"/>
              <a:buChar char="•"/>
            </a:pPr>
            <a:endParaRPr lang="en-GB" sz="2000" dirty="0" smtClean="0"/>
          </a:p>
          <a:p>
            <a:pPr marL="285750" indent="-285750">
              <a:buFont typeface="Arial" pitchFamily="34" charset="0"/>
              <a:buChar char="•"/>
            </a:pPr>
            <a:endParaRPr lang="en-GB" dirty="0"/>
          </a:p>
        </p:txBody>
      </p:sp>
    </p:spTree>
    <p:extLst>
      <p:ext uri="{BB962C8B-B14F-4D97-AF65-F5344CB8AC3E}">
        <p14:creationId xmlns:p14="http://schemas.microsoft.com/office/powerpoint/2010/main" val="210453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additive="base">
                                        <p:cTn id="2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 calcmode="lin" valueType="num">
                                      <p:cBhvr additive="base">
                                        <p:cTn id="32"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 calcmode="lin" valueType="num">
                                      <p:cBhvr additive="base">
                                        <p:cTn id="38"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Recap! </a:t>
            </a:r>
            <a:r>
              <a:rPr lang="en-GB" b="1" dirty="0"/>
              <a:t>Settlement patterns</a:t>
            </a:r>
            <a:endParaRPr lang="en-GB" dirty="0"/>
          </a:p>
        </p:txBody>
      </p:sp>
      <p:sp>
        <p:nvSpPr>
          <p:cNvPr id="4" name="Rectangle 3"/>
          <p:cNvSpPr/>
          <p:nvPr/>
        </p:nvSpPr>
        <p:spPr>
          <a:xfrm>
            <a:off x="539552" y="1484784"/>
            <a:ext cx="3294112" cy="4524315"/>
          </a:xfrm>
          <a:prstGeom prst="rect">
            <a:avLst/>
          </a:prstGeom>
        </p:spPr>
        <p:txBody>
          <a:bodyPr wrap="square">
            <a:spAutoFit/>
          </a:bodyPr>
          <a:lstStyle/>
          <a:p>
            <a:r>
              <a:rPr lang="en-GB" dirty="0"/>
              <a:t>Settlements </a:t>
            </a:r>
            <a:r>
              <a:rPr lang="en-GB" dirty="0" smtClean="0"/>
              <a:t>come </a:t>
            </a:r>
            <a:r>
              <a:rPr lang="en-GB" dirty="0"/>
              <a:t>in many shapes and sizes depending on the situation. There are some common patterns that emerge and these can be seen in the diagram </a:t>
            </a:r>
            <a:r>
              <a:rPr lang="en-GB" dirty="0" smtClean="0"/>
              <a:t>beside.</a:t>
            </a:r>
            <a:r>
              <a:rPr lang="en-GB" dirty="0"/>
              <a:t> </a:t>
            </a:r>
            <a:endParaRPr lang="en-GB" dirty="0" smtClean="0"/>
          </a:p>
          <a:p>
            <a:pPr marL="285750" indent="-285750">
              <a:buFont typeface="Arial" pitchFamily="34" charset="0"/>
              <a:buChar char="•"/>
            </a:pPr>
            <a:r>
              <a:rPr lang="en-GB" b="1" dirty="0" smtClean="0"/>
              <a:t>Nucleated </a:t>
            </a:r>
            <a:r>
              <a:rPr lang="en-GB" b="1" dirty="0" smtClean="0"/>
              <a:t>settlements </a:t>
            </a:r>
            <a:r>
              <a:rPr lang="en-GB" dirty="0" smtClean="0"/>
              <a:t>are </a:t>
            </a:r>
            <a:r>
              <a:rPr lang="en-GB" dirty="0"/>
              <a:t>ones that have buildings packed close together. </a:t>
            </a:r>
            <a:endParaRPr lang="en-GB" dirty="0" smtClean="0"/>
          </a:p>
          <a:p>
            <a:pPr marL="285750" indent="-285750">
              <a:buFont typeface="Arial" pitchFamily="34" charset="0"/>
              <a:buChar char="•"/>
            </a:pPr>
            <a:r>
              <a:rPr lang="en-GB" b="1" dirty="0" smtClean="0"/>
              <a:t>Linear </a:t>
            </a:r>
            <a:r>
              <a:rPr lang="en-GB" b="1" dirty="0"/>
              <a:t>settlements</a:t>
            </a:r>
            <a:r>
              <a:rPr lang="en-GB" dirty="0"/>
              <a:t> will follow a road, coastline or river and have their buildings in a long line. </a:t>
            </a:r>
            <a:endParaRPr lang="en-GB" dirty="0" smtClean="0"/>
          </a:p>
          <a:p>
            <a:pPr marL="285750" indent="-285750">
              <a:buFont typeface="Arial" pitchFamily="34" charset="0"/>
              <a:buChar char="•"/>
            </a:pPr>
            <a:r>
              <a:rPr lang="en-GB" b="1" dirty="0" smtClean="0"/>
              <a:t>Dispersed </a:t>
            </a:r>
            <a:r>
              <a:rPr lang="en-GB" b="1" dirty="0"/>
              <a:t>settlements</a:t>
            </a:r>
            <a:r>
              <a:rPr lang="en-GB" dirty="0"/>
              <a:t> are ones that have their buildings spread out over a large area.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9952" y="1916832"/>
            <a:ext cx="453189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21574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NUCLEATED</a:t>
            </a:r>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39752" y="1700808"/>
            <a:ext cx="4464496" cy="297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34103" y="5085184"/>
            <a:ext cx="4176464" cy="646331"/>
          </a:xfrm>
          <a:prstGeom prst="rect">
            <a:avLst/>
          </a:prstGeom>
        </p:spPr>
        <p:txBody>
          <a:bodyPr wrap="square">
            <a:spAutoFit/>
          </a:bodyPr>
          <a:lstStyle/>
          <a:p>
            <a:r>
              <a:rPr lang="en-GB" dirty="0"/>
              <a:t>This nucleated settlement centres on a road junction</a:t>
            </a:r>
          </a:p>
        </p:txBody>
      </p:sp>
    </p:spTree>
    <p:extLst>
      <p:ext uri="{BB962C8B-B14F-4D97-AF65-F5344CB8AC3E}">
        <p14:creationId xmlns:p14="http://schemas.microsoft.com/office/powerpoint/2010/main" val="266888807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LINEAR</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728" y="1484784"/>
            <a:ext cx="480900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13321" y="5373216"/>
            <a:ext cx="4572000" cy="923330"/>
          </a:xfrm>
          <a:prstGeom prst="rect">
            <a:avLst/>
          </a:prstGeom>
        </p:spPr>
        <p:txBody>
          <a:bodyPr>
            <a:spAutoFit/>
          </a:bodyPr>
          <a:lstStyle/>
          <a:p>
            <a:r>
              <a:rPr lang="en-GB" dirty="0"/>
              <a:t>This linear settlement follows a road and a </a:t>
            </a:r>
            <a:r>
              <a:rPr lang="en-GB" dirty="0" smtClean="0"/>
              <a:t>shoreline </a:t>
            </a:r>
            <a:r>
              <a:rPr lang="en-GB" i="1" dirty="0" smtClean="0"/>
              <a:t>(can you spot which way the line is going?)</a:t>
            </a:r>
            <a:endParaRPr lang="en-GB" i="1" dirty="0"/>
          </a:p>
        </p:txBody>
      </p:sp>
    </p:spTree>
    <p:extLst>
      <p:ext uri="{BB962C8B-B14F-4D97-AF65-F5344CB8AC3E}">
        <p14:creationId xmlns:p14="http://schemas.microsoft.com/office/powerpoint/2010/main" val="49695689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DISPERSED</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39074" y="1603508"/>
            <a:ext cx="473330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39074" y="5229200"/>
            <a:ext cx="4572000" cy="646331"/>
          </a:xfrm>
          <a:prstGeom prst="rect">
            <a:avLst/>
          </a:prstGeom>
        </p:spPr>
        <p:txBody>
          <a:bodyPr>
            <a:spAutoFit/>
          </a:bodyPr>
          <a:lstStyle/>
          <a:p>
            <a:r>
              <a:rPr lang="en-GB" dirty="0"/>
              <a:t>This dispersed settlement has its houses spread out over a wide area.</a:t>
            </a:r>
          </a:p>
        </p:txBody>
      </p:sp>
    </p:spTree>
    <p:extLst>
      <p:ext uri="{BB962C8B-B14F-4D97-AF65-F5344CB8AC3E}">
        <p14:creationId xmlns:p14="http://schemas.microsoft.com/office/powerpoint/2010/main" val="125873776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Factors affecting the location of settlements</a:t>
            </a:r>
            <a:endParaRPr lang="en-GB" dirty="0"/>
          </a:p>
        </p:txBody>
      </p:sp>
      <p:sp>
        <p:nvSpPr>
          <p:cNvPr id="3" name="Content Placeholder 2"/>
          <p:cNvSpPr>
            <a:spLocks noGrp="1"/>
          </p:cNvSpPr>
          <p:nvPr>
            <p:ph idx="1"/>
          </p:nvPr>
        </p:nvSpPr>
        <p:spPr>
          <a:xfrm>
            <a:off x="457200" y="1600200"/>
            <a:ext cx="3466728" cy="4525963"/>
          </a:xfrm>
        </p:spPr>
        <p:txBody>
          <a:bodyPr>
            <a:normAutofit/>
          </a:bodyPr>
          <a:lstStyle/>
          <a:p>
            <a:pPr marL="0" indent="0">
              <a:buNone/>
            </a:pPr>
            <a:r>
              <a:rPr lang="en-GB" sz="2400" dirty="0"/>
              <a:t>We call the place where a settlement starts the </a:t>
            </a:r>
            <a:r>
              <a:rPr lang="en-GB" sz="2400" b="1" dirty="0"/>
              <a:t>site </a:t>
            </a:r>
            <a:r>
              <a:rPr lang="en-GB" sz="2400" dirty="0"/>
              <a:t>of a settlement and settlement sites are chosen because they have lots of good reasons for locating a settlement there. </a:t>
            </a:r>
            <a:endParaRPr lang="en-GB" sz="2400" dirty="0" smtClean="0"/>
          </a:p>
          <a:p>
            <a:pPr marL="0" indent="0">
              <a:buNone/>
            </a:pPr>
            <a:r>
              <a:rPr lang="en-GB" sz="2400" dirty="0" smtClean="0"/>
              <a:t>Flat </a:t>
            </a:r>
            <a:r>
              <a:rPr lang="en-GB" sz="2400" dirty="0"/>
              <a:t>land is a good reason for locating a settlement in a particular place. </a:t>
            </a:r>
            <a:endParaRPr lang="en-GB" sz="2400" dirty="0" smtClean="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844824"/>
            <a:ext cx="396875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70375" y="4869160"/>
            <a:ext cx="4572000" cy="646331"/>
          </a:xfrm>
          <a:prstGeom prst="rect">
            <a:avLst/>
          </a:prstGeom>
        </p:spPr>
        <p:txBody>
          <a:bodyPr>
            <a:spAutoFit/>
          </a:bodyPr>
          <a:lstStyle/>
          <a:p>
            <a:r>
              <a:rPr lang="en-GB" b="1" dirty="0"/>
              <a:t>Flat land is easier to build on and it is good for growing crops.</a:t>
            </a:r>
          </a:p>
        </p:txBody>
      </p:sp>
    </p:spTree>
    <p:extLst>
      <p:ext uri="{BB962C8B-B14F-4D97-AF65-F5344CB8AC3E}">
        <p14:creationId xmlns:p14="http://schemas.microsoft.com/office/powerpoint/2010/main" val="2926541274"/>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you think of any more reasons?</a:t>
            </a:r>
            <a:br>
              <a:rPr lang="en-GB" dirty="0" smtClean="0"/>
            </a:b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1056015"/>
            <a:ext cx="9715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4531364"/>
            <a:ext cx="9715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3435927"/>
            <a:ext cx="9715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2175956"/>
            <a:ext cx="9715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1720" y="1056015"/>
            <a:ext cx="5616624" cy="830997"/>
          </a:xfrm>
          <a:prstGeom prst="rect">
            <a:avLst/>
          </a:prstGeom>
        </p:spPr>
        <p:txBody>
          <a:bodyPr wrap="square">
            <a:spAutoFit/>
          </a:bodyPr>
          <a:lstStyle/>
          <a:p>
            <a:pPr fontAlgn="base"/>
            <a:r>
              <a:rPr lang="en-GB" sz="1600" b="1" u="sng" dirty="0"/>
              <a:t>Building supplies</a:t>
            </a:r>
            <a:endParaRPr lang="en-GB" sz="1600" dirty="0"/>
          </a:p>
          <a:p>
            <a:pPr fontAlgn="base"/>
            <a:r>
              <a:rPr lang="en-GB" sz="1600" dirty="0"/>
              <a:t>﻿Building supplies are needed for homes but they are also needed to build farm buildings. A good supply of wood and stone helps</a:t>
            </a:r>
          </a:p>
        </p:txBody>
      </p:sp>
      <p:sp>
        <p:nvSpPr>
          <p:cNvPr id="5" name="Rectangle 4"/>
          <p:cNvSpPr/>
          <p:nvPr/>
        </p:nvSpPr>
        <p:spPr>
          <a:xfrm>
            <a:off x="2051720" y="2061209"/>
            <a:ext cx="6048672" cy="1077218"/>
          </a:xfrm>
          <a:prstGeom prst="rect">
            <a:avLst/>
          </a:prstGeom>
        </p:spPr>
        <p:txBody>
          <a:bodyPr wrap="square">
            <a:spAutoFit/>
          </a:bodyPr>
          <a:lstStyle/>
          <a:p>
            <a:pPr fontAlgn="base"/>
            <a:r>
              <a:rPr lang="en-GB" sz="1600" b="1" u="sng" dirty="0"/>
              <a:t>Water supplies</a:t>
            </a:r>
            <a:endParaRPr lang="en-GB" sz="1600" dirty="0"/>
          </a:p>
          <a:p>
            <a:pPr fontAlgn="base"/>
            <a:r>
              <a:rPr lang="en-GB" sz="1600" dirty="0"/>
              <a:t>Water is essential as it is needed for cooking, washing, cleaning and drinking. It is also heavy to move around so you want a water supply close by to your house.</a:t>
            </a:r>
          </a:p>
        </p:txBody>
      </p:sp>
      <p:sp>
        <p:nvSpPr>
          <p:cNvPr id="6" name="Rectangle 5"/>
          <p:cNvSpPr/>
          <p:nvPr/>
        </p:nvSpPr>
        <p:spPr>
          <a:xfrm>
            <a:off x="2077050" y="3206434"/>
            <a:ext cx="5904656" cy="1077218"/>
          </a:xfrm>
          <a:prstGeom prst="rect">
            <a:avLst/>
          </a:prstGeom>
        </p:spPr>
        <p:txBody>
          <a:bodyPr wrap="square">
            <a:spAutoFit/>
          </a:bodyPr>
          <a:lstStyle/>
          <a:p>
            <a:pPr fontAlgn="base"/>
            <a:r>
              <a:rPr lang="en-GB" sz="1600" b="1" u="sng" dirty="0"/>
              <a:t>Flat land</a:t>
            </a:r>
            <a:endParaRPr lang="en-GB" sz="1600" dirty="0"/>
          </a:p>
          <a:p>
            <a:pPr fontAlgn="base"/>
            <a:r>
              <a:rPr lang="en-GB" sz="1600" dirty="0"/>
              <a:t>Flat land is good for crowing crops such as wheat and vegetables. It is also easier to build houses on flat land and it is easier to travel around</a:t>
            </a:r>
          </a:p>
        </p:txBody>
      </p:sp>
      <p:sp>
        <p:nvSpPr>
          <p:cNvPr id="7" name="Rectangle 6"/>
          <p:cNvSpPr/>
          <p:nvPr/>
        </p:nvSpPr>
        <p:spPr>
          <a:xfrm>
            <a:off x="1996302" y="4276873"/>
            <a:ext cx="5816058" cy="1077218"/>
          </a:xfrm>
          <a:prstGeom prst="rect">
            <a:avLst/>
          </a:prstGeom>
        </p:spPr>
        <p:txBody>
          <a:bodyPr wrap="square">
            <a:spAutoFit/>
          </a:bodyPr>
          <a:lstStyle/>
          <a:p>
            <a:pPr fontAlgn="base"/>
            <a:r>
              <a:rPr lang="en-GB" sz="1600" b="1" u="sng" dirty="0"/>
              <a:t>Protection</a:t>
            </a:r>
            <a:endParaRPr lang="en-GB" sz="1600" dirty="0"/>
          </a:p>
          <a:p>
            <a:pPr fontAlgn="base"/>
            <a:r>
              <a:rPr lang="en-GB" sz="1600" dirty="0"/>
              <a:t>Villages a long time ago were </a:t>
            </a:r>
            <a:r>
              <a:rPr lang="en-GB" sz="1600" dirty="0" smtClean="0"/>
              <a:t>sometimes attacked by </a:t>
            </a:r>
            <a:r>
              <a:rPr lang="en-GB" sz="1600" dirty="0"/>
              <a:t>invaders. Being on a hill made the settlement easier to defend and see your enemies coming</a:t>
            </a:r>
          </a:p>
        </p:txBody>
      </p:sp>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393" y="5661248"/>
            <a:ext cx="9747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61026" y="5423390"/>
            <a:ext cx="6671414" cy="1323439"/>
          </a:xfrm>
          <a:prstGeom prst="rect">
            <a:avLst/>
          </a:prstGeom>
        </p:spPr>
        <p:txBody>
          <a:bodyPr wrap="square">
            <a:spAutoFit/>
          </a:bodyPr>
          <a:lstStyle/>
          <a:p>
            <a:pPr fontAlgn="base"/>
            <a:r>
              <a:rPr lang="en-GB" sz="1600" b="1" u="sng" dirty="0"/>
              <a:t>Bridging point</a:t>
            </a:r>
            <a:endParaRPr lang="en-GB" sz="1600" dirty="0"/>
          </a:p>
          <a:p>
            <a:pPr fontAlgn="base"/>
            <a:r>
              <a:rPr lang="en-GB" sz="1600" dirty="0"/>
              <a:t>It is hard to imagine now with our modern wide bridges crossing rivers wherever we want but many years ago, rivers proved to be huge obstacles preventing easy movement of goods and people. Where rivers were easier to cross, many people met there </a:t>
            </a:r>
            <a:r>
              <a:rPr lang="en-GB" sz="1600" dirty="0" smtClean="0"/>
              <a:t>which made it a </a:t>
            </a:r>
            <a:r>
              <a:rPr lang="en-GB" sz="1600" dirty="0"/>
              <a:t>good place to have a market.</a:t>
            </a:r>
          </a:p>
        </p:txBody>
      </p:sp>
    </p:spTree>
    <p:extLst>
      <p:ext uri="{BB962C8B-B14F-4D97-AF65-F5344CB8AC3E}">
        <p14:creationId xmlns:p14="http://schemas.microsoft.com/office/powerpoint/2010/main" val="33341178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Can you think of any reasons why you wouldn’t want to build a settlement?</a:t>
            </a:r>
            <a:endParaRPr lang="en-GB"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360249"/>
            <a:ext cx="9048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56478" y="1425764"/>
            <a:ext cx="5328592" cy="830997"/>
          </a:xfrm>
          <a:prstGeom prst="rect">
            <a:avLst/>
          </a:prstGeom>
        </p:spPr>
        <p:txBody>
          <a:bodyPr wrap="square">
            <a:spAutoFit/>
          </a:bodyPr>
          <a:lstStyle/>
          <a:p>
            <a:pPr fontAlgn="base"/>
            <a:r>
              <a:rPr lang="en-GB" sz="1600" b="1" u="sng" dirty="0"/>
              <a:t>Land that floods</a:t>
            </a:r>
            <a:endParaRPr lang="en-GB" sz="1600" dirty="0"/>
          </a:p>
          <a:p>
            <a:pPr fontAlgn="base"/>
            <a:r>
              <a:rPr lang="en-GB" sz="1600" dirty="0"/>
              <a:t>Flat land is great but if it is next to a river and floods every year, it is no good. </a:t>
            </a:r>
          </a:p>
        </p:txBody>
      </p:sp>
      <p:sp>
        <p:nvSpPr>
          <p:cNvPr id="5" name="Rectangle 4"/>
          <p:cNvSpPr/>
          <p:nvPr/>
        </p:nvSpPr>
        <p:spPr>
          <a:xfrm>
            <a:off x="1682343" y="2561297"/>
            <a:ext cx="4572000" cy="830997"/>
          </a:xfrm>
          <a:prstGeom prst="rect">
            <a:avLst/>
          </a:prstGeom>
        </p:spPr>
        <p:txBody>
          <a:bodyPr>
            <a:spAutoFit/>
          </a:bodyPr>
          <a:lstStyle/>
          <a:p>
            <a:pPr fontAlgn="base"/>
            <a:r>
              <a:rPr lang="en-GB" sz="1600" b="1" u="sng" dirty="0" smtClean="0"/>
              <a:t>Marshy </a:t>
            </a:r>
            <a:r>
              <a:rPr lang="en-GB" sz="1600" b="1" u="sng" dirty="0"/>
              <a:t>land</a:t>
            </a:r>
            <a:endParaRPr lang="en-GB" sz="1600" dirty="0"/>
          </a:p>
          <a:p>
            <a:pPr fontAlgn="base"/>
            <a:r>
              <a:rPr lang="en-GB" sz="1600" dirty="0"/>
              <a:t>Marshy land is bad for two reasons. It is difficult to build on and it is difficult to grow crops on.</a:t>
            </a: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510" y="5085184"/>
            <a:ext cx="9080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984" y="3789040"/>
            <a:ext cx="9080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984" y="2545490"/>
            <a:ext cx="9080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29915" y="3732237"/>
            <a:ext cx="6336704" cy="1077218"/>
          </a:xfrm>
          <a:prstGeom prst="rect">
            <a:avLst/>
          </a:prstGeom>
        </p:spPr>
        <p:txBody>
          <a:bodyPr wrap="square">
            <a:spAutoFit/>
          </a:bodyPr>
          <a:lstStyle/>
          <a:p>
            <a:pPr fontAlgn="base"/>
            <a:r>
              <a:rPr lang="en-GB" sz="1600" b="1" u="sng" dirty="0"/>
              <a:t>Poor quality farmland</a:t>
            </a:r>
            <a:endParaRPr lang="en-GB" sz="1600" dirty="0"/>
          </a:p>
          <a:p>
            <a:pPr fontAlgn="base"/>
            <a:r>
              <a:rPr lang="en-GB" sz="1600" dirty="0"/>
              <a:t>When we are hungry, we want to eat but if we haven't grown much food through the year, come winter time, we will starve. Placing a settlement near poor farmland isn't going to help the settlement to grow.</a:t>
            </a:r>
          </a:p>
        </p:txBody>
      </p:sp>
      <p:sp>
        <p:nvSpPr>
          <p:cNvPr id="7" name="Rectangle 6"/>
          <p:cNvSpPr/>
          <p:nvPr/>
        </p:nvSpPr>
        <p:spPr>
          <a:xfrm>
            <a:off x="1602842" y="5028381"/>
            <a:ext cx="6158083" cy="1077218"/>
          </a:xfrm>
          <a:prstGeom prst="rect">
            <a:avLst/>
          </a:prstGeom>
        </p:spPr>
        <p:txBody>
          <a:bodyPr wrap="square">
            <a:spAutoFit/>
          </a:bodyPr>
          <a:lstStyle/>
          <a:p>
            <a:pPr fontAlgn="base"/>
            <a:r>
              <a:rPr lang="en-GB" sz="1600" b="1" u="sng" dirty="0"/>
              <a:t>No water supply</a:t>
            </a:r>
            <a:endParaRPr lang="en-GB" sz="1600" dirty="0"/>
          </a:p>
          <a:p>
            <a:pPr fontAlgn="base"/>
            <a:r>
              <a:rPr lang="en-GB" sz="1600" dirty="0"/>
              <a:t>Cooking, washing, cleaning and drinking all become much more difficult without water. Similarly, we cannot irrigate our crops during any dry periods. So locate your village near a river, stream or spring.</a:t>
            </a:r>
          </a:p>
        </p:txBody>
      </p:sp>
    </p:spTree>
    <p:extLst>
      <p:ext uri="{BB962C8B-B14F-4D97-AF65-F5344CB8AC3E}">
        <p14:creationId xmlns:p14="http://schemas.microsoft.com/office/powerpoint/2010/main" val="237873952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CAUSES OF DISPERSED SETTLEMENTS</a:t>
            </a:r>
            <a:endParaRPr lang="en-GB" sz="3600" dirty="0"/>
          </a:p>
        </p:txBody>
      </p:sp>
      <p:sp>
        <p:nvSpPr>
          <p:cNvPr id="4" name="Rectangle 3"/>
          <p:cNvSpPr/>
          <p:nvPr/>
        </p:nvSpPr>
        <p:spPr>
          <a:xfrm>
            <a:off x="683568" y="1628800"/>
            <a:ext cx="3744416" cy="4770537"/>
          </a:xfrm>
          <a:prstGeom prst="rect">
            <a:avLst/>
          </a:prstGeom>
        </p:spPr>
        <p:txBody>
          <a:bodyPr wrap="square">
            <a:spAutoFit/>
          </a:bodyPr>
          <a:lstStyle/>
          <a:p>
            <a:pPr marL="285750" indent="-285750">
              <a:buFont typeface="Arial" pitchFamily="34" charset="0"/>
              <a:buChar char="•"/>
            </a:pPr>
            <a:r>
              <a:rPr lang="en-GB" b="1" dirty="0">
                <a:latin typeface="Comic Sans MS" pitchFamily="66" charset="0"/>
              </a:rPr>
              <a:t>Mountainous areas that are hard to build on and hard to build good transport links to</a:t>
            </a:r>
            <a:r>
              <a:rPr lang="en-GB" b="1" dirty="0" smtClean="0">
                <a:latin typeface="Comic Sans MS" pitchFamily="66" charset="0"/>
              </a:rPr>
              <a:t>.</a:t>
            </a:r>
          </a:p>
          <a:p>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Severe weather conditions e.g. extremely hot or cold or wet</a:t>
            </a:r>
            <a:r>
              <a:rPr lang="en-GB" b="1" dirty="0" smtClean="0">
                <a:latin typeface="Comic Sans MS" pitchFamily="66" charset="0"/>
              </a:rPr>
              <a:t>.</a:t>
            </a:r>
          </a:p>
          <a:p>
            <a:pPr marL="285750" indent="-285750">
              <a:buFont typeface="Arial" pitchFamily="34" charset="0"/>
              <a:buChar char="•"/>
            </a:pPr>
            <a:endParaRPr lang="en-GB" b="1" dirty="0">
              <a:latin typeface="Comic Sans MS" pitchFamily="66" charset="0"/>
            </a:endParaRPr>
          </a:p>
          <a:p>
            <a:pPr marL="285750" indent="-285750">
              <a:buFont typeface="Arial" pitchFamily="34" charset="0"/>
              <a:buChar char="•"/>
            </a:pPr>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Mainly farm </a:t>
            </a:r>
            <a:r>
              <a:rPr lang="en-GB" b="1" dirty="0" smtClean="0">
                <a:latin typeface="Comic Sans MS" pitchFamily="66" charset="0"/>
              </a:rPr>
              <a:t>land</a:t>
            </a:r>
          </a:p>
          <a:p>
            <a:pPr marL="285750" indent="-285750">
              <a:buFont typeface="Arial" pitchFamily="34" charset="0"/>
              <a:buChar char="•"/>
            </a:pPr>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Floodplain or coastal area that is vulnerable to </a:t>
            </a:r>
            <a:r>
              <a:rPr lang="en-GB" b="1" dirty="0" smtClean="0">
                <a:latin typeface="Comic Sans MS" pitchFamily="66" charset="0"/>
              </a:rPr>
              <a:t>flooding</a:t>
            </a:r>
          </a:p>
          <a:p>
            <a:endParaRPr lang="en-GB" b="1" dirty="0" smtClean="0">
              <a:latin typeface="Comic Sans MS" pitchFamily="66" charset="0"/>
            </a:endParaRPr>
          </a:p>
          <a:p>
            <a:pPr marL="285750" indent="-285750">
              <a:buFont typeface="Arial" pitchFamily="34" charset="0"/>
              <a:buChar char="•"/>
            </a:pPr>
            <a:r>
              <a:rPr lang="en-GB" b="1" dirty="0" smtClean="0">
                <a:latin typeface="Comic Sans MS" pitchFamily="66" charset="0"/>
              </a:rPr>
              <a:t>No </a:t>
            </a:r>
            <a:r>
              <a:rPr lang="en-GB" b="1" dirty="0">
                <a:latin typeface="Comic Sans MS" pitchFamily="66" charset="0"/>
              </a:rPr>
              <a:t>entertainment</a:t>
            </a:r>
          </a:p>
          <a:p>
            <a:endParaRPr lang="en-GB" b="1" dirty="0" smtClean="0">
              <a:latin typeface="Comic Sans MS" pitchFamily="66" charset="0"/>
            </a:endParaRPr>
          </a:p>
          <a:p>
            <a:endParaRPr lang="en-GB" sz="1600" b="1" dirty="0">
              <a:latin typeface="Comic Sans MS" pitchFamily="66" charset="0"/>
            </a:endParaRPr>
          </a:p>
        </p:txBody>
      </p:sp>
      <p:sp>
        <p:nvSpPr>
          <p:cNvPr id="5" name="Rectangle 4"/>
          <p:cNvSpPr/>
          <p:nvPr/>
        </p:nvSpPr>
        <p:spPr>
          <a:xfrm>
            <a:off x="4572000" y="1700808"/>
            <a:ext cx="4032448" cy="2308324"/>
          </a:xfrm>
          <a:prstGeom prst="rect">
            <a:avLst/>
          </a:prstGeom>
        </p:spPr>
        <p:txBody>
          <a:bodyPr wrap="square">
            <a:spAutoFit/>
          </a:bodyPr>
          <a:lstStyle/>
          <a:p>
            <a:pPr marL="285750" indent="-285750">
              <a:buFont typeface="Arial" pitchFamily="34" charset="0"/>
              <a:buChar char="•"/>
            </a:pPr>
            <a:r>
              <a:rPr lang="en-GB" b="1" dirty="0">
                <a:latin typeface="Comic Sans MS" pitchFamily="66" charset="0"/>
              </a:rPr>
              <a:t>Only limited natural </a:t>
            </a:r>
            <a:r>
              <a:rPr lang="en-GB" b="1" dirty="0" smtClean="0">
                <a:latin typeface="Comic Sans MS" pitchFamily="66" charset="0"/>
              </a:rPr>
              <a:t>resources</a:t>
            </a:r>
          </a:p>
          <a:p>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No job prospects</a:t>
            </a:r>
          </a:p>
          <a:p>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No nearby schools and </a:t>
            </a:r>
            <a:r>
              <a:rPr lang="en-GB" b="1" dirty="0" smtClean="0">
                <a:latin typeface="Comic Sans MS" pitchFamily="66" charset="0"/>
              </a:rPr>
              <a:t>hospitals</a:t>
            </a:r>
          </a:p>
          <a:p>
            <a:endParaRPr lang="en-GB" b="1" dirty="0">
              <a:latin typeface="Comic Sans MS" pitchFamily="66" charset="0"/>
            </a:endParaRPr>
          </a:p>
          <a:p>
            <a:pPr marL="285750" indent="-285750">
              <a:buFont typeface="Arial" pitchFamily="34" charset="0"/>
              <a:buChar char="•"/>
            </a:pPr>
            <a:r>
              <a:rPr lang="en-GB" b="1" dirty="0">
                <a:latin typeface="Comic Sans MS" pitchFamily="66" charset="0"/>
              </a:rPr>
              <a:t>No electricity </a:t>
            </a:r>
            <a:r>
              <a:rPr lang="en-GB" b="1" dirty="0" smtClean="0">
                <a:latin typeface="Comic Sans MS" pitchFamily="66" charset="0"/>
              </a:rPr>
              <a:t>supply</a:t>
            </a:r>
          </a:p>
          <a:p>
            <a:endParaRPr lang="en-GB" b="1" dirty="0">
              <a:latin typeface="Comic Sans MS" pitchFamily="66" charset="0"/>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0617" y="3984902"/>
            <a:ext cx="3335213" cy="238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594807"/>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705</Words>
  <Application>Microsoft Office PowerPoint</Application>
  <PresentationFormat>On-screen Show (4:3)</PresentationFormat>
  <Paragraphs>91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Office Theme</vt:lpstr>
      <vt:lpstr>  What is a settlement?  </vt:lpstr>
      <vt:lpstr>Recap! Settlement patterns</vt:lpstr>
      <vt:lpstr>NUCLEATED</vt:lpstr>
      <vt:lpstr>LINEAR</vt:lpstr>
      <vt:lpstr>DISPERSED</vt:lpstr>
      <vt:lpstr>Factors affecting the location of settlements</vt:lpstr>
      <vt:lpstr>Can you think of any more reasons? </vt:lpstr>
      <vt:lpstr>Can you think of any reasons why you wouldn’t want to build a settlement?</vt:lpstr>
      <vt:lpstr>CAUSES OF DISPERSED SETTLEMENTS</vt:lpstr>
      <vt:lpstr>CAUSES OF A NUCLEATED SETTLEMENT</vt:lpstr>
      <vt:lpstr>CAUSES OF A LINEAR SETTLEMENT</vt:lpstr>
      <vt:lpstr>PowerPoint Presentation</vt:lpstr>
    </vt:vector>
  </TitlesOfParts>
  <Company>Oscott Manor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settlement?</dc:title>
  <dc:creator>ICT</dc:creator>
  <cp:lastModifiedBy>GARETH</cp:lastModifiedBy>
  <cp:revision>13</cp:revision>
  <dcterms:created xsi:type="dcterms:W3CDTF">2014-12-05T12:08:29Z</dcterms:created>
  <dcterms:modified xsi:type="dcterms:W3CDTF">2014-12-11T16:44:45Z</dcterms:modified>
</cp:coreProperties>
</file>