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5"/>
  </p:notesMasterIdLst>
  <p:handoutMasterIdLst>
    <p:handoutMasterId r:id="rId16"/>
  </p:handoutMasterIdLst>
  <p:sldIdLst>
    <p:sldId id="370" r:id="rId2"/>
    <p:sldId id="372" r:id="rId3"/>
    <p:sldId id="373" r:id="rId4"/>
    <p:sldId id="374" r:id="rId5"/>
    <p:sldId id="375" r:id="rId6"/>
    <p:sldId id="376" r:id="rId7"/>
    <p:sldId id="377" r:id="rId8"/>
    <p:sldId id="383" r:id="rId9"/>
    <p:sldId id="378" r:id="rId10"/>
    <p:sldId id="379" r:id="rId11"/>
    <p:sldId id="380" r:id="rId12"/>
    <p:sldId id="381" r:id="rId13"/>
    <p:sldId id="382" r:id="rId14"/>
  </p:sldIdLst>
  <p:sldSz cx="9144000" cy="6858000" type="screen4x3"/>
  <p:notesSz cx="9942513" cy="676116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gh Tower Text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gh Tower Text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gh Tower Text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gh Tower Text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gh Tower Text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igh Tower Text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igh Tower Text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igh Tower Text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igh Tower Text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FFCC66"/>
    <a:srgbClr val="FFCC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4728" autoAdjust="0"/>
  </p:normalViewPr>
  <p:slideViewPr>
    <p:cSldViewPr>
      <p:cViewPr>
        <p:scale>
          <a:sx n="77" d="100"/>
          <a:sy n="77" d="100"/>
        </p:scale>
        <p:origin x="-58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84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70" tIns="47985" rIns="95970" bIns="47985" numCol="1" anchor="t" anchorCtr="0" compatLnSpc="1">
            <a:prstTxWarp prst="textNoShape">
              <a:avLst/>
            </a:prstTxWarp>
          </a:bodyPr>
          <a:lstStyle>
            <a:lvl1pPr algn="l" defTabSz="958850">
              <a:defRPr sz="13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32450" y="0"/>
            <a:ext cx="43084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70" tIns="47985" rIns="95970" bIns="47985" numCol="1" anchor="t" anchorCtr="0" compatLnSpc="1">
            <a:prstTxWarp prst="textNoShape">
              <a:avLst/>
            </a:prstTxWarp>
          </a:bodyPr>
          <a:lstStyle>
            <a:lvl1pPr algn="r" defTabSz="958850">
              <a:defRPr sz="13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21438"/>
            <a:ext cx="43084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70" tIns="47985" rIns="95970" bIns="47985" numCol="1" anchor="b" anchorCtr="0" compatLnSpc="1">
            <a:prstTxWarp prst="textNoShape">
              <a:avLst/>
            </a:prstTxWarp>
          </a:bodyPr>
          <a:lstStyle>
            <a:lvl1pPr algn="l" defTabSz="958850">
              <a:defRPr sz="13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32450" y="6421438"/>
            <a:ext cx="43084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70" tIns="47985" rIns="95970" bIns="47985" numCol="1" anchor="b" anchorCtr="0" compatLnSpc="1">
            <a:prstTxWarp prst="textNoShape">
              <a:avLst/>
            </a:prstTxWarp>
          </a:bodyPr>
          <a:lstStyle>
            <a:lvl1pPr algn="r" defTabSz="958850">
              <a:defRPr sz="1300">
                <a:cs typeface="+mn-cs"/>
              </a:defRPr>
            </a:lvl1pPr>
          </a:lstStyle>
          <a:p>
            <a:pPr>
              <a:defRPr/>
            </a:pPr>
            <a:fld id="{49F5D5D1-F88F-458E-A658-2235679664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925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2450" y="0"/>
            <a:ext cx="430847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940D18DC-5F46-40CE-9BFB-5D19E1EC1DC9}" type="datetimeFigureOut">
              <a:rPr lang="en-IE"/>
              <a:pPr>
                <a:defRPr/>
              </a:pPr>
              <a:t>15/01/2019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79775" y="506413"/>
            <a:ext cx="3382963" cy="2536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775" y="3211513"/>
            <a:ext cx="7954963" cy="3043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I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21438"/>
            <a:ext cx="4308475" cy="338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2450" y="6421438"/>
            <a:ext cx="4308475" cy="338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514551DF-E11A-4DBC-9F05-4B9DA63014B4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46301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8285B6BB-2B5F-4FBD-82E3-E0B0EBE544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732990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5E17AFB-0751-415A-A4A2-23F5E5C9831F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C53AC3-A1A1-4024-83C8-E90B3F8302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69225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C3BD3AB-8BD8-4FC1-8DB4-CD710A27CC4E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90FC4A8-991B-42A1-B621-F7812845BD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0893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 lvl="0"/>
            <a:endParaRPr lang="en-IE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BEA89-807E-4101-831E-74CCB5A5E2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984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838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98500" y="1665288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0900" y="1665288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1658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6585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1658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2333C2-4ECA-41C3-B220-5AD2FADA79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37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571500" y="1276350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960886"/>
          </a:xfrm>
        </p:spPr>
        <p:txBody>
          <a:bodyPr/>
          <a:lstStyle>
            <a:lvl1pPr algn="ctr">
              <a:defRPr sz="4000"/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353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DCDAB79-DD0D-49A5-933B-7CECA0213492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067DC1-2B7F-4232-BD93-DC5A72F963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54430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A77C7CE4-7FB3-40B9-A5FD-51A875122A7C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BFA6661A-44B9-494F-AE4E-7779C938B3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6421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7D96A32-026D-46EF-926E-C15375B4175E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EA76B92-4574-4AC7-BF75-BBB51F4455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03063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4A0B19E-3288-407C-BDB5-AD858BD1ECBA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C3B9F1-49DB-4925-98EF-F8C0C70618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12515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032642"/>
          </a:xfrm>
        </p:spPr>
        <p:txBody>
          <a:bodyPr/>
          <a:lstStyle>
            <a:lvl1pPr algn="ctr">
              <a:defRPr sz="4000"/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4ABBCD5-0A26-4290-978A-E33BE83ED952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1190BFB-F616-4A64-B67A-482CFF9EEE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64094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50CBA72-CCB7-4E73-9B0F-AD272E73CED2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470C935-35CA-418B-85EA-6DC6BF37D6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71071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A53F5253-0F67-4144-8D55-AC8307EC43B2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CCFB77E7-3D92-4CED-AD42-C4D2976DB8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9048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F7C500E8-8A82-414D-BDDA-049C09EE0DDD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48E9672D-9C0C-46FA-AB37-9A6F5EA91D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2035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01899632-DE99-49F9-AA57-82121E0F3477}" type="datetimeFigureOut">
              <a:rPr lang="en-US"/>
              <a:pPr>
                <a:defRPr/>
              </a:pPr>
              <a:t>1/15/2019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  <a:cs typeface="+mn-cs"/>
              </a:defRPr>
            </a:lvl1pPr>
            <a:extLst/>
          </a:lstStyle>
          <a:p>
            <a:pPr>
              <a:defRPr/>
            </a:pPr>
            <a:fld id="{1B76E37F-057C-4E00-ABCC-BF2887C95A0D}" type="slidenum">
              <a:rPr lang="en-US"/>
              <a:pPr>
                <a:defRPr/>
              </a:pPr>
              <a:t>‹#›</a:t>
            </a:fld>
            <a:endParaRPr lang="en-US" b="1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marL="53975" indent="-53975" algn="r" rtl="0" eaLnBrk="0" fontAlgn="base" hangingPunct="0">
        <a:spcBef>
          <a:spcPct val="0"/>
        </a:spcBef>
        <a:spcAft>
          <a:spcPct val="0"/>
        </a:spcAft>
        <a:defRPr sz="4600" kern="1200">
          <a:solidFill>
            <a:srgbClr val="EDE8CD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Georgia" pitchFamily="18" charset="0"/>
        </a:defRPr>
      </a:lvl2pPr>
      <a:lvl3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Georgia" pitchFamily="18" charset="0"/>
        </a:defRPr>
      </a:lvl3pPr>
      <a:lvl4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Georgia" pitchFamily="18" charset="0"/>
        </a:defRPr>
      </a:lvl4pPr>
      <a:lvl5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Georgia" pitchFamily="18" charset="0"/>
        </a:defRPr>
      </a:lvl5pPr>
      <a:lvl6pPr marL="511175" indent="-53975" algn="r" rtl="0" fontAlgn="base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Georgia" pitchFamily="18" charset="0"/>
        </a:defRPr>
      </a:lvl6pPr>
      <a:lvl7pPr marL="968375" indent="-53975" algn="r" rtl="0" fontAlgn="base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Georgia" pitchFamily="18" charset="0"/>
        </a:defRPr>
      </a:lvl7pPr>
      <a:lvl8pPr marL="1425575" indent="-53975" algn="r" rtl="0" fontAlgn="base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Georgia" pitchFamily="18" charset="0"/>
        </a:defRPr>
      </a:lvl8pPr>
      <a:lvl9pPr marL="1882775" indent="-53975" algn="r" rtl="0" fontAlgn="base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Georgia" pitchFamily="18" charset="0"/>
        </a:defRPr>
      </a:lvl9pPr>
      <a:extLst/>
    </p:titleStyle>
    <p:bodyStyle>
      <a:lvl1pPr marL="292100" indent="-292100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Dosing%20Sheep.wmv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IE" sz="28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Leaving Certificate </a:t>
            </a:r>
            <a:br>
              <a:rPr lang="en-IE" sz="28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en-IE" sz="48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Agricultural Science</a:t>
            </a:r>
            <a:endParaRPr lang="en-IE" sz="4800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1625" y="5072063"/>
            <a:ext cx="607218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IE" sz="4000" dirty="0">
                <a:latin typeface="+mj-lt"/>
                <a:cs typeface="+mn-cs"/>
              </a:rPr>
              <a:t>Sheep – 3 - Diseases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205038"/>
            <a:ext cx="5829300" cy="239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0" y="404813"/>
            <a:ext cx="5848350" cy="5976937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960438"/>
          </a:xfrm>
        </p:spPr>
        <p:txBody>
          <a:bodyPr/>
          <a:lstStyle/>
          <a:p>
            <a:pPr eaLnBrk="1" hangingPunct="1">
              <a:defRPr/>
            </a:pPr>
            <a:endParaRPr lang="en-IE"/>
          </a:p>
        </p:txBody>
      </p:sp>
      <p:sp>
        <p:nvSpPr>
          <p:cNvPr id="24580" name="Content Placeholder 3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5143500"/>
          </a:xfrm>
        </p:spPr>
        <p:txBody>
          <a:bodyPr/>
          <a:lstStyle/>
          <a:p>
            <a:pPr eaLnBrk="1" hangingPunct="1"/>
            <a:endParaRPr lang="en-IE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Foot rot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50"/>
            <a:ext cx="8229600" cy="5143500"/>
          </a:xfrm>
        </p:spPr>
        <p:txBody>
          <a:bodyPr/>
          <a:lstStyle/>
          <a:p>
            <a:pPr eaLnBrk="1" hangingPunct="1"/>
            <a:r>
              <a:rPr lang="en-IE" smtClean="0"/>
              <a:t>Footrot causes lameness, serious pain, reduced food intake, in-activity and can lower fertility in rams.</a:t>
            </a:r>
          </a:p>
          <a:p>
            <a:pPr eaLnBrk="1" hangingPunct="1"/>
            <a:r>
              <a:rPr lang="en-IE" smtClean="0"/>
              <a:t>You can spot an affected sheep by seeing them kneeling down while grazing.</a:t>
            </a:r>
            <a:endParaRPr lang="en-GB" smtClean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022725"/>
            <a:ext cx="3744912" cy="257492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mtClean="0"/>
              <a:t>Sheep Disease - 7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50"/>
            <a:ext cx="8229600" cy="5143500"/>
          </a:xfrm>
        </p:spPr>
        <p:txBody>
          <a:bodyPr>
            <a:normAutofit fontScale="85000" lnSpcReduction="20000"/>
          </a:bodyPr>
          <a:lstStyle/>
          <a:p>
            <a:pPr marL="365760" indent="-256032" eaLnBrk="1" fontAlgn="auto" hangingPunct="1">
              <a:lnSpc>
                <a:spcPct val="12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GB" sz="2400" b="1" dirty="0" smtClean="0">
                <a:solidFill>
                  <a:schemeClr val="folHlink"/>
                </a:solidFill>
              </a:rPr>
              <a:t>Bluetongue:</a:t>
            </a:r>
          </a:p>
          <a:p>
            <a:pPr marL="365760" indent="-256032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400" dirty="0" smtClean="0"/>
              <a:t>Bluetongue is an insect–transmitted, viral disease of sheep, cattle, goats, and other ruminants. </a:t>
            </a:r>
          </a:p>
          <a:p>
            <a:pPr marL="365760" indent="-256032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400" dirty="0" smtClean="0"/>
              <a:t>It is particularly damaging in sheep; half the sheep in an infected flock may die. </a:t>
            </a:r>
          </a:p>
          <a:p>
            <a:pPr marL="365760" indent="-256032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400" dirty="0" smtClean="0"/>
              <a:t>A bluetongue virus infection causes inflammation, swelling, and haemorrhage of the mucous membranes of the mouth, nose, and tongue.</a:t>
            </a:r>
          </a:p>
          <a:p>
            <a:pPr marL="365760" indent="-256032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400" dirty="0" smtClean="0"/>
              <a:t>Inflammation and soreness of the feet also are associated with bluetongue. </a:t>
            </a:r>
          </a:p>
          <a:p>
            <a:pPr marL="365760" indent="-256032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400" dirty="0" smtClean="0"/>
              <a:t>In sheep, the tongue and mucous membranes of the mouth become swollen, hemorrhagic, and may look red or dirty blue in colour, giving the disease its name. </a:t>
            </a:r>
          </a:p>
          <a:p>
            <a:pPr marL="365760" indent="-256032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400" dirty="0" smtClean="0"/>
              <a:t>Bluetongue viruses are spread from animal to animal by biting gnats. </a:t>
            </a:r>
          </a:p>
          <a:p>
            <a:pPr marL="365760" indent="-256032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400" dirty="0" smtClean="0"/>
              <a:t>Animals cannot directly contact the disease from other animals.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871538"/>
            <a:ext cx="7920038" cy="514985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960438"/>
          </a:xfrm>
        </p:spPr>
        <p:txBody>
          <a:bodyPr/>
          <a:lstStyle/>
          <a:p>
            <a:pPr eaLnBrk="1" hangingPunct="1">
              <a:defRPr/>
            </a:pPr>
            <a:endParaRPr lang="en-IE"/>
          </a:p>
        </p:txBody>
      </p:sp>
      <p:sp>
        <p:nvSpPr>
          <p:cNvPr id="27652" name="Content Placeholder 3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5143500"/>
          </a:xfrm>
        </p:spPr>
        <p:txBody>
          <a:bodyPr/>
          <a:lstStyle/>
          <a:p>
            <a:pPr eaLnBrk="1" hangingPunct="1"/>
            <a:endParaRPr lang="en-IE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mtClean="0"/>
              <a:t>Sheep Diseases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50"/>
            <a:ext cx="8229600" cy="51435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IE" smtClean="0"/>
              <a:t>As species, sheep are much better adapted to life on hills (their natural habitat).</a:t>
            </a:r>
          </a:p>
          <a:p>
            <a:pPr eaLnBrk="1" hangingPunct="1">
              <a:lnSpc>
                <a:spcPct val="110000"/>
              </a:lnSpc>
            </a:pPr>
            <a:r>
              <a:rPr lang="en-IE" smtClean="0"/>
              <a:t>Therefore, keeping them on lowland farms causes health conditions that would not otherwise arise.</a:t>
            </a:r>
          </a:p>
          <a:p>
            <a:pPr eaLnBrk="1" hangingPunct="1">
              <a:lnSpc>
                <a:spcPct val="110000"/>
              </a:lnSpc>
            </a:pPr>
            <a:r>
              <a:rPr lang="en-IE" smtClean="0"/>
              <a:t>Specifically, lowland sheep suffer more from maggots, internal parasites and footrot.</a:t>
            </a:r>
          </a:p>
          <a:p>
            <a:pPr eaLnBrk="1" hangingPunct="1">
              <a:lnSpc>
                <a:spcPct val="110000"/>
              </a:lnSpc>
            </a:pPr>
            <a:r>
              <a:rPr lang="en-IE" smtClean="0"/>
              <a:t>The main reasons these conditions arise on lowland flocks are climate and stocking rate.</a:t>
            </a:r>
            <a:endParaRPr lang="en-GB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Sheep Diseases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50"/>
            <a:ext cx="8229600" cy="5143500"/>
          </a:xfrm>
        </p:spPr>
        <p:txBody>
          <a:bodyPr>
            <a:normAutofit fontScale="92500"/>
          </a:bodyPr>
          <a:lstStyle/>
          <a:p>
            <a:pPr marL="609600" indent="-609600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IE" dirty="0" smtClean="0"/>
              <a:t>Maggots are prevented on hills because the harsh conditions simply do not allow them to thrive.</a:t>
            </a:r>
          </a:p>
          <a:p>
            <a:pPr marL="609600" indent="-609600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IE" dirty="0" err="1" smtClean="0"/>
              <a:t>Footrot</a:t>
            </a:r>
            <a:r>
              <a:rPr lang="en-IE" dirty="0" smtClean="0"/>
              <a:t> is controlled on farms because sheep’s hooves are naturally stronger due to more use and wear.</a:t>
            </a:r>
          </a:p>
          <a:p>
            <a:pPr marL="609600" indent="-609600" eaLnBrk="1" fontAlgn="auto" hangingPunct="1">
              <a:lnSpc>
                <a:spcPct val="12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IE" b="1" dirty="0" smtClean="0"/>
              <a:t>Maggots / Fly Strike</a:t>
            </a:r>
          </a:p>
          <a:p>
            <a:pPr marL="609600" indent="-609600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IE" dirty="0" smtClean="0"/>
              <a:t>Maggots are the larvae (young) of the </a:t>
            </a:r>
            <a:r>
              <a:rPr lang="en-IE" b="1" dirty="0" smtClean="0">
                <a:solidFill>
                  <a:schemeClr val="folHlink"/>
                </a:solidFill>
              </a:rPr>
              <a:t>blowfly</a:t>
            </a:r>
            <a:r>
              <a:rPr lang="en-IE" dirty="0" smtClean="0"/>
              <a:t> or the </a:t>
            </a:r>
            <a:r>
              <a:rPr lang="en-IE" b="1" dirty="0" smtClean="0">
                <a:solidFill>
                  <a:schemeClr val="folHlink"/>
                </a:solidFill>
              </a:rPr>
              <a:t>Green Bottle Fly</a:t>
            </a:r>
            <a:r>
              <a:rPr lang="en-IE" dirty="0" smtClean="0"/>
              <a:t>.</a:t>
            </a:r>
          </a:p>
          <a:p>
            <a:pPr marL="609600" indent="-609600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IE" dirty="0" smtClean="0"/>
              <a:t>The fly is attracted to odours in the fleece, and they lay their eggs on dung–soiled wool.</a:t>
            </a:r>
            <a:endParaRPr lang="en-GB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49275"/>
            <a:ext cx="7620000" cy="57150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960438"/>
          </a:xfrm>
        </p:spPr>
        <p:txBody>
          <a:bodyPr/>
          <a:lstStyle/>
          <a:p>
            <a:pPr eaLnBrk="1" hangingPunct="1">
              <a:defRPr/>
            </a:pPr>
            <a:endParaRPr lang="en-IE"/>
          </a:p>
        </p:txBody>
      </p:sp>
      <p:sp>
        <p:nvSpPr>
          <p:cNvPr id="18436" name="Content Placeholder 3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5143500"/>
          </a:xfrm>
        </p:spPr>
        <p:txBody>
          <a:bodyPr/>
          <a:lstStyle/>
          <a:p>
            <a:pPr eaLnBrk="1" hangingPunct="1"/>
            <a:endParaRPr lang="en-IE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Sheep Diseases - </a:t>
            </a:r>
            <a:r>
              <a:rPr lang="en-GB" dirty="0" err="1" smtClean="0"/>
              <a:t>Flystrike</a:t>
            </a:r>
            <a:endParaRPr lang="en-GB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50"/>
            <a:ext cx="8229600" cy="5143500"/>
          </a:xfrm>
        </p:spPr>
        <p:txBody>
          <a:bodyPr/>
          <a:lstStyle/>
          <a:p>
            <a:pPr marL="365125" indent="-255588" eaLnBrk="1" hangingPunct="1">
              <a:buFont typeface="Wingdings 3" pitchFamily="18" charset="2"/>
              <a:buChar char=""/>
            </a:pPr>
            <a:r>
              <a:rPr lang="en-IE" sz="3000" smtClean="0"/>
              <a:t>Fly strike can be prevented by</a:t>
            </a:r>
          </a:p>
          <a:p>
            <a:pPr marL="620713" lvl="1" eaLnBrk="1" hangingPunct="1">
              <a:spcBef>
                <a:spcPts val="325"/>
              </a:spcBef>
              <a:buFont typeface="Verdana" pitchFamily="34" charset="0"/>
              <a:buChar char="◦"/>
            </a:pPr>
            <a:r>
              <a:rPr lang="en-IE" sz="3000" smtClean="0"/>
              <a:t>Dipping in the Summer</a:t>
            </a:r>
          </a:p>
          <a:p>
            <a:pPr marL="620713" lvl="1" eaLnBrk="1" hangingPunct="1">
              <a:spcBef>
                <a:spcPts val="325"/>
              </a:spcBef>
              <a:buFont typeface="Verdana" pitchFamily="34" charset="0"/>
              <a:buChar char="◦"/>
            </a:pPr>
            <a:r>
              <a:rPr lang="en-IE" sz="3000" smtClean="0"/>
              <a:t>Trimming excess wool around the tail</a:t>
            </a:r>
          </a:p>
          <a:p>
            <a:pPr marL="620713" lvl="1" eaLnBrk="1" hangingPunct="1">
              <a:spcBef>
                <a:spcPts val="325"/>
              </a:spcBef>
              <a:buFont typeface="Verdana" pitchFamily="34" charset="0"/>
              <a:buChar char="◦"/>
            </a:pPr>
            <a:r>
              <a:rPr lang="en-IE" sz="3000" smtClean="0"/>
              <a:t>Tail docking</a:t>
            </a:r>
          </a:p>
          <a:p>
            <a:pPr marL="620713" lvl="1" eaLnBrk="1" hangingPunct="1">
              <a:spcBef>
                <a:spcPts val="325"/>
              </a:spcBef>
              <a:buFont typeface="Verdana" pitchFamily="34" charset="0"/>
              <a:buChar char="◦"/>
            </a:pPr>
            <a:r>
              <a:rPr lang="en-IE" sz="3000" smtClean="0"/>
              <a:t>Grazing management (to prevent scour)</a:t>
            </a:r>
          </a:p>
          <a:p>
            <a:pPr marL="365125" indent="-255588" eaLnBrk="1" hangingPunct="1">
              <a:buFont typeface="Wingdings 3" pitchFamily="18" charset="2"/>
              <a:buChar char=""/>
            </a:pPr>
            <a:r>
              <a:rPr lang="en-IE" sz="3000" smtClean="0"/>
              <a:t>An affected sheep is usually quite restless and scratches the affected area frequently.</a:t>
            </a:r>
          </a:p>
          <a:p>
            <a:pPr marL="365125" indent="-255588" eaLnBrk="1" hangingPunct="1">
              <a:buFont typeface="Wingdings 3" pitchFamily="18" charset="2"/>
              <a:buChar char=""/>
            </a:pPr>
            <a:r>
              <a:rPr lang="en-IE" sz="3000" smtClean="0"/>
              <a:t>The area may appear green and wet.</a:t>
            </a:r>
          </a:p>
          <a:p>
            <a:pPr marL="365125" indent="-255588" eaLnBrk="1" hangingPunct="1">
              <a:buFont typeface="Wingdings 3" pitchFamily="18" charset="2"/>
              <a:buChar char=""/>
            </a:pPr>
            <a:r>
              <a:rPr lang="en-IE" sz="3000" smtClean="0"/>
              <a:t>Maggots should not be ignored and can often be fatal!</a:t>
            </a:r>
            <a:endParaRPr lang="en-GB" sz="300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446088"/>
            <a:ext cx="8008937" cy="60071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960438"/>
          </a:xfrm>
        </p:spPr>
        <p:txBody>
          <a:bodyPr/>
          <a:lstStyle/>
          <a:p>
            <a:pPr eaLnBrk="1" hangingPunct="1">
              <a:defRPr/>
            </a:pPr>
            <a:endParaRPr lang="en-IE"/>
          </a:p>
        </p:txBody>
      </p:sp>
      <p:sp>
        <p:nvSpPr>
          <p:cNvPr id="20484" name="Content Placeholder 3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5143500"/>
          </a:xfrm>
        </p:spPr>
        <p:txBody>
          <a:bodyPr/>
          <a:lstStyle/>
          <a:p>
            <a:pPr eaLnBrk="1" hangingPunct="1"/>
            <a:endParaRPr lang="en-IE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- Worms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50"/>
            <a:ext cx="8229600" cy="5143500"/>
          </a:xfrm>
        </p:spPr>
        <p:txBody>
          <a:bodyPr>
            <a:normAutofit lnSpcReduction="10000"/>
          </a:bodyPr>
          <a:lstStyle/>
          <a:p>
            <a:pPr marL="609600" indent="-60960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IE" b="1" smtClean="0"/>
              <a:t>Worms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IE" smtClean="0"/>
              <a:t>Nearly all sheep carry intestinal parasites / worms.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IE" smtClean="0"/>
              <a:t>The older / more mature the animal the less worms.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IE" smtClean="0"/>
              <a:t>This is because older animals develop a certain immunity to worms.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IE" smtClean="0"/>
              <a:t>Worms can only be controlled effectively with both drugs and good pasture management.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IE" smtClean="0"/>
              <a:t>All sheep should be dosed regularly and pastures managed as to prevent the spread of worms.</a:t>
            </a:r>
            <a:endParaRPr lang="en-GB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E" dirty="0" smtClean="0"/>
              <a:t>Dosing Sheep</a:t>
            </a:r>
            <a:endParaRPr lang="en-IE" dirty="0"/>
          </a:p>
        </p:txBody>
      </p:sp>
      <p:pic>
        <p:nvPicPr>
          <p:cNvPr id="4" name="Dosing Sheep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800" y="1700213"/>
            <a:ext cx="8116888" cy="4465637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Sheep Diseases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50"/>
            <a:ext cx="8229600" cy="5143500"/>
          </a:xfrm>
        </p:spPr>
        <p:txBody>
          <a:bodyPr>
            <a:normAutofit lnSpcReduction="10000"/>
          </a:bodyPr>
          <a:lstStyle/>
          <a:p>
            <a:pPr marL="609600" indent="-60960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IE" b="1" smtClean="0"/>
              <a:t>Liver Fluke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IE" smtClean="0"/>
              <a:t>This is a “flat worm” which can cause death to sheep or simply reduce thriftiness and lower the quality of the carcase.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IE" smtClean="0"/>
              <a:t>Both worms and liver fluke </a:t>
            </a:r>
            <a:r>
              <a:rPr lang="en-IE" b="1" u="sng" smtClean="0"/>
              <a:t>cannot</a:t>
            </a:r>
            <a:r>
              <a:rPr lang="en-IE" b="1" smtClean="0"/>
              <a:t> </a:t>
            </a:r>
            <a:r>
              <a:rPr lang="en-IE" smtClean="0"/>
              <a:t>reproduce inside the sheep (host) so the number of larvae eaten determine the extent of the disease.</a:t>
            </a:r>
            <a:endParaRPr lang="en-IE" b="1" i="1" u="sng" smtClean="0"/>
          </a:p>
          <a:p>
            <a:pPr marL="609600" indent="-60960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IE" b="1" smtClean="0"/>
              <a:t>Footrot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IE" smtClean="0"/>
              <a:t>Footrot is a very serious problem on Irish Farms.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IE" smtClean="0"/>
              <a:t>Footrot is caused by a bacteria, in fact many different types of bacteria.</a:t>
            </a:r>
            <a:endParaRPr lang="en-GB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1764</TotalTime>
  <Words>524</Words>
  <Application>Microsoft Office PowerPoint</Application>
  <PresentationFormat>On-screen Show (4:3)</PresentationFormat>
  <Paragraphs>49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High Tower Text</vt:lpstr>
      <vt:lpstr>Arial</vt:lpstr>
      <vt:lpstr>Georgia</vt:lpstr>
      <vt:lpstr>Wingdings 2</vt:lpstr>
      <vt:lpstr>Calibri</vt:lpstr>
      <vt:lpstr>Wingdings 3</vt:lpstr>
      <vt:lpstr>Wingdings</vt:lpstr>
      <vt:lpstr>Verdana</vt:lpstr>
      <vt:lpstr>Foundry</vt:lpstr>
      <vt:lpstr>Leaving Certificate  Agricultural Science</vt:lpstr>
      <vt:lpstr>Sheep Diseases</vt:lpstr>
      <vt:lpstr>Sheep Diseases </vt:lpstr>
      <vt:lpstr>PowerPoint Presentation</vt:lpstr>
      <vt:lpstr>Sheep Diseases - Flystrike</vt:lpstr>
      <vt:lpstr>PowerPoint Presentation</vt:lpstr>
      <vt:lpstr>- Worms</vt:lpstr>
      <vt:lpstr>Dosing Sheep</vt:lpstr>
      <vt:lpstr>Sheep Diseases</vt:lpstr>
      <vt:lpstr>PowerPoint Presentation</vt:lpstr>
      <vt:lpstr>Foot rot</vt:lpstr>
      <vt:lpstr>Sheep Disease - 7</vt:lpstr>
      <vt:lpstr>PowerPoint Presentation</vt:lpstr>
    </vt:vector>
  </TitlesOfParts>
  <Company>St Columba's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</dc:title>
  <dc:creator>Humphrey Jones</dc:creator>
  <cp:lastModifiedBy>Teacher E-Solutions</cp:lastModifiedBy>
  <cp:revision>67</cp:revision>
  <cp:lastPrinted>1601-01-01T00:00:00Z</cp:lastPrinted>
  <dcterms:created xsi:type="dcterms:W3CDTF">2006-03-15T10:09:48Z</dcterms:created>
  <dcterms:modified xsi:type="dcterms:W3CDTF">2019-01-15T12:44:23Z</dcterms:modified>
</cp:coreProperties>
</file>