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19400" y="3048000"/>
            <a:ext cx="6172200" cy="7620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4114800"/>
            <a:ext cx="5486400" cy="1066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8BE579F-4415-4D1C-8329-1B12281ACA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C219D-34BF-40AB-8416-425C97C670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052839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4D3562-241E-4F70-994B-3F4E95EF76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026849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4A756-D73B-4CAF-ABDE-53695C45C5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111788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62A94D-8F28-41C5-93A7-407963D03E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803156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85800"/>
            <a:ext cx="44958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85800"/>
            <a:ext cx="44958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7302B8-0590-4DF2-9DAD-CDB1732283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190332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0AF2B8-9ADD-4DA5-A3D6-A1BE2F2D49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944863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79F77D-071A-46F7-81E1-7AD1A7DF71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11366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D49497-8644-4E27-A793-19C24A702D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6175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BD9702-9B7A-4421-B616-67EABCFE4F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019149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E68330-348B-4EDA-8DFE-8FF5F3EF0D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713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685800"/>
            <a:ext cx="91440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71E782B-3631-42D6-BCD3-C415C2FE053D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fade thruBlk="1"/>
  </p:transition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audio" Target="../media/audio3.wav"/><Relationship Id="rId7" Type="http://schemas.openxmlformats.org/officeDocument/2006/relationships/image" Target="../media/image4.w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wmf"/><Relationship Id="rId5" Type="http://schemas.openxmlformats.org/officeDocument/2006/relationships/audio" Target="../media/audio5.wav"/><Relationship Id="rId4" Type="http://schemas.openxmlformats.org/officeDocument/2006/relationships/audio" Target="../media/audio4.wav"/><Relationship Id="rId9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audio" Target="../media/audio4.wav"/><Relationship Id="rId7" Type="http://schemas.openxmlformats.org/officeDocument/2006/relationships/image" Target="../media/image8.wmf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audio" Target="../media/audio3.wav"/><Relationship Id="rId4" Type="http://schemas.openxmlformats.org/officeDocument/2006/relationships/audio" Target="../media/audio7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7" Type="http://schemas.openxmlformats.org/officeDocument/2006/relationships/image" Target="../media/image11.gif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gif"/><Relationship Id="rId5" Type="http://schemas.openxmlformats.org/officeDocument/2006/relationships/audio" Target="../media/audio1.wav"/><Relationship Id="rId4" Type="http://schemas.openxmlformats.org/officeDocument/2006/relationships/audio" Target="../media/audio10.wav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audio" Target="../media/audio4.wav"/><Relationship Id="rId7" Type="http://schemas.openxmlformats.org/officeDocument/2006/relationships/audio" Target="../media/audio14.wav"/><Relationship Id="rId2" Type="http://schemas.openxmlformats.org/officeDocument/2006/relationships/audio" Target="../media/audio1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2.wav"/><Relationship Id="rId11" Type="http://schemas.openxmlformats.org/officeDocument/2006/relationships/image" Target="../media/image15.gif"/><Relationship Id="rId5" Type="http://schemas.openxmlformats.org/officeDocument/2006/relationships/audio" Target="../media/audio13.wav"/><Relationship Id="rId10" Type="http://schemas.openxmlformats.org/officeDocument/2006/relationships/image" Target="../media/image14.wmf"/><Relationship Id="rId4" Type="http://schemas.openxmlformats.org/officeDocument/2006/relationships/audio" Target="../media/audio12.wav"/><Relationship Id="rId9" Type="http://schemas.openxmlformats.org/officeDocument/2006/relationships/image" Target="../media/image1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Singular and plural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800"/>
              <a:t>We can write nouns in the </a:t>
            </a:r>
            <a:r>
              <a:rPr lang="en-GB" sz="2800" b="1"/>
              <a:t>singular</a:t>
            </a:r>
            <a:r>
              <a:rPr lang="en-GB" sz="2800"/>
              <a:t> or </a:t>
            </a:r>
            <a:r>
              <a:rPr lang="en-GB" sz="2800" b="1"/>
              <a:t>plural</a:t>
            </a:r>
            <a:r>
              <a:rPr lang="en-GB" sz="2800"/>
              <a:t>. </a:t>
            </a:r>
            <a:r>
              <a:rPr lang="en-GB" sz="2800" b="1"/>
              <a:t>Singular</a:t>
            </a:r>
            <a:r>
              <a:rPr lang="en-GB" sz="2800"/>
              <a:t> means just </a:t>
            </a:r>
            <a:r>
              <a:rPr lang="en-GB" sz="2800" b="1"/>
              <a:t>one</a:t>
            </a:r>
            <a:r>
              <a:rPr lang="en-GB" sz="2800"/>
              <a:t> e.g. </a:t>
            </a:r>
            <a:r>
              <a:rPr lang="en-GB" sz="2800" b="1"/>
              <a:t>one rabbit</a:t>
            </a:r>
            <a:r>
              <a:rPr lang="en-GB" sz="2800"/>
              <a:t>. </a:t>
            </a:r>
            <a:r>
              <a:rPr lang="en-GB" sz="2800" b="1"/>
              <a:t>Plural</a:t>
            </a:r>
            <a:r>
              <a:rPr lang="en-GB" sz="2800"/>
              <a:t> means </a:t>
            </a:r>
            <a:r>
              <a:rPr lang="en-GB" sz="2800" b="1"/>
              <a:t>more than one</a:t>
            </a:r>
            <a:r>
              <a:rPr lang="en-GB" sz="2800"/>
              <a:t> e.g. </a:t>
            </a:r>
            <a:r>
              <a:rPr lang="en-GB" sz="2800" b="1"/>
              <a:t>lots of rabbits</a:t>
            </a:r>
            <a:r>
              <a:rPr lang="en-GB" sz="2800"/>
              <a:t>.</a:t>
            </a:r>
            <a:endParaRPr lang="en-US" sz="280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j030779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628775"/>
            <a:ext cx="1830388" cy="76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j030784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341438"/>
            <a:ext cx="1828800" cy="1630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j018648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4292600"/>
            <a:ext cx="2160588" cy="145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j0303364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221163"/>
            <a:ext cx="1439863" cy="1376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1403350" y="692150"/>
            <a:ext cx="1728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/>
              <a:t>one key</a:t>
            </a:r>
            <a:endParaRPr lang="en-US" sz="2400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5219700" y="620713"/>
            <a:ext cx="2376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/>
              <a:t>lots of keys </a:t>
            </a:r>
            <a:endParaRPr lang="en-US" sz="2400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1042988" y="3429000"/>
            <a:ext cx="2520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/>
              <a:t>one monkey</a:t>
            </a:r>
            <a:endParaRPr lang="en-US" sz="2400"/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5219700" y="3429000"/>
            <a:ext cx="2592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/>
              <a:t>lots of monkeys</a:t>
            </a:r>
            <a:endParaRPr lang="en-US" sz="240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/>
      <p:bldP spid="3081" grpId="0"/>
      <p:bldP spid="3082" grpId="0"/>
      <p:bldP spid="308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j0296987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341438"/>
            <a:ext cx="1871663" cy="160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j033919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557338"/>
            <a:ext cx="904875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j033919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557338"/>
            <a:ext cx="904875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j033919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557338"/>
            <a:ext cx="904875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j0365304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3860800"/>
            <a:ext cx="102870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j0365304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3860800"/>
            <a:ext cx="102870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7" name="Picture 11" descr="j0365304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724400"/>
            <a:ext cx="102870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j0365304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3716338"/>
            <a:ext cx="102870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9" name="Picture 13" descr="j0365304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581525"/>
            <a:ext cx="102870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0" name="Picture 14" descr="j0365304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3716338"/>
            <a:ext cx="102870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1331913" y="692150"/>
            <a:ext cx="2303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/>
              <a:t>one baby</a:t>
            </a:r>
            <a:endParaRPr lang="en-US" sz="2400"/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5003800" y="692150"/>
            <a:ext cx="2952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/>
              <a:t>lots of babies</a:t>
            </a:r>
            <a:endParaRPr lang="en-US" sz="2400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1403350" y="3213100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/>
              <a:t>one fairy</a:t>
            </a:r>
            <a:endParaRPr lang="en-US" sz="2400"/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5003800" y="3213100"/>
            <a:ext cx="2303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/>
              <a:t>lots of fairies</a:t>
            </a:r>
            <a:endParaRPr lang="en-US" sz="240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aby cr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aby cry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aby cry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aby cry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aby cry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1" grpId="0"/>
      <p:bldP spid="4112" grpId="0"/>
      <p:bldP spid="4113" grpId="0"/>
      <p:bldP spid="41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j035442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268413"/>
            <a:ext cx="1655762" cy="1347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j035442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60575"/>
            <a:ext cx="1655763" cy="1347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j035442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2060575"/>
            <a:ext cx="1655763" cy="1347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j035442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908050"/>
            <a:ext cx="1655762" cy="1347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j035442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844675"/>
            <a:ext cx="1655762" cy="1347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9" name="Picture 9" descr="j035442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908050"/>
            <a:ext cx="1655763" cy="1347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j0282993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221163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1" name="Picture 11" descr="j0282993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4365625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j0282993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40767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3" name="Picture 13" descr="j0282993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4221163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5" name="Picture 15" descr="j0282993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013325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6" name="Picture 16" descr="j0282993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5084763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755650" y="620713"/>
            <a:ext cx="1584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/>
              <a:t>one wolf</a:t>
            </a:r>
            <a:endParaRPr lang="en-US" sz="2400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4643438" y="549275"/>
            <a:ext cx="2520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/>
              <a:t>lots of wolves</a:t>
            </a:r>
            <a:endParaRPr lang="en-US" sz="2400"/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900113" y="3500438"/>
            <a:ext cx="215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/>
              <a:t>one thief</a:t>
            </a:r>
            <a:endParaRPr lang="en-US" sz="2400"/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4643438" y="3573463"/>
            <a:ext cx="3024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/>
              <a:t>lots of thieves</a:t>
            </a:r>
            <a:endParaRPr lang="en-US" sz="240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7" grpId="0"/>
      <p:bldP spid="5138" grpId="0"/>
      <p:bldP spid="5139" grpId="0"/>
      <p:bldP spid="51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j033920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484313"/>
            <a:ext cx="1366838" cy="1366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j0283688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412875"/>
            <a:ext cx="1584325" cy="158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j033233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4221163"/>
            <a:ext cx="1830388" cy="1312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j0354665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4076700"/>
            <a:ext cx="1439863" cy="1347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258888" y="765175"/>
            <a:ext cx="2160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/>
              <a:t>one tooth</a:t>
            </a:r>
            <a:endParaRPr lang="en-US" sz="2400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5076825" y="765175"/>
            <a:ext cx="2376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/>
              <a:t>lots of teeth</a:t>
            </a:r>
            <a:endParaRPr lang="en-US" sz="2400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1258888" y="3357563"/>
            <a:ext cx="2233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/>
              <a:t>one sheep</a:t>
            </a:r>
            <a:endParaRPr lang="en-US" sz="2400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5076825" y="3429000"/>
            <a:ext cx="2374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400"/>
              <a:t>lots of sheep</a:t>
            </a:r>
            <a:endParaRPr lang="en-US" sz="240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 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/>
      <p:bldP spid="6153" grpId="0"/>
      <p:bldP spid="6154" grpId="0"/>
      <p:bldP spid="6155" grpId="0"/>
    </p:bldLst>
  </p:timing>
</p:sld>
</file>

<file path=ppt/theme/theme1.xml><?xml version="1.0" encoding="utf-8"?>
<a:theme xmlns:a="http://schemas.openxmlformats.org/drawingml/2006/main" name="Vertical Lexicon design template [2]">
  <a:themeElements>
    <a:clrScheme name="Vertical Lexicon design template [2] 8">
      <a:dk1>
        <a:srgbClr val="808080"/>
      </a:dk1>
      <a:lt1>
        <a:srgbClr val="EAEAEA"/>
      </a:lt1>
      <a:dk2>
        <a:srgbClr val="336699"/>
      </a:dk2>
      <a:lt2>
        <a:srgbClr val="FFFFFF"/>
      </a:lt2>
      <a:accent1>
        <a:srgbClr val="00CC99"/>
      </a:accent1>
      <a:accent2>
        <a:srgbClr val="3333CC"/>
      </a:accent2>
      <a:accent3>
        <a:srgbClr val="ADB8CA"/>
      </a:accent3>
      <a:accent4>
        <a:srgbClr val="C8C8C8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ertical Lexicon design template [2]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Vertical Lexicon design template [2]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tical Lexicon design template [2]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tical Lexicon design template [2]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tical Lexicon design template [2]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tical Lexicon design template [2]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tical Lexicon design template [2]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tical Lexicon design template [2]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tical Lexicon design template [2] 8">
        <a:dk1>
          <a:srgbClr val="808080"/>
        </a:dk1>
        <a:lt1>
          <a:srgbClr val="EAEAEA"/>
        </a:lt1>
        <a:dk2>
          <a:srgbClr val="336699"/>
        </a:dk2>
        <a:lt2>
          <a:srgbClr val="FFFFFF"/>
        </a:lt2>
        <a:accent1>
          <a:srgbClr val="00CC99"/>
        </a:accent1>
        <a:accent2>
          <a:srgbClr val="3333CC"/>
        </a:accent2>
        <a:accent3>
          <a:srgbClr val="ADB8CA"/>
        </a:accent3>
        <a:accent4>
          <a:srgbClr val="C8C8C8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Lexicon design template [2]</Template>
  <TotalTime>31</TotalTime>
  <Words>73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Black</vt:lpstr>
      <vt:lpstr>Times New Roman</vt:lpstr>
      <vt:lpstr>Vertical Lexicon design template [2]</vt:lpstr>
      <vt:lpstr>Singular and plural</vt:lpstr>
      <vt:lpstr>PowerPoint Presentation</vt:lpstr>
      <vt:lpstr>PowerPoint Presentation</vt:lpstr>
      <vt:lpstr>PowerPoint Presentation</vt:lpstr>
      <vt:lpstr>PowerPoint Presentation</vt:lpstr>
    </vt:vector>
  </TitlesOfParts>
  <Company> Nicolas Road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Singular and plural</dc:title>
  <dc:creator>Sandra Noad</dc:creator>
  <cp:lastModifiedBy>Teacher E-Solutions</cp:lastModifiedBy>
  <cp:revision>6</cp:revision>
  <dcterms:created xsi:type="dcterms:W3CDTF">2005-01-30T15:57:52Z</dcterms:created>
  <dcterms:modified xsi:type="dcterms:W3CDTF">2019-01-18T16:53:17Z</dcterms:modified>
</cp:coreProperties>
</file>