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B5A3D70-89DF-45BA-B9F6-D02677954FEE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63A71EE-7390-4B80-A2C6-5E5C9EA41D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3447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9476A5-CEA9-41E2-A46B-CC02BDA8D652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70533F-E7F4-4253-83C8-B6DEE76AF834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33C0C7-F7D9-4492-B003-A463CF390BFA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0FD29C-72B5-4381-B4DD-D806F205BB43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6DCD86-C720-4C5E-A920-17B2E7470B24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D609ED-FBD0-4A21-9575-39EE424B1AF8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AF8206B-45F0-4AEB-B42B-8906C5DB023F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0B34D7-5C3E-4741-A41C-BE34426E8A0E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32EBE0-9637-49D0-ACF8-50923AAB01DA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C51706-2299-4DB1-B8B6-75C23554CFB1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9ED43F-B88C-4422-B023-56935C3F8D30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0E7226-01EA-492F-9B17-83A7AD6B67F1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810948-E429-46E0-89F1-DB593746DF6D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717A8A-51EE-44E7-9BD9-843B21E65DD2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9CF05-F329-4D91-BE0D-9BA889159A0A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7E525-53FB-4036-9446-17071F341C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648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4F977-B0B5-45BE-91CB-97297A3426F2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13EA7-5446-4C85-9FC1-90EC6D6E71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69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3D150-C408-42F4-8C4F-0CF17CD5D71E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32A6B-A0CD-4999-A64A-47ACF9E1CB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40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7041B-0B69-4882-95F0-81189C3B7938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A0924-6ABD-4FEA-B1FA-4A70889F46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478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F0231-CF44-4C7B-A5D1-05F8D710B797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B6AB2-1C9B-440D-BC6D-662490A19B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015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7DD91-13C5-4562-BC73-36D09D8CFD98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4DECC-E387-4099-9BF3-6DB0BECAC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0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CC200-4821-48D8-AEA2-81C55EAECBC7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653A2-10BD-4E69-BD1D-01532736FF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4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6173F-6313-4590-A0C0-63D7EF26F665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87B67-C200-46B2-9169-52D48026A3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271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C42F8-78A8-413E-844A-ECB09FDB8EFD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97C93-81BE-4C16-8C0D-E7411D353D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16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AD10C-FDA0-491C-8258-E8C5362DE07D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EDB1D-3167-4A5E-9677-B297466DF5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907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45320-B593-4913-B025-9774BF443752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9C51E-B44D-4135-A3E8-832A17E93E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458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0C6557-D5C2-4A63-813E-FA0514AD3BAA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D763B1-47DB-44EF-90A5-29EAFB3DC7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1357313" y="3071813"/>
            <a:ext cx="65008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4000" b="1"/>
              <a:t>Six-figure grid references</a:t>
            </a:r>
          </a:p>
        </p:txBody>
      </p:sp>
      <p:sp>
        <p:nvSpPr>
          <p:cNvPr id="2051" name="TextBox 5"/>
          <p:cNvSpPr txBox="1">
            <a:spLocks noChangeArrowheads="1"/>
          </p:cNvSpPr>
          <p:nvPr/>
        </p:nvSpPr>
        <p:spPr bwMode="auto">
          <a:xfrm>
            <a:off x="2357438" y="1285875"/>
            <a:ext cx="47148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4000" b="1"/>
              <a:t>Mapwork skills: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00750" y="6000750"/>
            <a:ext cx="250031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chemeClr val="bg1">
                    <a:lumMod val="85000"/>
                  </a:schemeClr>
                </a:solidFill>
              </a:rPr>
              <a:t>c.   R. Langley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471738" y="1397000"/>
          <a:ext cx="4200525" cy="4064000"/>
        </p:xfrm>
        <a:graphic>
          <a:graphicData uri="http://schemas.openxmlformats.org/drawingml/2006/table">
            <a:tbl>
              <a:tblPr/>
              <a:tblGrid>
                <a:gridCol w="419461"/>
                <a:gridCol w="420644"/>
                <a:gridCol w="419461"/>
                <a:gridCol w="420644"/>
                <a:gridCol w="419461"/>
                <a:gridCol w="420644"/>
                <a:gridCol w="419461"/>
                <a:gridCol w="420644"/>
                <a:gridCol w="419461"/>
                <a:gridCol w="420644"/>
              </a:tblGrid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6643688" y="14287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643063" y="14287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643063" y="54292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643688" y="54292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6358732" y="1142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2215357" y="1142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6358732" y="5714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2215357" y="5714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397" name="Picture 11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72" t="27225" r="36752" b="43456"/>
          <a:stretch>
            <a:fillRect/>
          </a:stretch>
        </p:blipFill>
        <p:spPr bwMode="auto">
          <a:xfrm>
            <a:off x="5143500" y="2000250"/>
            <a:ext cx="500063" cy="3571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98" name="Picture 4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31" t="62827" r="20726" b="2618"/>
          <a:stretch>
            <a:fillRect/>
          </a:stretch>
        </p:blipFill>
        <p:spPr bwMode="auto">
          <a:xfrm>
            <a:off x="3571875" y="3929063"/>
            <a:ext cx="357188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99" name="TextBox 13"/>
          <p:cNvSpPr txBox="1">
            <a:spLocks noChangeArrowheads="1"/>
          </p:cNvSpPr>
          <p:nvPr/>
        </p:nvSpPr>
        <p:spPr bwMode="auto">
          <a:xfrm>
            <a:off x="214313" y="0"/>
            <a:ext cx="8929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2400"/>
              <a:t>So, the six-figure grid reference for the church is .....</a:t>
            </a:r>
          </a:p>
        </p:txBody>
      </p:sp>
      <p:sp>
        <p:nvSpPr>
          <p:cNvPr id="11400" name="TextBox 16"/>
          <p:cNvSpPr txBox="1">
            <a:spLocks noChangeArrowheads="1"/>
          </p:cNvSpPr>
          <p:nvPr/>
        </p:nvSpPr>
        <p:spPr bwMode="auto">
          <a:xfrm>
            <a:off x="857250" y="114300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26</a:t>
            </a:r>
          </a:p>
        </p:txBody>
      </p:sp>
      <p:sp>
        <p:nvSpPr>
          <p:cNvPr id="11401" name="TextBox 17"/>
          <p:cNvSpPr txBox="1">
            <a:spLocks noChangeArrowheads="1"/>
          </p:cNvSpPr>
          <p:nvPr/>
        </p:nvSpPr>
        <p:spPr bwMode="auto">
          <a:xfrm>
            <a:off x="928688" y="514350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25</a:t>
            </a:r>
          </a:p>
        </p:txBody>
      </p:sp>
      <p:sp>
        <p:nvSpPr>
          <p:cNvPr id="11402" name="TextBox 18"/>
          <p:cNvSpPr txBox="1">
            <a:spLocks noChangeArrowheads="1"/>
          </p:cNvSpPr>
          <p:nvPr/>
        </p:nvSpPr>
        <p:spPr bwMode="auto">
          <a:xfrm>
            <a:off x="2143125" y="600075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77</a:t>
            </a:r>
          </a:p>
        </p:txBody>
      </p:sp>
      <p:sp>
        <p:nvSpPr>
          <p:cNvPr id="11403" name="TextBox 19"/>
          <p:cNvSpPr txBox="1">
            <a:spLocks noChangeArrowheads="1"/>
          </p:cNvSpPr>
          <p:nvPr/>
        </p:nvSpPr>
        <p:spPr bwMode="auto">
          <a:xfrm>
            <a:off x="6286500" y="600075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78</a:t>
            </a:r>
          </a:p>
        </p:txBody>
      </p:sp>
      <p:sp>
        <p:nvSpPr>
          <p:cNvPr id="11404" name="TextBox 20"/>
          <p:cNvSpPr txBox="1">
            <a:spLocks noChangeArrowheads="1"/>
          </p:cNvSpPr>
          <p:nvPr/>
        </p:nvSpPr>
        <p:spPr bwMode="auto">
          <a:xfrm>
            <a:off x="2143125" y="485775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1</a:t>
            </a:r>
          </a:p>
        </p:txBody>
      </p:sp>
      <p:sp>
        <p:nvSpPr>
          <p:cNvPr id="11405" name="TextBox 21"/>
          <p:cNvSpPr txBox="1">
            <a:spLocks noChangeArrowheads="1"/>
          </p:cNvSpPr>
          <p:nvPr/>
        </p:nvSpPr>
        <p:spPr bwMode="auto">
          <a:xfrm>
            <a:off x="2143125" y="4071938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3</a:t>
            </a:r>
          </a:p>
        </p:txBody>
      </p:sp>
      <p:sp>
        <p:nvSpPr>
          <p:cNvPr id="11406" name="TextBox 22"/>
          <p:cNvSpPr txBox="1">
            <a:spLocks noChangeArrowheads="1"/>
          </p:cNvSpPr>
          <p:nvPr/>
        </p:nvSpPr>
        <p:spPr bwMode="auto">
          <a:xfrm>
            <a:off x="2143125" y="4500563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2</a:t>
            </a:r>
          </a:p>
        </p:txBody>
      </p:sp>
      <p:sp>
        <p:nvSpPr>
          <p:cNvPr id="11407" name="TextBox 23"/>
          <p:cNvSpPr txBox="1">
            <a:spLocks noChangeArrowheads="1"/>
          </p:cNvSpPr>
          <p:nvPr/>
        </p:nvSpPr>
        <p:spPr bwMode="auto">
          <a:xfrm>
            <a:off x="2143125" y="3214688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5</a:t>
            </a:r>
          </a:p>
        </p:txBody>
      </p:sp>
      <p:sp>
        <p:nvSpPr>
          <p:cNvPr id="11408" name="TextBox 24"/>
          <p:cNvSpPr txBox="1">
            <a:spLocks noChangeArrowheads="1"/>
          </p:cNvSpPr>
          <p:nvPr/>
        </p:nvSpPr>
        <p:spPr bwMode="auto">
          <a:xfrm>
            <a:off x="2143125" y="3643313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4</a:t>
            </a:r>
          </a:p>
        </p:txBody>
      </p:sp>
      <p:sp>
        <p:nvSpPr>
          <p:cNvPr id="11409" name="TextBox 25"/>
          <p:cNvSpPr txBox="1">
            <a:spLocks noChangeArrowheads="1"/>
          </p:cNvSpPr>
          <p:nvPr/>
        </p:nvSpPr>
        <p:spPr bwMode="auto">
          <a:xfrm>
            <a:off x="2143125" y="242887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7</a:t>
            </a:r>
          </a:p>
        </p:txBody>
      </p:sp>
      <p:sp>
        <p:nvSpPr>
          <p:cNvPr id="11410" name="TextBox 26"/>
          <p:cNvSpPr txBox="1">
            <a:spLocks noChangeArrowheads="1"/>
          </p:cNvSpPr>
          <p:nvPr/>
        </p:nvSpPr>
        <p:spPr bwMode="auto">
          <a:xfrm>
            <a:off x="2143125" y="285750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6</a:t>
            </a:r>
          </a:p>
        </p:txBody>
      </p:sp>
      <p:sp>
        <p:nvSpPr>
          <p:cNvPr id="11411" name="TextBox 27"/>
          <p:cNvSpPr txBox="1">
            <a:spLocks noChangeArrowheads="1"/>
          </p:cNvSpPr>
          <p:nvPr/>
        </p:nvSpPr>
        <p:spPr bwMode="auto">
          <a:xfrm>
            <a:off x="2143125" y="15716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9</a:t>
            </a:r>
          </a:p>
        </p:txBody>
      </p:sp>
      <p:sp>
        <p:nvSpPr>
          <p:cNvPr id="11412" name="TextBox 28"/>
          <p:cNvSpPr txBox="1">
            <a:spLocks noChangeArrowheads="1"/>
          </p:cNvSpPr>
          <p:nvPr/>
        </p:nvSpPr>
        <p:spPr bwMode="auto">
          <a:xfrm>
            <a:off x="2143125" y="200025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8</a:t>
            </a:r>
          </a:p>
        </p:txBody>
      </p:sp>
      <p:sp>
        <p:nvSpPr>
          <p:cNvPr id="11413" name="TextBox 20"/>
          <p:cNvSpPr txBox="1">
            <a:spLocks noChangeArrowheads="1"/>
          </p:cNvSpPr>
          <p:nvPr/>
        </p:nvSpPr>
        <p:spPr bwMode="auto">
          <a:xfrm>
            <a:off x="271462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1</a:t>
            </a:r>
          </a:p>
        </p:txBody>
      </p:sp>
      <p:sp>
        <p:nvSpPr>
          <p:cNvPr id="11414" name="TextBox 20"/>
          <p:cNvSpPr txBox="1">
            <a:spLocks noChangeArrowheads="1"/>
          </p:cNvSpPr>
          <p:nvPr/>
        </p:nvSpPr>
        <p:spPr bwMode="auto">
          <a:xfrm>
            <a:off x="3143250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2</a:t>
            </a:r>
          </a:p>
        </p:txBody>
      </p:sp>
      <p:sp>
        <p:nvSpPr>
          <p:cNvPr id="11415" name="TextBox 20"/>
          <p:cNvSpPr txBox="1">
            <a:spLocks noChangeArrowheads="1"/>
          </p:cNvSpPr>
          <p:nvPr/>
        </p:nvSpPr>
        <p:spPr bwMode="auto">
          <a:xfrm>
            <a:off x="357187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3</a:t>
            </a:r>
          </a:p>
        </p:txBody>
      </p:sp>
      <p:sp>
        <p:nvSpPr>
          <p:cNvPr id="11416" name="TextBox 20"/>
          <p:cNvSpPr txBox="1">
            <a:spLocks noChangeArrowheads="1"/>
          </p:cNvSpPr>
          <p:nvPr/>
        </p:nvSpPr>
        <p:spPr bwMode="auto">
          <a:xfrm>
            <a:off x="4000500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4</a:t>
            </a:r>
          </a:p>
        </p:txBody>
      </p:sp>
      <p:sp>
        <p:nvSpPr>
          <p:cNvPr id="11417" name="TextBox 20"/>
          <p:cNvSpPr txBox="1">
            <a:spLocks noChangeArrowheads="1"/>
          </p:cNvSpPr>
          <p:nvPr/>
        </p:nvSpPr>
        <p:spPr bwMode="auto">
          <a:xfrm>
            <a:off x="442912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5</a:t>
            </a:r>
          </a:p>
        </p:txBody>
      </p:sp>
      <p:sp>
        <p:nvSpPr>
          <p:cNvPr id="11418" name="TextBox 20"/>
          <p:cNvSpPr txBox="1">
            <a:spLocks noChangeArrowheads="1"/>
          </p:cNvSpPr>
          <p:nvPr/>
        </p:nvSpPr>
        <p:spPr bwMode="auto">
          <a:xfrm>
            <a:off x="4857750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6</a:t>
            </a:r>
          </a:p>
        </p:txBody>
      </p:sp>
      <p:sp>
        <p:nvSpPr>
          <p:cNvPr id="11419" name="TextBox 20"/>
          <p:cNvSpPr txBox="1">
            <a:spLocks noChangeArrowheads="1"/>
          </p:cNvSpPr>
          <p:nvPr/>
        </p:nvSpPr>
        <p:spPr bwMode="auto">
          <a:xfrm>
            <a:off x="528637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7</a:t>
            </a:r>
          </a:p>
        </p:txBody>
      </p:sp>
      <p:sp>
        <p:nvSpPr>
          <p:cNvPr id="11420" name="TextBox 20"/>
          <p:cNvSpPr txBox="1">
            <a:spLocks noChangeArrowheads="1"/>
          </p:cNvSpPr>
          <p:nvPr/>
        </p:nvSpPr>
        <p:spPr bwMode="auto">
          <a:xfrm>
            <a:off x="5715000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8</a:t>
            </a:r>
          </a:p>
        </p:txBody>
      </p:sp>
      <p:sp>
        <p:nvSpPr>
          <p:cNvPr id="11421" name="TextBox 20"/>
          <p:cNvSpPr txBox="1">
            <a:spLocks noChangeArrowheads="1"/>
          </p:cNvSpPr>
          <p:nvPr/>
        </p:nvSpPr>
        <p:spPr bwMode="auto">
          <a:xfrm>
            <a:off x="614362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9</a:t>
            </a:r>
          </a:p>
        </p:txBody>
      </p:sp>
      <p:pic>
        <p:nvPicPr>
          <p:cNvPr id="11422" name="Picture 4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1" t="63351" r="38461" b="3142"/>
          <a:stretch>
            <a:fillRect/>
          </a:stretch>
        </p:blipFill>
        <p:spPr bwMode="auto">
          <a:xfrm>
            <a:off x="3214688" y="1643063"/>
            <a:ext cx="2889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0" name="Straight Arrow Connector 39"/>
          <p:cNvCxnSpPr/>
          <p:nvPr/>
        </p:nvCxnSpPr>
        <p:spPr>
          <a:xfrm>
            <a:off x="1571625" y="4286250"/>
            <a:ext cx="642938" cy="158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 flipH="1" flipV="1">
            <a:off x="3501231" y="6071394"/>
            <a:ext cx="428625" cy="158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25" name="TextBox 18"/>
          <p:cNvSpPr txBox="1">
            <a:spLocks noChangeArrowheads="1"/>
          </p:cNvSpPr>
          <p:nvPr/>
        </p:nvSpPr>
        <p:spPr bwMode="auto">
          <a:xfrm>
            <a:off x="3429000" y="6286500"/>
            <a:ext cx="714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773</a:t>
            </a:r>
          </a:p>
        </p:txBody>
      </p:sp>
      <p:sp>
        <p:nvSpPr>
          <p:cNvPr id="11426" name="TextBox 18"/>
          <p:cNvSpPr txBox="1">
            <a:spLocks noChangeArrowheads="1"/>
          </p:cNvSpPr>
          <p:nvPr/>
        </p:nvSpPr>
        <p:spPr bwMode="auto">
          <a:xfrm>
            <a:off x="857250" y="4071938"/>
            <a:ext cx="714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253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3286125" y="428625"/>
            <a:ext cx="2428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3200"/>
              <a:t>773253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1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99" grpId="0"/>
      <p:bldP spid="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471738" y="1397000"/>
          <a:ext cx="4200525" cy="4064000"/>
        </p:xfrm>
        <a:graphic>
          <a:graphicData uri="http://schemas.openxmlformats.org/drawingml/2006/table">
            <a:tbl>
              <a:tblPr/>
              <a:tblGrid>
                <a:gridCol w="419461"/>
                <a:gridCol w="420644"/>
                <a:gridCol w="419461"/>
                <a:gridCol w="420644"/>
                <a:gridCol w="419461"/>
                <a:gridCol w="420644"/>
                <a:gridCol w="419461"/>
                <a:gridCol w="420644"/>
                <a:gridCol w="419461"/>
                <a:gridCol w="420644"/>
              </a:tblGrid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6643688" y="14287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643063" y="14287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643063" y="54292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643688" y="54292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6358732" y="1142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2215357" y="1142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6358732" y="5714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2215357" y="5714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421" name="Picture 11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72" t="27225" r="36752" b="43456"/>
          <a:stretch>
            <a:fillRect/>
          </a:stretch>
        </p:blipFill>
        <p:spPr bwMode="auto">
          <a:xfrm>
            <a:off x="5143500" y="2000250"/>
            <a:ext cx="500063" cy="3571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422" name="Picture 4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31" t="62827" r="20726" b="2618"/>
          <a:stretch>
            <a:fillRect/>
          </a:stretch>
        </p:blipFill>
        <p:spPr bwMode="auto">
          <a:xfrm>
            <a:off x="3571875" y="3929063"/>
            <a:ext cx="357188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23" name="TextBox 13"/>
          <p:cNvSpPr txBox="1">
            <a:spLocks noChangeArrowheads="1"/>
          </p:cNvSpPr>
          <p:nvPr/>
        </p:nvSpPr>
        <p:spPr bwMode="auto">
          <a:xfrm>
            <a:off x="214313" y="214313"/>
            <a:ext cx="8929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2400"/>
              <a:t>What is the six-figure grid reference for the bus station?</a:t>
            </a:r>
          </a:p>
        </p:txBody>
      </p:sp>
      <p:sp>
        <p:nvSpPr>
          <p:cNvPr id="12424" name="TextBox 16"/>
          <p:cNvSpPr txBox="1">
            <a:spLocks noChangeArrowheads="1"/>
          </p:cNvSpPr>
          <p:nvPr/>
        </p:nvSpPr>
        <p:spPr bwMode="auto">
          <a:xfrm>
            <a:off x="857250" y="114300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26</a:t>
            </a:r>
          </a:p>
        </p:txBody>
      </p:sp>
      <p:sp>
        <p:nvSpPr>
          <p:cNvPr id="12425" name="TextBox 17"/>
          <p:cNvSpPr txBox="1">
            <a:spLocks noChangeArrowheads="1"/>
          </p:cNvSpPr>
          <p:nvPr/>
        </p:nvSpPr>
        <p:spPr bwMode="auto">
          <a:xfrm>
            <a:off x="928688" y="514350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25</a:t>
            </a:r>
          </a:p>
        </p:txBody>
      </p:sp>
      <p:sp>
        <p:nvSpPr>
          <p:cNvPr id="12426" name="TextBox 18"/>
          <p:cNvSpPr txBox="1">
            <a:spLocks noChangeArrowheads="1"/>
          </p:cNvSpPr>
          <p:nvPr/>
        </p:nvSpPr>
        <p:spPr bwMode="auto">
          <a:xfrm>
            <a:off x="2143125" y="600075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77</a:t>
            </a:r>
          </a:p>
        </p:txBody>
      </p:sp>
      <p:sp>
        <p:nvSpPr>
          <p:cNvPr id="12427" name="TextBox 19"/>
          <p:cNvSpPr txBox="1">
            <a:spLocks noChangeArrowheads="1"/>
          </p:cNvSpPr>
          <p:nvPr/>
        </p:nvSpPr>
        <p:spPr bwMode="auto">
          <a:xfrm>
            <a:off x="6286500" y="600075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78</a:t>
            </a:r>
          </a:p>
        </p:txBody>
      </p:sp>
      <p:sp>
        <p:nvSpPr>
          <p:cNvPr id="12428" name="TextBox 20"/>
          <p:cNvSpPr txBox="1">
            <a:spLocks noChangeArrowheads="1"/>
          </p:cNvSpPr>
          <p:nvPr/>
        </p:nvSpPr>
        <p:spPr bwMode="auto">
          <a:xfrm>
            <a:off x="2143125" y="485775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1</a:t>
            </a:r>
          </a:p>
        </p:txBody>
      </p:sp>
      <p:sp>
        <p:nvSpPr>
          <p:cNvPr id="12429" name="TextBox 21"/>
          <p:cNvSpPr txBox="1">
            <a:spLocks noChangeArrowheads="1"/>
          </p:cNvSpPr>
          <p:nvPr/>
        </p:nvSpPr>
        <p:spPr bwMode="auto">
          <a:xfrm>
            <a:off x="2143125" y="4071938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3</a:t>
            </a:r>
          </a:p>
        </p:txBody>
      </p:sp>
      <p:sp>
        <p:nvSpPr>
          <p:cNvPr id="12430" name="TextBox 22"/>
          <p:cNvSpPr txBox="1">
            <a:spLocks noChangeArrowheads="1"/>
          </p:cNvSpPr>
          <p:nvPr/>
        </p:nvSpPr>
        <p:spPr bwMode="auto">
          <a:xfrm>
            <a:off x="2143125" y="4500563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2</a:t>
            </a:r>
          </a:p>
        </p:txBody>
      </p:sp>
      <p:sp>
        <p:nvSpPr>
          <p:cNvPr id="12431" name="TextBox 23"/>
          <p:cNvSpPr txBox="1">
            <a:spLocks noChangeArrowheads="1"/>
          </p:cNvSpPr>
          <p:nvPr/>
        </p:nvSpPr>
        <p:spPr bwMode="auto">
          <a:xfrm>
            <a:off x="2143125" y="3214688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5</a:t>
            </a:r>
          </a:p>
        </p:txBody>
      </p:sp>
      <p:sp>
        <p:nvSpPr>
          <p:cNvPr id="12432" name="TextBox 24"/>
          <p:cNvSpPr txBox="1">
            <a:spLocks noChangeArrowheads="1"/>
          </p:cNvSpPr>
          <p:nvPr/>
        </p:nvSpPr>
        <p:spPr bwMode="auto">
          <a:xfrm>
            <a:off x="2143125" y="3643313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4</a:t>
            </a:r>
          </a:p>
        </p:txBody>
      </p:sp>
      <p:sp>
        <p:nvSpPr>
          <p:cNvPr id="12433" name="TextBox 25"/>
          <p:cNvSpPr txBox="1">
            <a:spLocks noChangeArrowheads="1"/>
          </p:cNvSpPr>
          <p:nvPr/>
        </p:nvSpPr>
        <p:spPr bwMode="auto">
          <a:xfrm>
            <a:off x="2143125" y="242887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7</a:t>
            </a:r>
          </a:p>
        </p:txBody>
      </p:sp>
      <p:sp>
        <p:nvSpPr>
          <p:cNvPr id="12434" name="TextBox 26"/>
          <p:cNvSpPr txBox="1">
            <a:spLocks noChangeArrowheads="1"/>
          </p:cNvSpPr>
          <p:nvPr/>
        </p:nvSpPr>
        <p:spPr bwMode="auto">
          <a:xfrm>
            <a:off x="2143125" y="285750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6</a:t>
            </a:r>
          </a:p>
        </p:txBody>
      </p:sp>
      <p:sp>
        <p:nvSpPr>
          <p:cNvPr id="12435" name="TextBox 27"/>
          <p:cNvSpPr txBox="1">
            <a:spLocks noChangeArrowheads="1"/>
          </p:cNvSpPr>
          <p:nvPr/>
        </p:nvSpPr>
        <p:spPr bwMode="auto">
          <a:xfrm>
            <a:off x="2143125" y="15716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9</a:t>
            </a:r>
          </a:p>
        </p:txBody>
      </p:sp>
      <p:sp>
        <p:nvSpPr>
          <p:cNvPr id="12436" name="TextBox 28"/>
          <p:cNvSpPr txBox="1">
            <a:spLocks noChangeArrowheads="1"/>
          </p:cNvSpPr>
          <p:nvPr/>
        </p:nvSpPr>
        <p:spPr bwMode="auto">
          <a:xfrm>
            <a:off x="2143125" y="200025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8</a:t>
            </a:r>
          </a:p>
        </p:txBody>
      </p:sp>
      <p:sp>
        <p:nvSpPr>
          <p:cNvPr id="12437" name="TextBox 20"/>
          <p:cNvSpPr txBox="1">
            <a:spLocks noChangeArrowheads="1"/>
          </p:cNvSpPr>
          <p:nvPr/>
        </p:nvSpPr>
        <p:spPr bwMode="auto">
          <a:xfrm>
            <a:off x="271462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1</a:t>
            </a:r>
          </a:p>
        </p:txBody>
      </p:sp>
      <p:sp>
        <p:nvSpPr>
          <p:cNvPr id="12438" name="TextBox 20"/>
          <p:cNvSpPr txBox="1">
            <a:spLocks noChangeArrowheads="1"/>
          </p:cNvSpPr>
          <p:nvPr/>
        </p:nvSpPr>
        <p:spPr bwMode="auto">
          <a:xfrm>
            <a:off x="3143250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2</a:t>
            </a:r>
          </a:p>
        </p:txBody>
      </p:sp>
      <p:sp>
        <p:nvSpPr>
          <p:cNvPr id="12439" name="TextBox 20"/>
          <p:cNvSpPr txBox="1">
            <a:spLocks noChangeArrowheads="1"/>
          </p:cNvSpPr>
          <p:nvPr/>
        </p:nvSpPr>
        <p:spPr bwMode="auto">
          <a:xfrm>
            <a:off x="357187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3</a:t>
            </a:r>
          </a:p>
        </p:txBody>
      </p:sp>
      <p:sp>
        <p:nvSpPr>
          <p:cNvPr id="12440" name="TextBox 20"/>
          <p:cNvSpPr txBox="1">
            <a:spLocks noChangeArrowheads="1"/>
          </p:cNvSpPr>
          <p:nvPr/>
        </p:nvSpPr>
        <p:spPr bwMode="auto">
          <a:xfrm>
            <a:off x="4000500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4</a:t>
            </a:r>
          </a:p>
        </p:txBody>
      </p:sp>
      <p:sp>
        <p:nvSpPr>
          <p:cNvPr id="12441" name="TextBox 20"/>
          <p:cNvSpPr txBox="1">
            <a:spLocks noChangeArrowheads="1"/>
          </p:cNvSpPr>
          <p:nvPr/>
        </p:nvSpPr>
        <p:spPr bwMode="auto">
          <a:xfrm>
            <a:off x="442912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5</a:t>
            </a:r>
          </a:p>
        </p:txBody>
      </p:sp>
      <p:sp>
        <p:nvSpPr>
          <p:cNvPr id="12442" name="TextBox 20"/>
          <p:cNvSpPr txBox="1">
            <a:spLocks noChangeArrowheads="1"/>
          </p:cNvSpPr>
          <p:nvPr/>
        </p:nvSpPr>
        <p:spPr bwMode="auto">
          <a:xfrm>
            <a:off x="4857750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6</a:t>
            </a:r>
          </a:p>
        </p:txBody>
      </p:sp>
      <p:sp>
        <p:nvSpPr>
          <p:cNvPr id="12443" name="TextBox 20"/>
          <p:cNvSpPr txBox="1">
            <a:spLocks noChangeArrowheads="1"/>
          </p:cNvSpPr>
          <p:nvPr/>
        </p:nvSpPr>
        <p:spPr bwMode="auto">
          <a:xfrm>
            <a:off x="528637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7</a:t>
            </a:r>
          </a:p>
        </p:txBody>
      </p:sp>
      <p:sp>
        <p:nvSpPr>
          <p:cNvPr id="12444" name="TextBox 20"/>
          <p:cNvSpPr txBox="1">
            <a:spLocks noChangeArrowheads="1"/>
          </p:cNvSpPr>
          <p:nvPr/>
        </p:nvSpPr>
        <p:spPr bwMode="auto">
          <a:xfrm>
            <a:off x="5715000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8</a:t>
            </a:r>
          </a:p>
        </p:txBody>
      </p:sp>
      <p:sp>
        <p:nvSpPr>
          <p:cNvPr id="12445" name="TextBox 20"/>
          <p:cNvSpPr txBox="1">
            <a:spLocks noChangeArrowheads="1"/>
          </p:cNvSpPr>
          <p:nvPr/>
        </p:nvSpPr>
        <p:spPr bwMode="auto">
          <a:xfrm>
            <a:off x="614362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9</a:t>
            </a:r>
          </a:p>
        </p:txBody>
      </p:sp>
      <p:pic>
        <p:nvPicPr>
          <p:cNvPr id="12446" name="Picture 4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1" t="63351" r="38461" b="3142"/>
          <a:stretch>
            <a:fillRect/>
          </a:stretch>
        </p:blipFill>
        <p:spPr bwMode="auto">
          <a:xfrm>
            <a:off x="3214688" y="1643063"/>
            <a:ext cx="2889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7" name="Straight Arrow Connector 36"/>
          <p:cNvCxnSpPr/>
          <p:nvPr/>
        </p:nvCxnSpPr>
        <p:spPr>
          <a:xfrm rot="5400000" flipH="1" flipV="1">
            <a:off x="5215731" y="6071394"/>
            <a:ext cx="428625" cy="158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48" name="TextBox 18"/>
          <p:cNvSpPr txBox="1">
            <a:spLocks noChangeArrowheads="1"/>
          </p:cNvSpPr>
          <p:nvPr/>
        </p:nvSpPr>
        <p:spPr bwMode="auto">
          <a:xfrm>
            <a:off x="5143500" y="6286500"/>
            <a:ext cx="714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777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1500188" y="2214563"/>
            <a:ext cx="642937" cy="1587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50" name="TextBox 18"/>
          <p:cNvSpPr txBox="1">
            <a:spLocks noChangeArrowheads="1"/>
          </p:cNvSpPr>
          <p:nvPr/>
        </p:nvSpPr>
        <p:spPr bwMode="auto">
          <a:xfrm>
            <a:off x="857250" y="2000250"/>
            <a:ext cx="714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258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rot="10800000">
            <a:off x="5643563" y="2286000"/>
            <a:ext cx="1428750" cy="85725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52" name="TextBox 43"/>
          <p:cNvSpPr txBox="1">
            <a:spLocks noChangeArrowheads="1"/>
          </p:cNvSpPr>
          <p:nvPr/>
        </p:nvSpPr>
        <p:spPr bwMode="auto">
          <a:xfrm>
            <a:off x="7143750" y="2928938"/>
            <a:ext cx="1714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3200"/>
              <a:t>777258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2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1000"/>
                                        <p:tgtEl>
                                          <p:spTgt spid="12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23" grpId="0"/>
      <p:bldP spid="12448" grpId="0"/>
      <p:bldP spid="12450" grpId="0"/>
      <p:bldP spid="1245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471738" y="1397000"/>
          <a:ext cx="4200525" cy="4064000"/>
        </p:xfrm>
        <a:graphic>
          <a:graphicData uri="http://schemas.openxmlformats.org/drawingml/2006/table">
            <a:tbl>
              <a:tblPr/>
              <a:tblGrid>
                <a:gridCol w="419461"/>
                <a:gridCol w="420644"/>
                <a:gridCol w="419461"/>
                <a:gridCol w="420644"/>
                <a:gridCol w="419461"/>
                <a:gridCol w="420644"/>
                <a:gridCol w="419461"/>
                <a:gridCol w="420644"/>
                <a:gridCol w="419461"/>
                <a:gridCol w="420644"/>
              </a:tblGrid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6643688" y="14287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643063" y="14287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643063" y="54292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643688" y="54292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6358732" y="1142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2215357" y="1142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6358732" y="5714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2215357" y="5714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445" name="Picture 11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72" t="27225" r="36752" b="43456"/>
          <a:stretch>
            <a:fillRect/>
          </a:stretch>
        </p:blipFill>
        <p:spPr bwMode="auto">
          <a:xfrm>
            <a:off x="5143500" y="2000250"/>
            <a:ext cx="500063" cy="3571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46" name="Picture 4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31" t="62827" r="20726" b="2618"/>
          <a:stretch>
            <a:fillRect/>
          </a:stretch>
        </p:blipFill>
        <p:spPr bwMode="auto">
          <a:xfrm>
            <a:off x="3571875" y="3929063"/>
            <a:ext cx="357188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447" name="TextBox 13"/>
          <p:cNvSpPr txBox="1">
            <a:spLocks noChangeArrowheads="1"/>
          </p:cNvSpPr>
          <p:nvPr/>
        </p:nvSpPr>
        <p:spPr bwMode="auto">
          <a:xfrm>
            <a:off x="214313" y="214313"/>
            <a:ext cx="8929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2400"/>
              <a:t>What is the six-figure grid reference for the picnic area?</a:t>
            </a:r>
          </a:p>
        </p:txBody>
      </p:sp>
      <p:sp>
        <p:nvSpPr>
          <p:cNvPr id="13448" name="TextBox 16"/>
          <p:cNvSpPr txBox="1">
            <a:spLocks noChangeArrowheads="1"/>
          </p:cNvSpPr>
          <p:nvPr/>
        </p:nvSpPr>
        <p:spPr bwMode="auto">
          <a:xfrm>
            <a:off x="857250" y="114300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26</a:t>
            </a:r>
          </a:p>
        </p:txBody>
      </p:sp>
      <p:sp>
        <p:nvSpPr>
          <p:cNvPr id="13449" name="TextBox 17"/>
          <p:cNvSpPr txBox="1">
            <a:spLocks noChangeArrowheads="1"/>
          </p:cNvSpPr>
          <p:nvPr/>
        </p:nvSpPr>
        <p:spPr bwMode="auto">
          <a:xfrm>
            <a:off x="928688" y="514350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25</a:t>
            </a:r>
          </a:p>
        </p:txBody>
      </p:sp>
      <p:sp>
        <p:nvSpPr>
          <p:cNvPr id="13450" name="TextBox 18"/>
          <p:cNvSpPr txBox="1">
            <a:spLocks noChangeArrowheads="1"/>
          </p:cNvSpPr>
          <p:nvPr/>
        </p:nvSpPr>
        <p:spPr bwMode="auto">
          <a:xfrm>
            <a:off x="2143125" y="600075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77</a:t>
            </a:r>
          </a:p>
        </p:txBody>
      </p:sp>
      <p:sp>
        <p:nvSpPr>
          <p:cNvPr id="13451" name="TextBox 19"/>
          <p:cNvSpPr txBox="1">
            <a:spLocks noChangeArrowheads="1"/>
          </p:cNvSpPr>
          <p:nvPr/>
        </p:nvSpPr>
        <p:spPr bwMode="auto">
          <a:xfrm>
            <a:off x="6286500" y="600075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78</a:t>
            </a:r>
          </a:p>
        </p:txBody>
      </p:sp>
      <p:sp>
        <p:nvSpPr>
          <p:cNvPr id="13452" name="TextBox 20"/>
          <p:cNvSpPr txBox="1">
            <a:spLocks noChangeArrowheads="1"/>
          </p:cNvSpPr>
          <p:nvPr/>
        </p:nvSpPr>
        <p:spPr bwMode="auto">
          <a:xfrm>
            <a:off x="2143125" y="485775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1</a:t>
            </a:r>
          </a:p>
        </p:txBody>
      </p:sp>
      <p:sp>
        <p:nvSpPr>
          <p:cNvPr id="13453" name="TextBox 21"/>
          <p:cNvSpPr txBox="1">
            <a:spLocks noChangeArrowheads="1"/>
          </p:cNvSpPr>
          <p:nvPr/>
        </p:nvSpPr>
        <p:spPr bwMode="auto">
          <a:xfrm>
            <a:off x="2143125" y="4071938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3</a:t>
            </a:r>
          </a:p>
        </p:txBody>
      </p:sp>
      <p:sp>
        <p:nvSpPr>
          <p:cNvPr id="13454" name="TextBox 22"/>
          <p:cNvSpPr txBox="1">
            <a:spLocks noChangeArrowheads="1"/>
          </p:cNvSpPr>
          <p:nvPr/>
        </p:nvSpPr>
        <p:spPr bwMode="auto">
          <a:xfrm>
            <a:off x="2143125" y="4500563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2</a:t>
            </a:r>
          </a:p>
        </p:txBody>
      </p:sp>
      <p:sp>
        <p:nvSpPr>
          <p:cNvPr id="13455" name="TextBox 23"/>
          <p:cNvSpPr txBox="1">
            <a:spLocks noChangeArrowheads="1"/>
          </p:cNvSpPr>
          <p:nvPr/>
        </p:nvSpPr>
        <p:spPr bwMode="auto">
          <a:xfrm>
            <a:off x="2143125" y="3214688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5</a:t>
            </a:r>
          </a:p>
        </p:txBody>
      </p:sp>
      <p:sp>
        <p:nvSpPr>
          <p:cNvPr id="13456" name="TextBox 24"/>
          <p:cNvSpPr txBox="1">
            <a:spLocks noChangeArrowheads="1"/>
          </p:cNvSpPr>
          <p:nvPr/>
        </p:nvSpPr>
        <p:spPr bwMode="auto">
          <a:xfrm>
            <a:off x="2143125" y="3643313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4</a:t>
            </a:r>
          </a:p>
        </p:txBody>
      </p:sp>
      <p:sp>
        <p:nvSpPr>
          <p:cNvPr id="13457" name="TextBox 25"/>
          <p:cNvSpPr txBox="1">
            <a:spLocks noChangeArrowheads="1"/>
          </p:cNvSpPr>
          <p:nvPr/>
        </p:nvSpPr>
        <p:spPr bwMode="auto">
          <a:xfrm>
            <a:off x="2143125" y="242887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7</a:t>
            </a:r>
          </a:p>
        </p:txBody>
      </p:sp>
      <p:sp>
        <p:nvSpPr>
          <p:cNvPr id="13458" name="TextBox 26"/>
          <p:cNvSpPr txBox="1">
            <a:spLocks noChangeArrowheads="1"/>
          </p:cNvSpPr>
          <p:nvPr/>
        </p:nvSpPr>
        <p:spPr bwMode="auto">
          <a:xfrm>
            <a:off x="2143125" y="285750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6</a:t>
            </a:r>
          </a:p>
        </p:txBody>
      </p:sp>
      <p:sp>
        <p:nvSpPr>
          <p:cNvPr id="13459" name="TextBox 27"/>
          <p:cNvSpPr txBox="1">
            <a:spLocks noChangeArrowheads="1"/>
          </p:cNvSpPr>
          <p:nvPr/>
        </p:nvSpPr>
        <p:spPr bwMode="auto">
          <a:xfrm>
            <a:off x="2143125" y="15716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9</a:t>
            </a:r>
          </a:p>
        </p:txBody>
      </p:sp>
      <p:sp>
        <p:nvSpPr>
          <p:cNvPr id="13460" name="TextBox 28"/>
          <p:cNvSpPr txBox="1">
            <a:spLocks noChangeArrowheads="1"/>
          </p:cNvSpPr>
          <p:nvPr/>
        </p:nvSpPr>
        <p:spPr bwMode="auto">
          <a:xfrm>
            <a:off x="2143125" y="200025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8</a:t>
            </a:r>
          </a:p>
        </p:txBody>
      </p:sp>
      <p:sp>
        <p:nvSpPr>
          <p:cNvPr id="13461" name="TextBox 20"/>
          <p:cNvSpPr txBox="1">
            <a:spLocks noChangeArrowheads="1"/>
          </p:cNvSpPr>
          <p:nvPr/>
        </p:nvSpPr>
        <p:spPr bwMode="auto">
          <a:xfrm>
            <a:off x="271462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1</a:t>
            </a:r>
          </a:p>
        </p:txBody>
      </p:sp>
      <p:sp>
        <p:nvSpPr>
          <p:cNvPr id="13462" name="TextBox 20"/>
          <p:cNvSpPr txBox="1">
            <a:spLocks noChangeArrowheads="1"/>
          </p:cNvSpPr>
          <p:nvPr/>
        </p:nvSpPr>
        <p:spPr bwMode="auto">
          <a:xfrm>
            <a:off x="3143250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2</a:t>
            </a:r>
          </a:p>
        </p:txBody>
      </p:sp>
      <p:sp>
        <p:nvSpPr>
          <p:cNvPr id="13463" name="TextBox 20"/>
          <p:cNvSpPr txBox="1">
            <a:spLocks noChangeArrowheads="1"/>
          </p:cNvSpPr>
          <p:nvPr/>
        </p:nvSpPr>
        <p:spPr bwMode="auto">
          <a:xfrm>
            <a:off x="357187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3</a:t>
            </a:r>
          </a:p>
        </p:txBody>
      </p:sp>
      <p:sp>
        <p:nvSpPr>
          <p:cNvPr id="13464" name="TextBox 20"/>
          <p:cNvSpPr txBox="1">
            <a:spLocks noChangeArrowheads="1"/>
          </p:cNvSpPr>
          <p:nvPr/>
        </p:nvSpPr>
        <p:spPr bwMode="auto">
          <a:xfrm>
            <a:off x="4000500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4</a:t>
            </a:r>
          </a:p>
        </p:txBody>
      </p:sp>
      <p:sp>
        <p:nvSpPr>
          <p:cNvPr id="13465" name="TextBox 20"/>
          <p:cNvSpPr txBox="1">
            <a:spLocks noChangeArrowheads="1"/>
          </p:cNvSpPr>
          <p:nvPr/>
        </p:nvSpPr>
        <p:spPr bwMode="auto">
          <a:xfrm>
            <a:off x="442912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5</a:t>
            </a:r>
          </a:p>
        </p:txBody>
      </p:sp>
      <p:sp>
        <p:nvSpPr>
          <p:cNvPr id="13466" name="TextBox 20"/>
          <p:cNvSpPr txBox="1">
            <a:spLocks noChangeArrowheads="1"/>
          </p:cNvSpPr>
          <p:nvPr/>
        </p:nvSpPr>
        <p:spPr bwMode="auto">
          <a:xfrm>
            <a:off x="4857750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6</a:t>
            </a:r>
          </a:p>
        </p:txBody>
      </p:sp>
      <p:sp>
        <p:nvSpPr>
          <p:cNvPr id="13467" name="TextBox 20"/>
          <p:cNvSpPr txBox="1">
            <a:spLocks noChangeArrowheads="1"/>
          </p:cNvSpPr>
          <p:nvPr/>
        </p:nvSpPr>
        <p:spPr bwMode="auto">
          <a:xfrm>
            <a:off x="528637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7</a:t>
            </a:r>
          </a:p>
        </p:txBody>
      </p:sp>
      <p:sp>
        <p:nvSpPr>
          <p:cNvPr id="13468" name="TextBox 20"/>
          <p:cNvSpPr txBox="1">
            <a:spLocks noChangeArrowheads="1"/>
          </p:cNvSpPr>
          <p:nvPr/>
        </p:nvSpPr>
        <p:spPr bwMode="auto">
          <a:xfrm>
            <a:off x="5715000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8</a:t>
            </a:r>
          </a:p>
        </p:txBody>
      </p:sp>
      <p:sp>
        <p:nvSpPr>
          <p:cNvPr id="13469" name="TextBox 20"/>
          <p:cNvSpPr txBox="1">
            <a:spLocks noChangeArrowheads="1"/>
          </p:cNvSpPr>
          <p:nvPr/>
        </p:nvSpPr>
        <p:spPr bwMode="auto">
          <a:xfrm>
            <a:off x="614362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9</a:t>
            </a:r>
          </a:p>
        </p:txBody>
      </p:sp>
      <p:pic>
        <p:nvPicPr>
          <p:cNvPr id="13470" name="Picture 4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1" t="63351" r="38461" b="3142"/>
          <a:stretch>
            <a:fillRect/>
          </a:stretch>
        </p:blipFill>
        <p:spPr bwMode="auto">
          <a:xfrm>
            <a:off x="3214688" y="1643063"/>
            <a:ext cx="2889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3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4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498725" y="1397000"/>
          <a:ext cx="4144963" cy="4064000"/>
        </p:xfrm>
        <a:graphic>
          <a:graphicData uri="http://schemas.openxmlformats.org/drawingml/2006/table">
            <a:tbl>
              <a:tblPr/>
              <a:tblGrid>
                <a:gridCol w="4144963"/>
              </a:tblGrid>
              <a:tr h="4064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2962" marR="629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344" name="TextBox 3"/>
          <p:cNvSpPr txBox="1">
            <a:spLocks noChangeArrowheads="1"/>
          </p:cNvSpPr>
          <p:nvPr/>
        </p:nvSpPr>
        <p:spPr bwMode="auto">
          <a:xfrm>
            <a:off x="0" y="0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2400"/>
              <a:t>There are no lines in the squares on a real OS map!   </a:t>
            </a:r>
          </a:p>
          <a:p>
            <a:pPr algn="ctr" eaLnBrk="1" hangingPunct="1"/>
            <a:r>
              <a:rPr lang="en-GB" sz="2400"/>
              <a:t>You have to estimate.  What is the grid reference for parking?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5400000" flipH="1" flipV="1">
            <a:off x="2215357" y="1142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6358732" y="1142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2215357" y="5714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6358732" y="5714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643688" y="14287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643688" y="54292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643063" y="54292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643063" y="14287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53" name="TextBox 15"/>
          <p:cNvSpPr txBox="1">
            <a:spLocks noChangeArrowheads="1"/>
          </p:cNvSpPr>
          <p:nvPr/>
        </p:nvSpPr>
        <p:spPr bwMode="auto">
          <a:xfrm>
            <a:off x="857250" y="114300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26</a:t>
            </a:r>
          </a:p>
        </p:txBody>
      </p:sp>
      <p:sp>
        <p:nvSpPr>
          <p:cNvPr id="14354" name="TextBox 16"/>
          <p:cNvSpPr txBox="1">
            <a:spLocks noChangeArrowheads="1"/>
          </p:cNvSpPr>
          <p:nvPr/>
        </p:nvSpPr>
        <p:spPr bwMode="auto">
          <a:xfrm>
            <a:off x="928688" y="514350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25</a:t>
            </a:r>
          </a:p>
        </p:txBody>
      </p:sp>
      <p:sp>
        <p:nvSpPr>
          <p:cNvPr id="14355" name="TextBox 17"/>
          <p:cNvSpPr txBox="1">
            <a:spLocks noChangeArrowheads="1"/>
          </p:cNvSpPr>
          <p:nvPr/>
        </p:nvSpPr>
        <p:spPr bwMode="auto">
          <a:xfrm>
            <a:off x="2143125" y="600075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77</a:t>
            </a:r>
          </a:p>
        </p:txBody>
      </p:sp>
      <p:sp>
        <p:nvSpPr>
          <p:cNvPr id="14356" name="TextBox 18"/>
          <p:cNvSpPr txBox="1">
            <a:spLocks noChangeArrowheads="1"/>
          </p:cNvSpPr>
          <p:nvPr/>
        </p:nvSpPr>
        <p:spPr bwMode="auto">
          <a:xfrm>
            <a:off x="6286500" y="600075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78</a:t>
            </a:r>
          </a:p>
        </p:txBody>
      </p:sp>
      <p:pic>
        <p:nvPicPr>
          <p:cNvPr id="14357" name="Picture 19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72" t="27225" r="36752" b="43456"/>
          <a:stretch>
            <a:fillRect/>
          </a:stretch>
        </p:blipFill>
        <p:spPr bwMode="auto">
          <a:xfrm>
            <a:off x="5143500" y="2000250"/>
            <a:ext cx="500063" cy="3571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8" name="Picture 4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31" t="62827" r="20726" b="2618"/>
          <a:stretch>
            <a:fillRect/>
          </a:stretch>
        </p:blipFill>
        <p:spPr bwMode="auto">
          <a:xfrm>
            <a:off x="3571875" y="3929063"/>
            <a:ext cx="357188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9" name="Picture 4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1" t="63351" r="38461" b="3142"/>
          <a:stretch>
            <a:fillRect/>
          </a:stretch>
        </p:blipFill>
        <p:spPr bwMode="auto">
          <a:xfrm>
            <a:off x="3214688" y="1643063"/>
            <a:ext cx="2889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21"/>
          <p:cNvSpPr/>
          <p:nvPr/>
        </p:nvSpPr>
        <p:spPr>
          <a:xfrm>
            <a:off x="4000500" y="2357438"/>
            <a:ext cx="455613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</a:t>
            </a:r>
            <a:endParaRPr lang="en-GB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42875" y="2143125"/>
            <a:ext cx="23574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/>
              <a:t>Do you agree with me? </a:t>
            </a:r>
            <a:endParaRPr lang="en-GB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42875" y="3429000"/>
            <a:ext cx="23574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/>
              <a:t>I think it’s</a:t>
            </a:r>
          </a:p>
          <a:p>
            <a:pPr eaLnBrk="1" hangingPunct="1"/>
            <a:r>
              <a:rPr lang="en-GB" sz="2400"/>
              <a:t>774257. 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/>
      <p:bldP spid="22" grpId="0"/>
      <p:bldP spid="20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3"/>
          <p:cNvSpPr txBox="1">
            <a:spLocks noChangeArrowheads="1"/>
          </p:cNvSpPr>
          <p:nvPr/>
        </p:nvSpPr>
        <p:spPr bwMode="auto">
          <a:xfrm>
            <a:off x="1357313" y="3071813"/>
            <a:ext cx="6500812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3600" b="1"/>
              <a:t>Try to remember this phrase:</a:t>
            </a:r>
          </a:p>
          <a:p>
            <a:pPr algn="ctr" eaLnBrk="1" hangingPunct="1"/>
            <a:r>
              <a:rPr lang="en-GB" sz="3600" b="1"/>
              <a:t>‘Go along the corridor, </a:t>
            </a:r>
          </a:p>
          <a:p>
            <a:pPr algn="ctr" eaLnBrk="1" hangingPunct="1"/>
            <a:r>
              <a:rPr lang="en-GB" sz="3600" b="1"/>
              <a:t>then up the stairs’.</a:t>
            </a:r>
          </a:p>
        </p:txBody>
      </p:sp>
      <p:sp>
        <p:nvSpPr>
          <p:cNvPr id="15363" name="TextBox 5"/>
          <p:cNvSpPr txBox="1">
            <a:spLocks noChangeArrowheads="1"/>
          </p:cNvSpPr>
          <p:nvPr/>
        </p:nvSpPr>
        <p:spPr bwMode="auto">
          <a:xfrm>
            <a:off x="1000125" y="714375"/>
            <a:ext cx="70008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4000" b="1"/>
              <a:t>Can’t remember which lines to use first?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00750" y="6000750"/>
            <a:ext cx="250031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chemeClr val="bg1">
                    <a:lumMod val="85000"/>
                  </a:schemeClr>
                </a:solidFill>
              </a:rPr>
              <a:t>c.   R. Langley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498725" y="1397000"/>
          <a:ext cx="4144963" cy="4064000"/>
        </p:xfrm>
        <a:graphic>
          <a:graphicData uri="http://schemas.openxmlformats.org/drawingml/2006/table">
            <a:tbl>
              <a:tblPr/>
              <a:tblGrid>
                <a:gridCol w="4144963"/>
              </a:tblGrid>
              <a:tr h="4064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2962" marR="629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080" name="TextBox 3"/>
          <p:cNvSpPr txBox="1">
            <a:spLocks noChangeArrowheads="1"/>
          </p:cNvSpPr>
          <p:nvPr/>
        </p:nvSpPr>
        <p:spPr bwMode="auto">
          <a:xfrm>
            <a:off x="1357313" y="0"/>
            <a:ext cx="650081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2800"/>
              <a:t>Here is one square from a map. </a:t>
            </a:r>
          </a:p>
          <a:p>
            <a:pPr algn="ctr" eaLnBrk="1" hangingPunct="1"/>
            <a:r>
              <a:rPr lang="en-GB" sz="2800"/>
              <a:t>What do these OS symbols stand for?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5400000" flipH="1" flipV="1">
            <a:off x="2215357" y="1142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6358732" y="1142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2215357" y="5714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6358732" y="5714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643688" y="14287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643688" y="54292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643063" y="54292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643063" y="14287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9" name="TextBox 15"/>
          <p:cNvSpPr txBox="1">
            <a:spLocks noChangeArrowheads="1"/>
          </p:cNvSpPr>
          <p:nvPr/>
        </p:nvSpPr>
        <p:spPr bwMode="auto">
          <a:xfrm>
            <a:off x="857250" y="114300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26</a:t>
            </a:r>
          </a:p>
        </p:txBody>
      </p:sp>
      <p:sp>
        <p:nvSpPr>
          <p:cNvPr id="3090" name="TextBox 16"/>
          <p:cNvSpPr txBox="1">
            <a:spLocks noChangeArrowheads="1"/>
          </p:cNvSpPr>
          <p:nvPr/>
        </p:nvSpPr>
        <p:spPr bwMode="auto">
          <a:xfrm>
            <a:off x="928688" y="514350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25</a:t>
            </a:r>
          </a:p>
        </p:txBody>
      </p:sp>
      <p:sp>
        <p:nvSpPr>
          <p:cNvPr id="3091" name="TextBox 17"/>
          <p:cNvSpPr txBox="1">
            <a:spLocks noChangeArrowheads="1"/>
          </p:cNvSpPr>
          <p:nvPr/>
        </p:nvSpPr>
        <p:spPr bwMode="auto">
          <a:xfrm>
            <a:off x="2143125" y="600075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77</a:t>
            </a:r>
          </a:p>
        </p:txBody>
      </p:sp>
      <p:sp>
        <p:nvSpPr>
          <p:cNvPr id="3092" name="TextBox 18"/>
          <p:cNvSpPr txBox="1">
            <a:spLocks noChangeArrowheads="1"/>
          </p:cNvSpPr>
          <p:nvPr/>
        </p:nvSpPr>
        <p:spPr bwMode="auto">
          <a:xfrm>
            <a:off x="6286500" y="600075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78</a:t>
            </a:r>
          </a:p>
        </p:txBody>
      </p:sp>
      <p:pic>
        <p:nvPicPr>
          <p:cNvPr id="3093" name="Picture 19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72" t="27225" r="36752" b="43456"/>
          <a:stretch>
            <a:fillRect/>
          </a:stretch>
        </p:blipFill>
        <p:spPr bwMode="auto">
          <a:xfrm>
            <a:off x="5143500" y="2000250"/>
            <a:ext cx="500063" cy="3571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4" name="Picture 4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31" t="62827" r="20726" b="2618"/>
          <a:stretch>
            <a:fillRect/>
          </a:stretch>
        </p:blipFill>
        <p:spPr bwMode="auto">
          <a:xfrm>
            <a:off x="3571875" y="3929063"/>
            <a:ext cx="357188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5" name="Picture 4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1" t="63351" r="38461" b="3142"/>
          <a:stretch>
            <a:fillRect/>
          </a:stretch>
        </p:blipFill>
        <p:spPr bwMode="auto">
          <a:xfrm>
            <a:off x="3214688" y="1643063"/>
            <a:ext cx="2889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498725" y="1397000"/>
          <a:ext cx="4144963" cy="4064000"/>
        </p:xfrm>
        <a:graphic>
          <a:graphicData uri="http://schemas.openxmlformats.org/drawingml/2006/table">
            <a:tbl>
              <a:tblPr/>
              <a:tblGrid>
                <a:gridCol w="4144963"/>
              </a:tblGrid>
              <a:tr h="4064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2962" marR="629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104" name="TextBox 3"/>
          <p:cNvSpPr txBox="1">
            <a:spLocks noChangeArrowheads="1"/>
          </p:cNvSpPr>
          <p:nvPr/>
        </p:nvSpPr>
        <p:spPr bwMode="auto">
          <a:xfrm>
            <a:off x="1357313" y="0"/>
            <a:ext cx="650081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3200"/>
              <a:t>The four-figure grid reference for this square is 7725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5400000" flipH="1" flipV="1">
            <a:off x="2215357" y="1142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6358732" y="1142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2215357" y="5714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6358732" y="5714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643688" y="14287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643688" y="54292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643063" y="54292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643063" y="14287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3" name="TextBox 15"/>
          <p:cNvSpPr txBox="1">
            <a:spLocks noChangeArrowheads="1"/>
          </p:cNvSpPr>
          <p:nvPr/>
        </p:nvSpPr>
        <p:spPr bwMode="auto">
          <a:xfrm>
            <a:off x="857250" y="114300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26</a:t>
            </a:r>
          </a:p>
        </p:txBody>
      </p:sp>
      <p:sp>
        <p:nvSpPr>
          <p:cNvPr id="4114" name="TextBox 16"/>
          <p:cNvSpPr txBox="1">
            <a:spLocks noChangeArrowheads="1"/>
          </p:cNvSpPr>
          <p:nvPr/>
        </p:nvSpPr>
        <p:spPr bwMode="auto">
          <a:xfrm>
            <a:off x="928688" y="514350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25</a:t>
            </a:r>
          </a:p>
        </p:txBody>
      </p:sp>
      <p:sp>
        <p:nvSpPr>
          <p:cNvPr id="4115" name="TextBox 17"/>
          <p:cNvSpPr txBox="1">
            <a:spLocks noChangeArrowheads="1"/>
          </p:cNvSpPr>
          <p:nvPr/>
        </p:nvSpPr>
        <p:spPr bwMode="auto">
          <a:xfrm>
            <a:off x="2143125" y="600075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77</a:t>
            </a:r>
          </a:p>
        </p:txBody>
      </p:sp>
      <p:sp>
        <p:nvSpPr>
          <p:cNvPr id="4116" name="TextBox 18"/>
          <p:cNvSpPr txBox="1">
            <a:spLocks noChangeArrowheads="1"/>
          </p:cNvSpPr>
          <p:nvPr/>
        </p:nvSpPr>
        <p:spPr bwMode="auto">
          <a:xfrm>
            <a:off x="6286500" y="600075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78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16200000" flipH="1">
            <a:off x="928688" y="3857625"/>
            <a:ext cx="2286000" cy="85725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8" name="TextBox 22"/>
          <p:cNvSpPr txBox="1">
            <a:spLocks noChangeArrowheads="1"/>
          </p:cNvSpPr>
          <p:nvPr/>
        </p:nvSpPr>
        <p:spPr bwMode="auto">
          <a:xfrm>
            <a:off x="214313" y="2643188"/>
            <a:ext cx="17859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Lines meet at bottom left.</a:t>
            </a:r>
          </a:p>
        </p:txBody>
      </p:sp>
      <p:pic>
        <p:nvPicPr>
          <p:cNvPr id="4119" name="Picture 24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72" t="27225" r="36752" b="43456"/>
          <a:stretch>
            <a:fillRect/>
          </a:stretch>
        </p:blipFill>
        <p:spPr bwMode="auto">
          <a:xfrm>
            <a:off x="5143500" y="2000250"/>
            <a:ext cx="500063" cy="3571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0" name="Picture 4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31" t="62827" r="20726" b="2618"/>
          <a:stretch>
            <a:fillRect/>
          </a:stretch>
        </p:blipFill>
        <p:spPr bwMode="auto">
          <a:xfrm>
            <a:off x="3571875" y="3929063"/>
            <a:ext cx="357188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1" name="Picture 4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1" t="63351" r="38461" b="3142"/>
          <a:stretch>
            <a:fillRect/>
          </a:stretch>
        </p:blipFill>
        <p:spPr bwMode="auto">
          <a:xfrm>
            <a:off x="3214688" y="1643063"/>
            <a:ext cx="2889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/>
      <p:bldP spid="41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471738" y="1397000"/>
          <a:ext cx="4200525" cy="4064000"/>
        </p:xfrm>
        <a:graphic>
          <a:graphicData uri="http://schemas.openxmlformats.org/drawingml/2006/table">
            <a:tbl>
              <a:tblPr/>
              <a:tblGrid>
                <a:gridCol w="419461"/>
                <a:gridCol w="420644"/>
                <a:gridCol w="419461"/>
                <a:gridCol w="420644"/>
                <a:gridCol w="419461"/>
                <a:gridCol w="420644"/>
                <a:gridCol w="419461"/>
                <a:gridCol w="420644"/>
                <a:gridCol w="419461"/>
                <a:gridCol w="420644"/>
              </a:tblGrid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6643688" y="14287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643063" y="14287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643063" y="54292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643688" y="54292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6358732" y="1142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2215357" y="1142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6358732" y="5714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2215357" y="5714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53" name="Picture 11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72" t="27225" r="36752" b="43456"/>
          <a:stretch>
            <a:fillRect/>
          </a:stretch>
        </p:blipFill>
        <p:spPr bwMode="auto">
          <a:xfrm>
            <a:off x="5143500" y="2000250"/>
            <a:ext cx="500063" cy="3571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54" name="Picture 4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31" t="62827" r="20726" b="2618"/>
          <a:stretch>
            <a:fillRect/>
          </a:stretch>
        </p:blipFill>
        <p:spPr bwMode="auto">
          <a:xfrm>
            <a:off x="3571875" y="3929063"/>
            <a:ext cx="357188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55" name="TextBox 13"/>
          <p:cNvSpPr txBox="1">
            <a:spLocks noChangeArrowheads="1"/>
          </p:cNvSpPr>
          <p:nvPr/>
        </p:nvSpPr>
        <p:spPr bwMode="auto">
          <a:xfrm>
            <a:off x="214313" y="0"/>
            <a:ext cx="89296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/>
              <a:t>In order to give something a six-figure grid reference, imagine the larger square split into one hundred smaller squares.</a:t>
            </a:r>
          </a:p>
        </p:txBody>
      </p:sp>
      <p:sp>
        <p:nvSpPr>
          <p:cNvPr id="5256" name="TextBox 16"/>
          <p:cNvSpPr txBox="1">
            <a:spLocks noChangeArrowheads="1"/>
          </p:cNvSpPr>
          <p:nvPr/>
        </p:nvSpPr>
        <p:spPr bwMode="auto">
          <a:xfrm>
            <a:off x="857250" y="114300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26</a:t>
            </a:r>
          </a:p>
        </p:txBody>
      </p:sp>
      <p:sp>
        <p:nvSpPr>
          <p:cNvPr id="5257" name="TextBox 17"/>
          <p:cNvSpPr txBox="1">
            <a:spLocks noChangeArrowheads="1"/>
          </p:cNvSpPr>
          <p:nvPr/>
        </p:nvSpPr>
        <p:spPr bwMode="auto">
          <a:xfrm>
            <a:off x="928688" y="514350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25</a:t>
            </a:r>
          </a:p>
        </p:txBody>
      </p:sp>
      <p:sp>
        <p:nvSpPr>
          <p:cNvPr id="5258" name="TextBox 18"/>
          <p:cNvSpPr txBox="1">
            <a:spLocks noChangeArrowheads="1"/>
          </p:cNvSpPr>
          <p:nvPr/>
        </p:nvSpPr>
        <p:spPr bwMode="auto">
          <a:xfrm>
            <a:off x="2143125" y="600075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77</a:t>
            </a:r>
          </a:p>
        </p:txBody>
      </p:sp>
      <p:sp>
        <p:nvSpPr>
          <p:cNvPr id="5259" name="TextBox 19"/>
          <p:cNvSpPr txBox="1">
            <a:spLocks noChangeArrowheads="1"/>
          </p:cNvSpPr>
          <p:nvPr/>
        </p:nvSpPr>
        <p:spPr bwMode="auto">
          <a:xfrm>
            <a:off x="6286500" y="600075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78</a:t>
            </a:r>
          </a:p>
        </p:txBody>
      </p:sp>
      <p:pic>
        <p:nvPicPr>
          <p:cNvPr id="5260" name="Picture 4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1" t="63351" r="38461" b="3142"/>
          <a:stretch>
            <a:fillRect/>
          </a:stretch>
        </p:blipFill>
        <p:spPr bwMode="auto">
          <a:xfrm>
            <a:off x="3214688" y="1643063"/>
            <a:ext cx="2889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471738" y="1397000"/>
          <a:ext cx="4200525" cy="4064000"/>
        </p:xfrm>
        <a:graphic>
          <a:graphicData uri="http://schemas.openxmlformats.org/drawingml/2006/table">
            <a:tbl>
              <a:tblPr/>
              <a:tblGrid>
                <a:gridCol w="419461"/>
                <a:gridCol w="420644"/>
                <a:gridCol w="419461"/>
                <a:gridCol w="420644"/>
                <a:gridCol w="419461"/>
                <a:gridCol w="420644"/>
                <a:gridCol w="419461"/>
                <a:gridCol w="420644"/>
                <a:gridCol w="419461"/>
                <a:gridCol w="420644"/>
              </a:tblGrid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6643688" y="14287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643063" y="14287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643063" y="54292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643688" y="54292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6358732" y="1142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2215357" y="1142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6358732" y="5714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2215357" y="5714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77" name="Picture 11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72" t="27225" r="36752" b="43456"/>
          <a:stretch>
            <a:fillRect/>
          </a:stretch>
        </p:blipFill>
        <p:spPr bwMode="auto">
          <a:xfrm>
            <a:off x="5143500" y="2000250"/>
            <a:ext cx="500063" cy="3571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78" name="Picture 4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31" t="62827" r="20726" b="2618"/>
          <a:stretch>
            <a:fillRect/>
          </a:stretch>
        </p:blipFill>
        <p:spPr bwMode="auto">
          <a:xfrm>
            <a:off x="3571875" y="3929063"/>
            <a:ext cx="357188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79" name="TextBox 13"/>
          <p:cNvSpPr txBox="1">
            <a:spLocks noChangeArrowheads="1"/>
          </p:cNvSpPr>
          <p:nvPr/>
        </p:nvSpPr>
        <p:spPr bwMode="auto">
          <a:xfrm>
            <a:off x="214313" y="214313"/>
            <a:ext cx="8929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2400"/>
              <a:t>Then add numbers 1 to 10 between the main lines.</a:t>
            </a:r>
          </a:p>
        </p:txBody>
      </p:sp>
      <p:sp>
        <p:nvSpPr>
          <p:cNvPr id="6280" name="TextBox 16"/>
          <p:cNvSpPr txBox="1">
            <a:spLocks noChangeArrowheads="1"/>
          </p:cNvSpPr>
          <p:nvPr/>
        </p:nvSpPr>
        <p:spPr bwMode="auto">
          <a:xfrm>
            <a:off x="857250" y="114300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26</a:t>
            </a:r>
          </a:p>
        </p:txBody>
      </p:sp>
      <p:sp>
        <p:nvSpPr>
          <p:cNvPr id="6281" name="TextBox 17"/>
          <p:cNvSpPr txBox="1">
            <a:spLocks noChangeArrowheads="1"/>
          </p:cNvSpPr>
          <p:nvPr/>
        </p:nvSpPr>
        <p:spPr bwMode="auto">
          <a:xfrm>
            <a:off x="928688" y="514350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25</a:t>
            </a:r>
          </a:p>
        </p:txBody>
      </p:sp>
      <p:sp>
        <p:nvSpPr>
          <p:cNvPr id="6282" name="TextBox 18"/>
          <p:cNvSpPr txBox="1">
            <a:spLocks noChangeArrowheads="1"/>
          </p:cNvSpPr>
          <p:nvPr/>
        </p:nvSpPr>
        <p:spPr bwMode="auto">
          <a:xfrm>
            <a:off x="2143125" y="600075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77</a:t>
            </a:r>
          </a:p>
        </p:txBody>
      </p:sp>
      <p:sp>
        <p:nvSpPr>
          <p:cNvPr id="6283" name="TextBox 19"/>
          <p:cNvSpPr txBox="1">
            <a:spLocks noChangeArrowheads="1"/>
          </p:cNvSpPr>
          <p:nvPr/>
        </p:nvSpPr>
        <p:spPr bwMode="auto">
          <a:xfrm>
            <a:off x="6286500" y="600075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78</a:t>
            </a:r>
          </a:p>
        </p:txBody>
      </p:sp>
      <p:sp>
        <p:nvSpPr>
          <p:cNvPr id="6284" name="TextBox 20"/>
          <p:cNvSpPr txBox="1">
            <a:spLocks noChangeArrowheads="1"/>
          </p:cNvSpPr>
          <p:nvPr/>
        </p:nvSpPr>
        <p:spPr bwMode="auto">
          <a:xfrm>
            <a:off x="2143125" y="485775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1</a:t>
            </a:r>
          </a:p>
        </p:txBody>
      </p:sp>
      <p:sp>
        <p:nvSpPr>
          <p:cNvPr id="6285" name="TextBox 21"/>
          <p:cNvSpPr txBox="1">
            <a:spLocks noChangeArrowheads="1"/>
          </p:cNvSpPr>
          <p:nvPr/>
        </p:nvSpPr>
        <p:spPr bwMode="auto">
          <a:xfrm>
            <a:off x="2143125" y="4071938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3</a:t>
            </a:r>
          </a:p>
        </p:txBody>
      </p:sp>
      <p:sp>
        <p:nvSpPr>
          <p:cNvPr id="6286" name="TextBox 22"/>
          <p:cNvSpPr txBox="1">
            <a:spLocks noChangeArrowheads="1"/>
          </p:cNvSpPr>
          <p:nvPr/>
        </p:nvSpPr>
        <p:spPr bwMode="auto">
          <a:xfrm>
            <a:off x="2143125" y="4500563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2</a:t>
            </a:r>
          </a:p>
        </p:txBody>
      </p:sp>
      <p:sp>
        <p:nvSpPr>
          <p:cNvPr id="6287" name="TextBox 23"/>
          <p:cNvSpPr txBox="1">
            <a:spLocks noChangeArrowheads="1"/>
          </p:cNvSpPr>
          <p:nvPr/>
        </p:nvSpPr>
        <p:spPr bwMode="auto">
          <a:xfrm>
            <a:off x="2143125" y="3214688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5</a:t>
            </a:r>
          </a:p>
        </p:txBody>
      </p:sp>
      <p:sp>
        <p:nvSpPr>
          <p:cNvPr id="6288" name="TextBox 24"/>
          <p:cNvSpPr txBox="1">
            <a:spLocks noChangeArrowheads="1"/>
          </p:cNvSpPr>
          <p:nvPr/>
        </p:nvSpPr>
        <p:spPr bwMode="auto">
          <a:xfrm>
            <a:off x="2143125" y="3643313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4</a:t>
            </a:r>
          </a:p>
        </p:txBody>
      </p:sp>
      <p:sp>
        <p:nvSpPr>
          <p:cNvPr id="6289" name="TextBox 25"/>
          <p:cNvSpPr txBox="1">
            <a:spLocks noChangeArrowheads="1"/>
          </p:cNvSpPr>
          <p:nvPr/>
        </p:nvSpPr>
        <p:spPr bwMode="auto">
          <a:xfrm>
            <a:off x="2143125" y="242887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7</a:t>
            </a:r>
          </a:p>
        </p:txBody>
      </p:sp>
      <p:sp>
        <p:nvSpPr>
          <p:cNvPr id="6290" name="TextBox 26"/>
          <p:cNvSpPr txBox="1">
            <a:spLocks noChangeArrowheads="1"/>
          </p:cNvSpPr>
          <p:nvPr/>
        </p:nvSpPr>
        <p:spPr bwMode="auto">
          <a:xfrm>
            <a:off x="2143125" y="285750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6</a:t>
            </a:r>
          </a:p>
        </p:txBody>
      </p:sp>
      <p:sp>
        <p:nvSpPr>
          <p:cNvPr id="6291" name="TextBox 27"/>
          <p:cNvSpPr txBox="1">
            <a:spLocks noChangeArrowheads="1"/>
          </p:cNvSpPr>
          <p:nvPr/>
        </p:nvSpPr>
        <p:spPr bwMode="auto">
          <a:xfrm>
            <a:off x="2143125" y="15716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9</a:t>
            </a:r>
          </a:p>
        </p:txBody>
      </p:sp>
      <p:sp>
        <p:nvSpPr>
          <p:cNvPr id="6292" name="TextBox 28"/>
          <p:cNvSpPr txBox="1">
            <a:spLocks noChangeArrowheads="1"/>
          </p:cNvSpPr>
          <p:nvPr/>
        </p:nvSpPr>
        <p:spPr bwMode="auto">
          <a:xfrm>
            <a:off x="2143125" y="200025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8</a:t>
            </a:r>
          </a:p>
        </p:txBody>
      </p:sp>
      <p:sp>
        <p:nvSpPr>
          <p:cNvPr id="6293" name="TextBox 20"/>
          <p:cNvSpPr txBox="1">
            <a:spLocks noChangeArrowheads="1"/>
          </p:cNvSpPr>
          <p:nvPr/>
        </p:nvSpPr>
        <p:spPr bwMode="auto">
          <a:xfrm>
            <a:off x="271462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1</a:t>
            </a:r>
          </a:p>
        </p:txBody>
      </p:sp>
      <p:sp>
        <p:nvSpPr>
          <p:cNvPr id="6294" name="TextBox 20"/>
          <p:cNvSpPr txBox="1">
            <a:spLocks noChangeArrowheads="1"/>
          </p:cNvSpPr>
          <p:nvPr/>
        </p:nvSpPr>
        <p:spPr bwMode="auto">
          <a:xfrm>
            <a:off x="3143250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2</a:t>
            </a:r>
          </a:p>
        </p:txBody>
      </p:sp>
      <p:sp>
        <p:nvSpPr>
          <p:cNvPr id="6295" name="TextBox 20"/>
          <p:cNvSpPr txBox="1">
            <a:spLocks noChangeArrowheads="1"/>
          </p:cNvSpPr>
          <p:nvPr/>
        </p:nvSpPr>
        <p:spPr bwMode="auto">
          <a:xfrm>
            <a:off x="357187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3</a:t>
            </a:r>
          </a:p>
        </p:txBody>
      </p:sp>
      <p:sp>
        <p:nvSpPr>
          <p:cNvPr id="6296" name="TextBox 20"/>
          <p:cNvSpPr txBox="1">
            <a:spLocks noChangeArrowheads="1"/>
          </p:cNvSpPr>
          <p:nvPr/>
        </p:nvSpPr>
        <p:spPr bwMode="auto">
          <a:xfrm>
            <a:off x="4000500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4</a:t>
            </a:r>
          </a:p>
        </p:txBody>
      </p:sp>
      <p:sp>
        <p:nvSpPr>
          <p:cNvPr id="6297" name="TextBox 20"/>
          <p:cNvSpPr txBox="1">
            <a:spLocks noChangeArrowheads="1"/>
          </p:cNvSpPr>
          <p:nvPr/>
        </p:nvSpPr>
        <p:spPr bwMode="auto">
          <a:xfrm>
            <a:off x="442912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5</a:t>
            </a:r>
          </a:p>
        </p:txBody>
      </p:sp>
      <p:sp>
        <p:nvSpPr>
          <p:cNvPr id="6298" name="TextBox 20"/>
          <p:cNvSpPr txBox="1">
            <a:spLocks noChangeArrowheads="1"/>
          </p:cNvSpPr>
          <p:nvPr/>
        </p:nvSpPr>
        <p:spPr bwMode="auto">
          <a:xfrm>
            <a:off x="4857750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6</a:t>
            </a:r>
          </a:p>
        </p:txBody>
      </p:sp>
      <p:sp>
        <p:nvSpPr>
          <p:cNvPr id="6299" name="TextBox 20"/>
          <p:cNvSpPr txBox="1">
            <a:spLocks noChangeArrowheads="1"/>
          </p:cNvSpPr>
          <p:nvPr/>
        </p:nvSpPr>
        <p:spPr bwMode="auto">
          <a:xfrm>
            <a:off x="528637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7</a:t>
            </a:r>
          </a:p>
        </p:txBody>
      </p:sp>
      <p:sp>
        <p:nvSpPr>
          <p:cNvPr id="6300" name="TextBox 20"/>
          <p:cNvSpPr txBox="1">
            <a:spLocks noChangeArrowheads="1"/>
          </p:cNvSpPr>
          <p:nvPr/>
        </p:nvSpPr>
        <p:spPr bwMode="auto">
          <a:xfrm>
            <a:off x="5715000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8</a:t>
            </a:r>
          </a:p>
        </p:txBody>
      </p:sp>
      <p:sp>
        <p:nvSpPr>
          <p:cNvPr id="6301" name="TextBox 20"/>
          <p:cNvSpPr txBox="1">
            <a:spLocks noChangeArrowheads="1"/>
          </p:cNvSpPr>
          <p:nvPr/>
        </p:nvSpPr>
        <p:spPr bwMode="auto">
          <a:xfrm>
            <a:off x="614362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9</a:t>
            </a:r>
          </a:p>
        </p:txBody>
      </p:sp>
      <p:pic>
        <p:nvPicPr>
          <p:cNvPr id="6302" name="Picture 4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1" t="63351" r="38461" b="3142"/>
          <a:stretch>
            <a:fillRect/>
          </a:stretch>
        </p:blipFill>
        <p:spPr bwMode="auto">
          <a:xfrm>
            <a:off x="3214688" y="1643063"/>
            <a:ext cx="2889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2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2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62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628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62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28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62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629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62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62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62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62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62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629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62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629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630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5" dur="1" fill="hold"/>
                                        <p:tgtEl>
                                          <p:spTgt spid="630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9" grpId="0"/>
      <p:bldP spid="6284" grpId="0"/>
      <p:bldP spid="6285" grpId="0"/>
      <p:bldP spid="6286" grpId="0"/>
      <p:bldP spid="6287" grpId="0"/>
      <p:bldP spid="6288" grpId="0"/>
      <p:bldP spid="6289" grpId="0"/>
      <p:bldP spid="6290" grpId="0"/>
      <p:bldP spid="6291" grpId="0"/>
      <p:bldP spid="6292" grpId="0"/>
      <p:bldP spid="6293" grpId="0"/>
      <p:bldP spid="6294" grpId="0"/>
      <p:bldP spid="6295" grpId="0"/>
      <p:bldP spid="6296" grpId="0"/>
      <p:bldP spid="6297" grpId="0"/>
      <p:bldP spid="6298" grpId="0"/>
      <p:bldP spid="6299" grpId="0"/>
      <p:bldP spid="6300" grpId="0"/>
      <p:bldP spid="630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471738" y="1397000"/>
          <a:ext cx="4200525" cy="4064000"/>
        </p:xfrm>
        <a:graphic>
          <a:graphicData uri="http://schemas.openxmlformats.org/drawingml/2006/table">
            <a:tbl>
              <a:tblPr/>
              <a:tblGrid>
                <a:gridCol w="419461"/>
                <a:gridCol w="420644"/>
                <a:gridCol w="419461"/>
                <a:gridCol w="420644"/>
                <a:gridCol w="419461"/>
                <a:gridCol w="420644"/>
                <a:gridCol w="419461"/>
                <a:gridCol w="420644"/>
                <a:gridCol w="419461"/>
                <a:gridCol w="420644"/>
              </a:tblGrid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6643688" y="14287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643063" y="14287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643063" y="54292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643688" y="54292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6358732" y="1142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2215357" y="1142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6358732" y="5714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2215357" y="5714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301" name="Picture 11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72" t="27225" r="36752" b="43456"/>
          <a:stretch>
            <a:fillRect/>
          </a:stretch>
        </p:blipFill>
        <p:spPr bwMode="auto">
          <a:xfrm>
            <a:off x="5143500" y="2000250"/>
            <a:ext cx="500063" cy="3571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02" name="Picture 4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31" t="62827" r="20726" b="2618"/>
          <a:stretch>
            <a:fillRect/>
          </a:stretch>
        </p:blipFill>
        <p:spPr bwMode="auto">
          <a:xfrm>
            <a:off x="3571875" y="3929063"/>
            <a:ext cx="357188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03" name="TextBox 13"/>
          <p:cNvSpPr txBox="1">
            <a:spLocks noChangeArrowheads="1"/>
          </p:cNvSpPr>
          <p:nvPr/>
        </p:nvSpPr>
        <p:spPr bwMode="auto">
          <a:xfrm>
            <a:off x="214313" y="0"/>
            <a:ext cx="89296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2400"/>
              <a:t>To work out the six-figure grid reference, first go along the bottom line and calculate the first three figures.</a:t>
            </a:r>
          </a:p>
        </p:txBody>
      </p:sp>
      <p:sp>
        <p:nvSpPr>
          <p:cNvPr id="7304" name="TextBox 16"/>
          <p:cNvSpPr txBox="1">
            <a:spLocks noChangeArrowheads="1"/>
          </p:cNvSpPr>
          <p:nvPr/>
        </p:nvSpPr>
        <p:spPr bwMode="auto">
          <a:xfrm>
            <a:off x="857250" y="114300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26</a:t>
            </a:r>
          </a:p>
        </p:txBody>
      </p:sp>
      <p:sp>
        <p:nvSpPr>
          <p:cNvPr id="7305" name="TextBox 17"/>
          <p:cNvSpPr txBox="1">
            <a:spLocks noChangeArrowheads="1"/>
          </p:cNvSpPr>
          <p:nvPr/>
        </p:nvSpPr>
        <p:spPr bwMode="auto">
          <a:xfrm>
            <a:off x="928688" y="514350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25</a:t>
            </a:r>
          </a:p>
        </p:txBody>
      </p:sp>
      <p:sp>
        <p:nvSpPr>
          <p:cNvPr id="7306" name="TextBox 18"/>
          <p:cNvSpPr txBox="1">
            <a:spLocks noChangeArrowheads="1"/>
          </p:cNvSpPr>
          <p:nvPr/>
        </p:nvSpPr>
        <p:spPr bwMode="auto">
          <a:xfrm>
            <a:off x="2143125" y="600075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77</a:t>
            </a:r>
          </a:p>
        </p:txBody>
      </p:sp>
      <p:sp>
        <p:nvSpPr>
          <p:cNvPr id="7307" name="TextBox 19"/>
          <p:cNvSpPr txBox="1">
            <a:spLocks noChangeArrowheads="1"/>
          </p:cNvSpPr>
          <p:nvPr/>
        </p:nvSpPr>
        <p:spPr bwMode="auto">
          <a:xfrm>
            <a:off x="6286500" y="600075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78</a:t>
            </a:r>
          </a:p>
        </p:txBody>
      </p:sp>
      <p:sp>
        <p:nvSpPr>
          <p:cNvPr id="7308" name="TextBox 20"/>
          <p:cNvSpPr txBox="1">
            <a:spLocks noChangeArrowheads="1"/>
          </p:cNvSpPr>
          <p:nvPr/>
        </p:nvSpPr>
        <p:spPr bwMode="auto">
          <a:xfrm>
            <a:off x="2143125" y="485775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1</a:t>
            </a:r>
          </a:p>
        </p:txBody>
      </p:sp>
      <p:sp>
        <p:nvSpPr>
          <p:cNvPr id="7309" name="TextBox 21"/>
          <p:cNvSpPr txBox="1">
            <a:spLocks noChangeArrowheads="1"/>
          </p:cNvSpPr>
          <p:nvPr/>
        </p:nvSpPr>
        <p:spPr bwMode="auto">
          <a:xfrm>
            <a:off x="2143125" y="4071938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3</a:t>
            </a:r>
          </a:p>
        </p:txBody>
      </p:sp>
      <p:sp>
        <p:nvSpPr>
          <p:cNvPr id="7310" name="TextBox 22"/>
          <p:cNvSpPr txBox="1">
            <a:spLocks noChangeArrowheads="1"/>
          </p:cNvSpPr>
          <p:nvPr/>
        </p:nvSpPr>
        <p:spPr bwMode="auto">
          <a:xfrm>
            <a:off x="2143125" y="4500563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2</a:t>
            </a:r>
          </a:p>
        </p:txBody>
      </p:sp>
      <p:sp>
        <p:nvSpPr>
          <p:cNvPr id="7311" name="TextBox 23"/>
          <p:cNvSpPr txBox="1">
            <a:spLocks noChangeArrowheads="1"/>
          </p:cNvSpPr>
          <p:nvPr/>
        </p:nvSpPr>
        <p:spPr bwMode="auto">
          <a:xfrm>
            <a:off x="2143125" y="3214688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5</a:t>
            </a:r>
          </a:p>
        </p:txBody>
      </p:sp>
      <p:sp>
        <p:nvSpPr>
          <p:cNvPr id="7312" name="TextBox 24"/>
          <p:cNvSpPr txBox="1">
            <a:spLocks noChangeArrowheads="1"/>
          </p:cNvSpPr>
          <p:nvPr/>
        </p:nvSpPr>
        <p:spPr bwMode="auto">
          <a:xfrm>
            <a:off x="2143125" y="3643313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4</a:t>
            </a:r>
          </a:p>
        </p:txBody>
      </p:sp>
      <p:sp>
        <p:nvSpPr>
          <p:cNvPr id="7313" name="TextBox 25"/>
          <p:cNvSpPr txBox="1">
            <a:spLocks noChangeArrowheads="1"/>
          </p:cNvSpPr>
          <p:nvPr/>
        </p:nvSpPr>
        <p:spPr bwMode="auto">
          <a:xfrm>
            <a:off x="2143125" y="242887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7</a:t>
            </a:r>
          </a:p>
        </p:txBody>
      </p:sp>
      <p:sp>
        <p:nvSpPr>
          <p:cNvPr id="7314" name="TextBox 26"/>
          <p:cNvSpPr txBox="1">
            <a:spLocks noChangeArrowheads="1"/>
          </p:cNvSpPr>
          <p:nvPr/>
        </p:nvSpPr>
        <p:spPr bwMode="auto">
          <a:xfrm>
            <a:off x="2143125" y="285750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6</a:t>
            </a:r>
          </a:p>
        </p:txBody>
      </p:sp>
      <p:sp>
        <p:nvSpPr>
          <p:cNvPr id="7315" name="TextBox 27"/>
          <p:cNvSpPr txBox="1">
            <a:spLocks noChangeArrowheads="1"/>
          </p:cNvSpPr>
          <p:nvPr/>
        </p:nvSpPr>
        <p:spPr bwMode="auto">
          <a:xfrm>
            <a:off x="2143125" y="15716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9</a:t>
            </a:r>
          </a:p>
        </p:txBody>
      </p:sp>
      <p:sp>
        <p:nvSpPr>
          <p:cNvPr id="7316" name="TextBox 28"/>
          <p:cNvSpPr txBox="1">
            <a:spLocks noChangeArrowheads="1"/>
          </p:cNvSpPr>
          <p:nvPr/>
        </p:nvSpPr>
        <p:spPr bwMode="auto">
          <a:xfrm>
            <a:off x="2143125" y="200025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8</a:t>
            </a:r>
          </a:p>
        </p:txBody>
      </p:sp>
      <p:sp>
        <p:nvSpPr>
          <p:cNvPr id="7317" name="TextBox 20"/>
          <p:cNvSpPr txBox="1">
            <a:spLocks noChangeArrowheads="1"/>
          </p:cNvSpPr>
          <p:nvPr/>
        </p:nvSpPr>
        <p:spPr bwMode="auto">
          <a:xfrm>
            <a:off x="271462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1</a:t>
            </a:r>
          </a:p>
        </p:txBody>
      </p:sp>
      <p:sp>
        <p:nvSpPr>
          <p:cNvPr id="7318" name="TextBox 20"/>
          <p:cNvSpPr txBox="1">
            <a:spLocks noChangeArrowheads="1"/>
          </p:cNvSpPr>
          <p:nvPr/>
        </p:nvSpPr>
        <p:spPr bwMode="auto">
          <a:xfrm>
            <a:off x="3143250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2</a:t>
            </a:r>
          </a:p>
        </p:txBody>
      </p:sp>
      <p:sp>
        <p:nvSpPr>
          <p:cNvPr id="7319" name="TextBox 20"/>
          <p:cNvSpPr txBox="1">
            <a:spLocks noChangeArrowheads="1"/>
          </p:cNvSpPr>
          <p:nvPr/>
        </p:nvSpPr>
        <p:spPr bwMode="auto">
          <a:xfrm>
            <a:off x="357187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3</a:t>
            </a:r>
          </a:p>
        </p:txBody>
      </p:sp>
      <p:sp>
        <p:nvSpPr>
          <p:cNvPr id="7320" name="TextBox 20"/>
          <p:cNvSpPr txBox="1">
            <a:spLocks noChangeArrowheads="1"/>
          </p:cNvSpPr>
          <p:nvPr/>
        </p:nvSpPr>
        <p:spPr bwMode="auto">
          <a:xfrm>
            <a:off x="4000500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4</a:t>
            </a:r>
          </a:p>
        </p:txBody>
      </p:sp>
      <p:sp>
        <p:nvSpPr>
          <p:cNvPr id="7321" name="TextBox 20"/>
          <p:cNvSpPr txBox="1">
            <a:spLocks noChangeArrowheads="1"/>
          </p:cNvSpPr>
          <p:nvPr/>
        </p:nvSpPr>
        <p:spPr bwMode="auto">
          <a:xfrm>
            <a:off x="442912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5</a:t>
            </a:r>
          </a:p>
        </p:txBody>
      </p:sp>
      <p:sp>
        <p:nvSpPr>
          <p:cNvPr id="7322" name="TextBox 20"/>
          <p:cNvSpPr txBox="1">
            <a:spLocks noChangeArrowheads="1"/>
          </p:cNvSpPr>
          <p:nvPr/>
        </p:nvSpPr>
        <p:spPr bwMode="auto">
          <a:xfrm>
            <a:off x="4857750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6</a:t>
            </a:r>
          </a:p>
        </p:txBody>
      </p:sp>
      <p:sp>
        <p:nvSpPr>
          <p:cNvPr id="7323" name="TextBox 20"/>
          <p:cNvSpPr txBox="1">
            <a:spLocks noChangeArrowheads="1"/>
          </p:cNvSpPr>
          <p:nvPr/>
        </p:nvSpPr>
        <p:spPr bwMode="auto">
          <a:xfrm>
            <a:off x="528637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7</a:t>
            </a:r>
          </a:p>
        </p:txBody>
      </p:sp>
      <p:sp>
        <p:nvSpPr>
          <p:cNvPr id="7324" name="TextBox 20"/>
          <p:cNvSpPr txBox="1">
            <a:spLocks noChangeArrowheads="1"/>
          </p:cNvSpPr>
          <p:nvPr/>
        </p:nvSpPr>
        <p:spPr bwMode="auto">
          <a:xfrm>
            <a:off x="5715000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8</a:t>
            </a:r>
          </a:p>
        </p:txBody>
      </p:sp>
      <p:sp>
        <p:nvSpPr>
          <p:cNvPr id="7325" name="TextBox 20"/>
          <p:cNvSpPr txBox="1">
            <a:spLocks noChangeArrowheads="1"/>
          </p:cNvSpPr>
          <p:nvPr/>
        </p:nvSpPr>
        <p:spPr bwMode="auto">
          <a:xfrm>
            <a:off x="614362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9</a:t>
            </a:r>
          </a:p>
        </p:txBody>
      </p:sp>
      <p:pic>
        <p:nvPicPr>
          <p:cNvPr id="7326" name="Picture 4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1" t="63351" r="38461" b="3142"/>
          <a:stretch>
            <a:fillRect/>
          </a:stretch>
        </p:blipFill>
        <p:spPr bwMode="auto">
          <a:xfrm>
            <a:off x="3214688" y="1643063"/>
            <a:ext cx="2889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0" name="Straight Arrow Connector 39"/>
          <p:cNvCxnSpPr/>
          <p:nvPr/>
        </p:nvCxnSpPr>
        <p:spPr>
          <a:xfrm>
            <a:off x="2500313" y="6572250"/>
            <a:ext cx="1214437" cy="158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0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471738" y="1397000"/>
          <a:ext cx="4200525" cy="4064000"/>
        </p:xfrm>
        <a:graphic>
          <a:graphicData uri="http://schemas.openxmlformats.org/drawingml/2006/table">
            <a:tbl>
              <a:tblPr/>
              <a:tblGrid>
                <a:gridCol w="419461"/>
                <a:gridCol w="420644"/>
                <a:gridCol w="419461"/>
                <a:gridCol w="420644"/>
                <a:gridCol w="419461"/>
                <a:gridCol w="420644"/>
                <a:gridCol w="419461"/>
                <a:gridCol w="420644"/>
                <a:gridCol w="419461"/>
                <a:gridCol w="420644"/>
              </a:tblGrid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6643688" y="14287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643063" y="14287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643063" y="54292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643688" y="54292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6358732" y="1142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2215357" y="1142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6358732" y="5714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2215357" y="5714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25" name="Picture 11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72" t="27225" r="36752" b="43456"/>
          <a:stretch>
            <a:fillRect/>
          </a:stretch>
        </p:blipFill>
        <p:spPr bwMode="auto">
          <a:xfrm>
            <a:off x="5143500" y="2000250"/>
            <a:ext cx="500063" cy="3571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26" name="Picture 4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31" t="62827" r="20726" b="2618"/>
          <a:stretch>
            <a:fillRect/>
          </a:stretch>
        </p:blipFill>
        <p:spPr bwMode="auto">
          <a:xfrm>
            <a:off x="3571875" y="3929063"/>
            <a:ext cx="357188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27" name="TextBox 13"/>
          <p:cNvSpPr txBox="1">
            <a:spLocks noChangeArrowheads="1"/>
          </p:cNvSpPr>
          <p:nvPr/>
        </p:nvSpPr>
        <p:spPr bwMode="auto">
          <a:xfrm>
            <a:off x="214313" y="0"/>
            <a:ext cx="7143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2400"/>
              <a:t>The church’s first three figures are ......    </a:t>
            </a:r>
          </a:p>
        </p:txBody>
      </p:sp>
      <p:sp>
        <p:nvSpPr>
          <p:cNvPr id="8328" name="TextBox 16"/>
          <p:cNvSpPr txBox="1">
            <a:spLocks noChangeArrowheads="1"/>
          </p:cNvSpPr>
          <p:nvPr/>
        </p:nvSpPr>
        <p:spPr bwMode="auto">
          <a:xfrm>
            <a:off x="857250" y="114300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26</a:t>
            </a:r>
          </a:p>
        </p:txBody>
      </p:sp>
      <p:sp>
        <p:nvSpPr>
          <p:cNvPr id="8329" name="TextBox 17"/>
          <p:cNvSpPr txBox="1">
            <a:spLocks noChangeArrowheads="1"/>
          </p:cNvSpPr>
          <p:nvPr/>
        </p:nvSpPr>
        <p:spPr bwMode="auto">
          <a:xfrm>
            <a:off x="928688" y="514350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25</a:t>
            </a:r>
          </a:p>
        </p:txBody>
      </p:sp>
      <p:sp>
        <p:nvSpPr>
          <p:cNvPr id="8330" name="TextBox 18"/>
          <p:cNvSpPr txBox="1">
            <a:spLocks noChangeArrowheads="1"/>
          </p:cNvSpPr>
          <p:nvPr/>
        </p:nvSpPr>
        <p:spPr bwMode="auto">
          <a:xfrm>
            <a:off x="2143125" y="600075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77</a:t>
            </a:r>
          </a:p>
        </p:txBody>
      </p:sp>
      <p:sp>
        <p:nvSpPr>
          <p:cNvPr id="8331" name="TextBox 19"/>
          <p:cNvSpPr txBox="1">
            <a:spLocks noChangeArrowheads="1"/>
          </p:cNvSpPr>
          <p:nvPr/>
        </p:nvSpPr>
        <p:spPr bwMode="auto">
          <a:xfrm>
            <a:off x="6286500" y="600075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78</a:t>
            </a:r>
          </a:p>
        </p:txBody>
      </p:sp>
      <p:sp>
        <p:nvSpPr>
          <p:cNvPr id="8332" name="TextBox 20"/>
          <p:cNvSpPr txBox="1">
            <a:spLocks noChangeArrowheads="1"/>
          </p:cNvSpPr>
          <p:nvPr/>
        </p:nvSpPr>
        <p:spPr bwMode="auto">
          <a:xfrm>
            <a:off x="2143125" y="485775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1</a:t>
            </a:r>
          </a:p>
        </p:txBody>
      </p:sp>
      <p:sp>
        <p:nvSpPr>
          <p:cNvPr id="8333" name="TextBox 21"/>
          <p:cNvSpPr txBox="1">
            <a:spLocks noChangeArrowheads="1"/>
          </p:cNvSpPr>
          <p:nvPr/>
        </p:nvSpPr>
        <p:spPr bwMode="auto">
          <a:xfrm>
            <a:off x="2143125" y="4071938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3</a:t>
            </a:r>
          </a:p>
        </p:txBody>
      </p:sp>
      <p:sp>
        <p:nvSpPr>
          <p:cNvPr id="8334" name="TextBox 22"/>
          <p:cNvSpPr txBox="1">
            <a:spLocks noChangeArrowheads="1"/>
          </p:cNvSpPr>
          <p:nvPr/>
        </p:nvSpPr>
        <p:spPr bwMode="auto">
          <a:xfrm>
            <a:off x="2143125" y="4500563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2</a:t>
            </a:r>
          </a:p>
        </p:txBody>
      </p:sp>
      <p:sp>
        <p:nvSpPr>
          <p:cNvPr id="8335" name="TextBox 23"/>
          <p:cNvSpPr txBox="1">
            <a:spLocks noChangeArrowheads="1"/>
          </p:cNvSpPr>
          <p:nvPr/>
        </p:nvSpPr>
        <p:spPr bwMode="auto">
          <a:xfrm>
            <a:off x="2143125" y="3214688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5</a:t>
            </a:r>
          </a:p>
        </p:txBody>
      </p:sp>
      <p:sp>
        <p:nvSpPr>
          <p:cNvPr id="8336" name="TextBox 24"/>
          <p:cNvSpPr txBox="1">
            <a:spLocks noChangeArrowheads="1"/>
          </p:cNvSpPr>
          <p:nvPr/>
        </p:nvSpPr>
        <p:spPr bwMode="auto">
          <a:xfrm>
            <a:off x="2143125" y="3643313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4</a:t>
            </a:r>
          </a:p>
        </p:txBody>
      </p:sp>
      <p:sp>
        <p:nvSpPr>
          <p:cNvPr id="8337" name="TextBox 25"/>
          <p:cNvSpPr txBox="1">
            <a:spLocks noChangeArrowheads="1"/>
          </p:cNvSpPr>
          <p:nvPr/>
        </p:nvSpPr>
        <p:spPr bwMode="auto">
          <a:xfrm>
            <a:off x="2143125" y="242887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7</a:t>
            </a:r>
          </a:p>
        </p:txBody>
      </p:sp>
      <p:sp>
        <p:nvSpPr>
          <p:cNvPr id="8338" name="TextBox 26"/>
          <p:cNvSpPr txBox="1">
            <a:spLocks noChangeArrowheads="1"/>
          </p:cNvSpPr>
          <p:nvPr/>
        </p:nvSpPr>
        <p:spPr bwMode="auto">
          <a:xfrm>
            <a:off x="2143125" y="285750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6</a:t>
            </a:r>
          </a:p>
        </p:txBody>
      </p:sp>
      <p:sp>
        <p:nvSpPr>
          <p:cNvPr id="8339" name="TextBox 27"/>
          <p:cNvSpPr txBox="1">
            <a:spLocks noChangeArrowheads="1"/>
          </p:cNvSpPr>
          <p:nvPr/>
        </p:nvSpPr>
        <p:spPr bwMode="auto">
          <a:xfrm>
            <a:off x="2143125" y="15716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9</a:t>
            </a:r>
          </a:p>
        </p:txBody>
      </p:sp>
      <p:sp>
        <p:nvSpPr>
          <p:cNvPr id="8340" name="TextBox 28"/>
          <p:cNvSpPr txBox="1">
            <a:spLocks noChangeArrowheads="1"/>
          </p:cNvSpPr>
          <p:nvPr/>
        </p:nvSpPr>
        <p:spPr bwMode="auto">
          <a:xfrm>
            <a:off x="2143125" y="200025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8</a:t>
            </a:r>
          </a:p>
        </p:txBody>
      </p:sp>
      <p:sp>
        <p:nvSpPr>
          <p:cNvPr id="8341" name="TextBox 20"/>
          <p:cNvSpPr txBox="1">
            <a:spLocks noChangeArrowheads="1"/>
          </p:cNvSpPr>
          <p:nvPr/>
        </p:nvSpPr>
        <p:spPr bwMode="auto">
          <a:xfrm>
            <a:off x="271462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1</a:t>
            </a:r>
          </a:p>
        </p:txBody>
      </p:sp>
      <p:sp>
        <p:nvSpPr>
          <p:cNvPr id="8342" name="TextBox 20"/>
          <p:cNvSpPr txBox="1">
            <a:spLocks noChangeArrowheads="1"/>
          </p:cNvSpPr>
          <p:nvPr/>
        </p:nvSpPr>
        <p:spPr bwMode="auto">
          <a:xfrm>
            <a:off x="3143250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2</a:t>
            </a:r>
          </a:p>
        </p:txBody>
      </p:sp>
      <p:sp>
        <p:nvSpPr>
          <p:cNvPr id="8343" name="TextBox 20"/>
          <p:cNvSpPr txBox="1">
            <a:spLocks noChangeArrowheads="1"/>
          </p:cNvSpPr>
          <p:nvPr/>
        </p:nvSpPr>
        <p:spPr bwMode="auto">
          <a:xfrm>
            <a:off x="357187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3</a:t>
            </a:r>
          </a:p>
        </p:txBody>
      </p:sp>
      <p:sp>
        <p:nvSpPr>
          <p:cNvPr id="8344" name="TextBox 20"/>
          <p:cNvSpPr txBox="1">
            <a:spLocks noChangeArrowheads="1"/>
          </p:cNvSpPr>
          <p:nvPr/>
        </p:nvSpPr>
        <p:spPr bwMode="auto">
          <a:xfrm>
            <a:off x="4000500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4</a:t>
            </a:r>
          </a:p>
        </p:txBody>
      </p:sp>
      <p:sp>
        <p:nvSpPr>
          <p:cNvPr id="8345" name="TextBox 20"/>
          <p:cNvSpPr txBox="1">
            <a:spLocks noChangeArrowheads="1"/>
          </p:cNvSpPr>
          <p:nvPr/>
        </p:nvSpPr>
        <p:spPr bwMode="auto">
          <a:xfrm>
            <a:off x="442912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5</a:t>
            </a:r>
          </a:p>
        </p:txBody>
      </p:sp>
      <p:sp>
        <p:nvSpPr>
          <p:cNvPr id="8346" name="TextBox 20"/>
          <p:cNvSpPr txBox="1">
            <a:spLocks noChangeArrowheads="1"/>
          </p:cNvSpPr>
          <p:nvPr/>
        </p:nvSpPr>
        <p:spPr bwMode="auto">
          <a:xfrm>
            <a:off x="4857750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6</a:t>
            </a:r>
          </a:p>
        </p:txBody>
      </p:sp>
      <p:sp>
        <p:nvSpPr>
          <p:cNvPr id="8347" name="TextBox 20"/>
          <p:cNvSpPr txBox="1">
            <a:spLocks noChangeArrowheads="1"/>
          </p:cNvSpPr>
          <p:nvPr/>
        </p:nvSpPr>
        <p:spPr bwMode="auto">
          <a:xfrm>
            <a:off x="528637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7</a:t>
            </a:r>
          </a:p>
        </p:txBody>
      </p:sp>
      <p:sp>
        <p:nvSpPr>
          <p:cNvPr id="8348" name="TextBox 20"/>
          <p:cNvSpPr txBox="1">
            <a:spLocks noChangeArrowheads="1"/>
          </p:cNvSpPr>
          <p:nvPr/>
        </p:nvSpPr>
        <p:spPr bwMode="auto">
          <a:xfrm>
            <a:off x="5715000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8</a:t>
            </a:r>
          </a:p>
        </p:txBody>
      </p:sp>
      <p:sp>
        <p:nvSpPr>
          <p:cNvPr id="8349" name="TextBox 20"/>
          <p:cNvSpPr txBox="1">
            <a:spLocks noChangeArrowheads="1"/>
          </p:cNvSpPr>
          <p:nvPr/>
        </p:nvSpPr>
        <p:spPr bwMode="auto">
          <a:xfrm>
            <a:off x="614362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9</a:t>
            </a:r>
          </a:p>
        </p:txBody>
      </p:sp>
      <p:pic>
        <p:nvPicPr>
          <p:cNvPr id="8350" name="Picture 4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1" t="63351" r="38461" b="3142"/>
          <a:stretch>
            <a:fillRect/>
          </a:stretch>
        </p:blipFill>
        <p:spPr bwMode="auto">
          <a:xfrm>
            <a:off x="3214688" y="1643063"/>
            <a:ext cx="2889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0" name="Straight Arrow Connector 39"/>
          <p:cNvCxnSpPr/>
          <p:nvPr/>
        </p:nvCxnSpPr>
        <p:spPr>
          <a:xfrm rot="5400000" flipH="1" flipV="1">
            <a:off x="3501231" y="6071394"/>
            <a:ext cx="428625" cy="158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52" name="TextBox 18"/>
          <p:cNvSpPr txBox="1">
            <a:spLocks noChangeArrowheads="1"/>
          </p:cNvSpPr>
          <p:nvPr/>
        </p:nvSpPr>
        <p:spPr bwMode="auto">
          <a:xfrm>
            <a:off x="3429000" y="6286500"/>
            <a:ext cx="714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773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6572250" y="0"/>
            <a:ext cx="13573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/>
              <a:t>773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8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8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8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27" grpId="0"/>
      <p:bldP spid="8352" grpId="0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471738" y="1397000"/>
          <a:ext cx="4200525" cy="4064000"/>
        </p:xfrm>
        <a:graphic>
          <a:graphicData uri="http://schemas.openxmlformats.org/drawingml/2006/table">
            <a:tbl>
              <a:tblPr/>
              <a:tblGrid>
                <a:gridCol w="419461"/>
                <a:gridCol w="420644"/>
                <a:gridCol w="419461"/>
                <a:gridCol w="420644"/>
                <a:gridCol w="419461"/>
                <a:gridCol w="420644"/>
                <a:gridCol w="419461"/>
                <a:gridCol w="420644"/>
                <a:gridCol w="419461"/>
                <a:gridCol w="420644"/>
              </a:tblGrid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6643688" y="14287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643063" y="14287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643063" y="54292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643688" y="54292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6358732" y="1142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2215357" y="1142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6358732" y="5714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2215357" y="5714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349" name="Picture 11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72" t="27225" r="36752" b="43456"/>
          <a:stretch>
            <a:fillRect/>
          </a:stretch>
        </p:blipFill>
        <p:spPr bwMode="auto">
          <a:xfrm>
            <a:off x="5143500" y="2000250"/>
            <a:ext cx="500063" cy="3571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50" name="Picture 4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31" t="62827" r="20726" b="2618"/>
          <a:stretch>
            <a:fillRect/>
          </a:stretch>
        </p:blipFill>
        <p:spPr bwMode="auto">
          <a:xfrm>
            <a:off x="3571875" y="3929063"/>
            <a:ext cx="357188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51" name="TextBox 13"/>
          <p:cNvSpPr txBox="1">
            <a:spLocks noChangeArrowheads="1"/>
          </p:cNvSpPr>
          <p:nvPr/>
        </p:nvSpPr>
        <p:spPr bwMode="auto">
          <a:xfrm>
            <a:off x="214313" y="0"/>
            <a:ext cx="89296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2400"/>
              <a:t>Next, work out the last three figures </a:t>
            </a:r>
          </a:p>
          <a:p>
            <a:pPr algn="ctr" eaLnBrk="1" hangingPunct="1"/>
            <a:r>
              <a:rPr lang="en-GB" sz="2400"/>
              <a:t>by going up the side of the square.</a:t>
            </a:r>
          </a:p>
        </p:txBody>
      </p:sp>
      <p:sp>
        <p:nvSpPr>
          <p:cNvPr id="9352" name="TextBox 16"/>
          <p:cNvSpPr txBox="1">
            <a:spLocks noChangeArrowheads="1"/>
          </p:cNvSpPr>
          <p:nvPr/>
        </p:nvSpPr>
        <p:spPr bwMode="auto">
          <a:xfrm>
            <a:off x="857250" y="114300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26</a:t>
            </a:r>
          </a:p>
        </p:txBody>
      </p:sp>
      <p:sp>
        <p:nvSpPr>
          <p:cNvPr id="9353" name="TextBox 17"/>
          <p:cNvSpPr txBox="1">
            <a:spLocks noChangeArrowheads="1"/>
          </p:cNvSpPr>
          <p:nvPr/>
        </p:nvSpPr>
        <p:spPr bwMode="auto">
          <a:xfrm>
            <a:off x="928688" y="514350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25</a:t>
            </a:r>
          </a:p>
        </p:txBody>
      </p:sp>
      <p:sp>
        <p:nvSpPr>
          <p:cNvPr id="9354" name="TextBox 18"/>
          <p:cNvSpPr txBox="1">
            <a:spLocks noChangeArrowheads="1"/>
          </p:cNvSpPr>
          <p:nvPr/>
        </p:nvSpPr>
        <p:spPr bwMode="auto">
          <a:xfrm>
            <a:off x="2143125" y="600075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77</a:t>
            </a:r>
          </a:p>
        </p:txBody>
      </p:sp>
      <p:sp>
        <p:nvSpPr>
          <p:cNvPr id="9355" name="TextBox 19"/>
          <p:cNvSpPr txBox="1">
            <a:spLocks noChangeArrowheads="1"/>
          </p:cNvSpPr>
          <p:nvPr/>
        </p:nvSpPr>
        <p:spPr bwMode="auto">
          <a:xfrm>
            <a:off x="6286500" y="600075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78</a:t>
            </a:r>
          </a:p>
        </p:txBody>
      </p:sp>
      <p:sp>
        <p:nvSpPr>
          <p:cNvPr id="9356" name="TextBox 20"/>
          <p:cNvSpPr txBox="1">
            <a:spLocks noChangeArrowheads="1"/>
          </p:cNvSpPr>
          <p:nvPr/>
        </p:nvSpPr>
        <p:spPr bwMode="auto">
          <a:xfrm>
            <a:off x="2143125" y="485775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1</a:t>
            </a:r>
          </a:p>
        </p:txBody>
      </p:sp>
      <p:sp>
        <p:nvSpPr>
          <p:cNvPr id="9357" name="TextBox 21"/>
          <p:cNvSpPr txBox="1">
            <a:spLocks noChangeArrowheads="1"/>
          </p:cNvSpPr>
          <p:nvPr/>
        </p:nvSpPr>
        <p:spPr bwMode="auto">
          <a:xfrm>
            <a:off x="2143125" y="4071938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3</a:t>
            </a:r>
          </a:p>
        </p:txBody>
      </p:sp>
      <p:sp>
        <p:nvSpPr>
          <p:cNvPr id="9358" name="TextBox 22"/>
          <p:cNvSpPr txBox="1">
            <a:spLocks noChangeArrowheads="1"/>
          </p:cNvSpPr>
          <p:nvPr/>
        </p:nvSpPr>
        <p:spPr bwMode="auto">
          <a:xfrm>
            <a:off x="2143125" y="4500563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2</a:t>
            </a:r>
          </a:p>
        </p:txBody>
      </p:sp>
      <p:sp>
        <p:nvSpPr>
          <p:cNvPr id="9359" name="TextBox 23"/>
          <p:cNvSpPr txBox="1">
            <a:spLocks noChangeArrowheads="1"/>
          </p:cNvSpPr>
          <p:nvPr/>
        </p:nvSpPr>
        <p:spPr bwMode="auto">
          <a:xfrm>
            <a:off x="2143125" y="3214688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5</a:t>
            </a:r>
          </a:p>
        </p:txBody>
      </p:sp>
      <p:sp>
        <p:nvSpPr>
          <p:cNvPr id="9360" name="TextBox 24"/>
          <p:cNvSpPr txBox="1">
            <a:spLocks noChangeArrowheads="1"/>
          </p:cNvSpPr>
          <p:nvPr/>
        </p:nvSpPr>
        <p:spPr bwMode="auto">
          <a:xfrm>
            <a:off x="2143125" y="3643313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4</a:t>
            </a:r>
          </a:p>
        </p:txBody>
      </p:sp>
      <p:sp>
        <p:nvSpPr>
          <p:cNvPr id="9361" name="TextBox 25"/>
          <p:cNvSpPr txBox="1">
            <a:spLocks noChangeArrowheads="1"/>
          </p:cNvSpPr>
          <p:nvPr/>
        </p:nvSpPr>
        <p:spPr bwMode="auto">
          <a:xfrm>
            <a:off x="2143125" y="242887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7</a:t>
            </a:r>
          </a:p>
        </p:txBody>
      </p:sp>
      <p:sp>
        <p:nvSpPr>
          <p:cNvPr id="9362" name="TextBox 26"/>
          <p:cNvSpPr txBox="1">
            <a:spLocks noChangeArrowheads="1"/>
          </p:cNvSpPr>
          <p:nvPr/>
        </p:nvSpPr>
        <p:spPr bwMode="auto">
          <a:xfrm>
            <a:off x="2143125" y="285750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6</a:t>
            </a:r>
          </a:p>
        </p:txBody>
      </p:sp>
      <p:sp>
        <p:nvSpPr>
          <p:cNvPr id="9363" name="TextBox 27"/>
          <p:cNvSpPr txBox="1">
            <a:spLocks noChangeArrowheads="1"/>
          </p:cNvSpPr>
          <p:nvPr/>
        </p:nvSpPr>
        <p:spPr bwMode="auto">
          <a:xfrm>
            <a:off x="2143125" y="15716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9</a:t>
            </a:r>
          </a:p>
        </p:txBody>
      </p:sp>
      <p:sp>
        <p:nvSpPr>
          <p:cNvPr id="9364" name="TextBox 28"/>
          <p:cNvSpPr txBox="1">
            <a:spLocks noChangeArrowheads="1"/>
          </p:cNvSpPr>
          <p:nvPr/>
        </p:nvSpPr>
        <p:spPr bwMode="auto">
          <a:xfrm>
            <a:off x="2143125" y="200025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8</a:t>
            </a:r>
          </a:p>
        </p:txBody>
      </p:sp>
      <p:sp>
        <p:nvSpPr>
          <p:cNvPr id="9365" name="TextBox 20"/>
          <p:cNvSpPr txBox="1">
            <a:spLocks noChangeArrowheads="1"/>
          </p:cNvSpPr>
          <p:nvPr/>
        </p:nvSpPr>
        <p:spPr bwMode="auto">
          <a:xfrm>
            <a:off x="271462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1</a:t>
            </a:r>
          </a:p>
        </p:txBody>
      </p:sp>
      <p:sp>
        <p:nvSpPr>
          <p:cNvPr id="9366" name="TextBox 20"/>
          <p:cNvSpPr txBox="1">
            <a:spLocks noChangeArrowheads="1"/>
          </p:cNvSpPr>
          <p:nvPr/>
        </p:nvSpPr>
        <p:spPr bwMode="auto">
          <a:xfrm>
            <a:off x="3143250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2</a:t>
            </a:r>
          </a:p>
        </p:txBody>
      </p:sp>
      <p:sp>
        <p:nvSpPr>
          <p:cNvPr id="9367" name="TextBox 20"/>
          <p:cNvSpPr txBox="1">
            <a:spLocks noChangeArrowheads="1"/>
          </p:cNvSpPr>
          <p:nvPr/>
        </p:nvSpPr>
        <p:spPr bwMode="auto">
          <a:xfrm>
            <a:off x="357187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3</a:t>
            </a:r>
          </a:p>
        </p:txBody>
      </p:sp>
      <p:sp>
        <p:nvSpPr>
          <p:cNvPr id="9368" name="TextBox 20"/>
          <p:cNvSpPr txBox="1">
            <a:spLocks noChangeArrowheads="1"/>
          </p:cNvSpPr>
          <p:nvPr/>
        </p:nvSpPr>
        <p:spPr bwMode="auto">
          <a:xfrm>
            <a:off x="4000500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4</a:t>
            </a:r>
          </a:p>
        </p:txBody>
      </p:sp>
      <p:sp>
        <p:nvSpPr>
          <p:cNvPr id="9369" name="TextBox 20"/>
          <p:cNvSpPr txBox="1">
            <a:spLocks noChangeArrowheads="1"/>
          </p:cNvSpPr>
          <p:nvPr/>
        </p:nvSpPr>
        <p:spPr bwMode="auto">
          <a:xfrm>
            <a:off x="442912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5</a:t>
            </a:r>
          </a:p>
        </p:txBody>
      </p:sp>
      <p:sp>
        <p:nvSpPr>
          <p:cNvPr id="9370" name="TextBox 20"/>
          <p:cNvSpPr txBox="1">
            <a:spLocks noChangeArrowheads="1"/>
          </p:cNvSpPr>
          <p:nvPr/>
        </p:nvSpPr>
        <p:spPr bwMode="auto">
          <a:xfrm>
            <a:off x="4857750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6</a:t>
            </a:r>
          </a:p>
        </p:txBody>
      </p:sp>
      <p:sp>
        <p:nvSpPr>
          <p:cNvPr id="9371" name="TextBox 20"/>
          <p:cNvSpPr txBox="1">
            <a:spLocks noChangeArrowheads="1"/>
          </p:cNvSpPr>
          <p:nvPr/>
        </p:nvSpPr>
        <p:spPr bwMode="auto">
          <a:xfrm>
            <a:off x="528637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7</a:t>
            </a:r>
          </a:p>
        </p:txBody>
      </p:sp>
      <p:sp>
        <p:nvSpPr>
          <p:cNvPr id="9372" name="TextBox 20"/>
          <p:cNvSpPr txBox="1">
            <a:spLocks noChangeArrowheads="1"/>
          </p:cNvSpPr>
          <p:nvPr/>
        </p:nvSpPr>
        <p:spPr bwMode="auto">
          <a:xfrm>
            <a:off x="5715000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8</a:t>
            </a:r>
          </a:p>
        </p:txBody>
      </p:sp>
      <p:sp>
        <p:nvSpPr>
          <p:cNvPr id="9373" name="TextBox 20"/>
          <p:cNvSpPr txBox="1">
            <a:spLocks noChangeArrowheads="1"/>
          </p:cNvSpPr>
          <p:nvPr/>
        </p:nvSpPr>
        <p:spPr bwMode="auto">
          <a:xfrm>
            <a:off x="614362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9</a:t>
            </a:r>
          </a:p>
        </p:txBody>
      </p:sp>
      <p:pic>
        <p:nvPicPr>
          <p:cNvPr id="9374" name="Picture 4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1" t="63351" r="38461" b="3142"/>
          <a:stretch>
            <a:fillRect/>
          </a:stretch>
        </p:blipFill>
        <p:spPr bwMode="auto">
          <a:xfrm>
            <a:off x="3214688" y="1643063"/>
            <a:ext cx="2889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0" name="Straight Arrow Connector 39"/>
          <p:cNvCxnSpPr/>
          <p:nvPr/>
        </p:nvCxnSpPr>
        <p:spPr>
          <a:xfrm rot="5400000" flipH="1" flipV="1">
            <a:off x="819944" y="4750594"/>
            <a:ext cx="930275" cy="1587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5400000" flipH="1" flipV="1">
            <a:off x="3501231" y="6071394"/>
            <a:ext cx="428625" cy="158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77" name="TextBox 18"/>
          <p:cNvSpPr txBox="1">
            <a:spLocks noChangeArrowheads="1"/>
          </p:cNvSpPr>
          <p:nvPr/>
        </p:nvSpPr>
        <p:spPr bwMode="auto">
          <a:xfrm>
            <a:off x="3429000" y="6286500"/>
            <a:ext cx="714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773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9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471738" y="1397000"/>
          <a:ext cx="4200525" cy="4064000"/>
        </p:xfrm>
        <a:graphic>
          <a:graphicData uri="http://schemas.openxmlformats.org/drawingml/2006/table">
            <a:tbl>
              <a:tblPr/>
              <a:tblGrid>
                <a:gridCol w="419461"/>
                <a:gridCol w="420644"/>
                <a:gridCol w="419461"/>
                <a:gridCol w="420644"/>
                <a:gridCol w="419461"/>
                <a:gridCol w="420644"/>
                <a:gridCol w="419461"/>
                <a:gridCol w="420644"/>
                <a:gridCol w="419461"/>
                <a:gridCol w="420644"/>
              </a:tblGrid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3805" marR="63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6643688" y="14287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643063" y="14287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643063" y="54292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643688" y="5429250"/>
            <a:ext cx="8572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6358732" y="1142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2215357" y="1142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6358732" y="5714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2215357" y="5714206"/>
            <a:ext cx="571500" cy="15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73" name="Picture 11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72" t="27225" r="36752" b="43456"/>
          <a:stretch>
            <a:fillRect/>
          </a:stretch>
        </p:blipFill>
        <p:spPr bwMode="auto">
          <a:xfrm>
            <a:off x="5143500" y="2000250"/>
            <a:ext cx="500063" cy="3571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4" name="Picture 4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31" t="62827" r="20726" b="2618"/>
          <a:stretch>
            <a:fillRect/>
          </a:stretch>
        </p:blipFill>
        <p:spPr bwMode="auto">
          <a:xfrm>
            <a:off x="3571875" y="3929063"/>
            <a:ext cx="357188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5" name="TextBox 13"/>
          <p:cNvSpPr txBox="1">
            <a:spLocks noChangeArrowheads="1"/>
          </p:cNvSpPr>
          <p:nvPr/>
        </p:nvSpPr>
        <p:spPr bwMode="auto">
          <a:xfrm>
            <a:off x="1214438" y="0"/>
            <a:ext cx="56435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2400"/>
              <a:t>The last three figures are ......    </a:t>
            </a:r>
          </a:p>
        </p:txBody>
      </p:sp>
      <p:sp>
        <p:nvSpPr>
          <p:cNvPr id="10376" name="TextBox 16"/>
          <p:cNvSpPr txBox="1">
            <a:spLocks noChangeArrowheads="1"/>
          </p:cNvSpPr>
          <p:nvPr/>
        </p:nvSpPr>
        <p:spPr bwMode="auto">
          <a:xfrm>
            <a:off x="857250" y="114300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26</a:t>
            </a:r>
          </a:p>
        </p:txBody>
      </p:sp>
      <p:sp>
        <p:nvSpPr>
          <p:cNvPr id="10377" name="TextBox 17"/>
          <p:cNvSpPr txBox="1">
            <a:spLocks noChangeArrowheads="1"/>
          </p:cNvSpPr>
          <p:nvPr/>
        </p:nvSpPr>
        <p:spPr bwMode="auto">
          <a:xfrm>
            <a:off x="928688" y="514350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25</a:t>
            </a:r>
          </a:p>
        </p:txBody>
      </p:sp>
      <p:sp>
        <p:nvSpPr>
          <p:cNvPr id="10378" name="TextBox 18"/>
          <p:cNvSpPr txBox="1">
            <a:spLocks noChangeArrowheads="1"/>
          </p:cNvSpPr>
          <p:nvPr/>
        </p:nvSpPr>
        <p:spPr bwMode="auto">
          <a:xfrm>
            <a:off x="2143125" y="600075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77</a:t>
            </a:r>
          </a:p>
        </p:txBody>
      </p:sp>
      <p:sp>
        <p:nvSpPr>
          <p:cNvPr id="10379" name="TextBox 19"/>
          <p:cNvSpPr txBox="1">
            <a:spLocks noChangeArrowheads="1"/>
          </p:cNvSpPr>
          <p:nvPr/>
        </p:nvSpPr>
        <p:spPr bwMode="auto">
          <a:xfrm>
            <a:off x="6286500" y="6000750"/>
            <a:ext cx="714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800"/>
              <a:t>78</a:t>
            </a:r>
          </a:p>
        </p:txBody>
      </p:sp>
      <p:sp>
        <p:nvSpPr>
          <p:cNvPr id="10380" name="TextBox 20"/>
          <p:cNvSpPr txBox="1">
            <a:spLocks noChangeArrowheads="1"/>
          </p:cNvSpPr>
          <p:nvPr/>
        </p:nvSpPr>
        <p:spPr bwMode="auto">
          <a:xfrm>
            <a:off x="2143125" y="485775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1</a:t>
            </a:r>
          </a:p>
        </p:txBody>
      </p:sp>
      <p:sp>
        <p:nvSpPr>
          <p:cNvPr id="10381" name="TextBox 21"/>
          <p:cNvSpPr txBox="1">
            <a:spLocks noChangeArrowheads="1"/>
          </p:cNvSpPr>
          <p:nvPr/>
        </p:nvSpPr>
        <p:spPr bwMode="auto">
          <a:xfrm>
            <a:off x="2143125" y="4071938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3</a:t>
            </a:r>
          </a:p>
        </p:txBody>
      </p:sp>
      <p:sp>
        <p:nvSpPr>
          <p:cNvPr id="10382" name="TextBox 22"/>
          <p:cNvSpPr txBox="1">
            <a:spLocks noChangeArrowheads="1"/>
          </p:cNvSpPr>
          <p:nvPr/>
        </p:nvSpPr>
        <p:spPr bwMode="auto">
          <a:xfrm>
            <a:off x="2143125" y="4500563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2</a:t>
            </a:r>
          </a:p>
        </p:txBody>
      </p:sp>
      <p:sp>
        <p:nvSpPr>
          <p:cNvPr id="10383" name="TextBox 23"/>
          <p:cNvSpPr txBox="1">
            <a:spLocks noChangeArrowheads="1"/>
          </p:cNvSpPr>
          <p:nvPr/>
        </p:nvSpPr>
        <p:spPr bwMode="auto">
          <a:xfrm>
            <a:off x="2143125" y="3214688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5</a:t>
            </a:r>
          </a:p>
        </p:txBody>
      </p:sp>
      <p:sp>
        <p:nvSpPr>
          <p:cNvPr id="10384" name="TextBox 24"/>
          <p:cNvSpPr txBox="1">
            <a:spLocks noChangeArrowheads="1"/>
          </p:cNvSpPr>
          <p:nvPr/>
        </p:nvSpPr>
        <p:spPr bwMode="auto">
          <a:xfrm>
            <a:off x="2143125" y="3643313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4</a:t>
            </a:r>
          </a:p>
        </p:txBody>
      </p:sp>
      <p:sp>
        <p:nvSpPr>
          <p:cNvPr id="10385" name="TextBox 25"/>
          <p:cNvSpPr txBox="1">
            <a:spLocks noChangeArrowheads="1"/>
          </p:cNvSpPr>
          <p:nvPr/>
        </p:nvSpPr>
        <p:spPr bwMode="auto">
          <a:xfrm>
            <a:off x="2143125" y="242887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7</a:t>
            </a:r>
          </a:p>
        </p:txBody>
      </p:sp>
      <p:sp>
        <p:nvSpPr>
          <p:cNvPr id="10386" name="TextBox 26"/>
          <p:cNvSpPr txBox="1">
            <a:spLocks noChangeArrowheads="1"/>
          </p:cNvSpPr>
          <p:nvPr/>
        </p:nvSpPr>
        <p:spPr bwMode="auto">
          <a:xfrm>
            <a:off x="2143125" y="285750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6</a:t>
            </a:r>
          </a:p>
        </p:txBody>
      </p:sp>
      <p:sp>
        <p:nvSpPr>
          <p:cNvPr id="10387" name="TextBox 27"/>
          <p:cNvSpPr txBox="1">
            <a:spLocks noChangeArrowheads="1"/>
          </p:cNvSpPr>
          <p:nvPr/>
        </p:nvSpPr>
        <p:spPr bwMode="auto">
          <a:xfrm>
            <a:off x="2143125" y="15716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9</a:t>
            </a:r>
          </a:p>
        </p:txBody>
      </p:sp>
      <p:sp>
        <p:nvSpPr>
          <p:cNvPr id="10388" name="TextBox 28"/>
          <p:cNvSpPr txBox="1">
            <a:spLocks noChangeArrowheads="1"/>
          </p:cNvSpPr>
          <p:nvPr/>
        </p:nvSpPr>
        <p:spPr bwMode="auto">
          <a:xfrm>
            <a:off x="2143125" y="200025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8</a:t>
            </a:r>
          </a:p>
        </p:txBody>
      </p:sp>
      <p:sp>
        <p:nvSpPr>
          <p:cNvPr id="10389" name="TextBox 20"/>
          <p:cNvSpPr txBox="1">
            <a:spLocks noChangeArrowheads="1"/>
          </p:cNvSpPr>
          <p:nvPr/>
        </p:nvSpPr>
        <p:spPr bwMode="auto">
          <a:xfrm>
            <a:off x="271462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1</a:t>
            </a:r>
          </a:p>
        </p:txBody>
      </p:sp>
      <p:sp>
        <p:nvSpPr>
          <p:cNvPr id="10390" name="TextBox 20"/>
          <p:cNvSpPr txBox="1">
            <a:spLocks noChangeArrowheads="1"/>
          </p:cNvSpPr>
          <p:nvPr/>
        </p:nvSpPr>
        <p:spPr bwMode="auto">
          <a:xfrm>
            <a:off x="3143250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2</a:t>
            </a:r>
          </a:p>
        </p:txBody>
      </p:sp>
      <p:sp>
        <p:nvSpPr>
          <p:cNvPr id="10391" name="TextBox 20"/>
          <p:cNvSpPr txBox="1">
            <a:spLocks noChangeArrowheads="1"/>
          </p:cNvSpPr>
          <p:nvPr/>
        </p:nvSpPr>
        <p:spPr bwMode="auto">
          <a:xfrm>
            <a:off x="357187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3</a:t>
            </a:r>
          </a:p>
        </p:txBody>
      </p:sp>
      <p:sp>
        <p:nvSpPr>
          <p:cNvPr id="10392" name="TextBox 20"/>
          <p:cNvSpPr txBox="1">
            <a:spLocks noChangeArrowheads="1"/>
          </p:cNvSpPr>
          <p:nvPr/>
        </p:nvSpPr>
        <p:spPr bwMode="auto">
          <a:xfrm>
            <a:off x="4000500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4</a:t>
            </a:r>
          </a:p>
        </p:txBody>
      </p:sp>
      <p:sp>
        <p:nvSpPr>
          <p:cNvPr id="10393" name="TextBox 20"/>
          <p:cNvSpPr txBox="1">
            <a:spLocks noChangeArrowheads="1"/>
          </p:cNvSpPr>
          <p:nvPr/>
        </p:nvSpPr>
        <p:spPr bwMode="auto">
          <a:xfrm>
            <a:off x="442912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5</a:t>
            </a:r>
          </a:p>
        </p:txBody>
      </p:sp>
      <p:sp>
        <p:nvSpPr>
          <p:cNvPr id="10394" name="TextBox 20"/>
          <p:cNvSpPr txBox="1">
            <a:spLocks noChangeArrowheads="1"/>
          </p:cNvSpPr>
          <p:nvPr/>
        </p:nvSpPr>
        <p:spPr bwMode="auto">
          <a:xfrm>
            <a:off x="4857750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6</a:t>
            </a:r>
          </a:p>
        </p:txBody>
      </p:sp>
      <p:sp>
        <p:nvSpPr>
          <p:cNvPr id="10395" name="TextBox 20"/>
          <p:cNvSpPr txBox="1">
            <a:spLocks noChangeArrowheads="1"/>
          </p:cNvSpPr>
          <p:nvPr/>
        </p:nvSpPr>
        <p:spPr bwMode="auto">
          <a:xfrm>
            <a:off x="528637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7</a:t>
            </a:r>
          </a:p>
        </p:txBody>
      </p:sp>
      <p:sp>
        <p:nvSpPr>
          <p:cNvPr id="10396" name="TextBox 20"/>
          <p:cNvSpPr txBox="1">
            <a:spLocks noChangeArrowheads="1"/>
          </p:cNvSpPr>
          <p:nvPr/>
        </p:nvSpPr>
        <p:spPr bwMode="auto">
          <a:xfrm>
            <a:off x="5715000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8</a:t>
            </a:r>
          </a:p>
        </p:txBody>
      </p:sp>
      <p:sp>
        <p:nvSpPr>
          <p:cNvPr id="10397" name="TextBox 20"/>
          <p:cNvSpPr txBox="1">
            <a:spLocks noChangeArrowheads="1"/>
          </p:cNvSpPr>
          <p:nvPr/>
        </p:nvSpPr>
        <p:spPr bwMode="auto">
          <a:xfrm>
            <a:off x="6143625" y="55721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/>
              <a:t>9</a:t>
            </a:r>
          </a:p>
        </p:txBody>
      </p:sp>
      <p:pic>
        <p:nvPicPr>
          <p:cNvPr id="10398" name="Picture 4" descr="http://img.dailymail.co.uk/i/pix/2007/08_01/symbolGPX0508_468x1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1" t="63351" r="38461" b="3142"/>
          <a:stretch>
            <a:fillRect/>
          </a:stretch>
        </p:blipFill>
        <p:spPr bwMode="auto">
          <a:xfrm>
            <a:off x="3214688" y="1643063"/>
            <a:ext cx="2889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0" name="Straight Arrow Connector 39"/>
          <p:cNvCxnSpPr/>
          <p:nvPr/>
        </p:nvCxnSpPr>
        <p:spPr>
          <a:xfrm>
            <a:off x="1571625" y="4286250"/>
            <a:ext cx="642938" cy="158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 flipH="1" flipV="1">
            <a:off x="3501231" y="6071394"/>
            <a:ext cx="428625" cy="1588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01" name="TextBox 18"/>
          <p:cNvSpPr txBox="1">
            <a:spLocks noChangeArrowheads="1"/>
          </p:cNvSpPr>
          <p:nvPr/>
        </p:nvSpPr>
        <p:spPr bwMode="auto">
          <a:xfrm>
            <a:off x="3429000" y="6286500"/>
            <a:ext cx="714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773</a:t>
            </a:r>
          </a:p>
        </p:txBody>
      </p:sp>
      <p:sp>
        <p:nvSpPr>
          <p:cNvPr id="10402" name="TextBox 18"/>
          <p:cNvSpPr txBox="1">
            <a:spLocks noChangeArrowheads="1"/>
          </p:cNvSpPr>
          <p:nvPr/>
        </p:nvSpPr>
        <p:spPr bwMode="auto">
          <a:xfrm>
            <a:off x="857250" y="4071938"/>
            <a:ext cx="714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000"/>
              <a:t>253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6215063" y="0"/>
            <a:ext cx="857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/>
              <a:t>253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0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0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0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75" grpId="0"/>
      <p:bldP spid="10402" grpId="0"/>
      <p:bldP spid="4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</TotalTime>
  <Words>444</Words>
  <Application>Microsoft Office PowerPoint</Application>
  <PresentationFormat>On-screen Show (4:3)</PresentationFormat>
  <Paragraphs>246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</dc:creator>
  <cp:lastModifiedBy>Teacher E-Solutions</cp:lastModifiedBy>
  <cp:revision>50</cp:revision>
  <dcterms:created xsi:type="dcterms:W3CDTF">2009-02-02T17:08:58Z</dcterms:created>
  <dcterms:modified xsi:type="dcterms:W3CDTF">2019-01-18T17:28:46Z</dcterms:modified>
</cp:coreProperties>
</file>