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A3D70-89DF-45BA-B9F6-D02677954FE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63A71EE-7390-4B80-A2C6-5E5C9EA41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344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9476A5-CEA9-41E2-A46B-CC02BDA8D65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70533F-E7F4-4253-83C8-B6DEE76AF834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33C0C7-F7D9-4492-B003-A463CF390BF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0FD29C-72B5-4381-B4DD-D806F205BB43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6DCD86-C720-4C5E-A920-17B2E7470B24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D609ED-FBD0-4A21-9575-39EE424B1AF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F8206B-45F0-4AEB-B42B-8906C5DB023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0B34D7-5C3E-4741-A41C-BE34426E8A0E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32EBE0-9637-49D0-ACF8-50923AAB01D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C51706-2299-4DB1-B8B6-75C23554CFB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ED43F-B88C-4422-B023-56935C3F8D3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0E7226-01EA-492F-9B17-83A7AD6B67F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810948-E429-46E0-89F1-DB593746DF6D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717A8A-51EE-44E7-9BD9-843B21E65DD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9CF05-F329-4D91-BE0D-9BA889159A0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7E525-53FB-4036-9446-17071F341C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4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F977-B0B5-45BE-91CB-97297A3426F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13EA7-5446-4C85-9FC1-90EC6D6E71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6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3D150-C408-42F4-8C4F-0CF17CD5D71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32A6B-A0CD-4999-A64A-47ACF9E1CB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40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7041B-0B69-4882-95F0-81189C3B793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A0924-6ABD-4FEA-B1FA-4A70889F46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47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F0231-CF44-4C7B-A5D1-05F8D710B79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B6AB2-1C9B-440D-BC6D-662490A19B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01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7DD91-13C5-4562-BC73-36D09D8CFD9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4DECC-E387-4099-9BF3-6DB0BECAC9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0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CC200-4821-48D8-AEA2-81C55EAECBC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653A2-10BD-4E69-BD1D-01532736FF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4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6173F-6313-4590-A0C0-63D7EF26F66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87B67-C200-46B2-9169-52D48026A3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27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C42F8-78A8-413E-844A-ECB09FDB8EF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97C93-81BE-4C16-8C0D-E7411D353D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AD10C-FDA0-491C-8258-E8C5362DE07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EDB1D-3167-4A5E-9677-B297466DF5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0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45320-B593-4913-B025-9774BF44375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9C51E-B44D-4135-A3E8-832A17E93E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45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0C6557-D5C2-4A63-813E-FA0514AD3BA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D763B1-47DB-44EF-90A5-29EAFB3DC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357313" y="3071813"/>
            <a:ext cx="6500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4000" b="1"/>
              <a:t>Six-figure grid references</a:t>
            </a:r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2357438" y="1285875"/>
            <a:ext cx="4714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4000" b="1"/>
              <a:t>Mapwork skills: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750" y="6000750"/>
            <a:ext cx="2500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c.   R. Langley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397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98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99" name="TextBox 13"/>
          <p:cNvSpPr txBox="1">
            <a:spLocks noChangeArrowheads="1"/>
          </p:cNvSpPr>
          <p:nvPr/>
        </p:nvSpPr>
        <p:spPr bwMode="auto">
          <a:xfrm>
            <a:off x="214313" y="0"/>
            <a:ext cx="8929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So, the six-figure grid reference for the church is .....</a:t>
            </a:r>
          </a:p>
        </p:txBody>
      </p:sp>
      <p:sp>
        <p:nvSpPr>
          <p:cNvPr id="11400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11401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11402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11403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11404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1405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1406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1407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1408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1409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1410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1411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11412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1413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1414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1415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1416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1417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1418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1419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1420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1421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11422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>
            <a:off x="1571625" y="4286250"/>
            <a:ext cx="642938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3501231" y="6071394"/>
            <a:ext cx="428625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25" name="TextBox 18"/>
          <p:cNvSpPr txBox="1">
            <a:spLocks noChangeArrowheads="1"/>
          </p:cNvSpPr>
          <p:nvPr/>
        </p:nvSpPr>
        <p:spPr bwMode="auto">
          <a:xfrm>
            <a:off x="3429000" y="628650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773</a:t>
            </a:r>
          </a:p>
        </p:txBody>
      </p:sp>
      <p:sp>
        <p:nvSpPr>
          <p:cNvPr id="11426" name="TextBox 18"/>
          <p:cNvSpPr txBox="1">
            <a:spLocks noChangeArrowheads="1"/>
          </p:cNvSpPr>
          <p:nvPr/>
        </p:nvSpPr>
        <p:spPr bwMode="auto">
          <a:xfrm>
            <a:off x="857250" y="4071938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253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286125" y="428625"/>
            <a:ext cx="242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3200"/>
              <a:t>773253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99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421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22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23" name="TextBox 13"/>
          <p:cNvSpPr txBox="1">
            <a:spLocks noChangeArrowheads="1"/>
          </p:cNvSpPr>
          <p:nvPr/>
        </p:nvSpPr>
        <p:spPr bwMode="auto">
          <a:xfrm>
            <a:off x="214313" y="214313"/>
            <a:ext cx="8929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What is the six-figure grid reference for the bus station?</a:t>
            </a:r>
          </a:p>
        </p:txBody>
      </p:sp>
      <p:sp>
        <p:nvSpPr>
          <p:cNvPr id="12424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12425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12426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12427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12428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2429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2430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2431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2432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2433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2434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2435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12436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2437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2438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2439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2440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2441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2442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2443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2444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2445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12446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Straight Arrow Connector 36"/>
          <p:cNvCxnSpPr/>
          <p:nvPr/>
        </p:nvCxnSpPr>
        <p:spPr>
          <a:xfrm rot="5400000" flipH="1" flipV="1">
            <a:off x="5215731" y="6071394"/>
            <a:ext cx="428625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48" name="TextBox 18"/>
          <p:cNvSpPr txBox="1">
            <a:spLocks noChangeArrowheads="1"/>
          </p:cNvSpPr>
          <p:nvPr/>
        </p:nvSpPr>
        <p:spPr bwMode="auto">
          <a:xfrm>
            <a:off x="5143500" y="628650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777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500188" y="2214563"/>
            <a:ext cx="642937" cy="158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50" name="TextBox 18"/>
          <p:cNvSpPr txBox="1">
            <a:spLocks noChangeArrowheads="1"/>
          </p:cNvSpPr>
          <p:nvPr/>
        </p:nvSpPr>
        <p:spPr bwMode="auto">
          <a:xfrm>
            <a:off x="857250" y="200025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258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rot="10800000">
            <a:off x="5643563" y="2286000"/>
            <a:ext cx="1428750" cy="85725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52" name="TextBox 43"/>
          <p:cNvSpPr txBox="1">
            <a:spLocks noChangeArrowheads="1"/>
          </p:cNvSpPr>
          <p:nvPr/>
        </p:nvSpPr>
        <p:spPr bwMode="auto">
          <a:xfrm>
            <a:off x="7143750" y="2928938"/>
            <a:ext cx="1714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3200"/>
              <a:t>777258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23" grpId="0"/>
      <p:bldP spid="12448" grpId="0"/>
      <p:bldP spid="12450" grpId="0"/>
      <p:bldP spid="124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445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46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47" name="TextBox 13"/>
          <p:cNvSpPr txBox="1">
            <a:spLocks noChangeArrowheads="1"/>
          </p:cNvSpPr>
          <p:nvPr/>
        </p:nvSpPr>
        <p:spPr bwMode="auto">
          <a:xfrm>
            <a:off x="214313" y="214313"/>
            <a:ext cx="8929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What is the six-figure grid reference for the picnic area?</a:t>
            </a:r>
          </a:p>
        </p:txBody>
      </p:sp>
      <p:sp>
        <p:nvSpPr>
          <p:cNvPr id="13448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13449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13450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13451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13452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3453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3454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3455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3456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3457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3458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3459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13460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3461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3462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3463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3464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3465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3466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3467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3468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3469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13470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98725" y="1397000"/>
          <a:ext cx="4144963" cy="4064000"/>
        </p:xfrm>
        <a:graphic>
          <a:graphicData uri="http://schemas.openxmlformats.org/drawingml/2006/table">
            <a:tbl>
              <a:tblPr/>
              <a:tblGrid>
                <a:gridCol w="4144963"/>
              </a:tblGrid>
              <a:tr h="406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2962" marR="629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44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There are no lines in the squares on a real OS map!   </a:t>
            </a:r>
          </a:p>
          <a:p>
            <a:pPr algn="ctr" eaLnBrk="1" hangingPunct="1"/>
            <a:r>
              <a:rPr lang="en-GB" sz="2400"/>
              <a:t>You have to estimate.  What is the grid reference for parking?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TextBox 15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14354" name="TextBox 16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14355" name="TextBox 17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14356" name="TextBox 18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pic>
        <p:nvPicPr>
          <p:cNvPr id="14357" name="Picture 19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8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9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4000500" y="2357438"/>
            <a:ext cx="45561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42875" y="2143125"/>
            <a:ext cx="23574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400"/>
              <a:t>Do you agree with me? </a:t>
            </a:r>
            <a:endParaRPr lang="en-GB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2875" y="3429000"/>
            <a:ext cx="23574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400"/>
              <a:t>I think it’s</a:t>
            </a:r>
          </a:p>
          <a:p>
            <a:pPr eaLnBrk="1" hangingPunct="1"/>
            <a:r>
              <a:rPr lang="en-GB" sz="2400"/>
              <a:t>774257.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22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/>
          <p:cNvSpPr txBox="1">
            <a:spLocks noChangeArrowheads="1"/>
          </p:cNvSpPr>
          <p:nvPr/>
        </p:nvSpPr>
        <p:spPr bwMode="auto">
          <a:xfrm>
            <a:off x="1357313" y="3071813"/>
            <a:ext cx="6500812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3600" b="1"/>
              <a:t>Try to remember this phrase:</a:t>
            </a:r>
          </a:p>
          <a:p>
            <a:pPr algn="ctr" eaLnBrk="1" hangingPunct="1"/>
            <a:r>
              <a:rPr lang="en-GB" sz="3600" b="1"/>
              <a:t>‘Go along the corridor, </a:t>
            </a:r>
          </a:p>
          <a:p>
            <a:pPr algn="ctr" eaLnBrk="1" hangingPunct="1"/>
            <a:r>
              <a:rPr lang="en-GB" sz="3600" b="1"/>
              <a:t>then up the stairs’.</a:t>
            </a: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1000125" y="714375"/>
            <a:ext cx="70008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4000" b="1"/>
              <a:t>Can’t remember which lines to use first?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750" y="6000750"/>
            <a:ext cx="2500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c.   R. Langley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98725" y="1397000"/>
          <a:ext cx="4144963" cy="4064000"/>
        </p:xfrm>
        <a:graphic>
          <a:graphicData uri="http://schemas.openxmlformats.org/drawingml/2006/table">
            <a:tbl>
              <a:tblPr/>
              <a:tblGrid>
                <a:gridCol w="4144963"/>
              </a:tblGrid>
              <a:tr h="406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2962" marR="629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80" name="TextBox 3"/>
          <p:cNvSpPr txBox="1">
            <a:spLocks noChangeArrowheads="1"/>
          </p:cNvSpPr>
          <p:nvPr/>
        </p:nvSpPr>
        <p:spPr bwMode="auto">
          <a:xfrm>
            <a:off x="1357313" y="0"/>
            <a:ext cx="65008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800"/>
              <a:t>Here is one square from a map. </a:t>
            </a:r>
          </a:p>
          <a:p>
            <a:pPr algn="ctr" eaLnBrk="1" hangingPunct="1"/>
            <a:r>
              <a:rPr lang="en-GB" sz="2800"/>
              <a:t>What do these OS symbols stand for?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9" name="TextBox 15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3090" name="TextBox 16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3091" name="TextBox 17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3092" name="TextBox 18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pic>
        <p:nvPicPr>
          <p:cNvPr id="3093" name="Picture 19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98725" y="1397000"/>
          <a:ext cx="4144963" cy="4064000"/>
        </p:xfrm>
        <a:graphic>
          <a:graphicData uri="http://schemas.openxmlformats.org/drawingml/2006/table">
            <a:tbl>
              <a:tblPr/>
              <a:tblGrid>
                <a:gridCol w="4144963"/>
              </a:tblGrid>
              <a:tr h="4064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2962" marR="629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04" name="TextBox 3"/>
          <p:cNvSpPr txBox="1">
            <a:spLocks noChangeArrowheads="1"/>
          </p:cNvSpPr>
          <p:nvPr/>
        </p:nvSpPr>
        <p:spPr bwMode="auto">
          <a:xfrm>
            <a:off x="1357313" y="0"/>
            <a:ext cx="65008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3200"/>
              <a:t>The four-figure grid reference for this square is 7725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3" name="TextBox 15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4114" name="TextBox 16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4115" name="TextBox 17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4116" name="TextBox 18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928688" y="3857625"/>
            <a:ext cx="2286000" cy="85725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8" name="TextBox 22"/>
          <p:cNvSpPr txBox="1">
            <a:spLocks noChangeArrowheads="1"/>
          </p:cNvSpPr>
          <p:nvPr/>
        </p:nvSpPr>
        <p:spPr bwMode="auto">
          <a:xfrm>
            <a:off x="214313" y="2643188"/>
            <a:ext cx="1785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Lines meet at bottom left.</a:t>
            </a:r>
          </a:p>
        </p:txBody>
      </p:sp>
      <p:pic>
        <p:nvPicPr>
          <p:cNvPr id="4119" name="Picture 2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1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53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54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55" name="TextBox 13"/>
          <p:cNvSpPr txBox="1">
            <a:spLocks noChangeArrowheads="1"/>
          </p:cNvSpPr>
          <p:nvPr/>
        </p:nvSpPr>
        <p:spPr bwMode="auto">
          <a:xfrm>
            <a:off x="214313" y="0"/>
            <a:ext cx="89296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400"/>
              <a:t>In order to give something a six-figure grid reference, imagine the larger square split into one hundred smaller squares.</a:t>
            </a:r>
          </a:p>
        </p:txBody>
      </p:sp>
      <p:sp>
        <p:nvSpPr>
          <p:cNvPr id="5256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5257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5258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5259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pic>
        <p:nvPicPr>
          <p:cNvPr id="5260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77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78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79" name="TextBox 13"/>
          <p:cNvSpPr txBox="1">
            <a:spLocks noChangeArrowheads="1"/>
          </p:cNvSpPr>
          <p:nvPr/>
        </p:nvSpPr>
        <p:spPr bwMode="auto">
          <a:xfrm>
            <a:off x="214313" y="214313"/>
            <a:ext cx="8929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Then add numbers 1 to 10 between the main lines.</a:t>
            </a:r>
          </a:p>
        </p:txBody>
      </p:sp>
      <p:sp>
        <p:nvSpPr>
          <p:cNvPr id="6280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6281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6282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6283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6284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6285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6286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6287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6288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6289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6290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6291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6292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6293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6294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6295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6296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6297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6298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6299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6300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6301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6302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2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2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2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2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6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2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6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62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62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2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62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6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3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9" grpId="0"/>
      <p:bldP spid="6284" grpId="0"/>
      <p:bldP spid="6285" grpId="0"/>
      <p:bldP spid="6286" grpId="0"/>
      <p:bldP spid="6287" grpId="0"/>
      <p:bldP spid="6288" grpId="0"/>
      <p:bldP spid="6289" grpId="0"/>
      <p:bldP spid="6290" grpId="0"/>
      <p:bldP spid="6291" grpId="0"/>
      <p:bldP spid="6292" grpId="0"/>
      <p:bldP spid="6293" grpId="0"/>
      <p:bldP spid="6294" grpId="0"/>
      <p:bldP spid="6295" grpId="0"/>
      <p:bldP spid="6296" grpId="0"/>
      <p:bldP spid="6297" grpId="0"/>
      <p:bldP spid="6298" grpId="0"/>
      <p:bldP spid="6299" grpId="0"/>
      <p:bldP spid="6300" grpId="0"/>
      <p:bldP spid="63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01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02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03" name="TextBox 13"/>
          <p:cNvSpPr txBox="1">
            <a:spLocks noChangeArrowheads="1"/>
          </p:cNvSpPr>
          <p:nvPr/>
        </p:nvSpPr>
        <p:spPr bwMode="auto">
          <a:xfrm>
            <a:off x="214313" y="0"/>
            <a:ext cx="89296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To work out the six-figure grid reference, first go along the bottom line and calculate the first three figures.</a:t>
            </a:r>
          </a:p>
        </p:txBody>
      </p:sp>
      <p:sp>
        <p:nvSpPr>
          <p:cNvPr id="7304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7305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7306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7307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7308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7309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7310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7311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7312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7313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7314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7315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7316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7317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7318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7319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7320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7321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7322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7323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7324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7325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7326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>
            <a:off x="2500313" y="6572250"/>
            <a:ext cx="1214437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25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26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27" name="TextBox 13"/>
          <p:cNvSpPr txBox="1">
            <a:spLocks noChangeArrowheads="1"/>
          </p:cNvSpPr>
          <p:nvPr/>
        </p:nvSpPr>
        <p:spPr bwMode="auto">
          <a:xfrm>
            <a:off x="214313" y="0"/>
            <a:ext cx="7143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The church’s first three figures are ......    </a:t>
            </a:r>
          </a:p>
        </p:txBody>
      </p:sp>
      <p:sp>
        <p:nvSpPr>
          <p:cNvPr id="8328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8329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8330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8331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8332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8333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8334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8335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8336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8337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8338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8339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8340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8341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8342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8343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8344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8345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8346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8347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8348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8349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8350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 rot="5400000" flipH="1" flipV="1">
            <a:off x="3501231" y="6071394"/>
            <a:ext cx="428625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2" name="TextBox 18"/>
          <p:cNvSpPr txBox="1">
            <a:spLocks noChangeArrowheads="1"/>
          </p:cNvSpPr>
          <p:nvPr/>
        </p:nvSpPr>
        <p:spPr bwMode="auto">
          <a:xfrm>
            <a:off x="3429000" y="628650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773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572250" y="0"/>
            <a:ext cx="1357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400"/>
              <a:t>773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7" grpId="0"/>
      <p:bldP spid="8352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49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50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51" name="TextBox 13"/>
          <p:cNvSpPr txBox="1">
            <a:spLocks noChangeArrowheads="1"/>
          </p:cNvSpPr>
          <p:nvPr/>
        </p:nvSpPr>
        <p:spPr bwMode="auto">
          <a:xfrm>
            <a:off x="214313" y="0"/>
            <a:ext cx="89296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Next, work out the last three figures </a:t>
            </a:r>
          </a:p>
          <a:p>
            <a:pPr algn="ctr" eaLnBrk="1" hangingPunct="1"/>
            <a:r>
              <a:rPr lang="en-GB" sz="2400"/>
              <a:t>by going up the side of the square.</a:t>
            </a:r>
          </a:p>
        </p:txBody>
      </p:sp>
      <p:sp>
        <p:nvSpPr>
          <p:cNvPr id="9352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9353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9354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9355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9356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9357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9358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9359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9360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9361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9362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9363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9364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9365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9366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9367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9368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9369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9370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9371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9372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9373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9374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 rot="5400000" flipH="1" flipV="1">
            <a:off x="819944" y="4750594"/>
            <a:ext cx="930275" cy="158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 flipH="1" flipV="1">
            <a:off x="3501231" y="6071394"/>
            <a:ext cx="428625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77" name="TextBox 18"/>
          <p:cNvSpPr txBox="1">
            <a:spLocks noChangeArrowheads="1"/>
          </p:cNvSpPr>
          <p:nvPr/>
        </p:nvSpPr>
        <p:spPr bwMode="auto">
          <a:xfrm>
            <a:off x="3429000" y="628650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773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71738" y="1397000"/>
          <a:ext cx="4200525" cy="4064000"/>
        </p:xfrm>
        <a:graphic>
          <a:graphicData uri="http://schemas.openxmlformats.org/drawingml/2006/table">
            <a:tbl>
              <a:tblPr/>
              <a:tblGrid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  <a:gridCol w="419461"/>
                <a:gridCol w="420644"/>
              </a:tblGrid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3805" marR="63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43688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43063" y="14287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3063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43688" y="5429250"/>
            <a:ext cx="8572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358732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15357" y="1142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6358732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215357" y="5714206"/>
            <a:ext cx="5715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73" name="Picture 11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2" t="27225" r="36752" b="43456"/>
          <a:stretch>
            <a:fillRect/>
          </a:stretch>
        </p:blipFill>
        <p:spPr bwMode="auto">
          <a:xfrm>
            <a:off x="5143500" y="2000250"/>
            <a:ext cx="500063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4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31" t="62827" r="20726" b="2618"/>
          <a:stretch>
            <a:fillRect/>
          </a:stretch>
        </p:blipFill>
        <p:spPr bwMode="auto">
          <a:xfrm>
            <a:off x="3571875" y="3929063"/>
            <a:ext cx="3571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5" name="TextBox 13"/>
          <p:cNvSpPr txBox="1">
            <a:spLocks noChangeArrowheads="1"/>
          </p:cNvSpPr>
          <p:nvPr/>
        </p:nvSpPr>
        <p:spPr bwMode="auto">
          <a:xfrm>
            <a:off x="1214438" y="0"/>
            <a:ext cx="5643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/>
              <a:t>The last three figures are ......    </a:t>
            </a:r>
          </a:p>
        </p:txBody>
      </p:sp>
      <p:sp>
        <p:nvSpPr>
          <p:cNvPr id="10376" name="TextBox 16"/>
          <p:cNvSpPr txBox="1">
            <a:spLocks noChangeArrowheads="1"/>
          </p:cNvSpPr>
          <p:nvPr/>
        </p:nvSpPr>
        <p:spPr bwMode="auto">
          <a:xfrm>
            <a:off x="857250" y="11430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26</a:t>
            </a:r>
          </a:p>
        </p:txBody>
      </p:sp>
      <p:sp>
        <p:nvSpPr>
          <p:cNvPr id="10377" name="TextBox 17"/>
          <p:cNvSpPr txBox="1">
            <a:spLocks noChangeArrowheads="1"/>
          </p:cNvSpPr>
          <p:nvPr/>
        </p:nvSpPr>
        <p:spPr bwMode="auto">
          <a:xfrm>
            <a:off x="928688" y="514350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25</a:t>
            </a:r>
          </a:p>
        </p:txBody>
      </p:sp>
      <p:sp>
        <p:nvSpPr>
          <p:cNvPr id="10378" name="TextBox 18"/>
          <p:cNvSpPr txBox="1">
            <a:spLocks noChangeArrowheads="1"/>
          </p:cNvSpPr>
          <p:nvPr/>
        </p:nvSpPr>
        <p:spPr bwMode="auto">
          <a:xfrm>
            <a:off x="2143125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77</a:t>
            </a:r>
          </a:p>
        </p:txBody>
      </p:sp>
      <p:sp>
        <p:nvSpPr>
          <p:cNvPr id="10379" name="TextBox 19"/>
          <p:cNvSpPr txBox="1">
            <a:spLocks noChangeArrowheads="1"/>
          </p:cNvSpPr>
          <p:nvPr/>
        </p:nvSpPr>
        <p:spPr bwMode="auto">
          <a:xfrm>
            <a:off x="6286500" y="6000750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78</a:t>
            </a:r>
          </a:p>
        </p:txBody>
      </p:sp>
      <p:sp>
        <p:nvSpPr>
          <p:cNvPr id="10380" name="TextBox 20"/>
          <p:cNvSpPr txBox="1">
            <a:spLocks noChangeArrowheads="1"/>
          </p:cNvSpPr>
          <p:nvPr/>
        </p:nvSpPr>
        <p:spPr bwMode="auto">
          <a:xfrm>
            <a:off x="2143125" y="48577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0381" name="TextBox 21"/>
          <p:cNvSpPr txBox="1">
            <a:spLocks noChangeArrowheads="1"/>
          </p:cNvSpPr>
          <p:nvPr/>
        </p:nvSpPr>
        <p:spPr bwMode="auto">
          <a:xfrm>
            <a:off x="2143125" y="407193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0382" name="TextBox 22"/>
          <p:cNvSpPr txBox="1">
            <a:spLocks noChangeArrowheads="1"/>
          </p:cNvSpPr>
          <p:nvPr/>
        </p:nvSpPr>
        <p:spPr bwMode="auto">
          <a:xfrm>
            <a:off x="2143125" y="450056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0383" name="TextBox 23"/>
          <p:cNvSpPr txBox="1">
            <a:spLocks noChangeArrowheads="1"/>
          </p:cNvSpPr>
          <p:nvPr/>
        </p:nvSpPr>
        <p:spPr bwMode="auto">
          <a:xfrm>
            <a:off x="2143125" y="3214688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0384" name="TextBox 24"/>
          <p:cNvSpPr txBox="1">
            <a:spLocks noChangeArrowheads="1"/>
          </p:cNvSpPr>
          <p:nvPr/>
        </p:nvSpPr>
        <p:spPr bwMode="auto">
          <a:xfrm>
            <a:off x="2143125" y="36433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0385" name="TextBox 25"/>
          <p:cNvSpPr txBox="1">
            <a:spLocks noChangeArrowheads="1"/>
          </p:cNvSpPr>
          <p:nvPr/>
        </p:nvSpPr>
        <p:spPr bwMode="auto">
          <a:xfrm>
            <a:off x="2143125" y="242887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0386" name="TextBox 26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0387" name="TextBox 27"/>
          <p:cNvSpPr txBox="1">
            <a:spLocks noChangeArrowheads="1"/>
          </p:cNvSpPr>
          <p:nvPr/>
        </p:nvSpPr>
        <p:spPr bwMode="auto">
          <a:xfrm>
            <a:off x="2143125" y="15716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sp>
        <p:nvSpPr>
          <p:cNvPr id="10388" name="TextBox 28"/>
          <p:cNvSpPr txBox="1">
            <a:spLocks noChangeArrowheads="1"/>
          </p:cNvSpPr>
          <p:nvPr/>
        </p:nvSpPr>
        <p:spPr bwMode="auto">
          <a:xfrm>
            <a:off x="2143125" y="200025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0389" name="TextBox 20"/>
          <p:cNvSpPr txBox="1">
            <a:spLocks noChangeArrowheads="1"/>
          </p:cNvSpPr>
          <p:nvPr/>
        </p:nvSpPr>
        <p:spPr bwMode="auto">
          <a:xfrm>
            <a:off x="2714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1</a:t>
            </a:r>
          </a:p>
        </p:txBody>
      </p:sp>
      <p:sp>
        <p:nvSpPr>
          <p:cNvPr id="10390" name="TextBox 20"/>
          <p:cNvSpPr txBox="1">
            <a:spLocks noChangeArrowheads="1"/>
          </p:cNvSpPr>
          <p:nvPr/>
        </p:nvSpPr>
        <p:spPr bwMode="auto">
          <a:xfrm>
            <a:off x="31432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2</a:t>
            </a:r>
          </a:p>
        </p:txBody>
      </p:sp>
      <p:sp>
        <p:nvSpPr>
          <p:cNvPr id="10391" name="TextBox 20"/>
          <p:cNvSpPr txBox="1">
            <a:spLocks noChangeArrowheads="1"/>
          </p:cNvSpPr>
          <p:nvPr/>
        </p:nvSpPr>
        <p:spPr bwMode="auto">
          <a:xfrm>
            <a:off x="35718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0392" name="TextBox 20"/>
          <p:cNvSpPr txBox="1">
            <a:spLocks noChangeArrowheads="1"/>
          </p:cNvSpPr>
          <p:nvPr/>
        </p:nvSpPr>
        <p:spPr bwMode="auto">
          <a:xfrm>
            <a:off x="40005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0393" name="TextBox 20"/>
          <p:cNvSpPr txBox="1">
            <a:spLocks noChangeArrowheads="1"/>
          </p:cNvSpPr>
          <p:nvPr/>
        </p:nvSpPr>
        <p:spPr bwMode="auto">
          <a:xfrm>
            <a:off x="44291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0394" name="TextBox 20"/>
          <p:cNvSpPr txBox="1">
            <a:spLocks noChangeArrowheads="1"/>
          </p:cNvSpPr>
          <p:nvPr/>
        </p:nvSpPr>
        <p:spPr bwMode="auto">
          <a:xfrm>
            <a:off x="485775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6</a:t>
            </a:r>
          </a:p>
        </p:txBody>
      </p:sp>
      <p:sp>
        <p:nvSpPr>
          <p:cNvPr id="10395" name="TextBox 20"/>
          <p:cNvSpPr txBox="1">
            <a:spLocks noChangeArrowheads="1"/>
          </p:cNvSpPr>
          <p:nvPr/>
        </p:nvSpPr>
        <p:spPr bwMode="auto">
          <a:xfrm>
            <a:off x="528637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0396" name="TextBox 20"/>
          <p:cNvSpPr txBox="1">
            <a:spLocks noChangeArrowheads="1"/>
          </p:cNvSpPr>
          <p:nvPr/>
        </p:nvSpPr>
        <p:spPr bwMode="auto">
          <a:xfrm>
            <a:off x="5715000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8</a:t>
            </a:r>
          </a:p>
        </p:txBody>
      </p:sp>
      <p:sp>
        <p:nvSpPr>
          <p:cNvPr id="10397" name="TextBox 20"/>
          <p:cNvSpPr txBox="1">
            <a:spLocks noChangeArrowheads="1"/>
          </p:cNvSpPr>
          <p:nvPr/>
        </p:nvSpPr>
        <p:spPr bwMode="auto">
          <a:xfrm>
            <a:off x="6143625" y="5572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9</a:t>
            </a:r>
          </a:p>
        </p:txBody>
      </p:sp>
      <p:pic>
        <p:nvPicPr>
          <p:cNvPr id="10398" name="Picture 4" descr="http://img.dailymail.co.uk/i/pix/2007/08_01/symbolGPX0508_468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1" t="63351" r="38461" b="3142"/>
          <a:stretch>
            <a:fillRect/>
          </a:stretch>
        </p:blipFill>
        <p:spPr bwMode="auto">
          <a:xfrm>
            <a:off x="3214688" y="1643063"/>
            <a:ext cx="2889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>
            <a:off x="1571625" y="4286250"/>
            <a:ext cx="642938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3501231" y="6071394"/>
            <a:ext cx="428625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1" name="TextBox 18"/>
          <p:cNvSpPr txBox="1">
            <a:spLocks noChangeArrowheads="1"/>
          </p:cNvSpPr>
          <p:nvPr/>
        </p:nvSpPr>
        <p:spPr bwMode="auto">
          <a:xfrm>
            <a:off x="3429000" y="6286500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773</a:t>
            </a:r>
          </a:p>
        </p:txBody>
      </p:sp>
      <p:sp>
        <p:nvSpPr>
          <p:cNvPr id="10402" name="TextBox 18"/>
          <p:cNvSpPr txBox="1">
            <a:spLocks noChangeArrowheads="1"/>
          </p:cNvSpPr>
          <p:nvPr/>
        </p:nvSpPr>
        <p:spPr bwMode="auto">
          <a:xfrm>
            <a:off x="857250" y="4071938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000"/>
              <a:t>253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215063" y="0"/>
            <a:ext cx="857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400"/>
              <a:t>253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5" grpId="0"/>
      <p:bldP spid="10402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444</Words>
  <Application>Microsoft Office PowerPoint</Application>
  <PresentationFormat>On-screen Show (4:3)</PresentationFormat>
  <Paragraphs>246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Teacher E-Solutions</cp:lastModifiedBy>
  <cp:revision>50</cp:revision>
  <dcterms:created xsi:type="dcterms:W3CDTF">2009-02-02T17:08:58Z</dcterms:created>
  <dcterms:modified xsi:type="dcterms:W3CDTF">2019-01-18T17:28:46Z</dcterms:modified>
</cp:coreProperties>
</file>