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1" r:id="rId4"/>
    <p:sldId id="282" r:id="rId5"/>
    <p:sldId id="283" r:id="rId6"/>
    <p:sldId id="284" r:id="rId7"/>
    <p:sldId id="285" r:id="rId8"/>
    <p:sldId id="286" r:id="rId9"/>
    <p:sldId id="275" r:id="rId10"/>
    <p:sldId id="288" r:id="rId11"/>
    <p:sldId id="276" r:id="rId12"/>
    <p:sldId id="289" r:id="rId13"/>
    <p:sldId id="290" r:id="rId14"/>
    <p:sldId id="294" r:id="rId15"/>
    <p:sldId id="293" r:id="rId16"/>
    <p:sldId id="277" r:id="rId17"/>
    <p:sldId id="278" r:id="rId18"/>
    <p:sldId id="295" r:id="rId19"/>
    <p:sldId id="279" r:id="rId20"/>
    <p:sldId id="292" r:id="rId21"/>
    <p:sldId id="273" r:id="rId22"/>
    <p:sldId id="263" r:id="rId23"/>
    <p:sldId id="258" r:id="rId24"/>
    <p:sldId id="304" r:id="rId25"/>
    <p:sldId id="305" r:id="rId26"/>
    <p:sldId id="306" r:id="rId27"/>
    <p:sldId id="315" r:id="rId28"/>
    <p:sldId id="310" r:id="rId29"/>
    <p:sldId id="309" r:id="rId30"/>
    <p:sldId id="301" r:id="rId31"/>
    <p:sldId id="300" r:id="rId32"/>
    <p:sldId id="302" r:id="rId33"/>
    <p:sldId id="303" r:id="rId34"/>
    <p:sldId id="313" r:id="rId35"/>
    <p:sldId id="311" r:id="rId36"/>
    <p:sldId id="312" r:id="rId37"/>
    <p:sldId id="262" r:id="rId38"/>
    <p:sldId id="287" r:id="rId39"/>
    <p:sldId id="307" r:id="rId40"/>
    <p:sldId id="308" r:id="rId41"/>
    <p:sldId id="316" r:id="rId42"/>
    <p:sldId id="317" r:id="rId43"/>
    <p:sldId id="318" r:id="rId44"/>
    <p:sldId id="319" r:id="rId45"/>
    <p:sldId id="320" r:id="rId46"/>
    <p:sldId id="326" r:id="rId47"/>
    <p:sldId id="322" r:id="rId48"/>
    <p:sldId id="324" r:id="rId49"/>
    <p:sldId id="323" r:id="rId50"/>
    <p:sldId id="325" r:id="rId51"/>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672"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9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8EB633-B9E4-4FC4-A7FC-08A1D36EC76F}" type="slidenum">
              <a:rPr lang="en-US"/>
              <a:pPr>
                <a:defRPr/>
              </a:pPr>
              <a:t>‹#›</a:t>
            </a:fld>
            <a:endParaRPr lang="en-US"/>
          </a:p>
        </p:txBody>
      </p:sp>
    </p:spTree>
    <p:extLst>
      <p:ext uri="{BB962C8B-B14F-4D97-AF65-F5344CB8AC3E}">
        <p14:creationId xmlns:p14="http://schemas.microsoft.com/office/powerpoint/2010/main" val="78159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5FF450-6F1D-4C8D-BF05-D014DB20D813}" type="slidenum">
              <a:rPr lang="en-US"/>
              <a:pPr>
                <a:defRPr/>
              </a:pPr>
              <a:t>‹#›</a:t>
            </a:fld>
            <a:endParaRPr lang="en-US"/>
          </a:p>
        </p:txBody>
      </p:sp>
    </p:spTree>
    <p:extLst>
      <p:ext uri="{BB962C8B-B14F-4D97-AF65-F5344CB8AC3E}">
        <p14:creationId xmlns:p14="http://schemas.microsoft.com/office/powerpoint/2010/main" val="3497909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3C27A-1A75-4571-A27A-ACA784FBF7A3}" type="slidenum">
              <a:rPr lang="en-US"/>
              <a:pPr>
                <a:defRPr/>
              </a:pPr>
              <a:t>‹#›</a:t>
            </a:fld>
            <a:endParaRPr lang="en-US"/>
          </a:p>
        </p:txBody>
      </p:sp>
    </p:spTree>
    <p:extLst>
      <p:ext uri="{BB962C8B-B14F-4D97-AF65-F5344CB8AC3E}">
        <p14:creationId xmlns:p14="http://schemas.microsoft.com/office/powerpoint/2010/main" val="2478564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4AE53-F145-41BE-82AC-9F9C02F58D6C}" type="slidenum">
              <a:rPr lang="en-US"/>
              <a:pPr>
                <a:defRPr/>
              </a:pPr>
              <a:t>‹#›</a:t>
            </a:fld>
            <a:endParaRPr lang="en-US"/>
          </a:p>
        </p:txBody>
      </p:sp>
    </p:spTree>
    <p:extLst>
      <p:ext uri="{BB962C8B-B14F-4D97-AF65-F5344CB8AC3E}">
        <p14:creationId xmlns:p14="http://schemas.microsoft.com/office/powerpoint/2010/main" val="880622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F08EFD6-51F8-4E4D-BC19-82DEF0971F3A}" type="slidenum">
              <a:rPr lang="en-US"/>
              <a:pPr>
                <a:defRPr/>
              </a:pPr>
              <a:t>‹#›</a:t>
            </a:fld>
            <a:endParaRPr lang="en-US"/>
          </a:p>
        </p:txBody>
      </p:sp>
    </p:spTree>
    <p:extLst>
      <p:ext uri="{BB962C8B-B14F-4D97-AF65-F5344CB8AC3E}">
        <p14:creationId xmlns:p14="http://schemas.microsoft.com/office/powerpoint/2010/main" val="196168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67DC52-99D2-4936-80BD-2084A8B01216}" type="slidenum">
              <a:rPr lang="en-US"/>
              <a:pPr>
                <a:defRPr/>
              </a:pPr>
              <a:t>‹#›</a:t>
            </a:fld>
            <a:endParaRPr lang="en-US"/>
          </a:p>
        </p:txBody>
      </p:sp>
    </p:spTree>
    <p:extLst>
      <p:ext uri="{BB962C8B-B14F-4D97-AF65-F5344CB8AC3E}">
        <p14:creationId xmlns:p14="http://schemas.microsoft.com/office/powerpoint/2010/main" val="3990148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7C817B-7EA6-4C6F-8613-F173D1F1EE76}" type="slidenum">
              <a:rPr lang="en-US"/>
              <a:pPr>
                <a:defRPr/>
              </a:pPr>
              <a:t>‹#›</a:t>
            </a:fld>
            <a:endParaRPr lang="en-US"/>
          </a:p>
        </p:txBody>
      </p:sp>
    </p:spTree>
    <p:extLst>
      <p:ext uri="{BB962C8B-B14F-4D97-AF65-F5344CB8AC3E}">
        <p14:creationId xmlns:p14="http://schemas.microsoft.com/office/powerpoint/2010/main" val="282212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3569C61-75B7-4551-B0D7-5072870C93E9}" type="slidenum">
              <a:rPr lang="en-US"/>
              <a:pPr>
                <a:defRPr/>
              </a:pPr>
              <a:t>‹#›</a:t>
            </a:fld>
            <a:endParaRPr lang="en-US"/>
          </a:p>
        </p:txBody>
      </p:sp>
    </p:spTree>
    <p:extLst>
      <p:ext uri="{BB962C8B-B14F-4D97-AF65-F5344CB8AC3E}">
        <p14:creationId xmlns:p14="http://schemas.microsoft.com/office/powerpoint/2010/main" val="361128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CFE25F-640C-4C2F-B9C7-DB9380260891}" type="slidenum">
              <a:rPr lang="en-US"/>
              <a:pPr>
                <a:defRPr/>
              </a:pPr>
              <a:t>‹#›</a:t>
            </a:fld>
            <a:endParaRPr lang="en-US"/>
          </a:p>
        </p:txBody>
      </p:sp>
    </p:spTree>
    <p:extLst>
      <p:ext uri="{BB962C8B-B14F-4D97-AF65-F5344CB8AC3E}">
        <p14:creationId xmlns:p14="http://schemas.microsoft.com/office/powerpoint/2010/main" val="198707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444480-3753-4652-83CB-350C1098212C}" type="slidenum">
              <a:rPr lang="en-US"/>
              <a:pPr>
                <a:defRPr/>
              </a:pPr>
              <a:t>‹#›</a:t>
            </a:fld>
            <a:endParaRPr lang="en-US"/>
          </a:p>
        </p:txBody>
      </p:sp>
    </p:spTree>
    <p:extLst>
      <p:ext uri="{BB962C8B-B14F-4D97-AF65-F5344CB8AC3E}">
        <p14:creationId xmlns:p14="http://schemas.microsoft.com/office/powerpoint/2010/main" val="346506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FB63CD-ABD4-4A98-853E-ED2E21E97FD8}" type="slidenum">
              <a:rPr lang="en-US"/>
              <a:pPr>
                <a:defRPr/>
              </a:pPr>
              <a:t>‹#›</a:t>
            </a:fld>
            <a:endParaRPr lang="en-US"/>
          </a:p>
        </p:txBody>
      </p:sp>
    </p:spTree>
    <p:extLst>
      <p:ext uri="{BB962C8B-B14F-4D97-AF65-F5344CB8AC3E}">
        <p14:creationId xmlns:p14="http://schemas.microsoft.com/office/powerpoint/2010/main" val="31690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BEA84D-738B-4F20-AF5C-95421751055C}" type="slidenum">
              <a:rPr lang="en-US"/>
              <a:pPr>
                <a:defRPr/>
              </a:pPr>
              <a:t>‹#›</a:t>
            </a:fld>
            <a:endParaRPr lang="en-US"/>
          </a:p>
        </p:txBody>
      </p:sp>
    </p:spTree>
    <p:extLst>
      <p:ext uri="{BB962C8B-B14F-4D97-AF65-F5344CB8AC3E}">
        <p14:creationId xmlns:p14="http://schemas.microsoft.com/office/powerpoint/2010/main" val="2752235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36D33C-4B92-40AD-8A08-8B8F1FDF457D}" type="slidenum">
              <a:rPr lang="en-US"/>
              <a:pPr>
                <a:defRPr/>
              </a:pPr>
              <a:t>‹#›</a:t>
            </a:fld>
            <a:endParaRPr lang="en-US"/>
          </a:p>
        </p:txBody>
      </p:sp>
    </p:spTree>
    <p:extLst>
      <p:ext uri="{BB962C8B-B14F-4D97-AF65-F5344CB8AC3E}">
        <p14:creationId xmlns:p14="http://schemas.microsoft.com/office/powerpoint/2010/main" val="1654263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BE46B57-316E-49C6-8051-AAAFB2F268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4000" smtClean="0"/>
              <a:t>Atlantic Slave Trade</a:t>
            </a:r>
            <a:br>
              <a:rPr lang="en-US" sz="4000" smtClean="0"/>
            </a:br>
            <a:r>
              <a:rPr lang="en-US" sz="4000" smtClean="0"/>
              <a:t/>
            </a:r>
            <a:br>
              <a:rPr lang="en-US" sz="4000" smtClean="0"/>
            </a:br>
            <a:r>
              <a:rPr lang="en-US" sz="3200" smtClean="0"/>
              <a:t>Theme: Slavery as a product of globalization, its effects on Africa and the Americas, and the impact of Enlightenment ideas on eventual abolition</a:t>
            </a:r>
          </a:p>
        </p:txBody>
      </p:sp>
      <p:sp>
        <p:nvSpPr>
          <p:cNvPr id="2051" name="Rectangle 3"/>
          <p:cNvSpPr>
            <a:spLocks noGrp="1" noChangeArrowheads="1"/>
          </p:cNvSpPr>
          <p:nvPr>
            <p:ph type="subTitle" idx="1"/>
          </p:nvPr>
        </p:nvSpPr>
        <p:spPr>
          <a:xfrm>
            <a:off x="1371600" y="4953000"/>
            <a:ext cx="6400800" cy="762000"/>
          </a:xfrm>
        </p:spPr>
        <p:txBody>
          <a:bodyPr/>
          <a:lstStyle/>
          <a:p>
            <a:pPr eaLnBrk="1" hangingPunct="1"/>
            <a:r>
              <a:rPr lang="en-US" smtClean="0"/>
              <a:t>Lesson 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Slavery Expands</a:t>
            </a:r>
          </a:p>
        </p:txBody>
      </p:sp>
      <p:sp>
        <p:nvSpPr>
          <p:cNvPr id="11267" name="Rectangle 3"/>
          <p:cNvSpPr>
            <a:spLocks noGrp="1" noChangeArrowheads="1"/>
          </p:cNvSpPr>
          <p:nvPr>
            <p:ph type="body" idx="1"/>
          </p:nvPr>
        </p:nvSpPr>
        <p:spPr/>
        <p:txBody>
          <a:bodyPr/>
          <a:lstStyle/>
          <a:p>
            <a:pPr eaLnBrk="1" hangingPunct="1">
              <a:lnSpc>
                <a:spcPct val="80000"/>
              </a:lnSpc>
            </a:pPr>
            <a:r>
              <a:rPr lang="en-US" sz="2800" smtClean="0"/>
              <a:t>As disease reduced the native populations in Spanish conquered territories, the Spanish began relying on imported slaves from Africa</a:t>
            </a:r>
          </a:p>
          <a:p>
            <a:pPr eaLnBrk="1" hangingPunct="1">
              <a:lnSpc>
                <a:spcPct val="80000"/>
              </a:lnSpc>
            </a:pPr>
            <a:r>
              <a:rPr lang="en-US" sz="2800" smtClean="0"/>
              <a:t>In 1518, the first shipment of slaves went directly from west Africa to the Caribbean where the slaves worked on sugar plantations</a:t>
            </a:r>
          </a:p>
          <a:p>
            <a:pPr eaLnBrk="1" hangingPunct="1">
              <a:lnSpc>
                <a:spcPct val="80000"/>
              </a:lnSpc>
            </a:pPr>
            <a:r>
              <a:rPr lang="en-US" sz="2800" smtClean="0"/>
              <a:t>By the 1520s, the Spanish had introduced slaves to Mexico, Peru, and Central America where they worked as cultivators and miners</a:t>
            </a:r>
          </a:p>
          <a:p>
            <a:pPr eaLnBrk="1" hangingPunct="1">
              <a:lnSpc>
                <a:spcPct val="80000"/>
              </a:lnSpc>
            </a:pPr>
            <a:r>
              <a:rPr lang="en-US" sz="2800" smtClean="0"/>
              <a:t>By the early 17</a:t>
            </a:r>
            <a:r>
              <a:rPr lang="en-US" sz="2800" baseline="30000" smtClean="0"/>
              <a:t>th</a:t>
            </a:r>
            <a:r>
              <a:rPr lang="en-US" sz="2800" smtClean="0"/>
              <a:t> Century, the British had introduced slaves to North America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title"/>
          </p:nvPr>
        </p:nvSpPr>
        <p:spPr/>
        <p:txBody>
          <a:bodyPr/>
          <a:lstStyle/>
          <a:p>
            <a:pPr eaLnBrk="1" hangingPunct="1"/>
            <a:r>
              <a:rPr lang="en-US" smtClean="0"/>
              <a:t>Triangular Trade</a:t>
            </a:r>
          </a:p>
        </p:txBody>
      </p:sp>
      <p:sp>
        <p:nvSpPr>
          <p:cNvPr id="12291" name="Rectangle 3"/>
          <p:cNvSpPr>
            <a:spLocks noGrp="1" noChangeArrowheads="1"/>
          </p:cNvSpPr>
          <p:nvPr>
            <p:ph type="body" sz="half" idx="1"/>
          </p:nvPr>
        </p:nvSpPr>
        <p:spPr>
          <a:xfrm>
            <a:off x="457200" y="1600200"/>
            <a:ext cx="7467600" cy="4525963"/>
          </a:xfrm>
        </p:spPr>
        <p:txBody>
          <a:bodyPr/>
          <a:lstStyle/>
          <a:p>
            <a:pPr eaLnBrk="1" hangingPunct="1"/>
            <a:r>
              <a:rPr lang="en-US" sz="2800" smtClean="0"/>
              <a:t>The demand for labor in the western hemisphere stimulated a profitable three-legged trading pattern</a:t>
            </a:r>
          </a:p>
          <a:p>
            <a:pPr lvl="1" eaLnBrk="1" hangingPunct="1"/>
            <a:r>
              <a:rPr lang="en-US" sz="2400" smtClean="0"/>
              <a:t>European manufactured goods, namely cloth and metal wares, especially firearms, went to Africa where they were exchanged for slaves</a:t>
            </a:r>
          </a:p>
          <a:p>
            <a:pPr lvl="1" eaLnBrk="1" hangingPunct="1"/>
            <a:r>
              <a:rPr lang="en-US" sz="2400" smtClean="0"/>
              <a:t>The slaves were then shipped to the Caribbean and Americas where they were sold for cash or sometimes bartered for sugar or molasses</a:t>
            </a:r>
          </a:p>
          <a:p>
            <a:pPr lvl="1" eaLnBrk="1" hangingPunct="1"/>
            <a:r>
              <a:rPr lang="en-US" sz="2400" smtClean="0"/>
              <a:t>Then the ships returned to Europe loaded with American products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638800" y="2133600"/>
            <a:ext cx="3200400" cy="2286000"/>
          </a:xfrm>
          <a:ln>
            <a:solidFill>
              <a:schemeClr val="tx1"/>
            </a:solidFill>
            <a:miter lim="800000"/>
            <a:headEnd/>
            <a:tailEnd/>
          </a:ln>
        </p:spPr>
        <p:txBody>
          <a:bodyPr/>
          <a:lstStyle/>
          <a:p>
            <a:pPr eaLnBrk="1" hangingPunct="1"/>
            <a:r>
              <a:rPr lang="en-US" sz="4000" smtClean="0"/>
              <a:t>Typical Triangular </a:t>
            </a:r>
            <a:br>
              <a:rPr lang="en-US" sz="4000" smtClean="0"/>
            </a:br>
            <a:r>
              <a:rPr lang="en-US" sz="4000" smtClean="0"/>
              <a:t>Trade Route</a:t>
            </a:r>
          </a:p>
        </p:txBody>
      </p:sp>
      <p:pic>
        <p:nvPicPr>
          <p:cNvPr id="13315" name="Picture 3" descr="triangulart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50546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iangulartrad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228600"/>
            <a:ext cx="6664325" cy="4656138"/>
          </a:xfrm>
          <a:noFill/>
        </p:spPr>
      </p:pic>
      <p:sp>
        <p:nvSpPr>
          <p:cNvPr id="14339" name="Rectangle 3"/>
          <p:cNvSpPr>
            <a:spLocks noChangeArrowheads="1"/>
          </p:cNvSpPr>
          <p:nvPr/>
        </p:nvSpPr>
        <p:spPr bwMode="auto">
          <a:xfrm>
            <a:off x="1981200" y="4999038"/>
            <a:ext cx="54864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pPr>
            <a:r>
              <a:rPr lang="en-US" sz="2000"/>
              <a:t>“Molasses to rum to slaves</a:t>
            </a:r>
          </a:p>
          <a:p>
            <a:pPr marL="342900" indent="-342900">
              <a:lnSpc>
                <a:spcPct val="80000"/>
              </a:lnSpc>
              <a:spcBef>
                <a:spcPct val="20000"/>
              </a:spcBef>
            </a:pPr>
            <a:r>
              <a:rPr lang="en-US" sz="2000"/>
              <a:t>Who sail the ships back to Boston</a:t>
            </a:r>
          </a:p>
          <a:p>
            <a:pPr marL="342900" indent="-342900">
              <a:lnSpc>
                <a:spcPct val="80000"/>
              </a:lnSpc>
              <a:spcBef>
                <a:spcPct val="20000"/>
              </a:spcBef>
            </a:pPr>
            <a:r>
              <a:rPr lang="en-US" sz="2000"/>
              <a:t>Ladened with gold, see it gleam</a:t>
            </a:r>
          </a:p>
          <a:p>
            <a:pPr marL="342900" indent="-342900">
              <a:lnSpc>
                <a:spcPct val="80000"/>
              </a:lnSpc>
              <a:spcBef>
                <a:spcPct val="20000"/>
              </a:spcBef>
            </a:pPr>
            <a:r>
              <a:rPr lang="en-US" sz="2000"/>
              <a:t>Whose fortunes are made in the triangle trade</a:t>
            </a:r>
          </a:p>
          <a:p>
            <a:pPr marL="342900" indent="-342900">
              <a:lnSpc>
                <a:spcPct val="80000"/>
              </a:lnSpc>
              <a:spcBef>
                <a:spcPct val="20000"/>
              </a:spcBef>
            </a:pPr>
            <a:r>
              <a:rPr lang="en-US" sz="2000"/>
              <a:t>Hail slavery, the New England dream!” </a:t>
            </a:r>
          </a:p>
          <a:p>
            <a:pPr marL="742950" lvl="1" indent="-285750">
              <a:lnSpc>
                <a:spcPct val="80000"/>
              </a:lnSpc>
              <a:spcBef>
                <a:spcPct val="20000"/>
              </a:spcBef>
              <a:buFontTx/>
              <a:buChar char="–"/>
            </a:pPr>
            <a:r>
              <a:rPr lang="en-US" sz="2000"/>
              <a:t>Song from the play </a:t>
            </a:r>
            <a:r>
              <a:rPr lang="en-US" sz="2000" i="1"/>
              <a:t>1776</a:t>
            </a:r>
            <a:endParaRPr lang="en-US"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Capture</a:t>
            </a:r>
          </a:p>
        </p:txBody>
      </p:sp>
      <p:sp>
        <p:nvSpPr>
          <p:cNvPr id="15363" name="Rectangle 3"/>
          <p:cNvSpPr>
            <a:spLocks noGrp="1" noChangeArrowheads="1"/>
          </p:cNvSpPr>
          <p:nvPr>
            <p:ph type="body" sz="half" idx="1"/>
          </p:nvPr>
        </p:nvSpPr>
        <p:spPr>
          <a:xfrm>
            <a:off x="152400" y="1600200"/>
            <a:ext cx="3505200" cy="4525963"/>
          </a:xfrm>
          <a:ln>
            <a:solidFill>
              <a:schemeClr val="tx1"/>
            </a:solidFill>
            <a:miter lim="800000"/>
            <a:headEnd/>
            <a:tailEnd/>
          </a:ln>
        </p:spPr>
        <p:txBody>
          <a:bodyPr/>
          <a:lstStyle/>
          <a:p>
            <a:pPr eaLnBrk="1" hangingPunct="1">
              <a:lnSpc>
                <a:spcPct val="90000"/>
              </a:lnSpc>
            </a:pPr>
            <a:r>
              <a:rPr lang="en-US" sz="2400" smtClean="0"/>
              <a:t>The original capture of slaves was almost always violent</a:t>
            </a:r>
          </a:p>
          <a:p>
            <a:pPr eaLnBrk="1" hangingPunct="1">
              <a:lnSpc>
                <a:spcPct val="90000"/>
              </a:lnSpc>
            </a:pPr>
            <a:r>
              <a:rPr lang="en-US" sz="2400" smtClean="0"/>
              <a:t>As European demand grew, African chieftains organized raiding parties to seize individuals from neighboring societies</a:t>
            </a:r>
          </a:p>
          <a:p>
            <a:pPr eaLnBrk="1" hangingPunct="1">
              <a:lnSpc>
                <a:spcPct val="90000"/>
              </a:lnSpc>
            </a:pPr>
            <a:r>
              <a:rPr lang="en-US" sz="2400" smtClean="0"/>
              <a:t>Others launched wars specifically for the purpose of capturing slaves</a:t>
            </a:r>
          </a:p>
        </p:txBody>
      </p:sp>
      <p:pic>
        <p:nvPicPr>
          <p:cNvPr id="15364" name="Picture 4" descr="Slavery in Central Africa About 1800"/>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86200" y="2286000"/>
            <a:ext cx="5018088" cy="27860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Middle Passage</a:t>
            </a:r>
          </a:p>
        </p:txBody>
      </p:sp>
      <p:sp>
        <p:nvSpPr>
          <p:cNvPr id="16387" name="Rectangle 3"/>
          <p:cNvSpPr>
            <a:spLocks noGrp="1" noChangeArrowheads="1"/>
          </p:cNvSpPr>
          <p:nvPr>
            <p:ph type="body" sz="half" idx="1"/>
          </p:nvPr>
        </p:nvSpPr>
        <p:spPr>
          <a:xfrm>
            <a:off x="228600" y="1798638"/>
            <a:ext cx="3810000" cy="4525962"/>
          </a:xfrm>
          <a:ln>
            <a:solidFill>
              <a:schemeClr val="tx1"/>
            </a:solidFill>
            <a:miter lim="800000"/>
            <a:headEnd/>
            <a:tailEnd/>
          </a:ln>
        </p:spPr>
        <p:txBody>
          <a:bodyPr/>
          <a:lstStyle/>
          <a:p>
            <a:pPr eaLnBrk="1" hangingPunct="1"/>
            <a:r>
              <a:rPr lang="en-US" sz="2400" smtClean="0"/>
              <a:t>Following capture, slaves were force- marched to holding pens before being loaded on ships</a:t>
            </a:r>
          </a:p>
          <a:p>
            <a:pPr eaLnBrk="1" hangingPunct="1"/>
            <a:r>
              <a:rPr lang="en-US" sz="2400" smtClean="0"/>
              <a:t>The trans-Atlantic journey was called the “Middle Passage”</a:t>
            </a:r>
          </a:p>
          <a:p>
            <a:pPr eaLnBrk="1" hangingPunct="1"/>
            <a:r>
              <a:rPr lang="en-US" sz="2400" smtClean="0"/>
              <a:t>The ships were filthy, hot, and crowded</a:t>
            </a:r>
          </a:p>
        </p:txBody>
      </p:sp>
      <p:pic>
        <p:nvPicPr>
          <p:cNvPr id="16388" name="Picture 4" descr="slavesondeck"/>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495800" y="1676400"/>
            <a:ext cx="4049713" cy="4624388"/>
          </a:xfrm>
          <a:noFill/>
          <a:ln>
            <a:solidFill>
              <a:schemeClr val="tx1"/>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smtClean="0"/>
              <a:t>Middle Passage</a:t>
            </a:r>
          </a:p>
        </p:txBody>
      </p:sp>
      <p:sp>
        <p:nvSpPr>
          <p:cNvPr id="17411" name="Rectangle 3"/>
          <p:cNvSpPr>
            <a:spLocks noGrp="1" noChangeArrowheads="1"/>
          </p:cNvSpPr>
          <p:nvPr>
            <p:ph type="body" sz="half" idx="1"/>
          </p:nvPr>
        </p:nvSpPr>
        <p:spPr>
          <a:xfrm>
            <a:off x="457200" y="5105400"/>
            <a:ext cx="7696200" cy="1600200"/>
          </a:xfrm>
          <a:ln>
            <a:solidFill>
              <a:schemeClr val="tx1"/>
            </a:solidFill>
            <a:miter lim="800000"/>
            <a:headEnd/>
            <a:tailEnd/>
          </a:ln>
        </p:spPr>
        <p:txBody>
          <a:bodyPr/>
          <a:lstStyle/>
          <a:p>
            <a:pPr eaLnBrk="1" hangingPunct="1">
              <a:lnSpc>
                <a:spcPct val="90000"/>
              </a:lnSpc>
            </a:pPr>
            <a:r>
              <a:rPr lang="en-US" sz="2400" smtClean="0"/>
              <a:t>Most ships provided slaves with enough room to sit upright, but not enough to stand</a:t>
            </a:r>
          </a:p>
          <a:p>
            <a:pPr eaLnBrk="1" hangingPunct="1">
              <a:lnSpc>
                <a:spcPct val="90000"/>
              </a:lnSpc>
            </a:pPr>
            <a:r>
              <a:rPr lang="en-US" sz="2400" smtClean="0"/>
              <a:t>Others forced slaves to lie in chains with barely 20 inches space between them</a:t>
            </a:r>
          </a:p>
        </p:txBody>
      </p:sp>
      <p:pic>
        <p:nvPicPr>
          <p:cNvPr id="17412" name="Picture 5" descr="Slaves Packed on a Slave Shi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1362075"/>
            <a:ext cx="6188075" cy="3438525"/>
          </a:xfrm>
          <a:noFill/>
          <a:ln>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title"/>
          </p:nvPr>
        </p:nvSpPr>
        <p:spPr/>
        <p:txBody>
          <a:bodyPr/>
          <a:lstStyle/>
          <a:p>
            <a:pPr eaLnBrk="1" hangingPunct="1"/>
            <a:r>
              <a:rPr lang="en-US" smtClean="0"/>
              <a:t>Middle Passage</a:t>
            </a:r>
          </a:p>
        </p:txBody>
      </p:sp>
      <p:sp>
        <p:nvSpPr>
          <p:cNvPr id="18435" name="Rectangle 3"/>
          <p:cNvSpPr>
            <a:spLocks noGrp="1" noChangeArrowheads="1"/>
          </p:cNvSpPr>
          <p:nvPr>
            <p:ph type="body" sz="half" idx="1"/>
          </p:nvPr>
        </p:nvSpPr>
        <p:spPr>
          <a:xfrm>
            <a:off x="457200" y="1600200"/>
            <a:ext cx="8153400" cy="4525963"/>
          </a:xfrm>
        </p:spPr>
        <p:txBody>
          <a:bodyPr/>
          <a:lstStyle/>
          <a:p>
            <a:pPr eaLnBrk="1" hangingPunct="1"/>
            <a:r>
              <a:rPr lang="en-US" sz="2400" smtClean="0"/>
              <a:t>Crews attempted to keep as many slaves alive as possible to maximize profits, but treatment was extremely cruel</a:t>
            </a:r>
          </a:p>
          <a:p>
            <a:pPr lvl="1" eaLnBrk="1" hangingPunct="1"/>
            <a:r>
              <a:rPr lang="en-US" sz="2000" smtClean="0"/>
              <a:t>Some slaves refused to eat and crew members used tools to pry open their mouths and force-feed them</a:t>
            </a:r>
          </a:p>
          <a:p>
            <a:pPr lvl="1" eaLnBrk="1" hangingPunct="1"/>
            <a:r>
              <a:rPr lang="en-US" sz="2000" smtClean="0"/>
              <a:t>Sick slaves were cast overboard to prevent infection from spreading</a:t>
            </a:r>
          </a:p>
          <a:p>
            <a:pPr eaLnBrk="1" hangingPunct="1"/>
            <a:r>
              <a:rPr lang="en-US" sz="2400" smtClean="0"/>
              <a:t>During the early days of the slave trade, mortality rates were as high as 50%</a:t>
            </a:r>
          </a:p>
          <a:p>
            <a:pPr eaLnBrk="1" hangingPunct="1"/>
            <a:r>
              <a:rPr lang="en-US" sz="2400" smtClean="0"/>
              <a:t>As the volume of trade increased and conditions improved (bigger ships, more water, better nourishment and facilities), mortality eventually declined to about 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Middle Passage</a:t>
            </a:r>
          </a:p>
        </p:txBody>
      </p:sp>
      <p:sp>
        <p:nvSpPr>
          <p:cNvPr id="19459" name="Rectangle 3"/>
          <p:cNvSpPr>
            <a:spLocks noGrp="1" noChangeArrowheads="1"/>
          </p:cNvSpPr>
          <p:nvPr>
            <p:ph type="body" idx="1"/>
          </p:nvPr>
        </p:nvSpPr>
        <p:spPr/>
        <p:txBody>
          <a:bodyPr/>
          <a:lstStyle/>
          <a:p>
            <a:pPr eaLnBrk="1" hangingPunct="1">
              <a:lnSpc>
                <a:spcPct val="90000"/>
              </a:lnSpc>
            </a:pPr>
            <a:r>
              <a:rPr lang="en-US" sz="2400" smtClean="0"/>
              <a:t>The time a ship took to make the Middle Passage depended upon several factors including its point of origin in Africa, the destination in the Americas, and conditions at sea such as winds, currents, and storms. </a:t>
            </a:r>
          </a:p>
          <a:p>
            <a:pPr eaLnBrk="1" hangingPunct="1">
              <a:lnSpc>
                <a:spcPct val="90000"/>
              </a:lnSpc>
            </a:pPr>
            <a:r>
              <a:rPr lang="en-US" sz="2400" smtClean="0"/>
              <a:t>With good conditions and few delays, a 17th Century Portuguese slave ship typically took 30 to 50 days to sail from Angola to Brazil.</a:t>
            </a:r>
          </a:p>
          <a:p>
            <a:pPr eaLnBrk="1" hangingPunct="1">
              <a:lnSpc>
                <a:spcPct val="90000"/>
              </a:lnSpc>
            </a:pPr>
            <a:r>
              <a:rPr lang="en-US" sz="2400" smtClean="0"/>
              <a:t>British, French, and Dutch ships transporting slaves between Guinea and their Caribbean island possessions took 60 to 90 days. </a:t>
            </a:r>
          </a:p>
          <a:p>
            <a:pPr eaLnBrk="1" hangingPunct="1">
              <a:lnSpc>
                <a:spcPct val="90000"/>
              </a:lnSpc>
            </a:pPr>
            <a:r>
              <a:rPr lang="en-US" sz="2400" smtClean="0"/>
              <a:t>As larger merchant ships were introduced, these times  reduced somewhat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
          <p:cNvSpPr>
            <a:spLocks noGrp="1" noChangeArrowheads="1"/>
          </p:cNvSpPr>
          <p:nvPr>
            <p:ph type="title"/>
          </p:nvPr>
        </p:nvSpPr>
        <p:spPr/>
        <p:txBody>
          <a:bodyPr/>
          <a:lstStyle/>
          <a:p>
            <a:pPr eaLnBrk="1" hangingPunct="1"/>
            <a:r>
              <a:rPr lang="en-US" smtClean="0"/>
              <a:t>Arrival</a:t>
            </a:r>
          </a:p>
        </p:txBody>
      </p:sp>
      <p:sp>
        <p:nvSpPr>
          <p:cNvPr id="20483" name="Rectangle 3"/>
          <p:cNvSpPr>
            <a:spLocks noGrp="1" noChangeArrowheads="1"/>
          </p:cNvSpPr>
          <p:nvPr>
            <p:ph type="body" sz="half" idx="1"/>
          </p:nvPr>
        </p:nvSpPr>
        <p:spPr>
          <a:xfrm>
            <a:off x="228600" y="1874838"/>
            <a:ext cx="4038600" cy="4525962"/>
          </a:xfrm>
          <a:ln>
            <a:solidFill>
              <a:schemeClr val="tx1"/>
            </a:solidFill>
            <a:miter lim="800000"/>
            <a:headEnd/>
            <a:tailEnd/>
          </a:ln>
        </p:spPr>
        <p:txBody>
          <a:bodyPr/>
          <a:lstStyle/>
          <a:p>
            <a:pPr eaLnBrk="1" hangingPunct="1">
              <a:lnSpc>
                <a:spcPct val="90000"/>
              </a:lnSpc>
            </a:pPr>
            <a:r>
              <a:rPr lang="en-US" sz="2400" smtClean="0"/>
              <a:t>When the slave ship docked, the slaves would be taken off the ship and placed in a pen </a:t>
            </a:r>
          </a:p>
          <a:p>
            <a:pPr eaLnBrk="1" hangingPunct="1">
              <a:lnSpc>
                <a:spcPct val="90000"/>
              </a:lnSpc>
            </a:pPr>
            <a:r>
              <a:rPr lang="en-US" sz="2400" smtClean="0"/>
              <a:t>There they would be washed and their skin covered with grease, or sometimes tar, to make them look healthy (and therefore more valuable)</a:t>
            </a:r>
          </a:p>
          <a:p>
            <a:pPr eaLnBrk="1" hangingPunct="1">
              <a:lnSpc>
                <a:spcPct val="90000"/>
              </a:lnSpc>
            </a:pPr>
            <a:r>
              <a:rPr lang="en-US" sz="2400" smtClean="0"/>
              <a:t>They would also be branded with a hot iron to identify them as slaves</a:t>
            </a:r>
          </a:p>
        </p:txBody>
      </p:sp>
      <p:pic>
        <p:nvPicPr>
          <p:cNvPr id="20484" name="Picture 13" descr="slavep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981200"/>
            <a:ext cx="4570413" cy="4341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History of African Slavery</a:t>
            </a:r>
          </a:p>
        </p:txBody>
      </p:sp>
      <p:sp>
        <p:nvSpPr>
          <p:cNvPr id="3075" name="Rectangle 3"/>
          <p:cNvSpPr>
            <a:spLocks noGrp="1" noChangeArrowheads="1"/>
          </p:cNvSpPr>
          <p:nvPr>
            <p:ph type="body" sz="half" idx="1"/>
          </p:nvPr>
        </p:nvSpPr>
        <p:spPr>
          <a:xfrm>
            <a:off x="457200" y="1951038"/>
            <a:ext cx="3276600" cy="4525962"/>
          </a:xfrm>
          <a:ln>
            <a:solidFill>
              <a:schemeClr val="tx1"/>
            </a:solidFill>
            <a:miter lim="800000"/>
            <a:headEnd/>
            <a:tailEnd/>
          </a:ln>
        </p:spPr>
        <p:txBody>
          <a:bodyPr/>
          <a:lstStyle/>
          <a:p>
            <a:pPr eaLnBrk="1" hangingPunct="1">
              <a:lnSpc>
                <a:spcPct val="90000"/>
              </a:lnSpc>
            </a:pPr>
            <a:r>
              <a:rPr lang="en-US" sz="2800" smtClean="0"/>
              <a:t>Slavery has existed since antiquity</a:t>
            </a:r>
          </a:p>
          <a:p>
            <a:pPr eaLnBrk="1" hangingPunct="1">
              <a:lnSpc>
                <a:spcPct val="90000"/>
              </a:lnSpc>
            </a:pPr>
            <a:r>
              <a:rPr lang="en-US" sz="2800" smtClean="0"/>
              <a:t>It became common in Africa after the Bantu migrations spread agriculture to all parts of the continent</a:t>
            </a:r>
          </a:p>
        </p:txBody>
      </p:sp>
      <p:pic>
        <p:nvPicPr>
          <p:cNvPr id="3076" name="Picture 4" descr="interchange-map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67250" y="2209800"/>
            <a:ext cx="4000500" cy="3886200"/>
          </a:xfrm>
          <a:noFill/>
          <a:ln>
            <a:solidFill>
              <a:schemeClr val="tx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Auctions</a:t>
            </a:r>
          </a:p>
        </p:txBody>
      </p:sp>
      <p:pic>
        <p:nvPicPr>
          <p:cNvPr id="21507" name="Picture 4" descr="Painting of a Slave Auction"/>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810000" y="2133600"/>
            <a:ext cx="5037138" cy="2798763"/>
          </a:xfrm>
          <a:noFill/>
          <a:ln>
            <a:solidFill>
              <a:schemeClr val="tx1"/>
            </a:solidFill>
            <a:miter lim="800000"/>
            <a:headEnd/>
            <a:tailEnd/>
          </a:ln>
        </p:spPr>
      </p:pic>
      <p:sp>
        <p:nvSpPr>
          <p:cNvPr id="21508" name="Rectangle 9"/>
          <p:cNvSpPr>
            <a:spLocks noGrp="1" noChangeArrowheads="1"/>
          </p:cNvSpPr>
          <p:nvPr>
            <p:ph type="body" sz="half" idx="1"/>
          </p:nvPr>
        </p:nvSpPr>
        <p:spPr>
          <a:xfrm>
            <a:off x="228600" y="1600200"/>
            <a:ext cx="3276600" cy="4525963"/>
          </a:xfrm>
          <a:ln>
            <a:solidFill>
              <a:schemeClr val="tx1"/>
            </a:solidFill>
            <a:miter lim="800000"/>
            <a:headEnd/>
            <a:tailEnd/>
          </a:ln>
        </p:spPr>
        <p:txBody>
          <a:bodyPr/>
          <a:lstStyle/>
          <a:p>
            <a:pPr eaLnBrk="1" hangingPunct="1">
              <a:lnSpc>
                <a:spcPct val="90000"/>
              </a:lnSpc>
            </a:pPr>
            <a:r>
              <a:rPr lang="en-US" sz="2400" smtClean="0"/>
              <a:t>Slaves were sold at auctions</a:t>
            </a:r>
          </a:p>
          <a:p>
            <a:pPr eaLnBrk="1" hangingPunct="1">
              <a:lnSpc>
                <a:spcPct val="90000"/>
              </a:lnSpc>
            </a:pPr>
            <a:r>
              <a:rPr lang="en-US" sz="2400" smtClean="0"/>
              <a:t>Buyers physically inspected the slaves, to include their teeth as an indication of the slave’s age</a:t>
            </a:r>
          </a:p>
          <a:p>
            <a:pPr eaLnBrk="1" hangingPunct="1">
              <a:lnSpc>
                <a:spcPct val="90000"/>
              </a:lnSpc>
            </a:pPr>
            <a:r>
              <a:rPr lang="en-US" sz="2400" smtClean="0"/>
              <a:t>Auctioneers had slaves perform various acts to demonstrate their physical abilities</a:t>
            </a:r>
          </a:p>
          <a:p>
            <a:pPr eaLnBrk="1" hangingPunct="1">
              <a:lnSpc>
                <a:spcPct val="90000"/>
              </a:lnSpc>
            </a:pPr>
            <a:endParaRPr lang="en-US" sz="24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Auctions</a:t>
            </a:r>
          </a:p>
        </p:txBody>
      </p:sp>
      <p:sp>
        <p:nvSpPr>
          <p:cNvPr id="22531" name="Rectangle 3"/>
          <p:cNvSpPr>
            <a:spLocks noGrp="1" noChangeArrowheads="1"/>
          </p:cNvSpPr>
          <p:nvPr>
            <p:ph type="body" idx="1"/>
          </p:nvPr>
        </p:nvSpPr>
        <p:spPr/>
        <p:txBody>
          <a:bodyPr/>
          <a:lstStyle/>
          <a:p>
            <a:pPr eaLnBrk="1" hangingPunct="1">
              <a:lnSpc>
                <a:spcPct val="80000"/>
              </a:lnSpc>
            </a:pPr>
            <a:r>
              <a:rPr lang="en-US" sz="2400" smtClean="0"/>
              <a:t>“We were not many days in the merchant’s custody, before we were sold after their usual manner... On a signal given, (as the beat of a drum), buyers rush at once into the yard where the slaves are confined, and make a choice of that parcel they like best.  The noise and clamor with which this is attended, and the eagerness visible in the countenances of the buyers, serve not a little to increase the apprehension of terrified Africans... In this manner, without scruple, are relations and friends separated, most of them never to see each other again.  I remember in the vessel in which I was brought over... there were several brothers who, in the sale, were sold in different lots; and it was very moving on this occasion, to see and hear their cries in parting.” </a:t>
            </a:r>
          </a:p>
          <a:p>
            <a:pPr lvl="1" eaLnBrk="1" hangingPunct="1">
              <a:lnSpc>
                <a:spcPct val="80000"/>
              </a:lnSpc>
            </a:pPr>
            <a:r>
              <a:rPr lang="en-US" sz="2000" smtClean="0"/>
              <a:t>Olaudah Equiano, </a:t>
            </a:r>
            <a:r>
              <a:rPr lang="en-US" sz="2000" i="1" smtClean="0"/>
              <a:t>The Interesting Narrative of Olaudah Equiano</a:t>
            </a:r>
          </a:p>
          <a:p>
            <a:pPr lvl="1" eaLnBrk="1" hangingPunct="1">
              <a:lnSpc>
                <a:spcPct val="80000"/>
              </a:lnSpc>
            </a:pPr>
            <a:endParaRPr lang="en-US" sz="2000" smtClean="0"/>
          </a:p>
          <a:p>
            <a:pPr lvl="1" eaLnBrk="1" hangingPunct="1">
              <a:lnSpc>
                <a:spcPct val="80000"/>
              </a:lnSpc>
            </a:pPr>
            <a:endParaRPr lang="en-US" sz="20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Volume of the Slave Trade</a:t>
            </a:r>
          </a:p>
        </p:txBody>
      </p:sp>
      <p:sp>
        <p:nvSpPr>
          <p:cNvPr id="23555" name="Rectangle 3"/>
          <p:cNvSpPr>
            <a:spLocks noGrp="1" noChangeArrowheads="1"/>
          </p:cNvSpPr>
          <p:nvPr>
            <p:ph type="body" idx="1"/>
          </p:nvPr>
        </p:nvSpPr>
        <p:spPr/>
        <p:txBody>
          <a:bodyPr/>
          <a:lstStyle/>
          <a:p>
            <a:pPr eaLnBrk="1" hangingPunct="1">
              <a:lnSpc>
                <a:spcPct val="90000"/>
              </a:lnSpc>
            </a:pPr>
            <a:r>
              <a:rPr lang="en-US" sz="2800" smtClean="0"/>
              <a:t>Late 15</a:t>
            </a:r>
            <a:r>
              <a:rPr lang="en-US" sz="2800" baseline="30000" smtClean="0"/>
              <a:t>th</a:t>
            </a:r>
            <a:r>
              <a:rPr lang="en-US" sz="2800" smtClean="0"/>
              <a:t> and 16</a:t>
            </a:r>
            <a:r>
              <a:rPr lang="en-US" sz="2800" baseline="30000" smtClean="0"/>
              <a:t>th</a:t>
            </a:r>
            <a:r>
              <a:rPr lang="en-US" sz="2800" smtClean="0"/>
              <a:t> Century… 2,000 Africans exported each year</a:t>
            </a:r>
          </a:p>
          <a:p>
            <a:pPr eaLnBrk="1" hangingPunct="1">
              <a:lnSpc>
                <a:spcPct val="90000"/>
              </a:lnSpc>
            </a:pPr>
            <a:r>
              <a:rPr lang="en-US" sz="2800" smtClean="0"/>
              <a:t>17</a:t>
            </a:r>
            <a:r>
              <a:rPr lang="en-US" sz="2800" baseline="30000" smtClean="0"/>
              <a:t>th</a:t>
            </a:r>
            <a:r>
              <a:rPr lang="en-US" sz="2800" smtClean="0"/>
              <a:t> Century… 20,000 per year</a:t>
            </a:r>
          </a:p>
          <a:p>
            <a:pPr eaLnBrk="1" hangingPunct="1">
              <a:lnSpc>
                <a:spcPct val="90000"/>
              </a:lnSpc>
            </a:pPr>
            <a:r>
              <a:rPr lang="en-US" sz="2800" smtClean="0"/>
              <a:t>18</a:t>
            </a:r>
            <a:r>
              <a:rPr lang="en-US" sz="2800" baseline="30000" smtClean="0"/>
              <a:t>th</a:t>
            </a:r>
            <a:r>
              <a:rPr lang="en-US" sz="2800" smtClean="0"/>
              <a:t> Century… 55,000 per year</a:t>
            </a:r>
          </a:p>
          <a:p>
            <a:pPr lvl="1" eaLnBrk="1" hangingPunct="1">
              <a:lnSpc>
                <a:spcPct val="90000"/>
              </a:lnSpc>
            </a:pPr>
            <a:r>
              <a:rPr lang="en-US" sz="2400" b="1" smtClean="0"/>
              <a:t>1780s… 88,000 per year</a:t>
            </a:r>
          </a:p>
          <a:p>
            <a:pPr eaLnBrk="1" hangingPunct="1">
              <a:lnSpc>
                <a:spcPct val="90000"/>
              </a:lnSpc>
            </a:pPr>
            <a:r>
              <a:rPr lang="en-US" sz="2800" smtClean="0"/>
              <a:t>All told, some 12 million Africans were transported to the western hemisphere via the Atlantic Slave Trade</a:t>
            </a:r>
          </a:p>
          <a:p>
            <a:pPr eaLnBrk="1" hangingPunct="1">
              <a:lnSpc>
                <a:spcPct val="90000"/>
              </a:lnSpc>
            </a:pPr>
            <a:r>
              <a:rPr lang="en-US" sz="2800" smtClean="0"/>
              <a:t>Another 4 million died resisting capture or during captivity before arriving at their destination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Plantations</a:t>
            </a:r>
          </a:p>
        </p:txBody>
      </p:sp>
      <p:sp>
        <p:nvSpPr>
          <p:cNvPr id="24579" name="Rectangle 3"/>
          <p:cNvSpPr>
            <a:spLocks noGrp="1" noChangeArrowheads="1"/>
          </p:cNvSpPr>
          <p:nvPr>
            <p:ph type="body" idx="1"/>
          </p:nvPr>
        </p:nvSpPr>
        <p:spPr/>
        <p:txBody>
          <a:bodyPr/>
          <a:lstStyle/>
          <a:p>
            <a:pPr eaLnBrk="1" hangingPunct="1"/>
            <a:r>
              <a:rPr lang="en-US" sz="2800" smtClean="0"/>
              <a:t>Most African slaves went to plantations in the tropical or subtropical regions of the western hemisphere</a:t>
            </a:r>
          </a:p>
          <a:p>
            <a:pPr eaLnBrk="1" hangingPunct="1"/>
            <a:r>
              <a:rPr lang="en-US" sz="2800" smtClean="0"/>
              <a:t>The first was established by the Spanish on Hispaniola in 1516</a:t>
            </a:r>
          </a:p>
          <a:p>
            <a:pPr eaLnBrk="1" hangingPunct="1"/>
            <a:r>
              <a:rPr lang="en-US" sz="2800" smtClean="0"/>
              <a:t>Originally the predominant crop was sugar</a:t>
            </a:r>
          </a:p>
          <a:p>
            <a:pPr eaLnBrk="1" hangingPunct="1"/>
            <a:r>
              <a:rPr lang="en-US" sz="2800" smtClean="0"/>
              <a:t>In the 1530s the Portuguese began organizing plantations in Brazil, and Brazil became the world’s leading supplier of sugar</a:t>
            </a:r>
          </a:p>
          <a:p>
            <a:pPr eaLnBrk="1" hangingPunct="1"/>
            <a:endParaRPr lang="en-US" sz="28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smtClean="0"/>
              <a:t>Plantations</a:t>
            </a:r>
          </a:p>
        </p:txBody>
      </p:sp>
      <p:sp>
        <p:nvSpPr>
          <p:cNvPr id="25603" name="Rectangle 3"/>
          <p:cNvSpPr>
            <a:spLocks noGrp="1" noChangeArrowheads="1"/>
          </p:cNvSpPr>
          <p:nvPr>
            <p:ph type="body" sz="half" idx="1"/>
          </p:nvPr>
        </p:nvSpPr>
        <p:spPr>
          <a:xfrm>
            <a:off x="304800" y="1798638"/>
            <a:ext cx="3429000" cy="4525962"/>
          </a:xfrm>
          <a:ln>
            <a:solidFill>
              <a:schemeClr val="tx1"/>
            </a:solidFill>
            <a:miter lim="800000"/>
            <a:headEnd/>
            <a:tailEnd/>
          </a:ln>
        </p:spPr>
        <p:txBody>
          <a:bodyPr/>
          <a:lstStyle/>
          <a:p>
            <a:pPr eaLnBrk="1" hangingPunct="1">
              <a:lnSpc>
                <a:spcPct val="80000"/>
              </a:lnSpc>
            </a:pPr>
            <a:r>
              <a:rPr lang="en-US" sz="2400" smtClean="0"/>
              <a:t>In addition to sugar, plantations produced crops like tobacco, indigo, and cotton</a:t>
            </a:r>
          </a:p>
          <a:p>
            <a:pPr eaLnBrk="1" hangingPunct="1">
              <a:lnSpc>
                <a:spcPct val="80000"/>
              </a:lnSpc>
            </a:pPr>
            <a:r>
              <a:rPr lang="en-US" sz="2400" smtClean="0"/>
              <a:t>All were designed to export commercial crops for profit</a:t>
            </a:r>
          </a:p>
          <a:p>
            <a:pPr eaLnBrk="1" hangingPunct="1">
              <a:lnSpc>
                <a:spcPct val="80000"/>
              </a:lnSpc>
            </a:pPr>
            <a:r>
              <a:rPr lang="en-US" sz="2400" smtClean="0"/>
              <a:t>Relied almost exclusively on large amounts of slave labor supervised by small numbers of European or Euro-American managers</a:t>
            </a:r>
          </a:p>
          <a:p>
            <a:pPr eaLnBrk="1" hangingPunct="1">
              <a:lnSpc>
                <a:spcPct val="80000"/>
              </a:lnSpc>
            </a:pPr>
            <a:endParaRPr lang="en-US" sz="2400" smtClean="0"/>
          </a:p>
        </p:txBody>
      </p:sp>
      <p:pic>
        <p:nvPicPr>
          <p:cNvPr id="25604" name="Picture 5" descr="NW0295"/>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43363" y="1752600"/>
            <a:ext cx="4872037" cy="3732213"/>
          </a:xfrm>
          <a:noFill/>
        </p:spPr>
      </p:pic>
      <p:sp>
        <p:nvSpPr>
          <p:cNvPr id="25605" name="Rectangle 8"/>
          <p:cNvSpPr>
            <a:spLocks noChangeArrowheads="1"/>
          </p:cNvSpPr>
          <p:nvPr/>
        </p:nvSpPr>
        <p:spPr bwMode="auto">
          <a:xfrm>
            <a:off x="4419600" y="5867400"/>
            <a:ext cx="4191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a:solidFill>
                  <a:schemeClr val="tx2"/>
                </a:solidFill>
              </a:rPr>
              <a:t>Brazilian sugar mill in the 1830s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p:txBody>
          <a:bodyPr/>
          <a:lstStyle/>
          <a:p>
            <a:pPr eaLnBrk="1" hangingPunct="1"/>
            <a:r>
              <a:rPr lang="en-US" sz="4000" smtClean="0"/>
              <a:t>Slavery in the Caribbean and South America </a:t>
            </a:r>
          </a:p>
        </p:txBody>
      </p:sp>
      <p:sp>
        <p:nvSpPr>
          <p:cNvPr id="26627" name="Rectangle 5"/>
          <p:cNvSpPr>
            <a:spLocks noGrp="1" noChangeArrowheads="1"/>
          </p:cNvSpPr>
          <p:nvPr>
            <p:ph type="body" sz="half" idx="1"/>
          </p:nvPr>
        </p:nvSpPr>
        <p:spPr>
          <a:xfrm>
            <a:off x="838200" y="1524000"/>
            <a:ext cx="7010400" cy="4525963"/>
          </a:xfrm>
        </p:spPr>
        <p:txBody>
          <a:bodyPr/>
          <a:lstStyle/>
          <a:p>
            <a:pPr eaLnBrk="1" hangingPunct="1">
              <a:lnSpc>
                <a:spcPct val="90000"/>
              </a:lnSpc>
            </a:pPr>
            <a:r>
              <a:rPr lang="en-US" sz="2400" smtClean="0"/>
              <a:t>Disease, brutal working conditions, and poor sanitation and nutrition resulted in high mortality rates</a:t>
            </a:r>
          </a:p>
          <a:p>
            <a:pPr eaLnBrk="1" hangingPunct="1">
              <a:lnSpc>
                <a:spcPct val="90000"/>
              </a:lnSpc>
            </a:pPr>
            <a:r>
              <a:rPr lang="en-US" sz="2400" smtClean="0"/>
              <a:t>Owners imported mainly male slaves and allowed few to establish families which resulted in low reproduction</a:t>
            </a:r>
          </a:p>
          <a:p>
            <a:pPr eaLnBrk="1" hangingPunct="1">
              <a:lnSpc>
                <a:spcPct val="90000"/>
              </a:lnSpc>
            </a:pPr>
            <a:r>
              <a:rPr lang="en-US" sz="2400" smtClean="0"/>
              <a:t>To keep up the needed numbers, plantation owners imported a steady stream of slaves</a:t>
            </a:r>
          </a:p>
          <a:p>
            <a:pPr lvl="1" eaLnBrk="1" hangingPunct="1">
              <a:lnSpc>
                <a:spcPct val="90000"/>
              </a:lnSpc>
            </a:pPr>
            <a:r>
              <a:rPr lang="en-US" sz="2000" smtClean="0"/>
              <a:t>Of all slaves delivered to the western hemisphere, about 50% went to Caribbean destinations</a:t>
            </a:r>
          </a:p>
          <a:p>
            <a:pPr lvl="1" eaLnBrk="1" hangingPunct="1">
              <a:lnSpc>
                <a:spcPct val="90000"/>
              </a:lnSpc>
            </a:pPr>
            <a:r>
              <a:rPr lang="en-US" sz="2000" smtClean="0"/>
              <a:t>About 33% went to Brazil</a:t>
            </a:r>
          </a:p>
          <a:p>
            <a:pPr lvl="1" eaLnBrk="1" hangingPunct="1">
              <a:lnSpc>
                <a:spcPct val="90000"/>
              </a:lnSpc>
            </a:pPr>
            <a:r>
              <a:rPr lang="en-US" sz="2000" smtClean="0"/>
              <a:t>Smaller numbers went elsewhere in South and Central America</a:t>
            </a:r>
          </a:p>
          <a:p>
            <a:pPr lvl="1" eaLnBrk="1" hangingPunct="1">
              <a:lnSpc>
                <a:spcPct val="90000"/>
              </a:lnSpc>
            </a:pPr>
            <a:endParaRPr lang="en-US" sz="20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Slavery in North America</a:t>
            </a:r>
          </a:p>
        </p:txBody>
      </p:sp>
      <p:sp>
        <p:nvSpPr>
          <p:cNvPr id="27651" name="Rectangle 3"/>
          <p:cNvSpPr>
            <a:spLocks noGrp="1" noChangeArrowheads="1"/>
          </p:cNvSpPr>
          <p:nvPr>
            <p:ph type="body" idx="1"/>
          </p:nvPr>
        </p:nvSpPr>
        <p:spPr/>
        <p:txBody>
          <a:bodyPr/>
          <a:lstStyle/>
          <a:p>
            <a:pPr eaLnBrk="1" hangingPunct="1"/>
            <a:r>
              <a:rPr lang="en-US" smtClean="0"/>
              <a:t>Diseases took less of a toll in North America and living conditions were usually less brutal</a:t>
            </a:r>
          </a:p>
          <a:p>
            <a:pPr eaLnBrk="1" hangingPunct="1"/>
            <a:r>
              <a:rPr lang="en-US" smtClean="0"/>
              <a:t>Plantation owners imported large numbers of female slaves and encouraged their slaves to form families and bear children</a:t>
            </a:r>
          </a:p>
          <a:p>
            <a:pPr lvl="1" eaLnBrk="1" hangingPunct="1"/>
            <a:r>
              <a:rPr lang="en-US" smtClean="0"/>
              <a:t>Only about 5% of slaves delivered to the western hemisphere went to North America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slave_trade_1650-1860_b"/>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4638" y="1066800"/>
            <a:ext cx="8564562" cy="5010150"/>
          </a:xfrm>
          <a:noFill/>
          <a:ln>
            <a:solidFill>
              <a:schemeClr val="tx1"/>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Forms of Resistance</a:t>
            </a:r>
          </a:p>
        </p:txBody>
      </p:sp>
      <p:sp>
        <p:nvSpPr>
          <p:cNvPr id="29699" name="Rectangle 3"/>
          <p:cNvSpPr>
            <a:spLocks noGrp="1" noChangeArrowheads="1"/>
          </p:cNvSpPr>
          <p:nvPr>
            <p:ph type="body" idx="1"/>
          </p:nvPr>
        </p:nvSpPr>
        <p:spPr/>
        <p:txBody>
          <a:bodyPr/>
          <a:lstStyle/>
          <a:p>
            <a:pPr eaLnBrk="1" hangingPunct="1">
              <a:lnSpc>
                <a:spcPct val="90000"/>
              </a:lnSpc>
            </a:pPr>
            <a:r>
              <a:rPr lang="en-US" sz="2800" smtClean="0"/>
              <a:t>Work slowly</a:t>
            </a:r>
          </a:p>
          <a:p>
            <a:pPr eaLnBrk="1" hangingPunct="1">
              <a:lnSpc>
                <a:spcPct val="90000"/>
              </a:lnSpc>
            </a:pPr>
            <a:r>
              <a:rPr lang="en-US" sz="2800" smtClean="0"/>
              <a:t>Sabotage</a:t>
            </a:r>
          </a:p>
          <a:p>
            <a:pPr eaLnBrk="1" hangingPunct="1">
              <a:lnSpc>
                <a:spcPct val="90000"/>
              </a:lnSpc>
            </a:pPr>
            <a:r>
              <a:rPr lang="en-US" sz="2800" smtClean="0"/>
              <a:t>Runaway</a:t>
            </a:r>
          </a:p>
          <a:p>
            <a:pPr lvl="1" eaLnBrk="1" hangingPunct="1">
              <a:lnSpc>
                <a:spcPct val="90000"/>
              </a:lnSpc>
            </a:pPr>
            <a:r>
              <a:rPr lang="en-US" sz="2400" smtClean="0"/>
              <a:t>“Maroons” gathered together and built self-governing communities</a:t>
            </a:r>
          </a:p>
          <a:p>
            <a:pPr eaLnBrk="1" hangingPunct="1">
              <a:lnSpc>
                <a:spcPct val="90000"/>
              </a:lnSpc>
            </a:pPr>
            <a:r>
              <a:rPr lang="en-US" sz="2800" smtClean="0"/>
              <a:t>Revolt</a:t>
            </a:r>
          </a:p>
          <a:p>
            <a:pPr lvl="1" eaLnBrk="1" hangingPunct="1">
              <a:lnSpc>
                <a:spcPct val="90000"/>
              </a:lnSpc>
            </a:pPr>
            <a:r>
              <a:rPr lang="en-US" sz="2400" smtClean="0"/>
              <a:t>Slaves outnumbered the owners and supervisors so revolt was always a threat</a:t>
            </a:r>
          </a:p>
          <a:p>
            <a:pPr lvl="1" eaLnBrk="1" hangingPunct="1">
              <a:lnSpc>
                <a:spcPct val="90000"/>
              </a:lnSpc>
            </a:pPr>
            <a:r>
              <a:rPr lang="en-US" sz="2400" smtClean="0"/>
              <a:t>While causing much destruction, revolts were usually able to be suppressed because the owners had access to arms, horses, and military forces</a:t>
            </a:r>
          </a:p>
          <a:p>
            <a:pPr lvl="1" eaLnBrk="1" hangingPunct="1">
              <a:lnSpc>
                <a:spcPct val="90000"/>
              </a:lnSpc>
            </a:pPr>
            <a:endParaRPr lang="en-US" sz="24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Saint-Dominique</a:t>
            </a:r>
          </a:p>
        </p:txBody>
      </p:sp>
      <p:sp>
        <p:nvSpPr>
          <p:cNvPr id="30723" name="Rectangle 3"/>
          <p:cNvSpPr>
            <a:spLocks noGrp="1" noChangeArrowheads="1"/>
          </p:cNvSpPr>
          <p:nvPr>
            <p:ph type="body" sz="half" idx="1"/>
          </p:nvPr>
        </p:nvSpPr>
        <p:spPr>
          <a:xfrm>
            <a:off x="457200" y="1600200"/>
            <a:ext cx="3733800" cy="4525963"/>
          </a:xfrm>
          <a:ln>
            <a:solidFill>
              <a:schemeClr val="tx1"/>
            </a:solidFill>
            <a:miter lim="800000"/>
            <a:headEnd/>
            <a:tailEnd/>
          </a:ln>
        </p:spPr>
        <p:txBody>
          <a:bodyPr/>
          <a:lstStyle/>
          <a:p>
            <a:pPr eaLnBrk="1" hangingPunct="1">
              <a:lnSpc>
                <a:spcPct val="90000"/>
              </a:lnSpc>
            </a:pPr>
            <a:r>
              <a:rPr lang="en-US" sz="2400" smtClean="0"/>
              <a:t>The only revolt to successfully abolish slavery as an institution occurred on the French sugar colony of Saint Dominique in 1793</a:t>
            </a:r>
          </a:p>
          <a:p>
            <a:pPr eaLnBrk="1" hangingPunct="1">
              <a:lnSpc>
                <a:spcPct val="90000"/>
              </a:lnSpc>
            </a:pPr>
            <a:r>
              <a:rPr lang="en-US" sz="2400" smtClean="0"/>
              <a:t>The slaves declared independence from France, renamed the country Haiti, and established a self-governing republic in 1804</a:t>
            </a:r>
          </a:p>
          <a:p>
            <a:pPr eaLnBrk="1" hangingPunct="1">
              <a:lnSpc>
                <a:spcPct val="90000"/>
              </a:lnSpc>
            </a:pPr>
            <a:endParaRPr lang="en-US" sz="2400" smtClean="0"/>
          </a:p>
        </p:txBody>
      </p:sp>
      <p:pic>
        <p:nvPicPr>
          <p:cNvPr id="30724" name="Picture 5" descr="Toussain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43500" y="1600200"/>
            <a:ext cx="3048000" cy="3479800"/>
          </a:xfrm>
          <a:noFill/>
          <a:ln>
            <a:solidFill>
              <a:schemeClr val="tx1"/>
            </a:solidFill>
            <a:miter lim="800000"/>
            <a:headEnd/>
            <a:tailEnd/>
          </a:ln>
        </p:spPr>
      </p:pic>
      <p:sp>
        <p:nvSpPr>
          <p:cNvPr id="30725" name="Rectangle 7"/>
          <p:cNvSpPr>
            <a:spLocks noChangeArrowheads="1"/>
          </p:cNvSpPr>
          <p:nvPr/>
        </p:nvSpPr>
        <p:spPr bwMode="auto">
          <a:xfrm>
            <a:off x="4419600" y="5486400"/>
            <a:ext cx="41910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a:solidFill>
                  <a:schemeClr val="tx2"/>
                </a:solidFill>
              </a:rPr>
              <a:t>Francois-Dominique Toussaint was one of the military leaders of the Saint-Dominique revolt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History of African Slavery</a:t>
            </a:r>
          </a:p>
        </p:txBody>
      </p:sp>
      <p:sp>
        <p:nvSpPr>
          <p:cNvPr id="4099" name="Rectangle 3"/>
          <p:cNvSpPr>
            <a:spLocks noGrp="1" noChangeArrowheads="1"/>
          </p:cNvSpPr>
          <p:nvPr>
            <p:ph type="body" idx="1"/>
          </p:nvPr>
        </p:nvSpPr>
        <p:spPr>
          <a:xfrm>
            <a:off x="457200" y="1600200"/>
            <a:ext cx="4800600" cy="4525963"/>
          </a:xfrm>
        </p:spPr>
        <p:txBody>
          <a:bodyPr/>
          <a:lstStyle/>
          <a:p>
            <a:pPr eaLnBrk="1" hangingPunct="1">
              <a:lnSpc>
                <a:spcPct val="80000"/>
              </a:lnSpc>
            </a:pPr>
            <a:r>
              <a:rPr lang="en-US" sz="2800" smtClean="0"/>
              <a:t>Most slaves in Africa were war captives</a:t>
            </a:r>
          </a:p>
          <a:p>
            <a:pPr eaLnBrk="1" hangingPunct="1">
              <a:lnSpc>
                <a:spcPct val="80000"/>
              </a:lnSpc>
            </a:pPr>
            <a:r>
              <a:rPr lang="en-US" sz="2800" smtClean="0"/>
              <a:t>Once enslaved, an individual had no personal or civil rights</a:t>
            </a:r>
          </a:p>
          <a:p>
            <a:pPr eaLnBrk="1" hangingPunct="1">
              <a:lnSpc>
                <a:spcPct val="80000"/>
              </a:lnSpc>
            </a:pPr>
            <a:r>
              <a:rPr lang="en-US" sz="2800" smtClean="0"/>
              <a:t>Owners could order slaves to do any kind of work, punish them, and sell them as chattel</a:t>
            </a:r>
          </a:p>
          <a:p>
            <a:pPr eaLnBrk="1" hangingPunct="1">
              <a:lnSpc>
                <a:spcPct val="80000"/>
              </a:lnSpc>
            </a:pPr>
            <a:r>
              <a:rPr lang="en-US" sz="2800" smtClean="0"/>
              <a:t>Most slaves worked as cultivators</a:t>
            </a:r>
          </a:p>
        </p:txBody>
      </p:sp>
      <p:pic>
        <p:nvPicPr>
          <p:cNvPr id="4100" name="Picture 5" descr="fig.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905000"/>
            <a:ext cx="3006725" cy="4135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Abolitionists</a:t>
            </a:r>
          </a:p>
        </p:txBody>
      </p:sp>
      <p:sp>
        <p:nvSpPr>
          <p:cNvPr id="31747" name="Rectangle 3"/>
          <p:cNvSpPr>
            <a:spLocks noGrp="1" noChangeArrowheads="1"/>
          </p:cNvSpPr>
          <p:nvPr>
            <p:ph type="body" idx="1"/>
          </p:nvPr>
        </p:nvSpPr>
        <p:spPr/>
        <p:txBody>
          <a:bodyPr/>
          <a:lstStyle/>
          <a:p>
            <a:pPr eaLnBrk="1" hangingPunct="1"/>
            <a:r>
              <a:rPr lang="en-US" smtClean="0"/>
              <a:t>Former Slaves</a:t>
            </a:r>
          </a:p>
          <a:p>
            <a:pPr lvl="1" eaLnBrk="1" hangingPunct="1"/>
            <a:r>
              <a:rPr lang="en-US" smtClean="0"/>
              <a:t>Olaudah Equiano</a:t>
            </a:r>
          </a:p>
          <a:p>
            <a:pPr eaLnBrk="1" hangingPunct="1"/>
            <a:r>
              <a:rPr lang="en-US" smtClean="0"/>
              <a:t>Politicians</a:t>
            </a:r>
          </a:p>
          <a:p>
            <a:pPr lvl="1" eaLnBrk="1" hangingPunct="1"/>
            <a:r>
              <a:rPr lang="en-US" smtClean="0"/>
              <a:t>William Wilberforce</a:t>
            </a:r>
          </a:p>
          <a:p>
            <a:pPr eaLnBrk="1" hangingPunct="1"/>
            <a:r>
              <a:rPr lang="en-US" smtClean="0"/>
              <a:t>Religious Leaders</a:t>
            </a:r>
          </a:p>
          <a:p>
            <a:pPr lvl="1" eaLnBrk="1" hangingPunct="1"/>
            <a:r>
              <a:rPr lang="en-US" smtClean="0"/>
              <a:t>John Wesley</a:t>
            </a:r>
          </a:p>
          <a:p>
            <a:pPr eaLnBrk="1" hangingPunct="1"/>
            <a:r>
              <a:rPr lang="en-US" smtClean="0"/>
              <a:t>Revolutionaries</a:t>
            </a:r>
          </a:p>
          <a:p>
            <a:pPr lvl="1" eaLnBrk="1" hangingPunct="1"/>
            <a:r>
              <a:rPr lang="en-US" smtClean="0"/>
              <a:t>Simon Bolivar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4000" smtClean="0"/>
              <a:t>Former Slaves: Olaudah Equiano</a:t>
            </a:r>
          </a:p>
        </p:txBody>
      </p:sp>
      <p:sp>
        <p:nvSpPr>
          <p:cNvPr id="32771" name="Rectangle 3"/>
          <p:cNvSpPr>
            <a:spLocks noGrp="1" noChangeArrowheads="1"/>
          </p:cNvSpPr>
          <p:nvPr>
            <p:ph type="body" sz="half" idx="1"/>
          </p:nvPr>
        </p:nvSpPr>
        <p:spPr>
          <a:ln>
            <a:solidFill>
              <a:schemeClr val="tx1"/>
            </a:solidFill>
            <a:miter lim="800000"/>
            <a:headEnd/>
            <a:tailEnd/>
          </a:ln>
        </p:spPr>
        <p:txBody>
          <a:bodyPr/>
          <a:lstStyle/>
          <a:p>
            <a:pPr eaLnBrk="1" hangingPunct="1">
              <a:lnSpc>
                <a:spcPct val="90000"/>
              </a:lnSpc>
            </a:pPr>
            <a:r>
              <a:rPr lang="en-US" sz="2000" smtClean="0"/>
              <a:t>Equiano was originally from Benin and was captured by slave raiders when he was 10</a:t>
            </a:r>
          </a:p>
          <a:p>
            <a:pPr eaLnBrk="1" hangingPunct="1">
              <a:lnSpc>
                <a:spcPct val="90000"/>
              </a:lnSpc>
            </a:pPr>
            <a:r>
              <a:rPr lang="en-US" sz="2000" smtClean="0"/>
              <a:t>Spent 21 years as a slave and was able to save up enough money to buy his freedom</a:t>
            </a:r>
          </a:p>
          <a:p>
            <a:pPr eaLnBrk="1" hangingPunct="1">
              <a:lnSpc>
                <a:spcPct val="90000"/>
              </a:lnSpc>
            </a:pPr>
            <a:r>
              <a:rPr lang="en-US" sz="2000" smtClean="0"/>
              <a:t>In 1789 he published </a:t>
            </a:r>
            <a:r>
              <a:rPr lang="en-US" sz="2000" i="1" smtClean="0"/>
              <a:t>The Interesting Narrative of Olaudah Equiano, or Gustavus Vassa, the African, Written by Himself</a:t>
            </a:r>
            <a:endParaRPr lang="en-US" sz="2000" smtClean="0"/>
          </a:p>
          <a:p>
            <a:pPr eaLnBrk="1" hangingPunct="1">
              <a:lnSpc>
                <a:spcPct val="90000"/>
              </a:lnSpc>
            </a:pPr>
            <a:r>
              <a:rPr lang="en-US" sz="2000" smtClean="0"/>
              <a:t>Sold the book throughout Britain, undertaking lecture tours and actively campaigning to abolish the slave trade </a:t>
            </a:r>
          </a:p>
        </p:txBody>
      </p:sp>
      <p:pic>
        <p:nvPicPr>
          <p:cNvPr id="32772" name="Picture 4" descr="olaudah"/>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524000"/>
            <a:ext cx="3016250" cy="4694238"/>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Politicians: William Wilberforce</a:t>
            </a:r>
          </a:p>
        </p:txBody>
      </p:sp>
      <p:sp>
        <p:nvSpPr>
          <p:cNvPr id="33795" name="Rectangle 3"/>
          <p:cNvSpPr>
            <a:spLocks noGrp="1" noChangeArrowheads="1"/>
          </p:cNvSpPr>
          <p:nvPr>
            <p:ph type="body" sz="half" idx="1"/>
          </p:nvPr>
        </p:nvSpPr>
        <p:spPr>
          <a:ln>
            <a:solidFill>
              <a:schemeClr val="tx1"/>
            </a:solidFill>
            <a:miter lim="800000"/>
            <a:headEnd/>
            <a:tailEnd/>
          </a:ln>
        </p:spPr>
        <p:txBody>
          <a:bodyPr/>
          <a:lstStyle/>
          <a:p>
            <a:pPr eaLnBrk="1" hangingPunct="1">
              <a:lnSpc>
                <a:spcPct val="90000"/>
              </a:lnSpc>
            </a:pPr>
            <a:r>
              <a:rPr lang="en-US" sz="2800" smtClean="0"/>
              <a:t>English philanthropist elected to Parliament in 1780</a:t>
            </a:r>
          </a:p>
          <a:p>
            <a:pPr eaLnBrk="1" hangingPunct="1">
              <a:lnSpc>
                <a:spcPct val="90000"/>
              </a:lnSpc>
            </a:pPr>
            <a:r>
              <a:rPr lang="en-US" sz="2800" smtClean="0"/>
              <a:t>Delivered a stirring abolitionist speech to the House of Commons in 1789 and repeatedly introduced the Abolition Bill until it passed in 1807</a:t>
            </a:r>
          </a:p>
        </p:txBody>
      </p:sp>
      <p:pic>
        <p:nvPicPr>
          <p:cNvPr id="33796" name="Picture 5" descr="wilber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638800" y="2057400"/>
            <a:ext cx="2787650" cy="3775075"/>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title"/>
          </p:nvPr>
        </p:nvSpPr>
        <p:spPr/>
        <p:txBody>
          <a:bodyPr/>
          <a:lstStyle/>
          <a:p>
            <a:pPr eaLnBrk="1" hangingPunct="1"/>
            <a:r>
              <a:rPr lang="en-US" smtClean="0"/>
              <a:t>Religious Leaders: John Wesley</a:t>
            </a:r>
          </a:p>
        </p:txBody>
      </p:sp>
      <p:sp>
        <p:nvSpPr>
          <p:cNvPr id="34819" name="Rectangle 3"/>
          <p:cNvSpPr>
            <a:spLocks noGrp="1" noChangeArrowheads="1"/>
          </p:cNvSpPr>
          <p:nvPr>
            <p:ph type="body" sz="half" idx="1"/>
          </p:nvPr>
        </p:nvSpPr>
        <p:spPr>
          <a:xfrm>
            <a:off x="457200" y="1600200"/>
            <a:ext cx="3429000" cy="4525963"/>
          </a:xfrm>
          <a:ln>
            <a:solidFill>
              <a:schemeClr val="tx1"/>
            </a:solidFill>
            <a:miter lim="800000"/>
            <a:headEnd/>
            <a:tailEnd/>
          </a:ln>
        </p:spPr>
        <p:txBody>
          <a:bodyPr/>
          <a:lstStyle/>
          <a:p>
            <a:pPr eaLnBrk="1" hangingPunct="1"/>
            <a:r>
              <a:rPr lang="en-US" sz="2800" smtClean="0"/>
              <a:t>Founder of the Methodist Church</a:t>
            </a:r>
          </a:p>
          <a:p>
            <a:pPr eaLnBrk="1" hangingPunct="1"/>
            <a:r>
              <a:rPr lang="en-US" sz="2800" smtClean="0"/>
              <a:t>Published </a:t>
            </a:r>
            <a:r>
              <a:rPr lang="en-US" sz="2800" i="1" smtClean="0"/>
              <a:t>Thoughts Upon Slavery </a:t>
            </a:r>
            <a:r>
              <a:rPr lang="en-US" sz="2800" smtClean="0"/>
              <a:t>in 1774</a:t>
            </a:r>
          </a:p>
          <a:p>
            <a:pPr eaLnBrk="1" hangingPunct="1"/>
            <a:r>
              <a:rPr lang="en-US" sz="2800" smtClean="0"/>
              <a:t>On his deathbed he was reading Equiano’s </a:t>
            </a:r>
            <a:r>
              <a:rPr lang="en-US" sz="2800" i="1" smtClean="0"/>
              <a:t>Narrative</a:t>
            </a:r>
            <a:endParaRPr lang="en-US" sz="2800" smtClean="0"/>
          </a:p>
        </p:txBody>
      </p:sp>
      <p:pic>
        <p:nvPicPr>
          <p:cNvPr id="34820" name="Picture 5" descr="John Wesley (1703-179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953000" y="1905000"/>
            <a:ext cx="3419475" cy="41021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Revolutionaries: Simon Bolivar</a:t>
            </a:r>
          </a:p>
        </p:txBody>
      </p:sp>
      <p:sp>
        <p:nvSpPr>
          <p:cNvPr id="35843" name="Rectangle 3"/>
          <p:cNvSpPr>
            <a:spLocks noGrp="1" noChangeArrowheads="1"/>
          </p:cNvSpPr>
          <p:nvPr>
            <p:ph type="body" sz="half" idx="1"/>
          </p:nvPr>
        </p:nvSpPr>
        <p:spPr>
          <a:ln>
            <a:solidFill>
              <a:schemeClr val="tx1"/>
            </a:solidFill>
            <a:miter lim="800000"/>
            <a:headEnd/>
            <a:tailEnd/>
          </a:ln>
        </p:spPr>
        <p:txBody>
          <a:bodyPr/>
          <a:lstStyle/>
          <a:p>
            <a:pPr eaLnBrk="1" hangingPunct="1">
              <a:lnSpc>
                <a:spcPct val="90000"/>
              </a:lnSpc>
            </a:pPr>
            <a:r>
              <a:rPr lang="en-US" sz="2400" smtClean="0"/>
              <a:t>Inspired by George Washington and Enlightenment ideas, Bolivar took up arms against Spanish rule in 1811</a:t>
            </a:r>
          </a:p>
          <a:p>
            <a:pPr eaLnBrk="1" hangingPunct="1">
              <a:lnSpc>
                <a:spcPct val="90000"/>
              </a:lnSpc>
            </a:pPr>
            <a:r>
              <a:rPr lang="en-US" sz="2400" smtClean="0"/>
              <a:t>Freed slaves who joined his forces</a:t>
            </a:r>
          </a:p>
          <a:p>
            <a:pPr eaLnBrk="1" hangingPunct="1">
              <a:lnSpc>
                <a:spcPct val="90000"/>
              </a:lnSpc>
            </a:pPr>
            <a:r>
              <a:rPr lang="en-US" sz="2400" smtClean="0"/>
              <a:t>Provided constitutional guarantees of free status for all residents of Gran Columbia (Venezuela, Columbia, and Ecuador)</a:t>
            </a:r>
          </a:p>
        </p:txBody>
      </p:sp>
      <p:pic>
        <p:nvPicPr>
          <p:cNvPr id="35844" name="Picture 5" descr="Imagen de Simon Boliva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2590800"/>
            <a:ext cx="3208338" cy="2478088"/>
          </a:xfrm>
          <a:noFill/>
          <a:ln>
            <a:solidFill>
              <a:schemeClr val="tx1"/>
            </a:solid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4000" smtClean="0"/>
              <a:t>Timeline for Abolition of the Slave Trade</a:t>
            </a:r>
          </a:p>
        </p:txBody>
      </p:sp>
      <p:sp>
        <p:nvSpPr>
          <p:cNvPr id="36867" name="Rectangle 3"/>
          <p:cNvSpPr>
            <a:spLocks noGrp="1" noChangeArrowheads="1"/>
          </p:cNvSpPr>
          <p:nvPr>
            <p:ph type="body" idx="1"/>
          </p:nvPr>
        </p:nvSpPr>
        <p:spPr>
          <a:xfrm>
            <a:off x="0" y="1524000"/>
            <a:ext cx="8915400" cy="4525963"/>
          </a:xfrm>
        </p:spPr>
        <p:txBody>
          <a:bodyPr/>
          <a:lstStyle/>
          <a:p>
            <a:pPr eaLnBrk="1" hangingPunct="1">
              <a:lnSpc>
                <a:spcPct val="80000"/>
              </a:lnSpc>
            </a:pPr>
            <a:r>
              <a:rPr lang="en-US" sz="2000" smtClean="0"/>
              <a:t>1803: Denmark abolishes slave trade.</a:t>
            </a:r>
          </a:p>
          <a:p>
            <a:pPr eaLnBrk="1" hangingPunct="1">
              <a:lnSpc>
                <a:spcPct val="80000"/>
              </a:lnSpc>
            </a:pPr>
            <a:endParaRPr lang="en-US" sz="2000" smtClean="0"/>
          </a:p>
          <a:p>
            <a:pPr eaLnBrk="1" hangingPunct="1">
              <a:lnSpc>
                <a:spcPct val="80000"/>
              </a:lnSpc>
            </a:pPr>
            <a:r>
              <a:rPr lang="en-US" sz="2000" b="1" smtClean="0"/>
              <a:t>1807: Britain abolishes slave trade.</a:t>
            </a:r>
            <a:r>
              <a:rPr lang="en-US" sz="2000" smtClean="0"/>
              <a:t/>
            </a:r>
            <a:br>
              <a:rPr lang="en-US" sz="2000" smtClean="0"/>
            </a:br>
            <a:endParaRPr lang="en-US" sz="2000" smtClean="0"/>
          </a:p>
          <a:p>
            <a:pPr eaLnBrk="1" hangingPunct="1">
              <a:lnSpc>
                <a:spcPct val="80000"/>
              </a:lnSpc>
            </a:pPr>
            <a:r>
              <a:rPr lang="en-US" sz="2000" smtClean="0"/>
              <a:t>1807: U.S. passes legislation banning slave trade, to take effect 1808.</a:t>
            </a:r>
            <a:br>
              <a:rPr lang="en-US" sz="2000" smtClean="0"/>
            </a:br>
            <a:endParaRPr lang="en-US" sz="2000" smtClean="0"/>
          </a:p>
          <a:p>
            <a:pPr eaLnBrk="1" hangingPunct="1">
              <a:lnSpc>
                <a:spcPct val="80000"/>
              </a:lnSpc>
            </a:pPr>
            <a:r>
              <a:rPr lang="en-US" sz="2000" smtClean="0"/>
              <a:t>1810: British negotiate an agreement with Portugal calling for gradual abolition of slave trade in the South Atlantic.</a:t>
            </a:r>
            <a:br>
              <a:rPr lang="en-US" sz="2000" smtClean="0"/>
            </a:br>
            <a:endParaRPr lang="en-US" sz="2000" smtClean="0"/>
          </a:p>
          <a:p>
            <a:pPr eaLnBrk="1" hangingPunct="1">
              <a:lnSpc>
                <a:spcPct val="80000"/>
              </a:lnSpc>
            </a:pPr>
            <a:r>
              <a:rPr lang="en-US" sz="2000" smtClean="0"/>
              <a:t>1815: At the Congress of Vienna, the British pressure Spain, Portugal, France and the Netherlands to agree to abolish the slave trade (though Spain and Portugal are permitted a few years of continued slaving to replenish labor supplies).</a:t>
            </a:r>
          </a:p>
          <a:p>
            <a:pPr eaLnBrk="1" hangingPunct="1">
              <a:lnSpc>
                <a:spcPct val="80000"/>
              </a:lnSpc>
            </a:pPr>
            <a:endParaRPr lang="en-US" sz="2000" smtClean="0"/>
          </a:p>
          <a:p>
            <a:pPr eaLnBrk="1" hangingPunct="1">
              <a:lnSpc>
                <a:spcPct val="80000"/>
              </a:lnSpc>
            </a:pPr>
            <a:r>
              <a:rPr lang="en-US" sz="2000" smtClean="0"/>
              <a:t>1817: Great Britain and Spain sign a treaty prohibiting the slave trade: Spain agrees to end the slave trade north of the equator immediately, and south of the equator in 1820.  British naval vessels are given right to search suspected slavers.  Still, loopholes in the treaty undercut its goals and the slave trade continues strongly until 1830.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Slavery Continues</a:t>
            </a:r>
          </a:p>
        </p:txBody>
      </p:sp>
      <p:sp>
        <p:nvSpPr>
          <p:cNvPr id="37891" name="Rectangle 3"/>
          <p:cNvSpPr>
            <a:spLocks noGrp="1" noChangeArrowheads="1"/>
          </p:cNvSpPr>
          <p:nvPr>
            <p:ph type="body" sz="half" idx="1"/>
          </p:nvPr>
        </p:nvSpPr>
        <p:spPr>
          <a:xfrm>
            <a:off x="304800" y="1600200"/>
            <a:ext cx="3048000" cy="4525963"/>
          </a:xfrm>
          <a:ln>
            <a:solidFill>
              <a:schemeClr val="tx1"/>
            </a:solidFill>
            <a:miter lim="800000"/>
            <a:headEnd/>
            <a:tailEnd/>
          </a:ln>
        </p:spPr>
        <p:txBody>
          <a:bodyPr/>
          <a:lstStyle/>
          <a:p>
            <a:pPr eaLnBrk="1" hangingPunct="1">
              <a:lnSpc>
                <a:spcPct val="90000"/>
              </a:lnSpc>
            </a:pPr>
            <a:r>
              <a:rPr lang="en-US" sz="2400" smtClean="0"/>
              <a:t>Abolishing the slave trade did not end slavery</a:t>
            </a:r>
          </a:p>
          <a:p>
            <a:pPr eaLnBrk="1" hangingPunct="1">
              <a:lnSpc>
                <a:spcPct val="90000"/>
              </a:lnSpc>
            </a:pPr>
            <a:r>
              <a:rPr lang="en-US" sz="2400" smtClean="0"/>
              <a:t>British ships patrolled the west coast of Africa to halt illegal trade</a:t>
            </a:r>
          </a:p>
          <a:p>
            <a:pPr eaLnBrk="1" hangingPunct="1">
              <a:lnSpc>
                <a:spcPct val="90000"/>
              </a:lnSpc>
            </a:pPr>
            <a:r>
              <a:rPr lang="en-US" sz="2400" smtClean="0"/>
              <a:t>The last documented ship that carried slaves across the Atlantic arrived in Cuba in 1867</a:t>
            </a:r>
          </a:p>
        </p:txBody>
      </p:sp>
      <p:pic>
        <p:nvPicPr>
          <p:cNvPr id="37892" name="Picture 4" descr="Henrietta Marie, Mel Fisher MAritime Heritage Society, Portugues Slave Ship"/>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03625" y="2046288"/>
            <a:ext cx="5311775" cy="3363912"/>
          </a:xfrm>
          <a:noFill/>
          <a:ln>
            <a:solidFill>
              <a:schemeClr val="tx1"/>
            </a:solid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Timeline for Abolition of Slavery</a:t>
            </a:r>
          </a:p>
        </p:txBody>
      </p:sp>
      <p:sp>
        <p:nvSpPr>
          <p:cNvPr id="38915" name="Rectangle 3"/>
          <p:cNvSpPr>
            <a:spLocks noGrp="1" noChangeArrowheads="1"/>
          </p:cNvSpPr>
          <p:nvPr>
            <p:ph type="body" idx="1"/>
          </p:nvPr>
        </p:nvSpPr>
        <p:spPr>
          <a:xfrm>
            <a:off x="152400" y="1600200"/>
            <a:ext cx="8763000" cy="4525963"/>
          </a:xfrm>
        </p:spPr>
        <p:txBody>
          <a:bodyPr/>
          <a:lstStyle/>
          <a:p>
            <a:pPr eaLnBrk="1" hangingPunct="1">
              <a:lnSpc>
                <a:spcPct val="90000"/>
              </a:lnSpc>
            </a:pPr>
            <a:r>
              <a:rPr lang="en-GB" sz="2400" smtClean="0"/>
              <a:t>1813:  Gradual emancipation adopted in Argentina.</a:t>
            </a:r>
          </a:p>
          <a:p>
            <a:pPr eaLnBrk="1" hangingPunct="1">
              <a:lnSpc>
                <a:spcPct val="90000"/>
              </a:lnSpc>
            </a:pPr>
            <a:r>
              <a:rPr lang="en-GB" sz="2400" smtClean="0"/>
              <a:t>1814:  Gradual emancipation begins in Colombia.</a:t>
            </a:r>
          </a:p>
          <a:p>
            <a:pPr eaLnBrk="1" hangingPunct="1">
              <a:lnSpc>
                <a:spcPct val="90000"/>
              </a:lnSpc>
            </a:pPr>
            <a:r>
              <a:rPr lang="en-GB" sz="2400" smtClean="0"/>
              <a:t>1823:  Slavery abolished in Chile.</a:t>
            </a:r>
          </a:p>
          <a:p>
            <a:pPr eaLnBrk="1" hangingPunct="1">
              <a:lnSpc>
                <a:spcPct val="90000"/>
              </a:lnSpc>
            </a:pPr>
            <a:r>
              <a:rPr lang="en-GB" sz="2400" smtClean="0"/>
              <a:t>1824:  Slavery abolished in Central America.</a:t>
            </a:r>
          </a:p>
          <a:p>
            <a:pPr eaLnBrk="1" hangingPunct="1">
              <a:lnSpc>
                <a:spcPct val="90000"/>
              </a:lnSpc>
            </a:pPr>
            <a:r>
              <a:rPr lang="en-GB" sz="2400" smtClean="0"/>
              <a:t>1829:  Slavery abolished in Mexico.</a:t>
            </a:r>
          </a:p>
          <a:p>
            <a:pPr eaLnBrk="1" hangingPunct="1">
              <a:lnSpc>
                <a:spcPct val="90000"/>
              </a:lnSpc>
            </a:pPr>
            <a:r>
              <a:rPr lang="en-GB" sz="2400" smtClean="0"/>
              <a:t>1831:  Slavery abolished in Bolivia.</a:t>
            </a:r>
          </a:p>
          <a:p>
            <a:pPr eaLnBrk="1" hangingPunct="1">
              <a:lnSpc>
                <a:spcPct val="90000"/>
              </a:lnSpc>
            </a:pPr>
            <a:r>
              <a:rPr lang="en-GB" sz="2400" b="1" smtClean="0"/>
              <a:t>1833:  Abolition of Slavery Act passed in Britain which results in complete emancipation by 1838.</a:t>
            </a:r>
          </a:p>
          <a:p>
            <a:pPr eaLnBrk="1" hangingPunct="1">
              <a:lnSpc>
                <a:spcPct val="90000"/>
              </a:lnSpc>
            </a:pPr>
            <a:r>
              <a:rPr lang="en-GB" sz="2400" smtClean="0"/>
              <a:t>1842:  Slavery abolished in Uruguay.</a:t>
            </a:r>
          </a:p>
          <a:p>
            <a:pPr eaLnBrk="1" hangingPunct="1">
              <a:lnSpc>
                <a:spcPct val="90000"/>
              </a:lnSpc>
            </a:pPr>
            <a:r>
              <a:rPr lang="en-GB" sz="2400" smtClean="0"/>
              <a:t>1848:  Slavery abolished in all French and Danish colonies.</a:t>
            </a:r>
          </a:p>
          <a:p>
            <a:pPr eaLnBrk="1" hangingPunct="1">
              <a:lnSpc>
                <a:spcPct val="90000"/>
              </a:lnSpc>
            </a:pPr>
            <a:r>
              <a:rPr lang="en-GB" sz="2400" smtClean="0"/>
              <a:t>1851:  Slavery abolished in Ecuador.</a:t>
            </a:r>
          </a:p>
          <a:p>
            <a:pPr eaLnBrk="1" hangingPunct="1">
              <a:lnSpc>
                <a:spcPct val="90000"/>
              </a:lnSpc>
            </a:pPr>
            <a:endParaRPr lang="en-GB"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Timeline for Abolition of Slavery</a:t>
            </a:r>
          </a:p>
        </p:txBody>
      </p:sp>
      <p:sp>
        <p:nvSpPr>
          <p:cNvPr id="39939" name="Rectangle 3"/>
          <p:cNvSpPr>
            <a:spLocks noGrp="1" noChangeArrowheads="1"/>
          </p:cNvSpPr>
          <p:nvPr>
            <p:ph type="body" idx="1"/>
          </p:nvPr>
        </p:nvSpPr>
        <p:spPr>
          <a:xfrm>
            <a:off x="228600" y="1600200"/>
            <a:ext cx="8915400" cy="4525963"/>
          </a:xfrm>
        </p:spPr>
        <p:txBody>
          <a:bodyPr/>
          <a:lstStyle/>
          <a:p>
            <a:pPr eaLnBrk="1" hangingPunct="1">
              <a:lnSpc>
                <a:spcPct val="80000"/>
              </a:lnSpc>
            </a:pPr>
            <a:r>
              <a:rPr lang="en-GB" sz="2800" smtClean="0"/>
              <a:t>1854:  Slavery abolished in Peru and Venezuela.</a:t>
            </a:r>
          </a:p>
          <a:p>
            <a:pPr eaLnBrk="1" hangingPunct="1">
              <a:lnSpc>
                <a:spcPct val="80000"/>
              </a:lnSpc>
            </a:pPr>
            <a:r>
              <a:rPr lang="en-GB" sz="2800" smtClean="0"/>
              <a:t>1863:  Emancipation Proclamation issued in the U.S.</a:t>
            </a:r>
          </a:p>
          <a:p>
            <a:pPr eaLnBrk="1" hangingPunct="1">
              <a:lnSpc>
                <a:spcPct val="80000"/>
              </a:lnSpc>
            </a:pPr>
            <a:r>
              <a:rPr lang="en-GB" sz="2800" smtClean="0"/>
              <a:t>1863:  Slavery abolished in all Dutch colonies.</a:t>
            </a:r>
          </a:p>
          <a:p>
            <a:pPr eaLnBrk="1" hangingPunct="1">
              <a:lnSpc>
                <a:spcPct val="80000"/>
              </a:lnSpc>
            </a:pPr>
            <a:r>
              <a:rPr lang="en-GB" sz="2800" smtClean="0"/>
              <a:t>1865:  Slavery abolished in the U.S. as a result of the Thirteenth Amendment to the Constitution and the end of the Civil War.</a:t>
            </a:r>
          </a:p>
          <a:p>
            <a:pPr eaLnBrk="1" hangingPunct="1">
              <a:lnSpc>
                <a:spcPct val="80000"/>
              </a:lnSpc>
            </a:pPr>
            <a:r>
              <a:rPr lang="en-GB" sz="2800" smtClean="0"/>
              <a:t>1871:  Gradual emancipation initiated in Brazil.</a:t>
            </a:r>
          </a:p>
          <a:p>
            <a:pPr eaLnBrk="1" hangingPunct="1">
              <a:lnSpc>
                <a:spcPct val="80000"/>
              </a:lnSpc>
            </a:pPr>
            <a:r>
              <a:rPr lang="en-GB" sz="2800" smtClean="0"/>
              <a:t>1873:  Slavery abolished in Puerto Rico.</a:t>
            </a:r>
          </a:p>
          <a:p>
            <a:pPr eaLnBrk="1" hangingPunct="1">
              <a:lnSpc>
                <a:spcPct val="80000"/>
              </a:lnSpc>
            </a:pPr>
            <a:r>
              <a:rPr lang="en-GB" sz="2800" smtClean="0"/>
              <a:t>1886:  Slavery abolished in Cuba.</a:t>
            </a:r>
          </a:p>
          <a:p>
            <a:pPr eaLnBrk="1" hangingPunct="1">
              <a:lnSpc>
                <a:spcPct val="80000"/>
              </a:lnSpc>
            </a:pPr>
            <a:r>
              <a:rPr lang="en-GB" sz="2800" smtClean="0"/>
              <a:t>1888:  Slavery abolished in Brazil.</a:t>
            </a:r>
          </a:p>
          <a:p>
            <a:pPr eaLnBrk="1" hangingPunct="1">
              <a:lnSpc>
                <a:spcPct val="80000"/>
              </a:lnSpc>
            </a:pPr>
            <a:r>
              <a:rPr lang="en-GB" sz="2800" smtClean="0"/>
              <a:t>1960s:  Slavery abolished in Saudi Arabia and Angola</a:t>
            </a:r>
            <a:endParaRPr lang="en-US" sz="2800" smtClean="0"/>
          </a:p>
          <a:p>
            <a:pPr eaLnBrk="1" hangingPunct="1">
              <a:lnSpc>
                <a:spcPct val="80000"/>
              </a:lnSpc>
            </a:pPr>
            <a:endParaRPr lang="en-US" sz="28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Emancipation Proclamation</a:t>
            </a:r>
          </a:p>
        </p:txBody>
      </p:sp>
      <p:sp>
        <p:nvSpPr>
          <p:cNvPr id="40963" name="Rectangle 3"/>
          <p:cNvSpPr>
            <a:spLocks noGrp="1" noChangeArrowheads="1"/>
          </p:cNvSpPr>
          <p:nvPr>
            <p:ph type="body" sz="half" idx="1"/>
          </p:nvPr>
        </p:nvSpPr>
        <p:spPr>
          <a:xfrm>
            <a:off x="457200" y="1722438"/>
            <a:ext cx="5029200" cy="4525962"/>
          </a:xfrm>
          <a:ln>
            <a:solidFill>
              <a:schemeClr val="tx1"/>
            </a:solidFill>
            <a:miter lim="800000"/>
            <a:headEnd/>
            <a:tailEnd/>
          </a:ln>
        </p:spPr>
        <p:txBody>
          <a:bodyPr/>
          <a:lstStyle/>
          <a:p>
            <a:pPr eaLnBrk="1" hangingPunct="1">
              <a:lnSpc>
                <a:spcPct val="90000"/>
              </a:lnSpc>
            </a:pPr>
            <a:r>
              <a:rPr lang="en-US" sz="2400" smtClean="0"/>
              <a:t>Issued by President Lincoln after the Federal victory at Antietam</a:t>
            </a:r>
          </a:p>
          <a:p>
            <a:pPr eaLnBrk="1" hangingPunct="1">
              <a:lnSpc>
                <a:spcPct val="90000"/>
              </a:lnSpc>
            </a:pPr>
            <a:r>
              <a:rPr lang="en-US" sz="2400" smtClean="0"/>
              <a:t>“That on the first day of January, in the year of our Lord one thousand eight hundred and sixty-three, all persons held as slaves within any State or designated part of a State, the people whereof shall then be in rebellion against the United States, shall be then, thenceforward, and forever free…”</a:t>
            </a:r>
          </a:p>
        </p:txBody>
      </p:sp>
      <p:pic>
        <p:nvPicPr>
          <p:cNvPr id="40964" name="Picture 5" descr="Portrait of Abraham Lincol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1790700"/>
            <a:ext cx="2605088" cy="4152900"/>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History of African Slavery</a:t>
            </a:r>
          </a:p>
        </p:txBody>
      </p:sp>
      <p:sp>
        <p:nvSpPr>
          <p:cNvPr id="5123" name="Rectangle 3"/>
          <p:cNvSpPr>
            <a:spLocks noGrp="1" noChangeArrowheads="1"/>
          </p:cNvSpPr>
          <p:nvPr>
            <p:ph type="body" idx="1"/>
          </p:nvPr>
        </p:nvSpPr>
        <p:spPr/>
        <p:txBody>
          <a:bodyPr/>
          <a:lstStyle/>
          <a:p>
            <a:pPr eaLnBrk="1" hangingPunct="1"/>
            <a:r>
              <a:rPr lang="en-US" smtClean="0"/>
              <a:t>African law did not recognize individual land ownership so wealth and power in Africa came from not owning land but by controlling the human labor that made it productive</a:t>
            </a:r>
          </a:p>
          <a:p>
            <a:pPr eaLnBrk="1" hangingPunct="1"/>
            <a:r>
              <a:rPr lang="en-US" smtClean="0"/>
              <a:t>Slaves were a form of investment and a sign of wealth</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z="3200" smtClean="0"/>
              <a:t>Impact of Emancipation Proclamation on Confederate Diplomatic Efforts</a:t>
            </a:r>
          </a:p>
        </p:txBody>
      </p:sp>
      <p:sp>
        <p:nvSpPr>
          <p:cNvPr id="41987" name="Rectangle 3"/>
          <p:cNvSpPr>
            <a:spLocks noGrp="1" noChangeArrowheads="1"/>
          </p:cNvSpPr>
          <p:nvPr>
            <p:ph type="body" idx="1"/>
          </p:nvPr>
        </p:nvSpPr>
        <p:spPr/>
        <p:txBody>
          <a:bodyPr/>
          <a:lstStyle/>
          <a:p>
            <a:pPr eaLnBrk="1" hangingPunct="1"/>
            <a:r>
              <a:rPr lang="en-US" smtClean="0"/>
              <a:t>“… the feeling against slavery in England is so strong that no public man there dares extend a hand to help us… There is no government in Europe that dares help us in a struggle which can be suspected of having for its result, directly or indirectly, the fortification or perpetuation of slavery.  Of that I am certain” </a:t>
            </a:r>
          </a:p>
          <a:p>
            <a:pPr lvl="1" eaLnBrk="1" hangingPunct="1"/>
            <a:r>
              <a:rPr lang="en-US" smtClean="0"/>
              <a:t>William Yancey, Confederate politician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Impact of Slave Trade in Africa</a:t>
            </a:r>
          </a:p>
        </p:txBody>
      </p:sp>
      <p:sp>
        <p:nvSpPr>
          <p:cNvPr id="43011" name="Rectangle 3"/>
          <p:cNvSpPr>
            <a:spLocks noGrp="1" noChangeArrowheads="1"/>
          </p:cNvSpPr>
          <p:nvPr>
            <p:ph type="body" sz="half" idx="1"/>
          </p:nvPr>
        </p:nvSpPr>
        <p:spPr>
          <a:xfrm>
            <a:off x="228600" y="1600200"/>
            <a:ext cx="4648200" cy="4876800"/>
          </a:xfrm>
          <a:ln>
            <a:solidFill>
              <a:schemeClr val="tx1"/>
            </a:solidFill>
            <a:miter lim="800000"/>
            <a:headEnd/>
            <a:tailEnd/>
          </a:ln>
        </p:spPr>
        <p:txBody>
          <a:bodyPr/>
          <a:lstStyle/>
          <a:p>
            <a:pPr eaLnBrk="1" hangingPunct="1">
              <a:lnSpc>
                <a:spcPct val="90000"/>
              </a:lnSpc>
            </a:pPr>
            <a:r>
              <a:rPr lang="en-US" sz="2400" smtClean="0"/>
              <a:t>Mixed</a:t>
            </a:r>
          </a:p>
          <a:p>
            <a:pPr lvl="1" eaLnBrk="1" hangingPunct="1">
              <a:lnSpc>
                <a:spcPct val="90000"/>
              </a:lnSpc>
            </a:pPr>
            <a:r>
              <a:rPr lang="en-US" sz="2000" smtClean="0"/>
              <a:t>Some states like Rwanda largely escaped the slave trade through resistance and geography</a:t>
            </a:r>
          </a:p>
          <a:p>
            <a:pPr lvl="1" eaLnBrk="1" hangingPunct="1">
              <a:lnSpc>
                <a:spcPct val="90000"/>
              </a:lnSpc>
            </a:pPr>
            <a:r>
              <a:rPr lang="en-US" sz="2000" smtClean="0"/>
              <a:t>Some like Senegal in west Africa were hit very hard</a:t>
            </a:r>
          </a:p>
          <a:p>
            <a:pPr lvl="1" eaLnBrk="1" hangingPunct="1">
              <a:lnSpc>
                <a:spcPct val="90000"/>
              </a:lnSpc>
            </a:pPr>
            <a:r>
              <a:rPr lang="en-US" sz="2000" smtClean="0"/>
              <a:t>Other societies benefited economically from selling slaves, trading, or operating ports</a:t>
            </a:r>
          </a:p>
          <a:p>
            <a:pPr lvl="1" eaLnBrk="1" hangingPunct="1">
              <a:lnSpc>
                <a:spcPct val="90000"/>
              </a:lnSpc>
            </a:pPr>
            <a:r>
              <a:rPr lang="en-US" sz="2000" smtClean="0"/>
              <a:t>As abolition took root in the 19</a:t>
            </a:r>
            <a:r>
              <a:rPr lang="en-US" sz="2000" baseline="30000" smtClean="0"/>
              <a:t>th</a:t>
            </a:r>
            <a:r>
              <a:rPr lang="en-US" sz="2000" smtClean="0"/>
              <a:t> Century some African merchants even complained about the lose of their livelihood</a:t>
            </a:r>
          </a:p>
          <a:p>
            <a:pPr eaLnBrk="1" hangingPunct="1">
              <a:lnSpc>
                <a:spcPct val="90000"/>
              </a:lnSpc>
            </a:pPr>
            <a:r>
              <a:rPr lang="en-US" sz="2400" smtClean="0"/>
              <a:t>On the whole, however, the slave trade devastated Africa</a:t>
            </a:r>
          </a:p>
        </p:txBody>
      </p:sp>
      <p:pic>
        <p:nvPicPr>
          <p:cNvPr id="43012" name="Picture 4" descr="goree_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752600"/>
            <a:ext cx="3519488"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Rectangle 5"/>
          <p:cNvSpPr>
            <a:spLocks noChangeArrowheads="1"/>
          </p:cNvSpPr>
          <p:nvPr/>
        </p:nvSpPr>
        <p:spPr bwMode="auto">
          <a:xfrm>
            <a:off x="5410200" y="5715000"/>
            <a:ext cx="2971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a:solidFill>
                  <a:schemeClr val="tx2"/>
                </a:solidFill>
              </a:rPr>
              <a:t>“Door of No Return” on Goree Island off the coast of Senegal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Impact of Slave Trade in Africa</a:t>
            </a:r>
          </a:p>
        </p:txBody>
      </p:sp>
      <p:sp>
        <p:nvSpPr>
          <p:cNvPr id="44035" name="Rectangle 3"/>
          <p:cNvSpPr>
            <a:spLocks noGrp="1" noChangeArrowheads="1"/>
          </p:cNvSpPr>
          <p:nvPr>
            <p:ph type="body" sz="half" idx="1"/>
          </p:nvPr>
        </p:nvSpPr>
        <p:spPr>
          <a:ln>
            <a:solidFill>
              <a:schemeClr val="tx1"/>
            </a:solidFill>
            <a:miter lim="800000"/>
            <a:headEnd/>
            <a:tailEnd/>
          </a:ln>
        </p:spPr>
        <p:txBody>
          <a:bodyPr/>
          <a:lstStyle/>
          <a:p>
            <a:pPr eaLnBrk="1" hangingPunct="1"/>
            <a:r>
              <a:rPr lang="en-US" sz="2400" smtClean="0"/>
              <a:t>The Atlantic Slave Trade deprived Africa of about 16 million people and the continuing Islamic slave trade consumed another several million</a:t>
            </a:r>
          </a:p>
          <a:p>
            <a:pPr eaLnBrk="1" hangingPunct="1"/>
            <a:r>
              <a:rPr lang="en-US" sz="2400" smtClean="0"/>
              <a:t>Overall the African population rose thanks partly to the introduction of more nutritious food from the Americas</a:t>
            </a:r>
          </a:p>
        </p:txBody>
      </p:sp>
      <p:pic>
        <p:nvPicPr>
          <p:cNvPr id="44036" name="Picture 4" descr="peanut_plant"/>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83200" y="1535113"/>
            <a:ext cx="2870200" cy="3951287"/>
          </a:xfrm>
          <a:noFill/>
        </p:spPr>
      </p:pic>
      <p:sp>
        <p:nvSpPr>
          <p:cNvPr id="44037" name="Rectangle 5"/>
          <p:cNvSpPr>
            <a:spLocks noChangeArrowheads="1"/>
          </p:cNvSpPr>
          <p:nvPr/>
        </p:nvSpPr>
        <p:spPr bwMode="auto">
          <a:xfrm>
            <a:off x="4724400" y="5715000"/>
            <a:ext cx="41910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a:solidFill>
                  <a:schemeClr val="tx2"/>
                </a:solidFill>
              </a:rPr>
              <a:t>Peanuts were one of several crops introduced to Africa from the Americas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Impact of Slave Trade in Africa</a:t>
            </a:r>
          </a:p>
        </p:txBody>
      </p:sp>
      <p:sp>
        <p:nvSpPr>
          <p:cNvPr id="45059" name="Rectangle 3"/>
          <p:cNvSpPr>
            <a:spLocks noGrp="1" noChangeArrowheads="1"/>
          </p:cNvSpPr>
          <p:nvPr>
            <p:ph type="body" idx="1"/>
          </p:nvPr>
        </p:nvSpPr>
        <p:spPr/>
        <p:txBody>
          <a:bodyPr/>
          <a:lstStyle/>
          <a:p>
            <a:pPr eaLnBrk="1" hangingPunct="1"/>
            <a:r>
              <a:rPr lang="en-US" sz="2800" smtClean="0"/>
              <a:t>The slave trade distorted African sex ratios</a:t>
            </a:r>
          </a:p>
          <a:p>
            <a:pPr lvl="1" eaLnBrk="1" hangingPunct="1"/>
            <a:r>
              <a:rPr lang="en-US" sz="2400" smtClean="0"/>
              <a:t>Approximately 2/3 of all exported slaves were male</a:t>
            </a:r>
          </a:p>
          <a:p>
            <a:pPr eaLnBrk="1" hangingPunct="1"/>
            <a:r>
              <a:rPr lang="en-US" sz="2800" smtClean="0"/>
              <a:t>Slavers preferred young men between the ages of 14 and 35 to maximize investment potential and be suitable for hard labor</a:t>
            </a:r>
          </a:p>
          <a:p>
            <a:pPr eaLnBrk="1" hangingPunct="1"/>
            <a:r>
              <a:rPr lang="en-US" sz="2800" smtClean="0"/>
              <a:t>The sexual imbalance in some parts of Africa such as Angola encouraged polygamy and caused women to take on duties that had previously been the responsibility of men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Impact of Slave Trade in Africa</a:t>
            </a:r>
          </a:p>
        </p:txBody>
      </p:sp>
      <p:sp>
        <p:nvSpPr>
          <p:cNvPr id="46083" name="Rectangle 3"/>
          <p:cNvSpPr>
            <a:spLocks noGrp="1" noChangeArrowheads="1"/>
          </p:cNvSpPr>
          <p:nvPr>
            <p:ph type="body" sz="half" idx="1"/>
          </p:nvPr>
        </p:nvSpPr>
        <p:spPr>
          <a:xfrm>
            <a:off x="304800" y="1600200"/>
            <a:ext cx="3657600" cy="4525963"/>
          </a:xfrm>
          <a:ln>
            <a:solidFill>
              <a:schemeClr val="tx1"/>
            </a:solidFill>
            <a:miter lim="800000"/>
            <a:headEnd/>
            <a:tailEnd/>
          </a:ln>
        </p:spPr>
        <p:txBody>
          <a:bodyPr/>
          <a:lstStyle/>
          <a:p>
            <a:pPr eaLnBrk="1" hangingPunct="1">
              <a:lnSpc>
                <a:spcPct val="90000"/>
              </a:lnSpc>
            </a:pPr>
            <a:r>
              <a:rPr lang="en-US" sz="2400" smtClean="0"/>
              <a:t>The slave trade brought firearms to such African societies as Asante, Dahomey, and Oyo and this increased violence</a:t>
            </a:r>
          </a:p>
          <a:p>
            <a:pPr eaLnBrk="1" hangingPunct="1">
              <a:lnSpc>
                <a:spcPct val="90000"/>
              </a:lnSpc>
            </a:pPr>
            <a:r>
              <a:rPr lang="en-US" sz="2400" smtClean="0"/>
              <a:t>In the 18</a:t>
            </a:r>
            <a:r>
              <a:rPr lang="en-US" sz="2400" baseline="30000" smtClean="0"/>
              <a:t>th</a:t>
            </a:r>
            <a:r>
              <a:rPr lang="en-US" sz="2400" smtClean="0"/>
              <a:t> Century, Dahomey expanded rapidly, absorbed neighboring societies, and fielded an army that was largely a slave-raiding force</a:t>
            </a:r>
          </a:p>
        </p:txBody>
      </p:sp>
      <p:pic>
        <p:nvPicPr>
          <p:cNvPr id="46084" name="Picture 4" descr="A Map of the West African Kingdoms"/>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267200" y="2057400"/>
            <a:ext cx="4516438" cy="3494088"/>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African Diaspora</a:t>
            </a:r>
          </a:p>
        </p:txBody>
      </p:sp>
      <p:sp>
        <p:nvSpPr>
          <p:cNvPr id="47107" name="Rectangle 3"/>
          <p:cNvSpPr>
            <a:spLocks noGrp="1" noChangeArrowheads="1"/>
          </p:cNvSpPr>
          <p:nvPr>
            <p:ph type="body" idx="1"/>
          </p:nvPr>
        </p:nvSpPr>
        <p:spPr/>
        <p:txBody>
          <a:bodyPr/>
          <a:lstStyle/>
          <a:p>
            <a:pPr eaLnBrk="1" hangingPunct="1"/>
            <a:r>
              <a:rPr lang="en-US" sz="2800" smtClean="0"/>
              <a:t>Obviously, the main contribution slaves brought to the western hemisphere was an incredible amount of labor, without which the prosperous new societies could not have developed</a:t>
            </a:r>
          </a:p>
          <a:p>
            <a:pPr eaLnBrk="1" hangingPunct="1"/>
            <a:r>
              <a:rPr lang="en-US" sz="2800" smtClean="0"/>
              <a:t>However they brought other contributions as well:</a:t>
            </a:r>
          </a:p>
          <a:p>
            <a:pPr lvl="1" eaLnBrk="1" hangingPunct="1"/>
            <a:r>
              <a:rPr lang="en-US" sz="2400" smtClean="0"/>
              <a:t>Slaves built hybrid cultural traditions made up of African, European, and American elements</a:t>
            </a:r>
          </a:p>
          <a:p>
            <a:pPr lvl="1" eaLnBrk="1" hangingPunct="1"/>
            <a:r>
              <a:rPr lang="en-US" sz="2400" smtClean="0"/>
              <a:t>Influenced language by creating tongues that drew on several African and European languages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Gullah</a:t>
            </a:r>
          </a:p>
        </p:txBody>
      </p:sp>
      <p:sp>
        <p:nvSpPr>
          <p:cNvPr id="48131" name="Rectangle 3"/>
          <p:cNvSpPr>
            <a:spLocks noGrp="1" noChangeArrowheads="1"/>
          </p:cNvSpPr>
          <p:nvPr>
            <p:ph type="body" idx="1"/>
          </p:nvPr>
        </p:nvSpPr>
        <p:spPr>
          <a:xfrm>
            <a:off x="457200" y="1600200"/>
            <a:ext cx="4343400" cy="4525963"/>
          </a:xfrm>
        </p:spPr>
        <p:txBody>
          <a:bodyPr/>
          <a:lstStyle/>
          <a:p>
            <a:pPr eaLnBrk="1" hangingPunct="1">
              <a:lnSpc>
                <a:spcPct val="90000"/>
              </a:lnSpc>
            </a:pPr>
            <a:r>
              <a:rPr lang="en-US" sz="2000" smtClean="0"/>
              <a:t>For several reasons, Africans, both as slaves and free, enjoyed a relative amount of self-sufficiency in the Sea Islands off of South Carolina</a:t>
            </a:r>
          </a:p>
          <a:p>
            <a:pPr eaLnBrk="1" hangingPunct="1">
              <a:lnSpc>
                <a:spcPct val="90000"/>
              </a:lnSpc>
            </a:pPr>
            <a:r>
              <a:rPr lang="en-US" sz="2000" smtClean="0"/>
              <a:t>Their culture maintained much of its original characteristics as it encountered American culture</a:t>
            </a:r>
          </a:p>
          <a:p>
            <a:pPr eaLnBrk="1" hangingPunct="1">
              <a:lnSpc>
                <a:spcPct val="90000"/>
              </a:lnSpc>
            </a:pPr>
            <a:r>
              <a:rPr lang="en-US" sz="2000" smtClean="0"/>
              <a:t>For example, most of the Gullah vocabulary is of English origin, but the grammar and major elements of pronunciation come from a number of West African languages </a:t>
            </a:r>
          </a:p>
        </p:txBody>
      </p:sp>
      <p:pic>
        <p:nvPicPr>
          <p:cNvPr id="48132" name="Picture 5" descr="1160-gullah_island_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62200"/>
            <a:ext cx="3455988" cy="2514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Gullah</a:t>
            </a:r>
          </a:p>
        </p:txBody>
      </p:sp>
      <p:sp>
        <p:nvSpPr>
          <p:cNvPr id="49155" name="Rectangle 3"/>
          <p:cNvSpPr>
            <a:spLocks noGrp="1" noChangeArrowheads="1"/>
          </p:cNvSpPr>
          <p:nvPr>
            <p:ph type="body" idx="1"/>
          </p:nvPr>
        </p:nvSpPr>
        <p:spPr/>
        <p:txBody>
          <a:bodyPr/>
          <a:lstStyle/>
          <a:p>
            <a:pPr eaLnBrk="1" hangingPunct="1">
              <a:lnSpc>
                <a:spcPct val="80000"/>
              </a:lnSpc>
              <a:spcBef>
                <a:spcPct val="0"/>
              </a:spcBef>
            </a:pPr>
            <a:r>
              <a:rPr lang="en-US" sz="2400" b="1" smtClean="0"/>
              <a:t>beat on ayun: </a:t>
            </a:r>
            <a:r>
              <a:rPr lang="en-US" sz="2400" smtClean="0"/>
              <a:t>“mechanic”; literally, “beat-on-iron”</a:t>
            </a:r>
            <a:r>
              <a:rPr lang="en-US" sz="2400" b="1" smtClean="0"/>
              <a:t/>
            </a:r>
            <a:br>
              <a:rPr lang="en-US" sz="2400" b="1" smtClean="0"/>
            </a:br>
            <a:endParaRPr lang="en-US" sz="2400" b="1" smtClean="0"/>
          </a:p>
          <a:p>
            <a:pPr eaLnBrk="1" hangingPunct="1">
              <a:lnSpc>
                <a:spcPct val="80000"/>
              </a:lnSpc>
              <a:spcBef>
                <a:spcPct val="0"/>
              </a:spcBef>
            </a:pPr>
            <a:r>
              <a:rPr lang="en-US" sz="2400" b="1" smtClean="0"/>
              <a:t>troot ma-wt: </a:t>
            </a:r>
            <a:r>
              <a:rPr lang="en-US" sz="2400" smtClean="0"/>
              <a:t>“a truthful person”; literally, “truth mouth”</a:t>
            </a:r>
            <a:br>
              <a:rPr lang="en-US" sz="2400" smtClean="0"/>
            </a:br>
            <a:endParaRPr lang="en-US" sz="2400" smtClean="0"/>
          </a:p>
          <a:p>
            <a:pPr eaLnBrk="1" hangingPunct="1">
              <a:lnSpc>
                <a:spcPct val="80000"/>
              </a:lnSpc>
              <a:spcBef>
                <a:spcPct val="0"/>
              </a:spcBef>
            </a:pPr>
            <a:r>
              <a:rPr lang="en-US" sz="2400" b="1" smtClean="0"/>
              <a:t>hush ma-wt: </a:t>
            </a:r>
            <a:r>
              <a:rPr lang="en-US" sz="2400" smtClean="0"/>
              <a:t>“hush mouth”; literally, “hush mouth”</a:t>
            </a:r>
            <a:br>
              <a:rPr lang="en-US" sz="2400" smtClean="0"/>
            </a:br>
            <a:endParaRPr lang="en-US" sz="2400" smtClean="0"/>
          </a:p>
          <a:p>
            <a:pPr eaLnBrk="1" hangingPunct="1">
              <a:lnSpc>
                <a:spcPct val="80000"/>
              </a:lnSpc>
              <a:spcBef>
                <a:spcPct val="0"/>
              </a:spcBef>
            </a:pPr>
            <a:r>
              <a:rPr lang="en-US" sz="2400" b="1" smtClean="0"/>
              <a:t>sho ded:</a:t>
            </a:r>
            <a:r>
              <a:rPr lang="en-US" sz="2400" smtClean="0"/>
              <a:t> “cemetery”;</a:t>
            </a:r>
            <a:r>
              <a:rPr lang="en-US" sz="2400" b="1" smtClean="0"/>
              <a:t> </a:t>
            </a:r>
            <a:r>
              <a:rPr lang="en-US" sz="2400" smtClean="0"/>
              <a:t>literally, “sure dead”</a:t>
            </a:r>
            <a:br>
              <a:rPr lang="en-US" sz="2400" smtClean="0"/>
            </a:br>
            <a:endParaRPr lang="en-US" sz="2400" smtClean="0"/>
          </a:p>
          <a:p>
            <a:pPr eaLnBrk="1" hangingPunct="1">
              <a:lnSpc>
                <a:spcPct val="80000"/>
              </a:lnSpc>
              <a:spcBef>
                <a:spcPct val="0"/>
              </a:spcBef>
            </a:pPr>
            <a:r>
              <a:rPr lang="en-US" sz="2400" b="1" smtClean="0"/>
              <a:t>tebl tappa:</a:t>
            </a:r>
            <a:r>
              <a:rPr lang="en-US" sz="2400" smtClean="0"/>
              <a:t> “preacher”; literally, “table-tapper”</a:t>
            </a:r>
          </a:p>
          <a:p>
            <a:pPr eaLnBrk="1" hangingPunct="1">
              <a:lnSpc>
                <a:spcPct val="80000"/>
              </a:lnSpc>
              <a:spcBef>
                <a:spcPct val="0"/>
              </a:spcBef>
            </a:pPr>
            <a:endParaRPr lang="en-US" sz="2400" smtClean="0"/>
          </a:p>
          <a:p>
            <a:pPr eaLnBrk="1" hangingPunct="1">
              <a:lnSpc>
                <a:spcPct val="80000"/>
              </a:lnSpc>
              <a:spcBef>
                <a:spcPct val="0"/>
              </a:spcBef>
            </a:pPr>
            <a:r>
              <a:rPr lang="en-US" sz="2400" b="1" smtClean="0"/>
              <a:t>ty oonuh ma-wt: </a:t>
            </a:r>
            <a:r>
              <a:rPr lang="en-US" sz="2400" smtClean="0"/>
              <a:t>“Hush, stop talking”; literally, “Tie your mouth”</a:t>
            </a:r>
            <a:br>
              <a:rPr lang="en-US" sz="2400" smtClean="0"/>
            </a:br>
            <a:endParaRPr lang="en-US" sz="2400" smtClean="0"/>
          </a:p>
          <a:p>
            <a:pPr eaLnBrk="1" hangingPunct="1">
              <a:lnSpc>
                <a:spcPct val="80000"/>
              </a:lnSpc>
              <a:spcBef>
                <a:spcPct val="0"/>
              </a:spcBef>
            </a:pPr>
            <a:r>
              <a:rPr lang="en-US" sz="2400" b="1" smtClean="0"/>
              <a:t>krak teet: </a:t>
            </a:r>
            <a:r>
              <a:rPr lang="en-US" sz="2400" smtClean="0"/>
              <a:t>“to speak”; literally, “crack teeth”</a:t>
            </a:r>
          </a:p>
          <a:p>
            <a:pPr eaLnBrk="1" hangingPunct="1">
              <a:lnSpc>
                <a:spcPct val="80000"/>
              </a:lnSpc>
              <a:spcBef>
                <a:spcPct val="0"/>
              </a:spcBef>
            </a:pPr>
            <a:endParaRPr lang="en-US" sz="2400" smtClean="0"/>
          </a:p>
          <a:p>
            <a:pPr eaLnBrk="1" hangingPunct="1">
              <a:lnSpc>
                <a:spcPct val="80000"/>
              </a:lnSpc>
              <a:spcBef>
                <a:spcPct val="0"/>
              </a:spcBef>
            </a:pPr>
            <a:r>
              <a:rPr lang="en-US" sz="2400" b="1" smtClean="0"/>
              <a:t>i han shaht pay-shun: </a:t>
            </a:r>
            <a:r>
              <a:rPr lang="en-US" sz="2400" smtClean="0"/>
              <a:t>“He steals”; literally, “His hand is short of patience”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African Diaspora</a:t>
            </a:r>
          </a:p>
        </p:txBody>
      </p:sp>
      <p:sp>
        <p:nvSpPr>
          <p:cNvPr id="50179" name="Rectangle 3"/>
          <p:cNvSpPr>
            <a:spLocks noGrp="1" noChangeArrowheads="1"/>
          </p:cNvSpPr>
          <p:nvPr>
            <p:ph type="body" idx="1"/>
          </p:nvPr>
        </p:nvSpPr>
        <p:spPr>
          <a:xfrm>
            <a:off x="457200" y="1600200"/>
            <a:ext cx="5715000" cy="4525963"/>
          </a:xfrm>
        </p:spPr>
        <p:txBody>
          <a:bodyPr/>
          <a:lstStyle/>
          <a:p>
            <a:pPr eaLnBrk="1" hangingPunct="1">
              <a:lnSpc>
                <a:spcPct val="80000"/>
              </a:lnSpc>
            </a:pPr>
            <a:r>
              <a:rPr lang="en-US" sz="2800" smtClean="0"/>
              <a:t>Impacted on cuisine by introducing African foods to Caribbean and American societies</a:t>
            </a:r>
          </a:p>
          <a:p>
            <a:pPr lvl="1" eaLnBrk="1" hangingPunct="1">
              <a:lnSpc>
                <a:spcPct val="80000"/>
              </a:lnSpc>
            </a:pPr>
            <a:r>
              <a:rPr lang="en-US" sz="2400" smtClean="0"/>
              <a:t>For example, combined African okra with European-style sautéed vegetables and American shellfish to make gumbo</a:t>
            </a:r>
          </a:p>
          <a:p>
            <a:pPr eaLnBrk="1" hangingPunct="1">
              <a:lnSpc>
                <a:spcPct val="80000"/>
              </a:lnSpc>
            </a:pPr>
            <a:r>
              <a:rPr lang="en-US" sz="2800" smtClean="0"/>
              <a:t>Introduced rice cultivation to tropical and subtropical regions</a:t>
            </a:r>
          </a:p>
          <a:p>
            <a:pPr eaLnBrk="1" hangingPunct="1">
              <a:lnSpc>
                <a:spcPct val="80000"/>
              </a:lnSpc>
            </a:pPr>
            <a:r>
              <a:rPr lang="en-US" sz="2800" smtClean="0"/>
              <a:t>Fashioned distinctive crafts such as pottery and baskets</a:t>
            </a:r>
          </a:p>
        </p:txBody>
      </p:sp>
      <p:pic>
        <p:nvPicPr>
          <p:cNvPr id="50180" name="Picture 5" descr="sweetgras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905000"/>
            <a:ext cx="2211388" cy="299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6"/>
          <p:cNvSpPr txBox="1">
            <a:spLocks noChangeArrowheads="1"/>
          </p:cNvSpPr>
          <p:nvPr/>
        </p:nvSpPr>
        <p:spPr bwMode="auto">
          <a:xfrm>
            <a:off x="6477000" y="5308600"/>
            <a:ext cx="2211388"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000"/>
              <a:t>Sea Island basket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African Diaspora</a:t>
            </a:r>
          </a:p>
        </p:txBody>
      </p:sp>
      <p:sp>
        <p:nvSpPr>
          <p:cNvPr id="51203" name="Rectangle 3"/>
          <p:cNvSpPr>
            <a:spLocks noGrp="1" noChangeArrowheads="1"/>
          </p:cNvSpPr>
          <p:nvPr>
            <p:ph type="body" idx="1"/>
          </p:nvPr>
        </p:nvSpPr>
        <p:spPr/>
        <p:txBody>
          <a:bodyPr/>
          <a:lstStyle/>
          <a:p>
            <a:pPr eaLnBrk="1" hangingPunct="1">
              <a:lnSpc>
                <a:spcPct val="80000"/>
              </a:lnSpc>
            </a:pPr>
            <a:r>
              <a:rPr lang="en-US" sz="2800" smtClean="0"/>
              <a:t>Many slaves were either Christians when they left Africa or converted to Christianity after their arrival in the western hemisphere</a:t>
            </a:r>
          </a:p>
          <a:p>
            <a:pPr eaLnBrk="1" hangingPunct="1">
              <a:lnSpc>
                <a:spcPct val="80000"/>
              </a:lnSpc>
            </a:pPr>
            <a:r>
              <a:rPr lang="en-US" sz="2800" smtClean="0"/>
              <a:t>Their Christianity was not exactly like European Christianity and made considerable room for African traditions</a:t>
            </a:r>
          </a:p>
          <a:p>
            <a:pPr lvl="1" eaLnBrk="1" hangingPunct="1">
              <a:lnSpc>
                <a:spcPct val="80000"/>
              </a:lnSpc>
            </a:pPr>
            <a:r>
              <a:rPr lang="en-US" sz="2400" smtClean="0"/>
              <a:t>Associated African deities with Christian saints</a:t>
            </a:r>
          </a:p>
          <a:p>
            <a:pPr lvl="1" eaLnBrk="1" hangingPunct="1">
              <a:lnSpc>
                <a:spcPct val="80000"/>
              </a:lnSpc>
            </a:pPr>
            <a:r>
              <a:rPr lang="en-US" sz="2400" smtClean="0"/>
              <a:t>Relied heavily on African rituals such as drumming, dancing, and sacrificing animals</a:t>
            </a:r>
          </a:p>
          <a:p>
            <a:pPr lvl="1" eaLnBrk="1" hangingPunct="1">
              <a:lnSpc>
                <a:spcPct val="80000"/>
              </a:lnSpc>
            </a:pPr>
            <a:r>
              <a:rPr lang="en-US" sz="2400" smtClean="0"/>
              <a:t>Preserved their belief in spirits and supernatural powers and made use of magic, sorcery, witchcraft, and spirit possession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Islamic Slave Trade</a:t>
            </a:r>
          </a:p>
        </p:txBody>
      </p:sp>
      <p:sp>
        <p:nvSpPr>
          <p:cNvPr id="6147" name="Rectangle 3"/>
          <p:cNvSpPr>
            <a:spLocks noGrp="1" noChangeArrowheads="1"/>
          </p:cNvSpPr>
          <p:nvPr>
            <p:ph type="body" sz="half" idx="1"/>
          </p:nvPr>
        </p:nvSpPr>
        <p:spPr>
          <a:xfrm>
            <a:off x="228600" y="1600200"/>
            <a:ext cx="4267200" cy="4800600"/>
          </a:xfrm>
          <a:ln>
            <a:solidFill>
              <a:schemeClr val="tx1"/>
            </a:solidFill>
            <a:miter lim="800000"/>
            <a:headEnd/>
            <a:tailEnd/>
          </a:ln>
        </p:spPr>
        <p:txBody>
          <a:bodyPr/>
          <a:lstStyle/>
          <a:p>
            <a:pPr eaLnBrk="1" hangingPunct="1">
              <a:lnSpc>
                <a:spcPct val="90000"/>
              </a:lnSpc>
            </a:pPr>
            <a:r>
              <a:rPr lang="en-US" sz="2400" smtClean="0"/>
              <a:t>After the 8</a:t>
            </a:r>
            <a:r>
              <a:rPr lang="en-US" sz="2400" baseline="30000" smtClean="0"/>
              <a:t>th</a:t>
            </a:r>
            <a:r>
              <a:rPr lang="en-US" sz="2400" smtClean="0"/>
              <a:t> Century, Muslim merchants from north Africa, Arabia, and Persia sought African slaves for trade in the Mediterranean basin, southwest Asia, India, and as far away as southeast Asia and China</a:t>
            </a:r>
          </a:p>
          <a:p>
            <a:pPr eaLnBrk="1" hangingPunct="1">
              <a:lnSpc>
                <a:spcPct val="90000"/>
              </a:lnSpc>
            </a:pPr>
            <a:r>
              <a:rPr lang="en-US" sz="2400" smtClean="0"/>
              <a:t>The Islamic slave trade lasted into the 20</a:t>
            </a:r>
            <a:r>
              <a:rPr lang="en-US" sz="2400" baseline="30000" smtClean="0"/>
              <a:t>th</a:t>
            </a:r>
            <a:r>
              <a:rPr lang="en-US" sz="2400" smtClean="0"/>
              <a:t> Century and resulted in the deportation of as many as 10 million Africans</a:t>
            </a:r>
          </a:p>
        </p:txBody>
      </p:sp>
      <p:pic>
        <p:nvPicPr>
          <p:cNvPr id="6148" name="Picture 4" descr="609tra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00600" y="2325688"/>
            <a:ext cx="4038600" cy="3073400"/>
          </a:xfrm>
          <a:noFill/>
          <a:ln>
            <a:solidFill>
              <a:schemeClr val="tx1"/>
            </a:solid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Next</a:t>
            </a:r>
          </a:p>
        </p:txBody>
      </p:sp>
      <p:sp>
        <p:nvSpPr>
          <p:cNvPr id="52227" name="Rectangle 3"/>
          <p:cNvSpPr>
            <a:spLocks noGrp="1" noChangeArrowheads="1"/>
          </p:cNvSpPr>
          <p:nvPr>
            <p:ph type="body" sz="half" idx="1"/>
          </p:nvPr>
        </p:nvSpPr>
        <p:spPr/>
        <p:txBody>
          <a:bodyPr/>
          <a:lstStyle/>
          <a:p>
            <a:pPr eaLnBrk="1" hangingPunct="1"/>
            <a:r>
              <a:rPr lang="en-US" sz="2800" smtClean="0"/>
              <a:t>Capitalism and Industrialism</a:t>
            </a:r>
          </a:p>
        </p:txBody>
      </p:sp>
      <p:pic>
        <p:nvPicPr>
          <p:cNvPr id="52228" name="Picture 9" descr="Eli Whitney's Cotton Gin"/>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6988" y="1600200"/>
            <a:ext cx="3119437" cy="4525963"/>
          </a:xfrm>
          <a:noFill/>
          <a:ln>
            <a:solidFill>
              <a:schemeClr val="tx1"/>
            </a:solidFill>
            <a:miter lim="800000"/>
            <a:headEnd/>
            <a:tailEnd/>
          </a:ln>
        </p:spPr>
      </p:pic>
      <p:sp>
        <p:nvSpPr>
          <p:cNvPr id="52229" name="Rectangle 11"/>
          <p:cNvSpPr>
            <a:spLocks noChangeArrowheads="1"/>
          </p:cNvSpPr>
          <p:nvPr/>
        </p:nvSpPr>
        <p:spPr bwMode="auto">
          <a:xfrm>
            <a:off x="1752600" y="4800600"/>
            <a:ext cx="2590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400">
                <a:solidFill>
                  <a:schemeClr val="tx2"/>
                </a:solidFill>
              </a:rPr>
              <a:t>Eli Whitney’s cotton gin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European Slave Trade</a:t>
            </a:r>
          </a:p>
        </p:txBody>
      </p:sp>
      <p:sp>
        <p:nvSpPr>
          <p:cNvPr id="7171" name="Rectangle 3"/>
          <p:cNvSpPr>
            <a:spLocks noGrp="1" noChangeArrowheads="1"/>
          </p:cNvSpPr>
          <p:nvPr>
            <p:ph type="body" idx="1"/>
          </p:nvPr>
        </p:nvSpPr>
        <p:spPr/>
        <p:txBody>
          <a:bodyPr/>
          <a:lstStyle/>
          <a:p>
            <a:pPr eaLnBrk="1" hangingPunct="1">
              <a:lnSpc>
                <a:spcPct val="90000"/>
              </a:lnSpc>
            </a:pPr>
            <a:r>
              <a:rPr lang="en-US" sz="2800" smtClean="0"/>
              <a:t>By the time Europeans arrived in Sub-Saharan Africa in the 15</a:t>
            </a:r>
            <a:r>
              <a:rPr lang="en-US" sz="2800" baseline="30000" smtClean="0"/>
              <a:t>th</a:t>
            </a:r>
            <a:r>
              <a:rPr lang="en-US" sz="2800" smtClean="0"/>
              <a:t> and 16</a:t>
            </a:r>
            <a:r>
              <a:rPr lang="en-US" sz="2800" baseline="30000" smtClean="0"/>
              <a:t>th</a:t>
            </a:r>
            <a:r>
              <a:rPr lang="en-US" sz="2800" smtClean="0"/>
              <a:t> Centuries, the slave trade was a well-established feature in African society</a:t>
            </a:r>
          </a:p>
          <a:p>
            <a:pPr eaLnBrk="1" hangingPunct="1">
              <a:lnSpc>
                <a:spcPct val="90000"/>
              </a:lnSpc>
            </a:pPr>
            <a:r>
              <a:rPr lang="en-US" sz="2800" smtClean="0"/>
              <a:t>A detailed system for capturing, selling, and distributing slaves had been in place for over 500 years</a:t>
            </a:r>
          </a:p>
          <a:p>
            <a:pPr eaLnBrk="1" hangingPunct="1">
              <a:lnSpc>
                <a:spcPct val="90000"/>
              </a:lnSpc>
            </a:pPr>
            <a:r>
              <a:rPr lang="en-US" sz="2800" smtClean="0"/>
              <a:t>With the arrival of the Europeans and the demand for slaves in the Americas, the slave trade expanded dramatically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Portuguese Slave Traders</a:t>
            </a:r>
          </a:p>
        </p:txBody>
      </p:sp>
      <p:sp>
        <p:nvSpPr>
          <p:cNvPr id="8195" name="Rectangle 3"/>
          <p:cNvSpPr>
            <a:spLocks noGrp="1" noChangeArrowheads="1"/>
          </p:cNvSpPr>
          <p:nvPr>
            <p:ph type="body" sz="half" idx="1"/>
          </p:nvPr>
        </p:nvSpPr>
        <p:spPr>
          <a:xfrm>
            <a:off x="304800" y="1874838"/>
            <a:ext cx="3352800" cy="4525962"/>
          </a:xfrm>
          <a:ln>
            <a:solidFill>
              <a:schemeClr val="tx1"/>
            </a:solidFill>
            <a:miter lim="800000"/>
            <a:headEnd/>
            <a:tailEnd/>
          </a:ln>
        </p:spPr>
        <p:txBody>
          <a:bodyPr/>
          <a:lstStyle/>
          <a:p>
            <a:pPr eaLnBrk="1" hangingPunct="1">
              <a:lnSpc>
                <a:spcPct val="90000"/>
              </a:lnSpc>
            </a:pPr>
            <a:r>
              <a:rPr lang="en-US" sz="2400" smtClean="0"/>
              <a:t>Portuguese began capturing slaves in Africa in the 15</a:t>
            </a:r>
            <a:r>
              <a:rPr lang="en-US" sz="2400" baseline="30000" smtClean="0"/>
              <a:t>th</a:t>
            </a:r>
            <a:r>
              <a:rPr lang="en-US" sz="2400" smtClean="0"/>
              <a:t> Century, but quickly learned it was easier to buy them</a:t>
            </a:r>
          </a:p>
          <a:p>
            <a:pPr eaLnBrk="1" hangingPunct="1">
              <a:lnSpc>
                <a:spcPct val="90000"/>
              </a:lnSpc>
            </a:pPr>
            <a:r>
              <a:rPr lang="en-US" sz="2400" smtClean="0"/>
              <a:t>In Europe, slaves usually worked as miners, porters, or domestic servants since free peasants and serfs cultivated the land</a:t>
            </a:r>
          </a:p>
        </p:txBody>
      </p:sp>
      <p:pic>
        <p:nvPicPr>
          <p:cNvPr id="8196" name="Picture 11" descr="Henrietta Marie, Mel Fisher Maritime Heritage Society, Meet for trad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29200" y="1981200"/>
            <a:ext cx="2857500" cy="3581400"/>
          </a:xfrm>
          <a:noFill/>
          <a:ln>
            <a:solidFill>
              <a:schemeClr val="tx1"/>
            </a:solidFill>
            <a:miter lim="800000"/>
            <a:headEnd/>
            <a:tailEnd/>
          </a:ln>
        </p:spPr>
      </p:pic>
      <p:sp>
        <p:nvSpPr>
          <p:cNvPr id="8197" name="Rectangle 19"/>
          <p:cNvSpPr>
            <a:spLocks noChangeArrowheads="1"/>
          </p:cNvSpPr>
          <p:nvPr/>
        </p:nvSpPr>
        <p:spPr bwMode="auto">
          <a:xfrm>
            <a:off x="4953000" y="5715000"/>
            <a:ext cx="2971800" cy="914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r>
              <a:rPr lang="en-US" sz="2000">
                <a:solidFill>
                  <a:schemeClr val="tx2"/>
                </a:solidFill>
              </a:rPr>
              <a:t>Europeans and Africans </a:t>
            </a:r>
            <a:br>
              <a:rPr lang="en-US" sz="2000">
                <a:solidFill>
                  <a:schemeClr val="tx2"/>
                </a:solidFill>
              </a:rPr>
            </a:br>
            <a:r>
              <a:rPr lang="en-US" sz="2000">
                <a:solidFill>
                  <a:schemeClr val="tx2"/>
                </a:solidFill>
              </a:rPr>
              <a:t>Meet to Trade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smtClean="0"/>
              <a:t>Portuguese Slave Trade</a:t>
            </a:r>
          </a:p>
        </p:txBody>
      </p:sp>
      <p:sp>
        <p:nvSpPr>
          <p:cNvPr id="9219" name="Rectangle 3"/>
          <p:cNvSpPr>
            <a:spLocks noGrp="1" noChangeArrowheads="1"/>
          </p:cNvSpPr>
          <p:nvPr>
            <p:ph type="body" sz="half" idx="1"/>
          </p:nvPr>
        </p:nvSpPr>
        <p:spPr>
          <a:xfrm>
            <a:off x="228600" y="1600200"/>
            <a:ext cx="3733800" cy="4953000"/>
          </a:xfrm>
          <a:ln>
            <a:solidFill>
              <a:schemeClr val="tx1"/>
            </a:solidFill>
            <a:miter lim="800000"/>
            <a:headEnd/>
            <a:tailEnd/>
          </a:ln>
        </p:spPr>
        <p:txBody>
          <a:bodyPr/>
          <a:lstStyle/>
          <a:p>
            <a:pPr eaLnBrk="1" hangingPunct="1">
              <a:lnSpc>
                <a:spcPct val="80000"/>
              </a:lnSpc>
            </a:pPr>
            <a:r>
              <a:rPr lang="en-US" sz="2400" smtClean="0"/>
              <a:t>When the Portuguese discovered the Azores, Madeiras, Cape Verde Islands, and Sao Tome in the 15</a:t>
            </a:r>
            <a:r>
              <a:rPr lang="en-US" sz="2400" baseline="30000" smtClean="0"/>
              <a:t>th</a:t>
            </a:r>
            <a:r>
              <a:rPr lang="en-US" sz="2400" smtClean="0"/>
              <a:t> Century they were all uninhabited</a:t>
            </a:r>
          </a:p>
          <a:p>
            <a:pPr eaLnBrk="1" hangingPunct="1">
              <a:lnSpc>
                <a:spcPct val="80000"/>
              </a:lnSpc>
            </a:pPr>
            <a:r>
              <a:rPr lang="en-US" sz="2400" smtClean="0"/>
              <a:t>The Portuguese population was too small to provide a large number of colonists</a:t>
            </a:r>
          </a:p>
          <a:p>
            <a:pPr eaLnBrk="1" hangingPunct="1">
              <a:lnSpc>
                <a:spcPct val="80000"/>
              </a:lnSpc>
            </a:pPr>
            <a:r>
              <a:rPr lang="en-US" sz="2400" smtClean="0"/>
              <a:t>The sugar plantations required a large labor force</a:t>
            </a:r>
          </a:p>
          <a:p>
            <a:pPr eaLnBrk="1" hangingPunct="1">
              <a:lnSpc>
                <a:spcPct val="80000"/>
              </a:lnSpc>
            </a:pPr>
            <a:r>
              <a:rPr lang="en-US" sz="2400" smtClean="0"/>
              <a:t>Slaves filled this demand</a:t>
            </a:r>
          </a:p>
        </p:txBody>
      </p:sp>
      <p:grpSp>
        <p:nvGrpSpPr>
          <p:cNvPr id="9220" name="Group 14"/>
          <p:cNvGrpSpPr>
            <a:grpSpLocks/>
          </p:cNvGrpSpPr>
          <p:nvPr/>
        </p:nvGrpSpPr>
        <p:grpSpPr bwMode="auto">
          <a:xfrm>
            <a:off x="4191000" y="2078038"/>
            <a:ext cx="4706938" cy="4246562"/>
            <a:chOff x="2640" y="1296"/>
            <a:chExt cx="2965" cy="2675"/>
          </a:xfrm>
        </p:grpSpPr>
        <p:pic>
          <p:nvPicPr>
            <p:cNvPr id="9221" name="Picture 5" descr="africa-west-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1296"/>
              <a:ext cx="2965" cy="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AutoShape 8"/>
            <p:cNvSpPr>
              <a:spLocks noChangeArrowheads="1"/>
            </p:cNvSpPr>
            <p:nvPr/>
          </p:nvSpPr>
          <p:spPr bwMode="auto">
            <a:xfrm>
              <a:off x="2640" y="2400"/>
              <a:ext cx="288" cy="288"/>
            </a:xfrm>
            <a:custGeom>
              <a:avLst/>
              <a:gdLst>
                <a:gd name="T0" fmla="*/ 2 w 21600"/>
                <a:gd name="T1" fmla="*/ 0 h 21600"/>
                <a:gd name="T2" fmla="*/ 1 w 21600"/>
                <a:gd name="T3" fmla="*/ 1 h 21600"/>
                <a:gd name="T4" fmla="*/ 0 w 21600"/>
                <a:gd name="T5" fmla="*/ 2 h 21600"/>
                <a:gd name="T6" fmla="*/ 1 w 21600"/>
                <a:gd name="T7" fmla="*/ 3 h 21600"/>
                <a:gd name="T8" fmla="*/ 2 w 21600"/>
                <a:gd name="T9" fmla="*/ 4 h 21600"/>
                <a:gd name="T10" fmla="*/ 3 w 21600"/>
                <a:gd name="T11" fmla="*/ 3 h 21600"/>
                <a:gd name="T12" fmla="*/ 4 w 21600"/>
                <a:gd name="T13" fmla="*/ 2 h 21600"/>
                <a:gd name="T14" fmla="*/ 3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w="3175">
              <a:solidFill>
                <a:schemeClr val="tx1"/>
              </a:solidFill>
              <a:round/>
              <a:headEnd/>
              <a:tailEnd/>
            </a:ln>
          </p:spPr>
          <p:txBody>
            <a:bodyPr wrap="none" anchor="ctr"/>
            <a:lstStyle/>
            <a:p>
              <a:endParaRPr lang="en-US"/>
            </a:p>
          </p:txBody>
        </p:sp>
        <p:sp>
          <p:nvSpPr>
            <p:cNvPr id="9223" name="AutoShape 11"/>
            <p:cNvSpPr>
              <a:spLocks noChangeArrowheads="1"/>
            </p:cNvSpPr>
            <p:nvPr/>
          </p:nvSpPr>
          <p:spPr bwMode="auto">
            <a:xfrm>
              <a:off x="4272" y="3360"/>
              <a:ext cx="288" cy="288"/>
            </a:xfrm>
            <a:custGeom>
              <a:avLst/>
              <a:gdLst>
                <a:gd name="T0" fmla="*/ 2 w 21600"/>
                <a:gd name="T1" fmla="*/ 0 h 21600"/>
                <a:gd name="T2" fmla="*/ 1 w 21600"/>
                <a:gd name="T3" fmla="*/ 1 h 21600"/>
                <a:gd name="T4" fmla="*/ 0 w 21600"/>
                <a:gd name="T5" fmla="*/ 2 h 21600"/>
                <a:gd name="T6" fmla="*/ 1 w 21600"/>
                <a:gd name="T7" fmla="*/ 3 h 21600"/>
                <a:gd name="T8" fmla="*/ 2 w 21600"/>
                <a:gd name="T9" fmla="*/ 4 h 21600"/>
                <a:gd name="T10" fmla="*/ 3 w 21600"/>
                <a:gd name="T11" fmla="*/ 3 h 21600"/>
                <a:gd name="T12" fmla="*/ 4 w 21600"/>
                <a:gd name="T13" fmla="*/ 2 h 21600"/>
                <a:gd name="T14" fmla="*/ 3 w 21600"/>
                <a:gd name="T15" fmla="*/ 1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tx2"/>
            </a:solidFill>
            <a:ln w="9525">
              <a:solidFill>
                <a:schemeClr val="tx1"/>
              </a:solidFill>
              <a:round/>
              <a:headEnd/>
              <a:tailEnd/>
            </a:ln>
          </p:spPr>
          <p:txBody>
            <a:bodyPr wrap="none" anchor="ctr"/>
            <a:lstStyle/>
            <a:p>
              <a:endParaRPr lang="en-US"/>
            </a:p>
          </p:txBody>
        </p:sp>
        <p:sp>
          <p:nvSpPr>
            <p:cNvPr id="9224" name="Rectangle 12"/>
            <p:cNvSpPr>
              <a:spLocks noChangeArrowheads="1"/>
            </p:cNvSpPr>
            <p:nvPr/>
          </p:nvSpPr>
          <p:spPr bwMode="auto">
            <a:xfrm>
              <a:off x="3408" y="3600"/>
              <a:ext cx="860"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sz="2000"/>
                <a:t>Sao Tome</a:t>
              </a:r>
            </a:p>
          </p:txBody>
        </p:sp>
        <p:sp>
          <p:nvSpPr>
            <p:cNvPr id="9225" name="Rectangle 13"/>
            <p:cNvSpPr>
              <a:spLocks noChangeArrowheads="1"/>
            </p:cNvSpPr>
            <p:nvPr/>
          </p:nvSpPr>
          <p:spPr bwMode="auto">
            <a:xfrm>
              <a:off x="2688" y="2064"/>
              <a:ext cx="976" cy="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r>
                <a:rPr lang="en-US" sz="2000"/>
                <a:t>Cape Verde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p:txBody>
          <a:bodyPr/>
          <a:lstStyle/>
          <a:p>
            <a:pPr eaLnBrk="1" hangingPunct="1"/>
            <a:r>
              <a:rPr lang="en-US" smtClean="0"/>
              <a:t>Slave Trade and Sugar</a:t>
            </a:r>
          </a:p>
        </p:txBody>
      </p:sp>
      <p:sp>
        <p:nvSpPr>
          <p:cNvPr id="10243" name="Rectangle 3"/>
          <p:cNvSpPr>
            <a:spLocks noGrp="1" noChangeArrowheads="1"/>
          </p:cNvSpPr>
          <p:nvPr>
            <p:ph type="body" sz="half" idx="1"/>
          </p:nvPr>
        </p:nvSpPr>
        <p:spPr>
          <a:xfrm>
            <a:off x="152400" y="1600200"/>
            <a:ext cx="3810000" cy="4953000"/>
          </a:xfrm>
        </p:spPr>
        <p:txBody>
          <a:bodyPr/>
          <a:lstStyle/>
          <a:p>
            <a:pPr eaLnBrk="1" hangingPunct="1">
              <a:lnSpc>
                <a:spcPct val="90000"/>
              </a:lnSpc>
            </a:pPr>
            <a:r>
              <a:rPr lang="en-US" sz="2400" smtClean="0"/>
              <a:t>By the 1520s some 2,000 slaves per year were shipped to Sao Tome</a:t>
            </a:r>
          </a:p>
          <a:p>
            <a:pPr eaLnBrk="1" hangingPunct="1">
              <a:lnSpc>
                <a:spcPct val="90000"/>
              </a:lnSpc>
            </a:pPr>
            <a:r>
              <a:rPr lang="en-US" sz="2400" smtClean="0"/>
              <a:t>Some thereafter, Portuguese entrepreneurs extended the use of slave labor to South America</a:t>
            </a:r>
          </a:p>
          <a:p>
            <a:pPr eaLnBrk="1" hangingPunct="1">
              <a:lnSpc>
                <a:spcPct val="90000"/>
              </a:lnSpc>
            </a:pPr>
            <a:r>
              <a:rPr lang="en-US" sz="2400" smtClean="0"/>
              <a:t>Eventually Brazil would become the wealthiest  of the sugar-producing lands in the western hemisphere</a:t>
            </a:r>
          </a:p>
        </p:txBody>
      </p:sp>
      <p:pic>
        <p:nvPicPr>
          <p:cNvPr id="10244" name="Picture 5" descr="Slaves in a Sugarcane Mill"/>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49713" y="2438400"/>
            <a:ext cx="5018087" cy="2786063"/>
          </a:xfrm>
          <a:noFill/>
          <a:ln>
            <a:solidFill>
              <a:schemeClr val="tx1"/>
            </a:solid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1001</TotalTime>
  <Words>2710</Words>
  <Application>Microsoft Office PowerPoint</Application>
  <PresentationFormat>On-screen Show (4:3)</PresentationFormat>
  <Paragraphs>245</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Default Design</vt:lpstr>
      <vt:lpstr>Atlantic Slave Trade  Theme: Slavery as a product of globalization, its effects on Africa and the Americas, and the impact of Enlightenment ideas on eventual abolition</vt:lpstr>
      <vt:lpstr>History of African Slavery</vt:lpstr>
      <vt:lpstr>History of African Slavery</vt:lpstr>
      <vt:lpstr>History of African Slavery</vt:lpstr>
      <vt:lpstr>Islamic Slave Trade</vt:lpstr>
      <vt:lpstr>European Slave Trade</vt:lpstr>
      <vt:lpstr>Portuguese Slave Traders</vt:lpstr>
      <vt:lpstr>Portuguese Slave Trade</vt:lpstr>
      <vt:lpstr>Slave Trade and Sugar</vt:lpstr>
      <vt:lpstr>Slavery Expands</vt:lpstr>
      <vt:lpstr>Triangular Trade</vt:lpstr>
      <vt:lpstr>Typical Triangular  Trade Route</vt:lpstr>
      <vt:lpstr>PowerPoint Presentation</vt:lpstr>
      <vt:lpstr>Capture</vt:lpstr>
      <vt:lpstr>Middle Passage</vt:lpstr>
      <vt:lpstr>Middle Passage</vt:lpstr>
      <vt:lpstr>Middle Passage</vt:lpstr>
      <vt:lpstr>Middle Passage</vt:lpstr>
      <vt:lpstr>Arrival</vt:lpstr>
      <vt:lpstr>Auctions</vt:lpstr>
      <vt:lpstr>Auctions</vt:lpstr>
      <vt:lpstr>Volume of the Slave Trade</vt:lpstr>
      <vt:lpstr>Plantations</vt:lpstr>
      <vt:lpstr>Plantations</vt:lpstr>
      <vt:lpstr>Slavery in the Caribbean and South America </vt:lpstr>
      <vt:lpstr>Slavery in North America</vt:lpstr>
      <vt:lpstr>PowerPoint Presentation</vt:lpstr>
      <vt:lpstr>Forms of Resistance</vt:lpstr>
      <vt:lpstr>Saint-Dominique</vt:lpstr>
      <vt:lpstr>Abolitionists</vt:lpstr>
      <vt:lpstr>Former Slaves: Olaudah Equiano</vt:lpstr>
      <vt:lpstr>Politicians: William Wilberforce</vt:lpstr>
      <vt:lpstr>Religious Leaders: John Wesley</vt:lpstr>
      <vt:lpstr>Revolutionaries: Simon Bolivar</vt:lpstr>
      <vt:lpstr>Timeline for Abolition of the Slave Trade</vt:lpstr>
      <vt:lpstr>Slavery Continues</vt:lpstr>
      <vt:lpstr>Timeline for Abolition of Slavery</vt:lpstr>
      <vt:lpstr>Timeline for Abolition of Slavery</vt:lpstr>
      <vt:lpstr>Emancipation Proclamation</vt:lpstr>
      <vt:lpstr>Impact of Emancipation Proclamation on Confederate Diplomatic Efforts</vt:lpstr>
      <vt:lpstr>Impact of Slave Trade in Africa</vt:lpstr>
      <vt:lpstr>Impact of Slave Trade in Africa</vt:lpstr>
      <vt:lpstr>Impact of Slave Trade in Africa</vt:lpstr>
      <vt:lpstr>Impact of Slave Trade in Africa</vt:lpstr>
      <vt:lpstr>African Diaspora</vt:lpstr>
      <vt:lpstr>Gullah</vt:lpstr>
      <vt:lpstr>Gullah</vt:lpstr>
      <vt:lpstr>African Diaspora</vt:lpstr>
      <vt:lpstr>African Diaspora</vt:lpstr>
      <vt:lpstr>Next</vt:lpstr>
    </vt:vector>
  </TitlesOfParts>
  <Company>ROTC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Atlantic Slave Trade</dc:title>
  <dc:creator>kevin dougherty</dc:creator>
  <cp:lastModifiedBy>Teacher E-Solutions</cp:lastModifiedBy>
  <cp:revision>32</cp:revision>
  <dcterms:created xsi:type="dcterms:W3CDTF">2005-04-12T13:32:14Z</dcterms:created>
  <dcterms:modified xsi:type="dcterms:W3CDTF">2019-01-18T16:59:29Z</dcterms:modified>
</cp:coreProperties>
</file>