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60" r:id="rId3"/>
    <p:sldId id="257" r:id="rId4"/>
    <p:sldId id="258" r:id="rId5"/>
    <p:sldId id="259" r:id="rId6"/>
    <p:sldId id="264" r:id="rId7"/>
    <p:sldId id="263" r:id="rId8"/>
    <p:sldId id="265" r:id="rId9"/>
    <p:sldId id="266"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9140825" cy="6850063"/>
            <a:chOff x="0" y="0"/>
            <a:chExt cx="5758" cy="4315"/>
          </a:xfrm>
        </p:grpSpPr>
        <p:grpSp>
          <p:nvGrpSpPr>
            <p:cNvPr id="5123" name="Group 3"/>
            <p:cNvGrpSpPr>
              <a:grpSpLocks/>
            </p:cNvGrpSpPr>
            <p:nvPr userDrawn="1"/>
          </p:nvGrpSpPr>
          <p:grpSpPr bwMode="auto">
            <a:xfrm>
              <a:off x="1728" y="2230"/>
              <a:ext cx="4027" cy="2085"/>
              <a:chOff x="1728" y="2230"/>
              <a:chExt cx="4027" cy="2085"/>
            </a:xfrm>
          </p:grpSpPr>
          <p:sp>
            <p:nvSpPr>
              <p:cNvPr id="5124"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5"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6"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7"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8"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129"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0"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n-GB" noProof="0" smtClean="0"/>
              <a:t>Click to edit Master title style</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GB" noProof="0" smtClean="0"/>
              <a:t>Click to edit Master subtitle style</a:t>
            </a:r>
          </a:p>
        </p:txBody>
      </p:sp>
      <p:sp>
        <p:nvSpPr>
          <p:cNvPr id="5133" name="Rectangle 13"/>
          <p:cNvSpPr>
            <a:spLocks noGrp="1" noChangeArrowheads="1"/>
          </p:cNvSpPr>
          <p:nvPr>
            <p:ph type="dt" sz="quarter" idx="2"/>
          </p:nvPr>
        </p:nvSpPr>
        <p:spPr>
          <a:xfrm>
            <a:off x="457200" y="6248400"/>
            <a:ext cx="2133600" cy="476250"/>
          </a:xfrm>
        </p:spPr>
        <p:txBody>
          <a:bodyPr/>
          <a:lstStyle>
            <a:lvl1pPr>
              <a:defRPr/>
            </a:lvl1pPr>
          </a:lstStyle>
          <a:p>
            <a:endParaRPr lang="en-GB"/>
          </a:p>
        </p:txBody>
      </p:sp>
      <p:sp>
        <p:nvSpPr>
          <p:cNvPr id="5134" name="Rectangle 14"/>
          <p:cNvSpPr>
            <a:spLocks noGrp="1" noChangeArrowheads="1"/>
          </p:cNvSpPr>
          <p:nvPr>
            <p:ph type="ftr" sz="quarter" idx="3"/>
          </p:nvPr>
        </p:nvSpPr>
        <p:spPr>
          <a:xfrm>
            <a:off x="3124200" y="6251575"/>
            <a:ext cx="2895600" cy="476250"/>
          </a:xfrm>
        </p:spPr>
        <p:txBody>
          <a:bodyPr/>
          <a:lstStyle>
            <a:lvl1pPr>
              <a:defRPr/>
            </a:lvl1pPr>
          </a:lstStyle>
          <a:p>
            <a:endParaRPr lang="en-GB"/>
          </a:p>
        </p:txBody>
      </p:sp>
      <p:sp>
        <p:nvSpPr>
          <p:cNvPr id="5135" name="Rectangle 15"/>
          <p:cNvSpPr>
            <a:spLocks noGrp="1" noChangeArrowheads="1"/>
          </p:cNvSpPr>
          <p:nvPr>
            <p:ph type="sldNum" sz="quarter" idx="4"/>
          </p:nvPr>
        </p:nvSpPr>
        <p:spPr>
          <a:xfrm>
            <a:off x="6553200" y="6254750"/>
            <a:ext cx="2133600" cy="476250"/>
          </a:xfrm>
        </p:spPr>
        <p:txBody>
          <a:bodyPr/>
          <a:lstStyle>
            <a:lvl1pPr>
              <a:defRPr/>
            </a:lvl1pPr>
          </a:lstStyle>
          <a:p>
            <a:fld id="{A1FC82F0-0106-4DF1-A1B3-AF74C1402340}" type="slidenum">
              <a:rPr lang="en-GB"/>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Slide Number Placeholder 4"/>
          <p:cNvSpPr>
            <a:spLocks noGrp="1"/>
          </p:cNvSpPr>
          <p:nvPr>
            <p:ph type="sldNum" sz="quarter" idx="11"/>
          </p:nvPr>
        </p:nvSpPr>
        <p:spPr/>
        <p:txBody>
          <a:bodyPr/>
          <a:lstStyle>
            <a:lvl1pPr>
              <a:defRPr/>
            </a:lvl1pPr>
          </a:lstStyle>
          <a:p>
            <a:fld id="{94AF941E-7B5B-44C7-B3E7-6F3CD0D44B52}" type="slidenum">
              <a:rPr lang="en-GB"/>
              <a:pPr/>
              <a:t>‹#›</a:t>
            </a:fld>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3580298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Slide Number Placeholder 4"/>
          <p:cNvSpPr>
            <a:spLocks noGrp="1"/>
          </p:cNvSpPr>
          <p:nvPr>
            <p:ph type="sldNum" sz="quarter" idx="11"/>
          </p:nvPr>
        </p:nvSpPr>
        <p:spPr/>
        <p:txBody>
          <a:bodyPr/>
          <a:lstStyle>
            <a:lvl1pPr>
              <a:defRPr/>
            </a:lvl1pPr>
          </a:lstStyle>
          <a:p>
            <a:fld id="{1AE748F7-988C-49E6-AE03-99C36EB24D99}" type="slidenum">
              <a:rPr lang="en-GB"/>
              <a:pPr/>
              <a:t>‹#›</a:t>
            </a:fld>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3234160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Slide Number Placeholder 4"/>
          <p:cNvSpPr>
            <a:spLocks noGrp="1"/>
          </p:cNvSpPr>
          <p:nvPr>
            <p:ph type="sldNum" sz="quarter" idx="11"/>
          </p:nvPr>
        </p:nvSpPr>
        <p:spPr/>
        <p:txBody>
          <a:bodyPr/>
          <a:lstStyle>
            <a:lvl1pPr>
              <a:defRPr/>
            </a:lvl1pPr>
          </a:lstStyle>
          <a:p>
            <a:fld id="{7DAF1B23-A06E-4FDE-AB99-61EDDC9ABE57}" type="slidenum">
              <a:rPr lang="en-GB"/>
              <a:pPr/>
              <a:t>‹#›</a:t>
            </a:fld>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2284060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Slide Number Placeholder 4"/>
          <p:cNvSpPr>
            <a:spLocks noGrp="1"/>
          </p:cNvSpPr>
          <p:nvPr>
            <p:ph type="sldNum" sz="quarter" idx="11"/>
          </p:nvPr>
        </p:nvSpPr>
        <p:spPr/>
        <p:txBody>
          <a:bodyPr/>
          <a:lstStyle>
            <a:lvl1pPr>
              <a:defRPr/>
            </a:lvl1pPr>
          </a:lstStyle>
          <a:p>
            <a:fld id="{4F00446B-48C4-4EF0-9C5A-B19F54CAD5CA}" type="slidenum">
              <a:rPr lang="en-GB"/>
              <a:pPr/>
              <a:t>‹#›</a:t>
            </a:fld>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1465685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Slide Number Placeholder 5"/>
          <p:cNvSpPr>
            <a:spLocks noGrp="1"/>
          </p:cNvSpPr>
          <p:nvPr>
            <p:ph type="sldNum" sz="quarter" idx="11"/>
          </p:nvPr>
        </p:nvSpPr>
        <p:spPr/>
        <p:txBody>
          <a:bodyPr/>
          <a:lstStyle>
            <a:lvl1pPr>
              <a:defRPr/>
            </a:lvl1pPr>
          </a:lstStyle>
          <a:p>
            <a:fld id="{49D627D3-1B9E-4E04-BD3C-9E898C745459}" type="slidenum">
              <a:rPr lang="en-GB"/>
              <a:pPr/>
              <a:t>‹#›</a:t>
            </a:fld>
            <a:endParaRPr lang="en-GB"/>
          </a:p>
        </p:txBody>
      </p:sp>
      <p:sp>
        <p:nvSpPr>
          <p:cNvPr id="7" name="Footer Placeholder 6"/>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3100287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Slide Number Placeholder 7"/>
          <p:cNvSpPr>
            <a:spLocks noGrp="1"/>
          </p:cNvSpPr>
          <p:nvPr>
            <p:ph type="sldNum" sz="quarter" idx="11"/>
          </p:nvPr>
        </p:nvSpPr>
        <p:spPr/>
        <p:txBody>
          <a:bodyPr/>
          <a:lstStyle>
            <a:lvl1pPr>
              <a:defRPr/>
            </a:lvl1pPr>
          </a:lstStyle>
          <a:p>
            <a:fld id="{29C360AD-2D98-4CB0-B48D-A5FF4061FA9E}" type="slidenum">
              <a:rPr lang="en-GB"/>
              <a:pPr/>
              <a:t>‹#›</a:t>
            </a:fld>
            <a:endParaRPr lang="en-GB"/>
          </a:p>
        </p:txBody>
      </p:sp>
      <p:sp>
        <p:nvSpPr>
          <p:cNvPr id="9" name="Footer Placeholder 8"/>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39346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Slide Number Placeholder 3"/>
          <p:cNvSpPr>
            <a:spLocks noGrp="1"/>
          </p:cNvSpPr>
          <p:nvPr>
            <p:ph type="sldNum" sz="quarter" idx="11"/>
          </p:nvPr>
        </p:nvSpPr>
        <p:spPr/>
        <p:txBody>
          <a:bodyPr/>
          <a:lstStyle>
            <a:lvl1pPr>
              <a:defRPr/>
            </a:lvl1pPr>
          </a:lstStyle>
          <a:p>
            <a:fld id="{F3C61126-40FF-4456-9428-21C1D7AE4CCD}" type="slidenum">
              <a:rPr lang="en-GB"/>
              <a:pPr/>
              <a:t>‹#›</a:t>
            </a:fld>
            <a:endParaRPr lang="en-GB"/>
          </a:p>
        </p:txBody>
      </p:sp>
      <p:sp>
        <p:nvSpPr>
          <p:cNvPr id="5" name="Footer Placeholder 4"/>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709170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Slide Number Placeholder 2"/>
          <p:cNvSpPr>
            <a:spLocks noGrp="1"/>
          </p:cNvSpPr>
          <p:nvPr>
            <p:ph type="sldNum" sz="quarter" idx="11"/>
          </p:nvPr>
        </p:nvSpPr>
        <p:spPr/>
        <p:txBody>
          <a:bodyPr/>
          <a:lstStyle>
            <a:lvl1pPr>
              <a:defRPr/>
            </a:lvl1pPr>
          </a:lstStyle>
          <a:p>
            <a:fld id="{1E452090-C108-4D97-8604-3FDE703A51D2}" type="slidenum">
              <a:rPr lang="en-GB"/>
              <a:pPr/>
              <a:t>‹#›</a:t>
            </a:fld>
            <a:endParaRPr lang="en-GB"/>
          </a:p>
        </p:txBody>
      </p:sp>
      <p:sp>
        <p:nvSpPr>
          <p:cNvPr id="4" name="Footer Placeholder 3"/>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771236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Slide Number Placeholder 5"/>
          <p:cNvSpPr>
            <a:spLocks noGrp="1"/>
          </p:cNvSpPr>
          <p:nvPr>
            <p:ph type="sldNum" sz="quarter" idx="11"/>
          </p:nvPr>
        </p:nvSpPr>
        <p:spPr/>
        <p:txBody>
          <a:bodyPr/>
          <a:lstStyle>
            <a:lvl1pPr>
              <a:defRPr/>
            </a:lvl1pPr>
          </a:lstStyle>
          <a:p>
            <a:fld id="{5846B320-41C0-4FFD-A27F-47713E174D4C}" type="slidenum">
              <a:rPr lang="en-GB"/>
              <a:pPr/>
              <a:t>‹#›</a:t>
            </a:fld>
            <a:endParaRPr lang="en-GB"/>
          </a:p>
        </p:txBody>
      </p:sp>
      <p:sp>
        <p:nvSpPr>
          <p:cNvPr id="7" name="Footer Placeholder 6"/>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2804387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Slide Number Placeholder 5"/>
          <p:cNvSpPr>
            <a:spLocks noGrp="1"/>
          </p:cNvSpPr>
          <p:nvPr>
            <p:ph type="sldNum" sz="quarter" idx="11"/>
          </p:nvPr>
        </p:nvSpPr>
        <p:spPr/>
        <p:txBody>
          <a:bodyPr/>
          <a:lstStyle>
            <a:lvl1pPr>
              <a:defRPr/>
            </a:lvl1pPr>
          </a:lstStyle>
          <a:p>
            <a:fld id="{844CB927-0C17-4880-8666-B431A3AEBB4C}" type="slidenum">
              <a:rPr lang="en-GB"/>
              <a:pPr/>
              <a:t>‹#›</a:t>
            </a:fld>
            <a:endParaRPr lang="en-GB"/>
          </a:p>
        </p:txBody>
      </p:sp>
      <p:sp>
        <p:nvSpPr>
          <p:cNvPr id="7" name="Footer Placeholder 6"/>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4205569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GB"/>
          </a:p>
        </p:txBody>
      </p:sp>
      <p:sp>
        <p:nvSpPr>
          <p:cNvPr id="4099" name="Rectangle 3"/>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6EC18A17-37AF-435B-B1DC-BCEEAAF6CCC8}" type="slidenum">
              <a:rPr lang="en-GB"/>
              <a:pPr/>
              <a:t>‹#›</a:t>
            </a:fld>
            <a:endParaRPr lang="en-GB"/>
          </a:p>
        </p:txBody>
      </p:sp>
      <p:grpSp>
        <p:nvGrpSpPr>
          <p:cNvPr id="4100" name="Group 4"/>
          <p:cNvGrpSpPr>
            <a:grpSpLocks/>
          </p:cNvGrpSpPr>
          <p:nvPr/>
        </p:nvGrpSpPr>
        <p:grpSpPr bwMode="auto">
          <a:xfrm>
            <a:off x="0" y="0"/>
            <a:ext cx="9140825" cy="6850063"/>
            <a:chOff x="0" y="0"/>
            <a:chExt cx="5758" cy="4315"/>
          </a:xfrm>
        </p:grpSpPr>
        <p:grpSp>
          <p:nvGrpSpPr>
            <p:cNvPr id="4101" name="Group 5"/>
            <p:cNvGrpSpPr>
              <a:grpSpLocks/>
            </p:cNvGrpSpPr>
            <p:nvPr userDrawn="1"/>
          </p:nvGrpSpPr>
          <p:grpSpPr bwMode="auto">
            <a:xfrm>
              <a:off x="1728" y="2230"/>
              <a:ext cx="4027" cy="2085"/>
              <a:chOff x="1728" y="2230"/>
              <a:chExt cx="4027" cy="2085"/>
            </a:xfrm>
          </p:grpSpPr>
          <p:sp>
            <p:nvSpPr>
              <p:cNvPr id="4102"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4"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5"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6"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07"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8"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09" name="Rectangle 13"/>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4110"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endParaRPr lang="en-GB"/>
          </a:p>
        </p:txBody>
      </p:sp>
      <p:sp>
        <p:nvSpPr>
          <p:cNvPr id="4111" name="Rectangle 1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19.jpeg"/><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GB"/>
              <a:t>Small Creatures in the Home</a:t>
            </a:r>
          </a:p>
        </p:txBody>
      </p:sp>
      <p:sp>
        <p:nvSpPr>
          <p:cNvPr id="2051" name="Rectangle 3"/>
          <p:cNvSpPr>
            <a:spLocks noGrp="1" noChangeArrowheads="1"/>
          </p:cNvSpPr>
          <p:nvPr>
            <p:ph type="subTitle" idx="1"/>
          </p:nvPr>
        </p:nvSpPr>
        <p:spPr/>
        <p:txBody>
          <a:bodyPr/>
          <a:lstStyle/>
          <a:p>
            <a:r>
              <a:rPr lang="en-GB"/>
              <a:t>WALT: to know about small creatures that live in our homes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050"/>
                                        </p:tgtEl>
                                        <p:attrNameLst>
                                          <p:attrName>ppt_y</p:attrName>
                                        </p:attrNameLst>
                                      </p:cBhvr>
                                      <p:tavLst>
                                        <p:tav tm="0">
                                          <p:val>
                                            <p:strVal val="#ppt_y"/>
                                          </p:val>
                                        </p:tav>
                                        <p:tav tm="100000">
                                          <p:val>
                                            <p:strVal val="#ppt_y"/>
                                          </p:val>
                                        </p:tav>
                                      </p:tavLst>
                                    </p:anim>
                                    <p:anim calcmode="lin" valueType="num">
                                      <p:cBhvr>
                                        <p:cTn id="9" dur="500" fill="hold"/>
                                        <p:tgtEl>
                                          <p:spTgt spid="205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05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05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2051">
                                            <p:txEl>
                                              <p:pRg st="0" end="0"/>
                                            </p:txEl>
                                          </p:spTgt>
                                        </p:tgtEl>
                                        <p:attrNameLst>
                                          <p:attrName>style.visibility</p:attrName>
                                        </p:attrNameLst>
                                      </p:cBhvr>
                                      <p:to>
                                        <p:strVal val="visible"/>
                                      </p:to>
                                    </p:set>
                                    <p:anim calcmode="lin" valueType="num">
                                      <p:cBhvr>
                                        <p:cTn id="16" dur="500" fill="hold"/>
                                        <p:tgtEl>
                                          <p:spTgt spid="2051">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2051">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2051">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2051">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r>
              <a:rPr lang="en-GB"/>
              <a:t>About the Clothes Moth</a:t>
            </a:r>
          </a:p>
        </p:txBody>
      </p:sp>
      <p:sp>
        <p:nvSpPr>
          <p:cNvPr id="18435" name="Rectangle 3"/>
          <p:cNvSpPr>
            <a:spLocks noGrp="1" noChangeArrowheads="1"/>
          </p:cNvSpPr>
          <p:nvPr>
            <p:ph type="body" idx="1"/>
          </p:nvPr>
        </p:nvSpPr>
        <p:spPr/>
        <p:txBody>
          <a:bodyPr/>
          <a:lstStyle/>
          <a:p>
            <a:pPr>
              <a:lnSpc>
                <a:spcPct val="90000"/>
              </a:lnSpc>
            </a:pPr>
            <a:r>
              <a:rPr lang="en-GB"/>
              <a:t>Clothes moth larvae feed on wool, feathers, fur, hair, leather,  dust, paper, and occasionally cotton, linen, silk, and synthetic fibers. </a:t>
            </a:r>
          </a:p>
          <a:p>
            <a:pPr>
              <a:lnSpc>
                <a:spcPct val="90000"/>
              </a:lnSpc>
            </a:pPr>
            <a:r>
              <a:rPr lang="en-GB"/>
              <a:t>Most damage is done to articles left undisturbed for a long time. </a:t>
            </a:r>
          </a:p>
          <a:p>
            <a:pPr>
              <a:lnSpc>
                <a:spcPct val="90000"/>
              </a:lnSpc>
            </a:pPr>
            <a:r>
              <a:rPr lang="en-GB"/>
              <a:t>Damaged fabrics have holes eaten through them by small, white larvae </a:t>
            </a:r>
          </a:p>
          <a:p>
            <a:pPr>
              <a:lnSpc>
                <a:spcPct val="90000"/>
              </a:lnSpc>
            </a:pPr>
            <a:r>
              <a:rPr lang="en-GB"/>
              <a:t>Moths are destructive during the larvae stage. Adult "millers" or moths are entirely harmless.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Scale>
                                      <p:cBhvr>
                                        <p:cTn id="7" dur="1000" decel="50000" fill="hold">
                                          <p:stCondLst>
                                            <p:cond delay="0"/>
                                          </p:stCondLst>
                                        </p:cTn>
                                        <p:tgtEl>
                                          <p:spTgt spid="1843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8434"/>
                                        </p:tgtEl>
                                        <p:attrNameLst>
                                          <p:attrName>ppt_x</p:attrName>
                                          <p:attrName>ppt_y</p:attrName>
                                        </p:attrNameLst>
                                      </p:cBhvr>
                                    </p:animMotion>
                                    <p:animEffect transition="in" filter="fade">
                                      <p:cBhvr>
                                        <p:cTn id="9" dur="1000"/>
                                        <p:tgtEl>
                                          <p:spTgt spid="1843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18435">
                                            <p:txEl>
                                              <p:pRg st="0" end="0"/>
                                            </p:txEl>
                                          </p:spTgt>
                                        </p:tgtEl>
                                        <p:attrNameLst>
                                          <p:attrName>style.visibility</p:attrName>
                                        </p:attrNameLst>
                                      </p:cBhvr>
                                      <p:to>
                                        <p:strVal val="visible"/>
                                      </p:to>
                                    </p:set>
                                    <p:animEffect transition="in" filter="dissolve">
                                      <p:cBhvr>
                                        <p:cTn id="14" dur="500"/>
                                        <p:tgtEl>
                                          <p:spTgt spid="18435">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18435">
                                            <p:txEl>
                                              <p:pRg st="1" end="1"/>
                                            </p:txEl>
                                          </p:spTgt>
                                        </p:tgtEl>
                                        <p:attrNameLst>
                                          <p:attrName>style.visibility</p:attrName>
                                        </p:attrNameLst>
                                      </p:cBhvr>
                                      <p:to>
                                        <p:strVal val="visible"/>
                                      </p:to>
                                    </p:set>
                                    <p:animEffect transition="in" filter="dissolve">
                                      <p:cBhvr>
                                        <p:cTn id="19" dur="500"/>
                                        <p:tgtEl>
                                          <p:spTgt spid="18435">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8435">
                                            <p:txEl>
                                              <p:pRg st="2" end="2"/>
                                            </p:txEl>
                                          </p:spTgt>
                                        </p:tgtEl>
                                        <p:attrNameLst>
                                          <p:attrName>style.visibility</p:attrName>
                                        </p:attrNameLst>
                                      </p:cBhvr>
                                      <p:to>
                                        <p:strVal val="visible"/>
                                      </p:to>
                                    </p:set>
                                    <p:animEffect transition="in" filter="dissolve">
                                      <p:cBhvr>
                                        <p:cTn id="24" dur="500"/>
                                        <p:tgtEl>
                                          <p:spTgt spid="18435">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18435">
                                            <p:txEl>
                                              <p:pRg st="3" end="3"/>
                                            </p:txEl>
                                          </p:spTgt>
                                        </p:tgtEl>
                                        <p:attrNameLst>
                                          <p:attrName>style.visibility</p:attrName>
                                        </p:attrNameLst>
                                      </p:cBhvr>
                                      <p:to>
                                        <p:strVal val="visible"/>
                                      </p:to>
                                    </p:set>
                                    <p:animEffect transition="in" filter="dissolve">
                                      <p:cBhvr>
                                        <p:cTn id="29" dur="500"/>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idx="4294967295"/>
          </p:nvPr>
        </p:nvSpPr>
        <p:spPr>
          <a:xfrm>
            <a:off x="0" y="274638"/>
            <a:ext cx="8229600" cy="1143000"/>
          </a:xfrm>
        </p:spPr>
        <p:txBody>
          <a:bodyPr/>
          <a:lstStyle/>
          <a:p>
            <a:r>
              <a:rPr lang="en-GB"/>
              <a:t>House Spider</a:t>
            </a:r>
          </a:p>
        </p:txBody>
      </p:sp>
      <p:pic>
        <p:nvPicPr>
          <p:cNvPr id="19461" name="Picture 5" descr="hse_spider01pma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196975"/>
            <a:ext cx="2209800" cy="2714625"/>
          </a:xfrm>
          <a:prstGeom prst="rect">
            <a:avLst/>
          </a:prstGeom>
          <a:noFill/>
          <a:extLst>
            <a:ext uri="{909E8E84-426E-40DD-AFC4-6F175D3DCCD1}">
              <a14:hiddenFill xmlns:a14="http://schemas.microsoft.com/office/drawing/2010/main">
                <a:solidFill>
                  <a:srgbClr val="FFFFFF"/>
                </a:solidFill>
              </a14:hiddenFill>
            </a:ext>
          </a:extLst>
        </p:spPr>
      </p:pic>
      <p:pic>
        <p:nvPicPr>
          <p:cNvPr id="19463" name="Picture 7" descr="House-spi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1196975"/>
            <a:ext cx="3367087" cy="4213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Scale>
                                      <p:cBhvr>
                                        <p:cTn id="7" dur="1000" decel="50000" fill="hold">
                                          <p:stCondLst>
                                            <p:cond delay="0"/>
                                          </p:stCondLst>
                                        </p:cTn>
                                        <p:tgtEl>
                                          <p:spTgt spid="1945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9458"/>
                                        </p:tgtEl>
                                        <p:attrNameLst>
                                          <p:attrName>ppt_x</p:attrName>
                                          <p:attrName>ppt_y</p:attrName>
                                        </p:attrNameLst>
                                      </p:cBhvr>
                                    </p:animMotion>
                                    <p:animEffect transition="in" filter="fade">
                                      <p:cBhvr>
                                        <p:cTn id="9" dur="1000"/>
                                        <p:tgtEl>
                                          <p:spTgt spid="1945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nodeType="clickEffect">
                                  <p:stCondLst>
                                    <p:cond delay="0"/>
                                  </p:stCondLst>
                                  <p:childTnLst>
                                    <p:set>
                                      <p:cBhvr>
                                        <p:cTn id="13" dur="1" fill="hold">
                                          <p:stCondLst>
                                            <p:cond delay="0"/>
                                          </p:stCondLst>
                                        </p:cTn>
                                        <p:tgtEl>
                                          <p:spTgt spid="19461"/>
                                        </p:tgtEl>
                                        <p:attrNameLst>
                                          <p:attrName>style.visibility</p:attrName>
                                        </p:attrNameLst>
                                      </p:cBhvr>
                                      <p:to>
                                        <p:strVal val="visible"/>
                                      </p:to>
                                    </p:set>
                                    <p:animEffect transition="in" filter="dissolve">
                                      <p:cBhvr>
                                        <p:cTn id="14" dur="500"/>
                                        <p:tgtEl>
                                          <p:spTgt spid="1946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nodeType="clickEffect">
                                  <p:stCondLst>
                                    <p:cond delay="0"/>
                                  </p:stCondLst>
                                  <p:childTnLst>
                                    <p:set>
                                      <p:cBhvr>
                                        <p:cTn id="18" dur="1" fill="hold">
                                          <p:stCondLst>
                                            <p:cond delay="0"/>
                                          </p:stCondLst>
                                        </p:cTn>
                                        <p:tgtEl>
                                          <p:spTgt spid="19463"/>
                                        </p:tgtEl>
                                        <p:attrNameLst>
                                          <p:attrName>style.visibility</p:attrName>
                                        </p:attrNameLst>
                                      </p:cBhvr>
                                      <p:to>
                                        <p:strVal val="visible"/>
                                      </p:to>
                                    </p:set>
                                    <p:animEffect transition="in" filter="dissolve">
                                      <p:cBhvr>
                                        <p:cTn id="19" dur="500"/>
                                        <p:tgtEl>
                                          <p:spTgt spid="194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r>
              <a:rPr lang="en-GB"/>
              <a:t>Housespider</a:t>
            </a:r>
          </a:p>
        </p:txBody>
      </p:sp>
      <p:sp>
        <p:nvSpPr>
          <p:cNvPr id="20483" name="Rectangle 3"/>
          <p:cNvSpPr>
            <a:spLocks noGrp="1" noChangeArrowheads="1"/>
          </p:cNvSpPr>
          <p:nvPr>
            <p:ph type="body" idx="1"/>
          </p:nvPr>
        </p:nvSpPr>
        <p:spPr/>
        <p:txBody>
          <a:bodyPr/>
          <a:lstStyle/>
          <a:p>
            <a:r>
              <a:rPr lang="en-GB"/>
              <a:t>The female can reach a size of 18 mm, with the male being about 4 mm smaller </a:t>
            </a:r>
          </a:p>
          <a:p>
            <a:r>
              <a:rPr lang="en-GB"/>
              <a:t>The spider spins a sticky thread web to catch other creatures which it then kills</a:t>
            </a:r>
          </a:p>
          <a:p>
            <a:r>
              <a:rPr lang="en-GB"/>
              <a:t>Without spiders the world would probably be overrun with insects</a:t>
            </a:r>
          </a:p>
          <a:p>
            <a:pPr>
              <a:buFont typeface="Wingdings" pitchFamily="2" charset="2"/>
              <a:buNone/>
            </a:pPr>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Scale>
                                      <p:cBhvr>
                                        <p:cTn id="7" dur="1000" decel="50000" fill="hold">
                                          <p:stCondLst>
                                            <p:cond delay="0"/>
                                          </p:stCondLst>
                                        </p:cTn>
                                        <p:tgtEl>
                                          <p:spTgt spid="2048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0482"/>
                                        </p:tgtEl>
                                        <p:attrNameLst>
                                          <p:attrName>ppt_x</p:attrName>
                                          <p:attrName>ppt_y</p:attrName>
                                        </p:attrNameLst>
                                      </p:cBhvr>
                                    </p:animMotion>
                                    <p:animEffect transition="in" filter="fade">
                                      <p:cBhvr>
                                        <p:cTn id="9" dur="1000"/>
                                        <p:tgtEl>
                                          <p:spTgt spid="2048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0483">
                                            <p:txEl>
                                              <p:pRg st="0" end="0"/>
                                            </p:txEl>
                                          </p:spTgt>
                                        </p:tgtEl>
                                        <p:attrNameLst>
                                          <p:attrName>style.visibility</p:attrName>
                                        </p:attrNameLst>
                                      </p:cBhvr>
                                      <p:to>
                                        <p:strVal val="visible"/>
                                      </p:to>
                                    </p:set>
                                    <p:anim calcmode="lin" valueType="num">
                                      <p:cBhvr additive="base">
                                        <p:cTn id="14"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0483">
                                            <p:txEl>
                                              <p:pRg st="1" end="1"/>
                                            </p:txEl>
                                          </p:spTgt>
                                        </p:tgtEl>
                                        <p:attrNameLst>
                                          <p:attrName>style.visibility</p:attrName>
                                        </p:attrNameLst>
                                      </p:cBhvr>
                                      <p:to>
                                        <p:strVal val="visible"/>
                                      </p:to>
                                    </p:set>
                                    <p:anim calcmode="lin" valueType="num">
                                      <p:cBhvr additive="base">
                                        <p:cTn id="20"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04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0483">
                                            <p:txEl>
                                              <p:pRg st="2" end="2"/>
                                            </p:txEl>
                                          </p:spTgt>
                                        </p:tgtEl>
                                        <p:attrNameLst>
                                          <p:attrName>style.visibility</p:attrName>
                                        </p:attrNameLst>
                                      </p:cBhvr>
                                      <p:to>
                                        <p:strVal val="visible"/>
                                      </p:to>
                                    </p:set>
                                    <p:anim calcmode="lin" valueType="num">
                                      <p:cBhvr additive="base">
                                        <p:cTn id="26"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048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idx="4294967295"/>
          </p:nvPr>
        </p:nvSpPr>
        <p:spPr>
          <a:xfrm>
            <a:off x="0" y="274638"/>
            <a:ext cx="8229600" cy="1143000"/>
          </a:xfrm>
        </p:spPr>
        <p:txBody>
          <a:bodyPr/>
          <a:lstStyle/>
          <a:p>
            <a:r>
              <a:rPr lang="en-GB"/>
              <a:t>Woodlouse</a:t>
            </a:r>
          </a:p>
        </p:txBody>
      </p:sp>
      <p:pic>
        <p:nvPicPr>
          <p:cNvPr id="21509" name="Picture 5" descr="Common woodlou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125538"/>
            <a:ext cx="3024188" cy="2268537"/>
          </a:xfrm>
          <a:prstGeom prst="rect">
            <a:avLst/>
          </a:prstGeom>
          <a:noFill/>
          <a:extLst>
            <a:ext uri="{909E8E84-426E-40DD-AFC4-6F175D3DCCD1}">
              <a14:hiddenFill xmlns:a14="http://schemas.microsoft.com/office/drawing/2010/main">
                <a:solidFill>
                  <a:srgbClr val="FFFFFF"/>
                </a:solidFill>
              </a14:hiddenFill>
            </a:ext>
          </a:extLst>
        </p:spPr>
      </p:pic>
      <p:pic>
        <p:nvPicPr>
          <p:cNvPr id="21511" name="Picture 7" descr="WLIC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1412875"/>
            <a:ext cx="3168650" cy="2205038"/>
          </a:xfrm>
          <a:prstGeom prst="rect">
            <a:avLst/>
          </a:prstGeom>
          <a:noFill/>
          <a:extLst>
            <a:ext uri="{909E8E84-426E-40DD-AFC4-6F175D3DCCD1}">
              <a14:hiddenFill xmlns:a14="http://schemas.microsoft.com/office/drawing/2010/main">
                <a:solidFill>
                  <a:srgbClr val="FFFFFF"/>
                </a:solidFill>
              </a14:hiddenFill>
            </a:ext>
          </a:extLst>
        </p:spPr>
      </p:pic>
      <p:pic>
        <p:nvPicPr>
          <p:cNvPr id="21513" name="Picture 9" descr="Porcellio_scaber_md_st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8175" y="3789363"/>
            <a:ext cx="3960813" cy="26463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Scale>
                                      <p:cBhvr>
                                        <p:cTn id="7" dur="1000" decel="50000" fill="hold">
                                          <p:stCondLst>
                                            <p:cond delay="0"/>
                                          </p:stCondLst>
                                        </p:cTn>
                                        <p:tgtEl>
                                          <p:spTgt spid="2150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1506"/>
                                        </p:tgtEl>
                                        <p:attrNameLst>
                                          <p:attrName>ppt_x</p:attrName>
                                          <p:attrName>ppt_y</p:attrName>
                                        </p:attrNameLst>
                                      </p:cBhvr>
                                    </p:animMotion>
                                    <p:animEffect transition="in" filter="fade">
                                      <p:cBhvr>
                                        <p:cTn id="9" dur="1000"/>
                                        <p:tgtEl>
                                          <p:spTgt spid="2150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nodeType="clickEffect">
                                  <p:stCondLst>
                                    <p:cond delay="0"/>
                                  </p:stCondLst>
                                  <p:childTnLst>
                                    <p:set>
                                      <p:cBhvr>
                                        <p:cTn id="13" dur="1" fill="hold">
                                          <p:stCondLst>
                                            <p:cond delay="0"/>
                                          </p:stCondLst>
                                        </p:cTn>
                                        <p:tgtEl>
                                          <p:spTgt spid="21509"/>
                                        </p:tgtEl>
                                        <p:attrNameLst>
                                          <p:attrName>style.visibility</p:attrName>
                                        </p:attrNameLst>
                                      </p:cBhvr>
                                      <p:to>
                                        <p:strVal val="visible"/>
                                      </p:to>
                                    </p:set>
                                    <p:animEffect transition="in" filter="dissolve">
                                      <p:cBhvr>
                                        <p:cTn id="14" dur="500"/>
                                        <p:tgtEl>
                                          <p:spTgt spid="21509"/>
                                        </p:tgtEl>
                                      </p:cBhvr>
                                    </p:animEffect>
                                  </p:childTnLst>
                                  <p:subTnLst>
                                    <p:audio>
                                      <p:cMediaNode>
                                        <p:cTn display="0" masterRel="sameClick">
                                          <p:stCondLst>
                                            <p:cond evt="begin" delay="0">
                                              <p:tn val="12"/>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nodeType="clickEffect">
                                  <p:stCondLst>
                                    <p:cond delay="0"/>
                                  </p:stCondLst>
                                  <p:childTnLst>
                                    <p:set>
                                      <p:cBhvr>
                                        <p:cTn id="18" dur="1" fill="hold">
                                          <p:stCondLst>
                                            <p:cond delay="0"/>
                                          </p:stCondLst>
                                        </p:cTn>
                                        <p:tgtEl>
                                          <p:spTgt spid="21511"/>
                                        </p:tgtEl>
                                        <p:attrNameLst>
                                          <p:attrName>style.visibility</p:attrName>
                                        </p:attrNameLst>
                                      </p:cBhvr>
                                      <p:to>
                                        <p:strVal val="visible"/>
                                      </p:to>
                                    </p:set>
                                    <p:animEffect transition="in" filter="dissolve">
                                      <p:cBhvr>
                                        <p:cTn id="19" dur="500"/>
                                        <p:tgtEl>
                                          <p:spTgt spid="21511"/>
                                        </p:tgtEl>
                                      </p:cBhvr>
                                    </p:animEffect>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nodeType="clickEffect">
                                  <p:stCondLst>
                                    <p:cond delay="0"/>
                                  </p:stCondLst>
                                  <p:childTnLst>
                                    <p:set>
                                      <p:cBhvr>
                                        <p:cTn id="23" dur="1" fill="hold">
                                          <p:stCondLst>
                                            <p:cond delay="0"/>
                                          </p:stCondLst>
                                        </p:cTn>
                                        <p:tgtEl>
                                          <p:spTgt spid="21513"/>
                                        </p:tgtEl>
                                        <p:attrNameLst>
                                          <p:attrName>style.visibility</p:attrName>
                                        </p:attrNameLst>
                                      </p:cBhvr>
                                      <p:to>
                                        <p:strVal val="visible"/>
                                      </p:to>
                                    </p:set>
                                    <p:animEffect transition="in" filter="dissolve">
                                      <p:cBhvr>
                                        <p:cTn id="24" dur="500"/>
                                        <p:tgtEl>
                                          <p:spTgt spid="21513"/>
                                        </p:tgtEl>
                                      </p:cBhvr>
                                    </p:animEffect>
                                  </p:childTnLst>
                                  <p:subTnLst>
                                    <p:audio>
                                      <p:cMediaNode>
                                        <p:cTn display="0" masterRel="sameClick">
                                          <p:stCondLst>
                                            <p:cond evt="begin" delay="0">
                                              <p:tn val="22"/>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r>
              <a:rPr lang="en-GB"/>
              <a:t>All about the Woodlouse</a:t>
            </a:r>
          </a:p>
        </p:txBody>
      </p:sp>
      <p:sp>
        <p:nvSpPr>
          <p:cNvPr id="22531" name="Rectangle 3"/>
          <p:cNvSpPr>
            <a:spLocks noGrp="1" noChangeArrowheads="1"/>
          </p:cNvSpPr>
          <p:nvPr>
            <p:ph type="body" idx="1"/>
          </p:nvPr>
        </p:nvSpPr>
        <p:spPr/>
        <p:txBody>
          <a:bodyPr/>
          <a:lstStyle/>
          <a:p>
            <a:r>
              <a:rPr lang="en-GB"/>
              <a:t>Woodlice may look like insects, but in fact they're crustaceans and are related to crabs and lobsters. They are about 3-30mm in size</a:t>
            </a:r>
          </a:p>
          <a:p>
            <a:r>
              <a:rPr lang="en-GB"/>
              <a:t>Woodlice are sometime called pill bugs and slaters</a:t>
            </a:r>
          </a:p>
          <a:p>
            <a:r>
              <a:rPr lang="en-GB"/>
              <a:t>They like the damp, and hide away during the day</a:t>
            </a:r>
          </a:p>
          <a:p>
            <a:r>
              <a:rPr lang="en-GB"/>
              <a:t>They like to eat rotting plants and wood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Scale>
                                      <p:cBhvr>
                                        <p:cTn id="7" dur="1000" decel="50000" fill="hold">
                                          <p:stCondLst>
                                            <p:cond delay="0"/>
                                          </p:stCondLst>
                                        </p:cTn>
                                        <p:tgtEl>
                                          <p:spTgt spid="2253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2530"/>
                                        </p:tgtEl>
                                        <p:attrNameLst>
                                          <p:attrName>ppt_x</p:attrName>
                                          <p:attrName>ppt_y</p:attrName>
                                        </p:attrNameLst>
                                      </p:cBhvr>
                                    </p:animMotion>
                                    <p:animEffect transition="in" filter="fade">
                                      <p:cBhvr>
                                        <p:cTn id="9" dur="1000"/>
                                        <p:tgtEl>
                                          <p:spTgt spid="2253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7" presetClass="entr" presetSubtype="0" fill="hold" grpId="0" nodeType="clickEffect">
                                  <p:stCondLst>
                                    <p:cond delay="0"/>
                                  </p:stCondLst>
                                  <p:childTnLst>
                                    <p:set>
                                      <p:cBhvr>
                                        <p:cTn id="13" dur="1" fill="hold">
                                          <p:stCondLst>
                                            <p:cond delay="0"/>
                                          </p:stCondLst>
                                        </p:cTn>
                                        <p:tgtEl>
                                          <p:spTgt spid="22531">
                                            <p:txEl>
                                              <p:pRg st="0" end="0"/>
                                            </p:txEl>
                                          </p:spTgt>
                                        </p:tgtEl>
                                        <p:attrNameLst>
                                          <p:attrName>style.visibility</p:attrName>
                                        </p:attrNameLst>
                                      </p:cBhvr>
                                      <p:to>
                                        <p:strVal val="visible"/>
                                      </p:to>
                                    </p:set>
                                    <p:animEffect transition="in" filter="fade">
                                      <p:cBhvr>
                                        <p:cTn id="14" dur="1000"/>
                                        <p:tgtEl>
                                          <p:spTgt spid="22531">
                                            <p:txEl>
                                              <p:pRg st="0" end="0"/>
                                            </p:txEl>
                                          </p:spTgt>
                                        </p:tgtEl>
                                      </p:cBhvr>
                                    </p:animEffect>
                                    <p:anim calcmode="lin" valueType="num">
                                      <p:cBhvr>
                                        <p:cTn id="15" dur="10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22531">
                                            <p:txEl>
                                              <p:pRg st="0" end="0"/>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2253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37" presetClass="entr" presetSubtype="0" fill="hold" grpId="0" nodeType="clickEffect">
                                  <p:stCondLst>
                                    <p:cond delay="0"/>
                                  </p:stCondLst>
                                  <p:childTnLst>
                                    <p:set>
                                      <p:cBhvr>
                                        <p:cTn id="21" dur="1" fill="hold">
                                          <p:stCondLst>
                                            <p:cond delay="0"/>
                                          </p:stCondLst>
                                        </p:cTn>
                                        <p:tgtEl>
                                          <p:spTgt spid="22531">
                                            <p:txEl>
                                              <p:pRg st="1" end="1"/>
                                            </p:txEl>
                                          </p:spTgt>
                                        </p:tgtEl>
                                        <p:attrNameLst>
                                          <p:attrName>style.visibility</p:attrName>
                                        </p:attrNameLst>
                                      </p:cBhvr>
                                      <p:to>
                                        <p:strVal val="visible"/>
                                      </p:to>
                                    </p:set>
                                    <p:animEffect transition="in" filter="fade">
                                      <p:cBhvr>
                                        <p:cTn id="22" dur="1000"/>
                                        <p:tgtEl>
                                          <p:spTgt spid="22531">
                                            <p:txEl>
                                              <p:pRg st="1" end="1"/>
                                            </p:txEl>
                                          </p:spTgt>
                                        </p:tgtEl>
                                      </p:cBhvr>
                                    </p:animEffect>
                                    <p:anim calcmode="lin" valueType="num">
                                      <p:cBhvr>
                                        <p:cTn id="23" dur="10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p:cTn id="24" dur="900" decel="100000" fill="hold"/>
                                        <p:tgtEl>
                                          <p:spTgt spid="22531">
                                            <p:txEl>
                                              <p:pRg st="1" end="1"/>
                                            </p:txEl>
                                          </p:spTgt>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22531">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37" presetClass="entr" presetSubtype="0" fill="hold" grpId="0" nodeType="clickEffect">
                                  <p:stCondLst>
                                    <p:cond delay="0"/>
                                  </p:stCondLst>
                                  <p:childTnLst>
                                    <p:set>
                                      <p:cBhvr>
                                        <p:cTn id="29" dur="1" fill="hold">
                                          <p:stCondLst>
                                            <p:cond delay="0"/>
                                          </p:stCondLst>
                                        </p:cTn>
                                        <p:tgtEl>
                                          <p:spTgt spid="22531">
                                            <p:txEl>
                                              <p:pRg st="2" end="2"/>
                                            </p:txEl>
                                          </p:spTgt>
                                        </p:tgtEl>
                                        <p:attrNameLst>
                                          <p:attrName>style.visibility</p:attrName>
                                        </p:attrNameLst>
                                      </p:cBhvr>
                                      <p:to>
                                        <p:strVal val="visible"/>
                                      </p:to>
                                    </p:set>
                                    <p:animEffect transition="in" filter="fade">
                                      <p:cBhvr>
                                        <p:cTn id="30" dur="1000"/>
                                        <p:tgtEl>
                                          <p:spTgt spid="22531">
                                            <p:txEl>
                                              <p:pRg st="2" end="2"/>
                                            </p:txEl>
                                          </p:spTgt>
                                        </p:tgtEl>
                                      </p:cBhvr>
                                    </p:animEffect>
                                    <p:anim calcmode="lin" valueType="num">
                                      <p:cBhvr>
                                        <p:cTn id="31" dur="10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p:cTn id="32" dur="900" decel="100000" fill="hold"/>
                                        <p:tgtEl>
                                          <p:spTgt spid="22531">
                                            <p:txEl>
                                              <p:pRg st="2" end="2"/>
                                            </p:txEl>
                                          </p:spTgt>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22531">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37" presetClass="entr" presetSubtype="0" fill="hold" grpId="0" nodeType="clickEffect">
                                  <p:stCondLst>
                                    <p:cond delay="0"/>
                                  </p:stCondLst>
                                  <p:childTnLst>
                                    <p:set>
                                      <p:cBhvr>
                                        <p:cTn id="37" dur="1" fill="hold">
                                          <p:stCondLst>
                                            <p:cond delay="0"/>
                                          </p:stCondLst>
                                        </p:cTn>
                                        <p:tgtEl>
                                          <p:spTgt spid="22531">
                                            <p:txEl>
                                              <p:pRg st="3" end="3"/>
                                            </p:txEl>
                                          </p:spTgt>
                                        </p:tgtEl>
                                        <p:attrNameLst>
                                          <p:attrName>style.visibility</p:attrName>
                                        </p:attrNameLst>
                                      </p:cBhvr>
                                      <p:to>
                                        <p:strVal val="visible"/>
                                      </p:to>
                                    </p:set>
                                    <p:animEffect transition="in" filter="fade">
                                      <p:cBhvr>
                                        <p:cTn id="38" dur="1000"/>
                                        <p:tgtEl>
                                          <p:spTgt spid="22531">
                                            <p:txEl>
                                              <p:pRg st="3" end="3"/>
                                            </p:txEl>
                                          </p:spTgt>
                                        </p:tgtEl>
                                      </p:cBhvr>
                                    </p:animEffect>
                                    <p:anim calcmode="lin" valueType="num">
                                      <p:cBhvr>
                                        <p:cTn id="39" dur="10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p:cTn id="40" dur="900" decel="100000" fill="hold"/>
                                        <p:tgtEl>
                                          <p:spTgt spid="22531">
                                            <p:txEl>
                                              <p:pRg st="3" end="3"/>
                                            </p:txEl>
                                          </p:spTgt>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22531">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idx="4294967295"/>
          </p:nvPr>
        </p:nvSpPr>
        <p:spPr>
          <a:xfrm>
            <a:off x="0" y="274638"/>
            <a:ext cx="8229600" cy="1143000"/>
          </a:xfrm>
        </p:spPr>
        <p:txBody>
          <a:bodyPr/>
          <a:lstStyle/>
          <a:p>
            <a:r>
              <a:rPr lang="en-GB"/>
              <a:t>Animal flea</a:t>
            </a:r>
          </a:p>
        </p:txBody>
      </p:sp>
      <p:pic>
        <p:nvPicPr>
          <p:cNvPr id="23559" name="Picture 7" descr="flea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1484313"/>
            <a:ext cx="5334000" cy="3829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Scale>
                                      <p:cBhvr>
                                        <p:cTn id="7" dur="1000" decel="50000" fill="hold">
                                          <p:stCondLst>
                                            <p:cond delay="0"/>
                                          </p:stCondLst>
                                        </p:cTn>
                                        <p:tgtEl>
                                          <p:spTgt spid="2355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3554"/>
                                        </p:tgtEl>
                                        <p:attrNameLst>
                                          <p:attrName>ppt_x</p:attrName>
                                          <p:attrName>ppt_y</p:attrName>
                                        </p:attrNameLst>
                                      </p:cBhvr>
                                    </p:animMotion>
                                    <p:animEffect transition="in" filter="fade">
                                      <p:cBhvr>
                                        <p:cTn id="9" dur="1000"/>
                                        <p:tgtEl>
                                          <p:spTgt spid="2355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nodeType="clickEffect">
                                  <p:stCondLst>
                                    <p:cond delay="0"/>
                                  </p:stCondLst>
                                  <p:childTnLst>
                                    <p:set>
                                      <p:cBhvr>
                                        <p:cTn id="13" dur="1" fill="hold">
                                          <p:stCondLst>
                                            <p:cond delay="0"/>
                                          </p:stCondLst>
                                        </p:cTn>
                                        <p:tgtEl>
                                          <p:spTgt spid="23559"/>
                                        </p:tgtEl>
                                        <p:attrNameLst>
                                          <p:attrName>style.visibility</p:attrName>
                                        </p:attrNameLst>
                                      </p:cBhvr>
                                      <p:to>
                                        <p:strVal val="visible"/>
                                      </p:to>
                                    </p:set>
                                    <p:animEffect transition="in" filter="dissolve">
                                      <p:cBhvr>
                                        <p:cTn id="14" dur="500"/>
                                        <p:tgtEl>
                                          <p:spTgt spid="235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r>
              <a:rPr lang="en-GB"/>
              <a:t>About the animal flea</a:t>
            </a:r>
          </a:p>
        </p:txBody>
      </p:sp>
      <p:sp>
        <p:nvSpPr>
          <p:cNvPr id="24579" name="Rectangle 3"/>
          <p:cNvSpPr>
            <a:spLocks noGrp="1" noChangeArrowheads="1"/>
          </p:cNvSpPr>
          <p:nvPr>
            <p:ph type="body" idx="1"/>
          </p:nvPr>
        </p:nvSpPr>
        <p:spPr/>
        <p:txBody>
          <a:bodyPr/>
          <a:lstStyle/>
          <a:p>
            <a:r>
              <a:rPr lang="en-GB"/>
              <a:t>Adult fleas are about 1/8 of an inch long</a:t>
            </a:r>
          </a:p>
          <a:p>
            <a:r>
              <a:rPr lang="en-GB"/>
              <a:t>Animal fleas feed on blood</a:t>
            </a:r>
          </a:p>
          <a:p>
            <a:r>
              <a:rPr lang="en-GB"/>
              <a:t>They may bite you and leave an itchy bump</a:t>
            </a:r>
          </a:p>
          <a:p>
            <a:r>
              <a:rPr lang="en-GB"/>
              <a:t>They have no wings </a:t>
            </a:r>
          </a:p>
          <a:p>
            <a:r>
              <a:rPr lang="en-GB"/>
              <a:t>They can jump high and far for their size</a:t>
            </a:r>
          </a:p>
          <a:p>
            <a:pPr>
              <a:buFont typeface="Wingdings" pitchFamily="2" charset="2"/>
              <a:buNone/>
            </a:pPr>
            <a:r>
              <a:rPr lang="en-GB"/>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Scale>
                                      <p:cBhvr>
                                        <p:cTn id="7" dur="1000" decel="50000" fill="hold">
                                          <p:stCondLst>
                                            <p:cond delay="0"/>
                                          </p:stCondLst>
                                        </p:cTn>
                                        <p:tgtEl>
                                          <p:spTgt spid="2457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4578"/>
                                        </p:tgtEl>
                                        <p:attrNameLst>
                                          <p:attrName>ppt_x</p:attrName>
                                          <p:attrName>ppt_y</p:attrName>
                                        </p:attrNameLst>
                                      </p:cBhvr>
                                    </p:animMotion>
                                    <p:animEffect transition="in" filter="fade">
                                      <p:cBhvr>
                                        <p:cTn id="9" dur="1000"/>
                                        <p:tgtEl>
                                          <p:spTgt spid="2457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4579">
                                            <p:txEl>
                                              <p:pRg st="0" end="0"/>
                                            </p:txEl>
                                          </p:spTgt>
                                        </p:tgtEl>
                                        <p:attrNameLst>
                                          <p:attrName>style.visibility</p:attrName>
                                        </p:attrNameLst>
                                      </p:cBhvr>
                                      <p:to>
                                        <p:strVal val="visible"/>
                                      </p:to>
                                    </p:set>
                                    <p:anim calcmode="lin" valueType="num">
                                      <p:cBhvr additive="base">
                                        <p:cTn id="14"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45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4579">
                                            <p:txEl>
                                              <p:pRg st="1" end="1"/>
                                            </p:txEl>
                                          </p:spTgt>
                                        </p:tgtEl>
                                        <p:attrNameLst>
                                          <p:attrName>style.visibility</p:attrName>
                                        </p:attrNameLst>
                                      </p:cBhvr>
                                      <p:to>
                                        <p:strVal val="visible"/>
                                      </p:to>
                                    </p:set>
                                    <p:anim calcmode="lin" valueType="num">
                                      <p:cBhvr additive="base">
                                        <p:cTn id="20"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45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4579">
                                            <p:txEl>
                                              <p:pRg st="2" end="2"/>
                                            </p:txEl>
                                          </p:spTgt>
                                        </p:tgtEl>
                                        <p:attrNameLst>
                                          <p:attrName>style.visibility</p:attrName>
                                        </p:attrNameLst>
                                      </p:cBhvr>
                                      <p:to>
                                        <p:strVal val="visible"/>
                                      </p:to>
                                    </p:set>
                                    <p:anim calcmode="lin" valueType="num">
                                      <p:cBhvr additive="base">
                                        <p:cTn id="26" dur="5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45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4579">
                                            <p:txEl>
                                              <p:pRg st="3" end="3"/>
                                            </p:txEl>
                                          </p:spTgt>
                                        </p:tgtEl>
                                        <p:attrNameLst>
                                          <p:attrName>style.visibility</p:attrName>
                                        </p:attrNameLst>
                                      </p:cBhvr>
                                      <p:to>
                                        <p:strVal val="visible"/>
                                      </p:to>
                                    </p:set>
                                    <p:anim calcmode="lin" valueType="num">
                                      <p:cBhvr additive="base">
                                        <p:cTn id="32" dur="5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45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4579">
                                            <p:txEl>
                                              <p:pRg st="4" end="4"/>
                                            </p:txEl>
                                          </p:spTgt>
                                        </p:tgtEl>
                                        <p:attrNameLst>
                                          <p:attrName>style.visibility</p:attrName>
                                        </p:attrNameLst>
                                      </p:cBhvr>
                                      <p:to>
                                        <p:strVal val="visible"/>
                                      </p:to>
                                    </p:set>
                                    <p:anim calcmode="lin" valueType="num">
                                      <p:cBhvr additive="base">
                                        <p:cTn id="38" dur="500" fill="hold"/>
                                        <p:tgtEl>
                                          <p:spTgt spid="24579">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45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4579">
                                            <p:txEl>
                                              <p:pRg st="5" end="5"/>
                                            </p:txEl>
                                          </p:spTgt>
                                        </p:tgtEl>
                                        <p:attrNameLst>
                                          <p:attrName>style.visibility</p:attrName>
                                        </p:attrNameLst>
                                      </p:cBhvr>
                                      <p:to>
                                        <p:strVal val="visible"/>
                                      </p:to>
                                    </p:set>
                                    <p:anim calcmode="lin" valueType="num">
                                      <p:cBhvr additive="base">
                                        <p:cTn id="44" dur="500" fill="hold"/>
                                        <p:tgtEl>
                                          <p:spTgt spid="24579">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2457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r>
              <a:rPr lang="en-GB"/>
              <a:t>Well done!</a:t>
            </a:r>
          </a:p>
        </p:txBody>
      </p:sp>
      <p:sp>
        <p:nvSpPr>
          <p:cNvPr id="25603" name="Rectangle 3"/>
          <p:cNvSpPr>
            <a:spLocks noGrp="1" noChangeArrowheads="1"/>
          </p:cNvSpPr>
          <p:nvPr>
            <p:ph type="body" idx="1"/>
          </p:nvPr>
        </p:nvSpPr>
        <p:spPr/>
        <p:txBody>
          <a:bodyPr/>
          <a:lstStyle/>
          <a:p>
            <a:r>
              <a:rPr lang="en-GB"/>
              <a:t>Now you know about lots of creatures that could be in your home!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Scale>
                                      <p:cBhvr>
                                        <p:cTn id="7" dur="1000" decel="50000" fill="hold">
                                          <p:stCondLst>
                                            <p:cond delay="0"/>
                                          </p:stCondLst>
                                        </p:cTn>
                                        <p:tgtEl>
                                          <p:spTgt spid="2560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5602"/>
                                        </p:tgtEl>
                                        <p:attrNameLst>
                                          <p:attrName>ppt_x</p:attrName>
                                          <p:attrName>ppt_y</p:attrName>
                                        </p:attrNameLst>
                                      </p:cBhvr>
                                    </p:animMotion>
                                    <p:animEffect transition="in" filter="fade">
                                      <p:cBhvr>
                                        <p:cTn id="9" dur="1000"/>
                                        <p:tgtEl>
                                          <p:spTgt spid="2560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25603">
                                            <p:txEl>
                                              <p:pRg st="0" end="0"/>
                                            </p:txEl>
                                          </p:spTgt>
                                        </p:tgtEl>
                                        <p:attrNameLst>
                                          <p:attrName>style.visibility</p:attrName>
                                        </p:attrNameLst>
                                      </p:cBhvr>
                                      <p:to>
                                        <p:strVal val="visible"/>
                                      </p:to>
                                    </p:set>
                                    <p:animScale>
                                      <p:cBhvr>
                                        <p:cTn id="14" dur="1000" decel="50000" fill="hold">
                                          <p:stCondLst>
                                            <p:cond delay="0"/>
                                          </p:stCondLst>
                                        </p:cTn>
                                        <p:tgtEl>
                                          <p:spTgt spid="2560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25603">
                                            <p:txEl>
                                              <p:pRg st="0" end="0"/>
                                            </p:txEl>
                                          </p:spTgt>
                                        </p:tgtEl>
                                        <p:attrNameLst>
                                          <p:attrName>ppt_x</p:attrName>
                                          <p:attrName>ppt_y</p:attrName>
                                        </p:attrNameLst>
                                      </p:cBhvr>
                                    </p:animMotion>
                                    <p:animEffect transition="in" filter="fade">
                                      <p:cBhvr>
                                        <p:cTn id="16" dur="1000"/>
                                        <p:tgtEl>
                                          <p:spTgt spid="25603">
                                            <p:txEl>
                                              <p:pRg st="0" end="0"/>
                                            </p:txEl>
                                          </p:spTgt>
                                        </p:tgtEl>
                                      </p:cBhvr>
                                    </p:animEffect>
                                  </p:childTnLst>
                                  <p:subTnLst>
                                    <p:audio>
                                      <p:cMediaNode>
                                        <p:cTn display="0" masterRel="sameClick">
                                          <p:stCondLst>
                                            <p:cond evt="begin" delay="0">
                                              <p:tn val="12"/>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endParaRPr lang="en-US"/>
          </a:p>
        </p:txBody>
      </p:sp>
      <p:sp>
        <p:nvSpPr>
          <p:cNvPr id="9219" name="Rectangle 3"/>
          <p:cNvSpPr>
            <a:spLocks noGrp="1" noChangeArrowheads="1"/>
          </p:cNvSpPr>
          <p:nvPr>
            <p:ph type="body" idx="1"/>
          </p:nvPr>
        </p:nvSpPr>
        <p:spPr/>
        <p:txBody>
          <a:bodyPr/>
          <a:lstStyle/>
          <a:p>
            <a:r>
              <a:rPr lang="en-GB"/>
              <a:t>There are lots of small creatures that live in our homes</a:t>
            </a:r>
          </a:p>
          <a:p>
            <a:r>
              <a:rPr lang="en-GB"/>
              <a:t>Can you think of any?</a:t>
            </a:r>
          </a:p>
          <a:p>
            <a:pPr>
              <a:buFont typeface="Wingdings" pitchFamily="2" charset="2"/>
              <a:buNone/>
            </a:pPr>
            <a:r>
              <a:rPr lang="en-GB"/>
              <a:t>Spiders			Flies</a:t>
            </a:r>
          </a:p>
          <a:p>
            <a:pPr>
              <a:buFont typeface="Wingdings" pitchFamily="2" charset="2"/>
              <a:buNone/>
            </a:pPr>
            <a:r>
              <a:rPr lang="en-GB"/>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219">
                                            <p:txEl>
                                              <p:pRg st="2" end="2"/>
                                            </p:txEl>
                                          </p:spTgt>
                                        </p:tgtEl>
                                        <p:attrNameLst>
                                          <p:attrName>style.visibility</p:attrName>
                                        </p:attrNameLst>
                                      </p:cBhvr>
                                      <p:to>
                                        <p:strVal val="visible"/>
                                      </p:to>
                                    </p:set>
                                    <p:anim calcmode="lin" valueType="num">
                                      <p:cBhvr additive="base">
                                        <p:cTn id="19" dur="500" fill="hold"/>
                                        <p:tgtEl>
                                          <p:spTgt spid="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219">
                                            <p:txEl>
                                              <p:pRg st="3" end="3"/>
                                            </p:txEl>
                                          </p:spTgt>
                                        </p:tgtEl>
                                        <p:attrNameLst>
                                          <p:attrName>style.visibility</p:attrName>
                                        </p:attrNameLst>
                                      </p:cBhvr>
                                      <p:to>
                                        <p:strVal val="visible"/>
                                      </p:to>
                                    </p:set>
                                    <p:anim calcmode="lin" valueType="num">
                                      <p:cBhvr additive="base">
                                        <p:cTn id="25" dur="500" fill="hold"/>
                                        <p:tgtEl>
                                          <p:spTgt spid="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r>
              <a:rPr lang="en-GB"/>
              <a:t>Furniture Beetle</a:t>
            </a:r>
          </a:p>
        </p:txBody>
      </p:sp>
      <p:pic>
        <p:nvPicPr>
          <p:cNvPr id="6151" name="Picture 7" descr="Furniturebeetleadult"/>
          <p:cNvPicPr>
            <a:picLocks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4140200" y="1628775"/>
            <a:ext cx="1905000" cy="2800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49" name="Picture 5" descr="woodwor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412875"/>
            <a:ext cx="3533775" cy="3619500"/>
          </a:xfrm>
          <a:prstGeom prst="rect">
            <a:avLst/>
          </a:prstGeom>
          <a:noFill/>
          <a:extLst>
            <a:ext uri="{909E8E84-426E-40DD-AFC4-6F175D3DCCD1}">
              <a14:hiddenFill xmlns:a14="http://schemas.microsoft.com/office/drawing/2010/main">
                <a:solidFill>
                  <a:srgbClr val="FFFFFF"/>
                </a:solidFill>
              </a14:hiddenFill>
            </a:ext>
          </a:extLst>
        </p:spPr>
      </p:pic>
      <p:pic>
        <p:nvPicPr>
          <p:cNvPr id="6154" name="Picture 10" descr="w_worm"/>
          <p:cNvPicPr>
            <a:picLocks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6443663" y="2781300"/>
            <a:ext cx="2173287" cy="23764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ppt_x"/>
                                          </p:val>
                                        </p:tav>
                                        <p:tav tm="100000">
                                          <p:val>
                                            <p:strVal val="#ppt_x"/>
                                          </p:val>
                                        </p:tav>
                                      </p:tavLst>
                                    </p:anim>
                                    <p:anim calcmode="lin" valueType="num">
                                      <p:cBhvr additive="base">
                                        <p:cTn id="8"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3" presetClass="entr" presetSubtype="0" fill="hold" nodeType="clickEffect">
                                  <p:stCondLst>
                                    <p:cond delay="0"/>
                                  </p:stCondLst>
                                  <p:childTnLst>
                                    <p:set>
                                      <p:cBhvr>
                                        <p:cTn id="12" dur="1" fill="hold">
                                          <p:stCondLst>
                                            <p:cond delay="0"/>
                                          </p:stCondLst>
                                        </p:cTn>
                                        <p:tgtEl>
                                          <p:spTgt spid="6149"/>
                                        </p:tgtEl>
                                        <p:attrNameLst>
                                          <p:attrName>style.visibility</p:attrName>
                                        </p:attrNameLst>
                                      </p:cBhvr>
                                      <p:to>
                                        <p:strVal val="visible"/>
                                      </p:to>
                                    </p:set>
                                    <p:anim calcmode="lin" valueType="num">
                                      <p:cBhvr>
                                        <p:cTn id="13" dur="500" fill="hold"/>
                                        <p:tgtEl>
                                          <p:spTgt spid="6149"/>
                                        </p:tgtEl>
                                        <p:attrNameLst>
                                          <p:attrName>ppt_w</p:attrName>
                                        </p:attrNameLst>
                                      </p:cBhvr>
                                      <p:tavLst>
                                        <p:tav tm="0">
                                          <p:val>
                                            <p:fltVal val="0"/>
                                          </p:val>
                                        </p:tav>
                                        <p:tav tm="100000">
                                          <p:val>
                                            <p:strVal val="#ppt_w"/>
                                          </p:val>
                                        </p:tav>
                                      </p:tavLst>
                                    </p:anim>
                                    <p:anim calcmode="lin" valueType="num">
                                      <p:cBhvr>
                                        <p:cTn id="14" dur="500" fill="hold"/>
                                        <p:tgtEl>
                                          <p:spTgt spid="6149"/>
                                        </p:tgtEl>
                                        <p:attrNameLst>
                                          <p:attrName>ppt_h</p:attrName>
                                        </p:attrNameLst>
                                      </p:cBhvr>
                                      <p:tavLst>
                                        <p:tav tm="0">
                                          <p:val>
                                            <p:fltVal val="0"/>
                                          </p:val>
                                        </p:tav>
                                        <p:tav tm="100000">
                                          <p:val>
                                            <p:strVal val="#ppt_h"/>
                                          </p:val>
                                        </p:tav>
                                      </p:tavLst>
                                    </p:anim>
                                    <p:animEffect transition="in" filter="fade">
                                      <p:cBhvr>
                                        <p:cTn id="15" dur="500"/>
                                        <p:tgtEl>
                                          <p:spTgt spid="614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3" presetClass="entr" presetSubtype="0" fill="hold" nodeType="clickEffect">
                                  <p:stCondLst>
                                    <p:cond delay="0"/>
                                  </p:stCondLst>
                                  <p:childTnLst>
                                    <p:set>
                                      <p:cBhvr>
                                        <p:cTn id="19" dur="1" fill="hold">
                                          <p:stCondLst>
                                            <p:cond delay="0"/>
                                          </p:stCondLst>
                                        </p:cTn>
                                        <p:tgtEl>
                                          <p:spTgt spid="6151"/>
                                        </p:tgtEl>
                                        <p:attrNameLst>
                                          <p:attrName>style.visibility</p:attrName>
                                        </p:attrNameLst>
                                      </p:cBhvr>
                                      <p:to>
                                        <p:strVal val="visible"/>
                                      </p:to>
                                    </p:set>
                                    <p:anim calcmode="lin" valueType="num">
                                      <p:cBhvr>
                                        <p:cTn id="20" dur="500" fill="hold"/>
                                        <p:tgtEl>
                                          <p:spTgt spid="6151"/>
                                        </p:tgtEl>
                                        <p:attrNameLst>
                                          <p:attrName>ppt_w</p:attrName>
                                        </p:attrNameLst>
                                      </p:cBhvr>
                                      <p:tavLst>
                                        <p:tav tm="0">
                                          <p:val>
                                            <p:fltVal val="0"/>
                                          </p:val>
                                        </p:tav>
                                        <p:tav tm="100000">
                                          <p:val>
                                            <p:strVal val="#ppt_w"/>
                                          </p:val>
                                        </p:tav>
                                      </p:tavLst>
                                    </p:anim>
                                    <p:anim calcmode="lin" valueType="num">
                                      <p:cBhvr>
                                        <p:cTn id="21" dur="500" fill="hold"/>
                                        <p:tgtEl>
                                          <p:spTgt spid="6151"/>
                                        </p:tgtEl>
                                        <p:attrNameLst>
                                          <p:attrName>ppt_h</p:attrName>
                                        </p:attrNameLst>
                                      </p:cBhvr>
                                      <p:tavLst>
                                        <p:tav tm="0">
                                          <p:val>
                                            <p:fltVal val="0"/>
                                          </p:val>
                                        </p:tav>
                                        <p:tav tm="100000">
                                          <p:val>
                                            <p:strVal val="#ppt_h"/>
                                          </p:val>
                                        </p:tav>
                                      </p:tavLst>
                                    </p:anim>
                                    <p:animEffect transition="in" filter="fade">
                                      <p:cBhvr>
                                        <p:cTn id="22" dur="500"/>
                                        <p:tgtEl>
                                          <p:spTgt spid="615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0" fill="hold" nodeType="clickEffect">
                                  <p:stCondLst>
                                    <p:cond delay="0"/>
                                  </p:stCondLst>
                                  <p:childTnLst>
                                    <p:set>
                                      <p:cBhvr>
                                        <p:cTn id="26" dur="1" fill="hold">
                                          <p:stCondLst>
                                            <p:cond delay="0"/>
                                          </p:stCondLst>
                                        </p:cTn>
                                        <p:tgtEl>
                                          <p:spTgt spid="6154"/>
                                        </p:tgtEl>
                                        <p:attrNameLst>
                                          <p:attrName>style.visibility</p:attrName>
                                        </p:attrNameLst>
                                      </p:cBhvr>
                                      <p:to>
                                        <p:strVal val="visible"/>
                                      </p:to>
                                    </p:set>
                                    <p:anim calcmode="lin" valueType="num">
                                      <p:cBhvr>
                                        <p:cTn id="27" dur="500" fill="hold"/>
                                        <p:tgtEl>
                                          <p:spTgt spid="6154"/>
                                        </p:tgtEl>
                                        <p:attrNameLst>
                                          <p:attrName>ppt_w</p:attrName>
                                        </p:attrNameLst>
                                      </p:cBhvr>
                                      <p:tavLst>
                                        <p:tav tm="0">
                                          <p:val>
                                            <p:fltVal val="0"/>
                                          </p:val>
                                        </p:tav>
                                        <p:tav tm="100000">
                                          <p:val>
                                            <p:strVal val="#ppt_w"/>
                                          </p:val>
                                        </p:tav>
                                      </p:tavLst>
                                    </p:anim>
                                    <p:anim calcmode="lin" valueType="num">
                                      <p:cBhvr>
                                        <p:cTn id="28" dur="500" fill="hold"/>
                                        <p:tgtEl>
                                          <p:spTgt spid="6154"/>
                                        </p:tgtEl>
                                        <p:attrNameLst>
                                          <p:attrName>ppt_h</p:attrName>
                                        </p:attrNameLst>
                                      </p:cBhvr>
                                      <p:tavLst>
                                        <p:tav tm="0">
                                          <p:val>
                                            <p:fltVal val="0"/>
                                          </p:val>
                                        </p:tav>
                                        <p:tav tm="100000">
                                          <p:val>
                                            <p:strVal val="#ppt_h"/>
                                          </p:val>
                                        </p:tav>
                                      </p:tavLst>
                                    </p:anim>
                                    <p:animEffect transition="in" filter="fade">
                                      <p:cBhvr>
                                        <p:cTn id="29" dur="500"/>
                                        <p:tgtEl>
                                          <p:spTgt spid="6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r>
              <a:rPr lang="en-GB"/>
              <a:t>About Furniture Beetle</a:t>
            </a:r>
          </a:p>
        </p:txBody>
      </p:sp>
      <p:sp>
        <p:nvSpPr>
          <p:cNvPr id="7171" name="Rectangle 3"/>
          <p:cNvSpPr>
            <a:spLocks noGrp="1" noChangeArrowheads="1"/>
          </p:cNvSpPr>
          <p:nvPr>
            <p:ph type="body" idx="1"/>
          </p:nvPr>
        </p:nvSpPr>
        <p:spPr>
          <a:xfrm>
            <a:off x="457200" y="1196975"/>
            <a:ext cx="8229600" cy="4929188"/>
          </a:xfrm>
        </p:spPr>
        <p:txBody>
          <a:bodyPr/>
          <a:lstStyle/>
          <a:p>
            <a:pPr>
              <a:lnSpc>
                <a:spcPct val="90000"/>
              </a:lnSpc>
            </a:pPr>
            <a:r>
              <a:rPr lang="en-GB" sz="2800"/>
              <a:t>Length: 2.5 – 5 mm. Very few people have actually seen them</a:t>
            </a:r>
          </a:p>
          <a:p>
            <a:pPr>
              <a:lnSpc>
                <a:spcPct val="90000"/>
              </a:lnSpc>
            </a:pPr>
            <a:r>
              <a:rPr lang="en-GB" sz="2800"/>
              <a:t>They are pests to timber in buildings and old furniture </a:t>
            </a:r>
          </a:p>
          <a:p>
            <a:pPr>
              <a:lnSpc>
                <a:spcPct val="90000"/>
              </a:lnSpc>
            </a:pPr>
            <a:r>
              <a:rPr lang="en-GB" sz="2800"/>
              <a:t>The larvae develop inside the timber, burrowing in and feeding on the wood. </a:t>
            </a:r>
          </a:p>
          <a:p>
            <a:pPr>
              <a:lnSpc>
                <a:spcPct val="90000"/>
              </a:lnSpc>
            </a:pPr>
            <a:r>
              <a:rPr lang="en-GB" sz="2800"/>
              <a:t>The time taken for development depends on the type of wood and temperature</a:t>
            </a:r>
          </a:p>
          <a:p>
            <a:pPr>
              <a:lnSpc>
                <a:spcPct val="90000"/>
              </a:lnSpc>
            </a:pPr>
            <a:r>
              <a:rPr lang="en-GB" sz="2800"/>
              <a:t>It usually takes more than 2 years for the adult to emerge</a:t>
            </a:r>
          </a:p>
          <a:p>
            <a:pPr>
              <a:lnSpc>
                <a:spcPct val="90000"/>
              </a:lnSpc>
            </a:pPr>
            <a:r>
              <a:rPr lang="en-GB" sz="2800"/>
              <a:t> New adults eat their way out  with their jaws</a:t>
            </a:r>
          </a:p>
          <a:p>
            <a:pPr>
              <a:lnSpc>
                <a:spcPct val="90000"/>
              </a:lnSpc>
            </a:pPr>
            <a:r>
              <a:rPr lang="en-GB" sz="2800"/>
              <a:t>These can be the first sign of woodworm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ppt_x"/>
                                          </p:val>
                                        </p:tav>
                                        <p:tav tm="100000">
                                          <p:val>
                                            <p:strVal val="#ppt_x"/>
                                          </p:val>
                                        </p:tav>
                                      </p:tavLst>
                                    </p:anim>
                                    <p:anim calcmode="lin" valueType="num">
                                      <p:cBhvr additive="base">
                                        <p:cTn id="8" dur="500" fill="hold"/>
                                        <p:tgtEl>
                                          <p:spTgt spid="717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0" end="0"/>
                                            </p:txEl>
                                          </p:spTgt>
                                        </p:tgtEl>
                                        <p:attrNameLst>
                                          <p:attrName>style.visibility</p:attrName>
                                        </p:attrNameLst>
                                      </p:cBhvr>
                                      <p:to>
                                        <p:strVal val="visible"/>
                                      </p:to>
                                    </p:set>
                                    <p:anim calcmode="lin" valueType="num">
                                      <p:cBhvr additive="base">
                                        <p:cTn id="13"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171">
                                            <p:txEl>
                                              <p:pRg st="1" end="1"/>
                                            </p:txEl>
                                          </p:spTgt>
                                        </p:tgtEl>
                                        <p:attrNameLst>
                                          <p:attrName>style.visibility</p:attrName>
                                        </p:attrNameLst>
                                      </p:cBhvr>
                                      <p:to>
                                        <p:strVal val="visible"/>
                                      </p:to>
                                    </p:set>
                                    <p:anim calcmode="lin" valueType="num">
                                      <p:cBhvr additive="base">
                                        <p:cTn id="19"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171">
                                            <p:txEl>
                                              <p:pRg st="2" end="2"/>
                                            </p:txEl>
                                          </p:spTgt>
                                        </p:tgtEl>
                                        <p:attrNameLst>
                                          <p:attrName>style.visibility</p:attrName>
                                        </p:attrNameLst>
                                      </p:cBhvr>
                                      <p:to>
                                        <p:strVal val="visible"/>
                                      </p:to>
                                    </p:set>
                                    <p:anim calcmode="lin" valueType="num">
                                      <p:cBhvr additive="base">
                                        <p:cTn id="25"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1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171">
                                            <p:txEl>
                                              <p:pRg st="3" end="3"/>
                                            </p:txEl>
                                          </p:spTgt>
                                        </p:tgtEl>
                                        <p:attrNameLst>
                                          <p:attrName>style.visibility</p:attrName>
                                        </p:attrNameLst>
                                      </p:cBhvr>
                                      <p:to>
                                        <p:strVal val="visible"/>
                                      </p:to>
                                    </p:set>
                                    <p:anim calcmode="lin" valueType="num">
                                      <p:cBhvr additive="base">
                                        <p:cTn id="31" dur="500" fill="hold"/>
                                        <p:tgtEl>
                                          <p:spTgt spid="717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1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171">
                                            <p:txEl>
                                              <p:pRg st="4" end="4"/>
                                            </p:txEl>
                                          </p:spTgt>
                                        </p:tgtEl>
                                        <p:attrNameLst>
                                          <p:attrName>style.visibility</p:attrName>
                                        </p:attrNameLst>
                                      </p:cBhvr>
                                      <p:to>
                                        <p:strVal val="visible"/>
                                      </p:to>
                                    </p:set>
                                    <p:anim calcmode="lin" valueType="num">
                                      <p:cBhvr additive="base">
                                        <p:cTn id="37"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17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171">
                                            <p:txEl>
                                              <p:pRg st="5" end="5"/>
                                            </p:txEl>
                                          </p:spTgt>
                                        </p:tgtEl>
                                        <p:attrNameLst>
                                          <p:attrName>style.visibility</p:attrName>
                                        </p:attrNameLst>
                                      </p:cBhvr>
                                      <p:to>
                                        <p:strVal val="visible"/>
                                      </p:to>
                                    </p:set>
                                    <p:anim calcmode="lin" valueType="num">
                                      <p:cBhvr additive="base">
                                        <p:cTn id="43" dur="500" fill="hold"/>
                                        <p:tgtEl>
                                          <p:spTgt spid="7171">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17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171">
                                            <p:txEl>
                                              <p:pRg st="6" end="6"/>
                                            </p:txEl>
                                          </p:spTgt>
                                        </p:tgtEl>
                                        <p:attrNameLst>
                                          <p:attrName>style.visibility</p:attrName>
                                        </p:attrNameLst>
                                      </p:cBhvr>
                                      <p:to>
                                        <p:strVal val="visible"/>
                                      </p:to>
                                    </p:set>
                                    <p:anim calcmode="lin" valueType="num">
                                      <p:cBhvr additive="base">
                                        <p:cTn id="49" dur="500" fill="hold"/>
                                        <p:tgtEl>
                                          <p:spTgt spid="7171">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17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idx="4294967295"/>
          </p:nvPr>
        </p:nvSpPr>
        <p:spPr>
          <a:xfrm>
            <a:off x="0" y="274638"/>
            <a:ext cx="8229600" cy="1143000"/>
          </a:xfrm>
        </p:spPr>
        <p:txBody>
          <a:bodyPr/>
          <a:lstStyle/>
          <a:p>
            <a:r>
              <a:rPr lang="en-GB"/>
              <a:t>Housefly</a:t>
            </a:r>
          </a:p>
        </p:txBody>
      </p:sp>
      <p:pic>
        <p:nvPicPr>
          <p:cNvPr id="8197" name="Picture 5" descr="08-27-housefl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1268413"/>
            <a:ext cx="1714500" cy="2257425"/>
          </a:xfrm>
          <a:prstGeom prst="rect">
            <a:avLst/>
          </a:prstGeom>
          <a:noFill/>
          <a:extLst>
            <a:ext uri="{909E8E84-426E-40DD-AFC4-6F175D3DCCD1}">
              <a14:hiddenFill xmlns:a14="http://schemas.microsoft.com/office/drawing/2010/main">
                <a:solidFill>
                  <a:srgbClr val="FFFFFF"/>
                </a:solidFill>
              </a14:hiddenFill>
            </a:ext>
          </a:extLst>
        </p:spPr>
      </p:pic>
      <p:pic>
        <p:nvPicPr>
          <p:cNvPr id="8199" name="Picture 7" descr="w-housefl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313" y="1773238"/>
            <a:ext cx="2279650" cy="2735262"/>
          </a:xfrm>
          <a:prstGeom prst="rect">
            <a:avLst/>
          </a:prstGeom>
          <a:noFill/>
          <a:extLst>
            <a:ext uri="{909E8E84-426E-40DD-AFC4-6F175D3DCCD1}">
              <a14:hiddenFill xmlns:a14="http://schemas.microsoft.com/office/drawing/2010/main">
                <a:solidFill>
                  <a:srgbClr val="FFFFFF"/>
                </a:solidFill>
              </a14:hiddenFill>
            </a:ext>
          </a:extLst>
        </p:spPr>
      </p:pic>
      <p:pic>
        <p:nvPicPr>
          <p:cNvPr id="8201" name="Picture 9" descr="housefl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908050"/>
            <a:ext cx="2592388" cy="2447925"/>
          </a:xfrm>
          <a:prstGeom prst="rect">
            <a:avLst/>
          </a:prstGeom>
          <a:noFill/>
          <a:extLst>
            <a:ext uri="{909E8E84-426E-40DD-AFC4-6F175D3DCCD1}">
              <a14:hiddenFill xmlns:a14="http://schemas.microsoft.com/office/drawing/2010/main">
                <a:solidFill>
                  <a:srgbClr val="FFFFFF"/>
                </a:solidFill>
              </a14:hiddenFill>
            </a:ext>
          </a:extLst>
        </p:spPr>
      </p:pic>
      <p:pic>
        <p:nvPicPr>
          <p:cNvPr id="8203" name="Picture 11" descr="Housefly%20web"/>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8263" y="3573463"/>
            <a:ext cx="3581400" cy="2819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anim calcmode="lin" valueType="num">
                                      <p:cBhvr>
                                        <p:cTn id="8" dur="2000" fill="hold"/>
                                        <p:tgtEl>
                                          <p:spTgt spid="8194"/>
                                        </p:tgtEl>
                                        <p:attrNameLst>
                                          <p:attrName>ppt_w</p:attrName>
                                        </p:attrNameLst>
                                      </p:cBhvr>
                                      <p:tavLst>
                                        <p:tav tm="0" fmla="#ppt_w*sin(2.5*pi*$)">
                                          <p:val>
                                            <p:fltVal val="0"/>
                                          </p:val>
                                        </p:tav>
                                        <p:tav tm="100000">
                                          <p:val>
                                            <p:fltVal val="1"/>
                                          </p:val>
                                        </p:tav>
                                      </p:tavLst>
                                    </p:anim>
                                    <p:anim calcmode="lin" valueType="num">
                                      <p:cBhvr>
                                        <p:cTn id="9" dur="2000" fill="hold"/>
                                        <p:tgtEl>
                                          <p:spTgt spid="8194"/>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nodeType="clickEffect">
                                  <p:stCondLst>
                                    <p:cond delay="0"/>
                                  </p:stCondLst>
                                  <p:childTnLst>
                                    <p:set>
                                      <p:cBhvr>
                                        <p:cTn id="13" dur="1" fill="hold">
                                          <p:stCondLst>
                                            <p:cond delay="0"/>
                                          </p:stCondLst>
                                        </p:cTn>
                                        <p:tgtEl>
                                          <p:spTgt spid="8199"/>
                                        </p:tgtEl>
                                        <p:attrNameLst>
                                          <p:attrName>style.visibility</p:attrName>
                                        </p:attrNameLst>
                                      </p:cBhvr>
                                      <p:to>
                                        <p:strVal val="visible"/>
                                      </p:to>
                                    </p:set>
                                    <p:animEffect transition="in" filter="dissolve">
                                      <p:cBhvr>
                                        <p:cTn id="14" dur="500"/>
                                        <p:tgtEl>
                                          <p:spTgt spid="8199"/>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nodeType="clickEffect">
                                  <p:stCondLst>
                                    <p:cond delay="0"/>
                                  </p:stCondLst>
                                  <p:childTnLst>
                                    <p:set>
                                      <p:cBhvr>
                                        <p:cTn id="18" dur="1" fill="hold">
                                          <p:stCondLst>
                                            <p:cond delay="0"/>
                                          </p:stCondLst>
                                        </p:cTn>
                                        <p:tgtEl>
                                          <p:spTgt spid="8201"/>
                                        </p:tgtEl>
                                        <p:attrNameLst>
                                          <p:attrName>style.visibility</p:attrName>
                                        </p:attrNameLst>
                                      </p:cBhvr>
                                      <p:to>
                                        <p:strVal val="visible"/>
                                      </p:to>
                                    </p:set>
                                    <p:anim calcmode="lin" valueType="num">
                                      <p:cBhvr>
                                        <p:cTn id="19" dur="500" fill="hold"/>
                                        <p:tgtEl>
                                          <p:spTgt spid="8201"/>
                                        </p:tgtEl>
                                        <p:attrNameLst>
                                          <p:attrName>ppt_w</p:attrName>
                                        </p:attrNameLst>
                                      </p:cBhvr>
                                      <p:tavLst>
                                        <p:tav tm="0">
                                          <p:val>
                                            <p:fltVal val="0"/>
                                          </p:val>
                                        </p:tav>
                                        <p:tav tm="100000">
                                          <p:val>
                                            <p:strVal val="#ppt_w"/>
                                          </p:val>
                                        </p:tav>
                                      </p:tavLst>
                                    </p:anim>
                                    <p:anim calcmode="lin" valueType="num">
                                      <p:cBhvr>
                                        <p:cTn id="20" dur="500" fill="hold"/>
                                        <p:tgtEl>
                                          <p:spTgt spid="8201"/>
                                        </p:tgtEl>
                                        <p:attrNameLst>
                                          <p:attrName>ppt_h</p:attrName>
                                        </p:attrNameLst>
                                      </p:cBhvr>
                                      <p:tavLst>
                                        <p:tav tm="0">
                                          <p:val>
                                            <p:fltVal val="0"/>
                                          </p:val>
                                        </p:tav>
                                        <p:tav tm="100000">
                                          <p:val>
                                            <p:strVal val="#ppt_h"/>
                                          </p:val>
                                        </p:tav>
                                      </p:tavLst>
                                    </p:anim>
                                    <p:animEffect transition="in" filter="fade">
                                      <p:cBhvr>
                                        <p:cTn id="21" dur="500"/>
                                        <p:tgtEl>
                                          <p:spTgt spid="8201"/>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8203"/>
                                        </p:tgtEl>
                                        <p:attrNameLst>
                                          <p:attrName>style.visibility</p:attrName>
                                        </p:attrNameLst>
                                      </p:cBhvr>
                                      <p:to>
                                        <p:strVal val="visible"/>
                                      </p:to>
                                    </p:set>
                                    <p:animEffect transition="in" filter="dissolve">
                                      <p:cBhvr>
                                        <p:cTn id="26" dur="500"/>
                                        <p:tgtEl>
                                          <p:spTgt spid="82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r>
              <a:rPr lang="en-GB"/>
              <a:t>About the Housefly</a:t>
            </a:r>
          </a:p>
        </p:txBody>
      </p:sp>
      <p:sp>
        <p:nvSpPr>
          <p:cNvPr id="15363" name="Rectangle 3"/>
          <p:cNvSpPr>
            <a:spLocks noGrp="1" noChangeArrowheads="1"/>
          </p:cNvSpPr>
          <p:nvPr>
            <p:ph type="body" idx="1"/>
          </p:nvPr>
        </p:nvSpPr>
        <p:spPr/>
        <p:txBody>
          <a:bodyPr/>
          <a:lstStyle/>
          <a:p>
            <a:pPr>
              <a:lnSpc>
                <a:spcPct val="80000"/>
              </a:lnSpc>
            </a:pPr>
            <a:r>
              <a:rPr lang="en-GB" sz="2800"/>
              <a:t>The housefly is 6 to 7 mm long and is </a:t>
            </a:r>
            <a:r>
              <a:rPr lang="en-GB" altLang="ja-JP" sz="2800">
                <a:ea typeface="ＭＳ Ｐゴシック" charset="-128"/>
              </a:rPr>
              <a:t>found in most parts of the world. </a:t>
            </a:r>
          </a:p>
          <a:p>
            <a:pPr>
              <a:lnSpc>
                <a:spcPct val="80000"/>
              </a:lnSpc>
            </a:pPr>
            <a:r>
              <a:rPr lang="en-GB" altLang="ja-JP" sz="2800">
                <a:ea typeface="ＭＳ Ｐゴシック" charset="-128"/>
              </a:rPr>
              <a:t>It does not bite living animals but is dangerous because it carries bacteria (germs) that cause many serious diseases e.g. typhoid fever</a:t>
            </a:r>
          </a:p>
          <a:p>
            <a:pPr>
              <a:lnSpc>
                <a:spcPct val="80000"/>
              </a:lnSpc>
            </a:pPr>
            <a:r>
              <a:rPr lang="en-GB" altLang="ja-JP" sz="2800">
                <a:ea typeface="ＭＳ Ｐゴシック" charset="-128"/>
              </a:rPr>
              <a:t>Disease is transmitted on the fly's sticky foot pads and hairy body. </a:t>
            </a:r>
          </a:p>
          <a:p>
            <a:pPr>
              <a:lnSpc>
                <a:spcPct val="80000"/>
              </a:lnSpc>
            </a:pPr>
            <a:r>
              <a:rPr lang="en-GB" altLang="ja-JP" sz="2800">
                <a:ea typeface="ＭＳ Ｐゴシック" charset="-128"/>
              </a:rPr>
              <a:t>Each female lays from 100 to 200 eggs in the garbage or manure on which the white larvae feed. With good temperatures, one generation or more per month may be produced. </a:t>
            </a:r>
            <a:endParaRPr lang="en-GB"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500" fill="hold"/>
                                        <p:tgtEl>
                                          <p:spTgt spid="15362"/>
                                        </p:tgtEl>
                                        <p:attrNameLst>
                                          <p:attrName>ppt_x</p:attrName>
                                        </p:attrNameLst>
                                      </p:cBhvr>
                                      <p:tavLst>
                                        <p:tav tm="0">
                                          <p:val>
                                            <p:strVal val="#ppt_x"/>
                                          </p:val>
                                        </p:tav>
                                        <p:tav tm="100000">
                                          <p:val>
                                            <p:strVal val="#ppt_x"/>
                                          </p:val>
                                        </p:tav>
                                      </p:tavLst>
                                    </p:anim>
                                    <p:anim calcmode="lin" valueType="num">
                                      <p:cBhvr additive="base">
                                        <p:cTn id="8" dur="500" fill="hold"/>
                                        <p:tgtEl>
                                          <p:spTgt spid="1536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3">
                                            <p:txEl>
                                              <p:pRg st="0" end="0"/>
                                            </p:txEl>
                                          </p:spTgt>
                                        </p:tgtEl>
                                        <p:attrNameLst>
                                          <p:attrName>style.visibility</p:attrName>
                                        </p:attrNameLst>
                                      </p:cBhvr>
                                      <p:to>
                                        <p:strVal val="visible"/>
                                      </p:to>
                                    </p:set>
                                    <p:anim calcmode="lin" valueType="num">
                                      <p:cBhvr additive="base">
                                        <p:cTn id="13"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363">
                                            <p:txEl>
                                              <p:pRg st="1" end="1"/>
                                            </p:txEl>
                                          </p:spTgt>
                                        </p:tgtEl>
                                        <p:attrNameLst>
                                          <p:attrName>style.visibility</p:attrName>
                                        </p:attrNameLst>
                                      </p:cBhvr>
                                      <p:to>
                                        <p:strVal val="visible"/>
                                      </p:to>
                                    </p:set>
                                    <p:anim calcmode="lin" valueType="num">
                                      <p:cBhvr additive="base">
                                        <p:cTn id="19"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363">
                                            <p:txEl>
                                              <p:pRg st="2" end="2"/>
                                            </p:txEl>
                                          </p:spTgt>
                                        </p:tgtEl>
                                        <p:attrNameLst>
                                          <p:attrName>style.visibility</p:attrName>
                                        </p:attrNameLst>
                                      </p:cBhvr>
                                      <p:to>
                                        <p:strVal val="visible"/>
                                      </p:to>
                                    </p:set>
                                    <p:anim calcmode="lin" valueType="num">
                                      <p:cBhvr additive="base">
                                        <p:cTn id="25" dur="5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363">
                                            <p:txEl>
                                              <p:pRg st="3" end="3"/>
                                            </p:txEl>
                                          </p:spTgt>
                                        </p:tgtEl>
                                        <p:attrNameLst>
                                          <p:attrName>style.visibility</p:attrName>
                                        </p:attrNameLst>
                                      </p:cBhvr>
                                      <p:to>
                                        <p:strVal val="visible"/>
                                      </p:to>
                                    </p:set>
                                    <p:anim calcmode="lin" valueType="num">
                                      <p:cBhvr additive="base">
                                        <p:cTn id="31" dur="5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36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idx="4294967295"/>
          </p:nvPr>
        </p:nvSpPr>
        <p:spPr>
          <a:xfrm>
            <a:off x="0" y="274638"/>
            <a:ext cx="8229600" cy="1143000"/>
          </a:xfrm>
        </p:spPr>
        <p:txBody>
          <a:bodyPr/>
          <a:lstStyle/>
          <a:p>
            <a:r>
              <a:rPr lang="en-GB"/>
              <a:t>Silverfish</a:t>
            </a:r>
          </a:p>
        </p:txBody>
      </p:sp>
      <p:pic>
        <p:nvPicPr>
          <p:cNvPr id="14341" name="Picture 5" descr="Silverfis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333375"/>
            <a:ext cx="2273300" cy="4032250"/>
          </a:xfrm>
          <a:prstGeom prst="rect">
            <a:avLst/>
          </a:prstGeom>
          <a:noFill/>
          <a:extLst>
            <a:ext uri="{909E8E84-426E-40DD-AFC4-6F175D3DCCD1}">
              <a14:hiddenFill xmlns:a14="http://schemas.microsoft.com/office/drawing/2010/main">
                <a:solidFill>
                  <a:srgbClr val="FFFFFF"/>
                </a:solidFill>
              </a14:hiddenFill>
            </a:ext>
          </a:extLst>
        </p:spPr>
      </p:pic>
      <p:pic>
        <p:nvPicPr>
          <p:cNvPr id="14343" name="Picture 7" descr="firebr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2138" y="1412875"/>
            <a:ext cx="4899025" cy="3641725"/>
          </a:xfrm>
          <a:prstGeom prst="rect">
            <a:avLst/>
          </a:prstGeom>
          <a:noFill/>
          <a:extLst>
            <a:ext uri="{909E8E84-426E-40DD-AFC4-6F175D3DCCD1}">
              <a14:hiddenFill xmlns:a14="http://schemas.microsoft.com/office/drawing/2010/main">
                <a:solidFill>
                  <a:srgbClr val="FFFFFF"/>
                </a:solidFill>
              </a14:hiddenFill>
            </a:ext>
          </a:extLst>
        </p:spPr>
      </p:pic>
      <p:pic>
        <p:nvPicPr>
          <p:cNvPr id="14345" name="Picture 9" descr="Silverfis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4724400"/>
            <a:ext cx="2663825" cy="1828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Scale>
                                      <p:cBhvr>
                                        <p:cTn id="7" dur="1000" decel="50000" fill="hold">
                                          <p:stCondLst>
                                            <p:cond delay="0"/>
                                          </p:stCondLst>
                                        </p:cTn>
                                        <p:tgtEl>
                                          <p:spTgt spid="1433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4338"/>
                                        </p:tgtEl>
                                        <p:attrNameLst>
                                          <p:attrName>ppt_x</p:attrName>
                                          <p:attrName>ppt_y</p:attrName>
                                        </p:attrNameLst>
                                      </p:cBhvr>
                                    </p:animMotion>
                                    <p:animEffect transition="in" filter="fade">
                                      <p:cBhvr>
                                        <p:cTn id="9" dur="1000"/>
                                        <p:tgtEl>
                                          <p:spTgt spid="1433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nodeType="clickEffect">
                                  <p:stCondLst>
                                    <p:cond delay="0"/>
                                  </p:stCondLst>
                                  <p:childTnLst>
                                    <p:set>
                                      <p:cBhvr>
                                        <p:cTn id="13" dur="1" fill="hold">
                                          <p:stCondLst>
                                            <p:cond delay="0"/>
                                          </p:stCondLst>
                                        </p:cTn>
                                        <p:tgtEl>
                                          <p:spTgt spid="14341"/>
                                        </p:tgtEl>
                                        <p:attrNameLst>
                                          <p:attrName>style.visibility</p:attrName>
                                        </p:attrNameLst>
                                      </p:cBhvr>
                                      <p:to>
                                        <p:strVal val="visible"/>
                                      </p:to>
                                    </p:set>
                                    <p:animScale>
                                      <p:cBhvr>
                                        <p:cTn id="14" dur="1000" decel="50000" fill="hold">
                                          <p:stCondLst>
                                            <p:cond delay="0"/>
                                          </p:stCondLst>
                                        </p:cTn>
                                        <p:tgtEl>
                                          <p:spTgt spid="1434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14341"/>
                                        </p:tgtEl>
                                        <p:attrNameLst>
                                          <p:attrName>ppt_x</p:attrName>
                                          <p:attrName>ppt_y</p:attrName>
                                        </p:attrNameLst>
                                      </p:cBhvr>
                                    </p:animMotion>
                                    <p:animEffect transition="in" filter="fade">
                                      <p:cBhvr>
                                        <p:cTn id="16" dur="1000"/>
                                        <p:tgtEl>
                                          <p:spTgt spid="1434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2" presetClass="entr" presetSubtype="0" fill="hold" nodeType="clickEffect">
                                  <p:stCondLst>
                                    <p:cond delay="0"/>
                                  </p:stCondLst>
                                  <p:childTnLst>
                                    <p:set>
                                      <p:cBhvr>
                                        <p:cTn id="20" dur="1" fill="hold">
                                          <p:stCondLst>
                                            <p:cond delay="0"/>
                                          </p:stCondLst>
                                        </p:cTn>
                                        <p:tgtEl>
                                          <p:spTgt spid="14343"/>
                                        </p:tgtEl>
                                        <p:attrNameLst>
                                          <p:attrName>style.visibility</p:attrName>
                                        </p:attrNameLst>
                                      </p:cBhvr>
                                      <p:to>
                                        <p:strVal val="visible"/>
                                      </p:to>
                                    </p:set>
                                    <p:animScale>
                                      <p:cBhvr>
                                        <p:cTn id="21" dur="1000" decel="50000" fill="hold">
                                          <p:stCondLst>
                                            <p:cond delay="0"/>
                                          </p:stCondLst>
                                        </p:cTn>
                                        <p:tgtEl>
                                          <p:spTgt spid="1434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14343"/>
                                        </p:tgtEl>
                                        <p:attrNameLst>
                                          <p:attrName>ppt_x</p:attrName>
                                          <p:attrName>ppt_y</p:attrName>
                                        </p:attrNameLst>
                                      </p:cBhvr>
                                    </p:animMotion>
                                    <p:animEffect transition="in" filter="fade">
                                      <p:cBhvr>
                                        <p:cTn id="23" dur="1000"/>
                                        <p:tgtEl>
                                          <p:spTgt spid="1434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2" presetClass="entr" presetSubtype="0" fill="hold" nodeType="clickEffect">
                                  <p:stCondLst>
                                    <p:cond delay="0"/>
                                  </p:stCondLst>
                                  <p:childTnLst>
                                    <p:set>
                                      <p:cBhvr>
                                        <p:cTn id="27" dur="1" fill="hold">
                                          <p:stCondLst>
                                            <p:cond delay="0"/>
                                          </p:stCondLst>
                                        </p:cTn>
                                        <p:tgtEl>
                                          <p:spTgt spid="14345"/>
                                        </p:tgtEl>
                                        <p:attrNameLst>
                                          <p:attrName>style.visibility</p:attrName>
                                        </p:attrNameLst>
                                      </p:cBhvr>
                                      <p:to>
                                        <p:strVal val="visible"/>
                                      </p:to>
                                    </p:set>
                                    <p:animScale>
                                      <p:cBhvr>
                                        <p:cTn id="28" dur="1000" decel="50000" fill="hold">
                                          <p:stCondLst>
                                            <p:cond delay="0"/>
                                          </p:stCondLst>
                                        </p:cTn>
                                        <p:tgtEl>
                                          <p:spTgt spid="1434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14345"/>
                                        </p:tgtEl>
                                        <p:attrNameLst>
                                          <p:attrName>ppt_x</p:attrName>
                                          <p:attrName>ppt_y</p:attrName>
                                        </p:attrNameLst>
                                      </p:cBhvr>
                                    </p:animMotion>
                                    <p:animEffect transition="in" filter="fade">
                                      <p:cBhvr>
                                        <p:cTn id="30" dur="1000"/>
                                        <p:tgtEl>
                                          <p:spTgt spid="143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r>
              <a:rPr lang="en-GB"/>
              <a:t>About the Silverfish</a:t>
            </a:r>
          </a:p>
        </p:txBody>
      </p:sp>
      <p:sp>
        <p:nvSpPr>
          <p:cNvPr id="16387" name="Rectangle 3"/>
          <p:cNvSpPr>
            <a:spLocks noGrp="1" noChangeArrowheads="1"/>
          </p:cNvSpPr>
          <p:nvPr>
            <p:ph type="body" idx="1"/>
          </p:nvPr>
        </p:nvSpPr>
        <p:spPr/>
        <p:txBody>
          <a:bodyPr/>
          <a:lstStyle/>
          <a:p>
            <a:pPr>
              <a:lnSpc>
                <a:spcPct val="80000"/>
              </a:lnSpc>
            </a:pPr>
            <a:r>
              <a:rPr lang="en-GB" sz="2800"/>
              <a:t>Sometimes called bristletail</a:t>
            </a:r>
          </a:p>
          <a:p>
            <a:pPr>
              <a:lnSpc>
                <a:spcPct val="80000"/>
              </a:lnSpc>
            </a:pPr>
            <a:r>
              <a:rPr lang="en-GB" sz="2800"/>
              <a:t>They are about 1/2 to 1 inch (12.7-25.4mm) </a:t>
            </a:r>
          </a:p>
          <a:p>
            <a:pPr>
              <a:lnSpc>
                <a:spcPct val="80000"/>
              </a:lnSpc>
            </a:pPr>
            <a:r>
              <a:rPr lang="en-GB" sz="2800"/>
              <a:t>It is a wingless insect, the young look similar but have no scales</a:t>
            </a:r>
          </a:p>
          <a:p>
            <a:pPr>
              <a:lnSpc>
                <a:spcPct val="80000"/>
              </a:lnSpc>
            </a:pPr>
            <a:r>
              <a:rPr lang="en-GB" sz="2800"/>
              <a:t>Some are found outside, many are found in houses and are a pest or nuisance</a:t>
            </a:r>
          </a:p>
          <a:p>
            <a:pPr>
              <a:lnSpc>
                <a:spcPct val="80000"/>
              </a:lnSpc>
            </a:pPr>
            <a:r>
              <a:rPr lang="en-GB" sz="2800"/>
              <a:t> Usually they are found trapped in a bathtub, sink, or washbasin. </a:t>
            </a:r>
          </a:p>
          <a:p>
            <a:pPr>
              <a:lnSpc>
                <a:spcPct val="80000"/>
              </a:lnSpc>
            </a:pPr>
            <a:r>
              <a:rPr lang="en-GB" sz="2800"/>
              <a:t>They feed on cereals and non-food items such as paste, paper, starch in clothes, and dried meats. </a:t>
            </a:r>
          </a:p>
          <a:p>
            <a:pPr>
              <a:lnSpc>
                <a:spcPct val="80000"/>
              </a:lnSpc>
            </a:pPr>
            <a:r>
              <a:rPr lang="en-GB" sz="2800"/>
              <a:t>They can go for up to one year without food.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dissolve">
                                      <p:cBhvr>
                                        <p:cTn id="7" dur="500"/>
                                        <p:tgtEl>
                                          <p:spTgt spid="163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Effect transition="in" filter="dissolve">
                                      <p:cBhvr>
                                        <p:cTn id="12" dur="500"/>
                                        <p:tgtEl>
                                          <p:spTgt spid="1638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387">
                                            <p:txEl>
                                              <p:pRg st="1" end="1"/>
                                            </p:txEl>
                                          </p:spTgt>
                                        </p:tgtEl>
                                        <p:attrNameLst>
                                          <p:attrName>style.visibility</p:attrName>
                                        </p:attrNameLst>
                                      </p:cBhvr>
                                      <p:to>
                                        <p:strVal val="visible"/>
                                      </p:to>
                                    </p:set>
                                    <p:animEffect transition="in" filter="dissolve">
                                      <p:cBhvr>
                                        <p:cTn id="17" dur="500"/>
                                        <p:tgtEl>
                                          <p:spTgt spid="1638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387">
                                            <p:txEl>
                                              <p:pRg st="2" end="2"/>
                                            </p:txEl>
                                          </p:spTgt>
                                        </p:tgtEl>
                                        <p:attrNameLst>
                                          <p:attrName>style.visibility</p:attrName>
                                        </p:attrNameLst>
                                      </p:cBhvr>
                                      <p:to>
                                        <p:strVal val="visible"/>
                                      </p:to>
                                    </p:set>
                                    <p:animEffect transition="in" filter="dissolve">
                                      <p:cBhvr>
                                        <p:cTn id="22" dur="500"/>
                                        <p:tgtEl>
                                          <p:spTgt spid="1638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387">
                                            <p:txEl>
                                              <p:pRg st="3" end="3"/>
                                            </p:txEl>
                                          </p:spTgt>
                                        </p:tgtEl>
                                        <p:attrNameLst>
                                          <p:attrName>style.visibility</p:attrName>
                                        </p:attrNameLst>
                                      </p:cBhvr>
                                      <p:to>
                                        <p:strVal val="visible"/>
                                      </p:to>
                                    </p:set>
                                    <p:animEffect transition="in" filter="dissolve">
                                      <p:cBhvr>
                                        <p:cTn id="27" dur="500"/>
                                        <p:tgtEl>
                                          <p:spTgt spid="1638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6387">
                                            <p:txEl>
                                              <p:pRg st="4" end="4"/>
                                            </p:txEl>
                                          </p:spTgt>
                                        </p:tgtEl>
                                        <p:attrNameLst>
                                          <p:attrName>style.visibility</p:attrName>
                                        </p:attrNameLst>
                                      </p:cBhvr>
                                      <p:to>
                                        <p:strVal val="visible"/>
                                      </p:to>
                                    </p:set>
                                    <p:animEffect transition="in" filter="dissolve">
                                      <p:cBhvr>
                                        <p:cTn id="32" dur="500"/>
                                        <p:tgtEl>
                                          <p:spTgt spid="1638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6387">
                                            <p:txEl>
                                              <p:pRg st="5" end="5"/>
                                            </p:txEl>
                                          </p:spTgt>
                                        </p:tgtEl>
                                        <p:attrNameLst>
                                          <p:attrName>style.visibility</p:attrName>
                                        </p:attrNameLst>
                                      </p:cBhvr>
                                      <p:to>
                                        <p:strVal val="visible"/>
                                      </p:to>
                                    </p:set>
                                    <p:animEffect transition="in" filter="dissolve">
                                      <p:cBhvr>
                                        <p:cTn id="37" dur="500"/>
                                        <p:tgtEl>
                                          <p:spTgt spid="16387">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6387">
                                            <p:txEl>
                                              <p:pRg st="6" end="6"/>
                                            </p:txEl>
                                          </p:spTgt>
                                        </p:tgtEl>
                                        <p:attrNameLst>
                                          <p:attrName>style.visibility</p:attrName>
                                        </p:attrNameLst>
                                      </p:cBhvr>
                                      <p:to>
                                        <p:strVal val="visible"/>
                                      </p:to>
                                    </p:set>
                                    <p:animEffect transition="in" filter="dissolve">
                                      <p:cBhvr>
                                        <p:cTn id="42" dur="500"/>
                                        <p:tgtEl>
                                          <p:spTgt spid="163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idx="4294967295"/>
          </p:nvPr>
        </p:nvSpPr>
        <p:spPr>
          <a:xfrm>
            <a:off x="0" y="274638"/>
            <a:ext cx="8229600" cy="1143000"/>
          </a:xfrm>
        </p:spPr>
        <p:txBody>
          <a:bodyPr/>
          <a:lstStyle/>
          <a:p>
            <a:r>
              <a:rPr lang="en-GB"/>
              <a:t>Clothes Moth</a:t>
            </a:r>
          </a:p>
        </p:txBody>
      </p:sp>
      <p:pic>
        <p:nvPicPr>
          <p:cNvPr id="17413" name="Picture 5" descr="ClothesMoth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052513"/>
            <a:ext cx="4175125" cy="2505075"/>
          </a:xfrm>
          <a:prstGeom prst="rect">
            <a:avLst/>
          </a:prstGeom>
          <a:noFill/>
          <a:extLst>
            <a:ext uri="{909E8E84-426E-40DD-AFC4-6F175D3DCCD1}">
              <a14:hiddenFill xmlns:a14="http://schemas.microsoft.com/office/drawing/2010/main">
                <a:solidFill>
                  <a:srgbClr val="FFFFFF"/>
                </a:solidFill>
              </a14:hiddenFill>
            </a:ext>
          </a:extLst>
        </p:spPr>
      </p:pic>
      <p:pic>
        <p:nvPicPr>
          <p:cNvPr id="17415" name="Picture 7" descr="t10-137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063" y="4508500"/>
            <a:ext cx="2857500" cy="1914525"/>
          </a:xfrm>
          <a:prstGeom prst="rect">
            <a:avLst/>
          </a:prstGeom>
          <a:noFill/>
          <a:extLst>
            <a:ext uri="{909E8E84-426E-40DD-AFC4-6F175D3DCCD1}">
              <a14:hiddenFill xmlns:a14="http://schemas.microsoft.com/office/drawing/2010/main">
                <a:solidFill>
                  <a:srgbClr val="FFFFFF"/>
                </a:solidFill>
              </a14:hiddenFill>
            </a:ext>
          </a:extLst>
        </p:spPr>
      </p:pic>
      <p:pic>
        <p:nvPicPr>
          <p:cNvPr id="17417" name="Picture 9" descr="comclothes_greywell_2012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3800" y="1268413"/>
            <a:ext cx="3600450" cy="2970212"/>
          </a:xfrm>
          <a:prstGeom prst="rect">
            <a:avLst/>
          </a:prstGeom>
          <a:noFill/>
          <a:extLst>
            <a:ext uri="{909E8E84-426E-40DD-AFC4-6F175D3DCCD1}">
              <a14:hiddenFill xmlns:a14="http://schemas.microsoft.com/office/drawing/2010/main">
                <a:solidFill>
                  <a:srgbClr val="FFFFFF"/>
                </a:solidFill>
              </a14:hiddenFill>
            </a:ext>
          </a:extLst>
        </p:spPr>
      </p:pic>
      <p:pic>
        <p:nvPicPr>
          <p:cNvPr id="17419" name="Picture 11" descr="moths_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8888" y="3644900"/>
            <a:ext cx="2547937" cy="3213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Scale>
                                      <p:cBhvr>
                                        <p:cTn id="7" dur="1000" decel="50000" fill="hold">
                                          <p:stCondLst>
                                            <p:cond delay="0"/>
                                          </p:stCondLst>
                                        </p:cTn>
                                        <p:tgtEl>
                                          <p:spTgt spid="1741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7410"/>
                                        </p:tgtEl>
                                        <p:attrNameLst>
                                          <p:attrName>ppt_x</p:attrName>
                                          <p:attrName>ppt_y</p:attrName>
                                        </p:attrNameLst>
                                      </p:cBhvr>
                                    </p:animMotion>
                                    <p:animEffect transition="in" filter="fade">
                                      <p:cBhvr>
                                        <p:cTn id="9" dur="1000"/>
                                        <p:tgtEl>
                                          <p:spTgt spid="1741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nodeType="clickEffect">
                                  <p:stCondLst>
                                    <p:cond delay="0"/>
                                  </p:stCondLst>
                                  <p:childTnLst>
                                    <p:set>
                                      <p:cBhvr>
                                        <p:cTn id="13" dur="1" fill="hold">
                                          <p:stCondLst>
                                            <p:cond delay="0"/>
                                          </p:stCondLst>
                                        </p:cTn>
                                        <p:tgtEl>
                                          <p:spTgt spid="17413"/>
                                        </p:tgtEl>
                                        <p:attrNameLst>
                                          <p:attrName>style.visibility</p:attrName>
                                        </p:attrNameLst>
                                      </p:cBhvr>
                                      <p:to>
                                        <p:strVal val="visible"/>
                                      </p:to>
                                    </p:set>
                                    <p:animScale>
                                      <p:cBhvr>
                                        <p:cTn id="14" dur="1000" decel="50000" fill="hold">
                                          <p:stCondLst>
                                            <p:cond delay="0"/>
                                          </p:stCondLst>
                                        </p:cTn>
                                        <p:tgtEl>
                                          <p:spTgt spid="1741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17413"/>
                                        </p:tgtEl>
                                        <p:attrNameLst>
                                          <p:attrName>ppt_x</p:attrName>
                                          <p:attrName>ppt_y</p:attrName>
                                        </p:attrNameLst>
                                      </p:cBhvr>
                                    </p:animMotion>
                                    <p:animEffect transition="in" filter="fade">
                                      <p:cBhvr>
                                        <p:cTn id="16" dur="1000"/>
                                        <p:tgtEl>
                                          <p:spTgt spid="1741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2" presetClass="entr" presetSubtype="0" fill="hold" nodeType="clickEffect">
                                  <p:stCondLst>
                                    <p:cond delay="0"/>
                                  </p:stCondLst>
                                  <p:childTnLst>
                                    <p:set>
                                      <p:cBhvr>
                                        <p:cTn id="20" dur="1" fill="hold">
                                          <p:stCondLst>
                                            <p:cond delay="0"/>
                                          </p:stCondLst>
                                        </p:cTn>
                                        <p:tgtEl>
                                          <p:spTgt spid="17417"/>
                                        </p:tgtEl>
                                        <p:attrNameLst>
                                          <p:attrName>style.visibility</p:attrName>
                                        </p:attrNameLst>
                                      </p:cBhvr>
                                      <p:to>
                                        <p:strVal val="visible"/>
                                      </p:to>
                                    </p:set>
                                    <p:animScale>
                                      <p:cBhvr>
                                        <p:cTn id="21" dur="1000" decel="50000" fill="hold">
                                          <p:stCondLst>
                                            <p:cond delay="0"/>
                                          </p:stCondLst>
                                        </p:cTn>
                                        <p:tgtEl>
                                          <p:spTgt spid="1741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17417"/>
                                        </p:tgtEl>
                                        <p:attrNameLst>
                                          <p:attrName>ppt_x</p:attrName>
                                          <p:attrName>ppt_y</p:attrName>
                                        </p:attrNameLst>
                                      </p:cBhvr>
                                    </p:animMotion>
                                    <p:animEffect transition="in" filter="fade">
                                      <p:cBhvr>
                                        <p:cTn id="23" dur="1000"/>
                                        <p:tgtEl>
                                          <p:spTgt spid="1741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2" presetClass="entr" presetSubtype="0" fill="hold" nodeType="clickEffect">
                                  <p:stCondLst>
                                    <p:cond delay="0"/>
                                  </p:stCondLst>
                                  <p:childTnLst>
                                    <p:set>
                                      <p:cBhvr>
                                        <p:cTn id="27" dur="1" fill="hold">
                                          <p:stCondLst>
                                            <p:cond delay="0"/>
                                          </p:stCondLst>
                                        </p:cTn>
                                        <p:tgtEl>
                                          <p:spTgt spid="17419"/>
                                        </p:tgtEl>
                                        <p:attrNameLst>
                                          <p:attrName>style.visibility</p:attrName>
                                        </p:attrNameLst>
                                      </p:cBhvr>
                                      <p:to>
                                        <p:strVal val="visible"/>
                                      </p:to>
                                    </p:set>
                                    <p:animScale>
                                      <p:cBhvr>
                                        <p:cTn id="28" dur="1000" decel="50000" fill="hold">
                                          <p:stCondLst>
                                            <p:cond delay="0"/>
                                          </p:stCondLst>
                                        </p:cTn>
                                        <p:tgtEl>
                                          <p:spTgt spid="1741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17419"/>
                                        </p:tgtEl>
                                        <p:attrNameLst>
                                          <p:attrName>ppt_x</p:attrName>
                                          <p:attrName>ppt_y</p:attrName>
                                        </p:attrNameLst>
                                      </p:cBhvr>
                                    </p:animMotion>
                                    <p:animEffect transition="in" filter="fade">
                                      <p:cBhvr>
                                        <p:cTn id="30" dur="1000"/>
                                        <p:tgtEl>
                                          <p:spTgt spid="1741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2" presetClass="entr" presetSubtype="0" fill="hold" nodeType="clickEffect">
                                  <p:stCondLst>
                                    <p:cond delay="0"/>
                                  </p:stCondLst>
                                  <p:childTnLst>
                                    <p:set>
                                      <p:cBhvr>
                                        <p:cTn id="34" dur="1" fill="hold">
                                          <p:stCondLst>
                                            <p:cond delay="0"/>
                                          </p:stCondLst>
                                        </p:cTn>
                                        <p:tgtEl>
                                          <p:spTgt spid="17415"/>
                                        </p:tgtEl>
                                        <p:attrNameLst>
                                          <p:attrName>style.visibility</p:attrName>
                                        </p:attrNameLst>
                                      </p:cBhvr>
                                      <p:to>
                                        <p:strVal val="visible"/>
                                      </p:to>
                                    </p:set>
                                    <p:animScale>
                                      <p:cBhvr>
                                        <p:cTn id="35" dur="1000" decel="50000" fill="hold">
                                          <p:stCondLst>
                                            <p:cond delay="0"/>
                                          </p:stCondLst>
                                        </p:cTn>
                                        <p:tgtEl>
                                          <p:spTgt spid="1741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17415"/>
                                        </p:tgtEl>
                                        <p:attrNameLst>
                                          <p:attrName>ppt_x</p:attrName>
                                          <p:attrName>ppt_y</p:attrName>
                                        </p:attrNameLst>
                                      </p:cBhvr>
                                    </p:animMotion>
                                    <p:animEffect transition="in" filter="fade">
                                      <p:cBhvr>
                                        <p:cTn id="37" dur="1000"/>
                                        <p:tgtEl>
                                          <p:spTgt spid="174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Stream</Template>
  <TotalTime>99</TotalTime>
  <Words>553</Words>
  <Application>Microsoft Office PowerPoint</Application>
  <PresentationFormat>On-screen Show (4:3)</PresentationFormat>
  <Paragraphs>57</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Garamond</vt:lpstr>
      <vt:lpstr>Times New Roman</vt:lpstr>
      <vt:lpstr>Wingdings</vt:lpstr>
      <vt:lpstr>ＭＳ Ｐゴシック</vt:lpstr>
      <vt:lpstr>Stream</vt:lpstr>
      <vt:lpstr>Small Creatures in the Home</vt:lpstr>
      <vt:lpstr>PowerPoint Presentation</vt:lpstr>
      <vt:lpstr>Furniture Beetle</vt:lpstr>
      <vt:lpstr>About Furniture Beetle</vt:lpstr>
      <vt:lpstr>Housefly</vt:lpstr>
      <vt:lpstr>About the Housefly</vt:lpstr>
      <vt:lpstr>Silverfish</vt:lpstr>
      <vt:lpstr>About the Silverfish</vt:lpstr>
      <vt:lpstr>Clothes Moth</vt:lpstr>
      <vt:lpstr>About the Clothes Moth</vt:lpstr>
      <vt:lpstr>House Spider</vt:lpstr>
      <vt:lpstr>Housespider</vt:lpstr>
      <vt:lpstr>Woodlouse</vt:lpstr>
      <vt:lpstr>All about the Woodlouse</vt:lpstr>
      <vt:lpstr>Animal flea</vt:lpstr>
      <vt:lpstr>About the animal flea</vt:lpstr>
      <vt:lpstr>Well done!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Small Creatures in the Home</dc:title>
  <dc:creator>Spud</dc:creator>
  <cp:lastModifiedBy>Teacher E-Solutions</cp:lastModifiedBy>
  <cp:revision>5</cp:revision>
  <dcterms:created xsi:type="dcterms:W3CDTF">2005-11-19T14:46:05Z</dcterms:created>
  <dcterms:modified xsi:type="dcterms:W3CDTF">2019-01-18T17:23:36Z</dcterms:modified>
</cp:coreProperties>
</file>