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99FFCC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0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E110B-72CE-46B7-B42F-954A674400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9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A26B3-6E71-4590-A990-00AD4AFC48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82819-A8B7-4BA7-B64C-24C1C3844B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3218-0E59-4655-8C60-D2452BE8F7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55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95A0-C75F-4CF1-944A-B616BF6548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0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0A869-564B-48C9-B44B-8270756926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DAB18-4984-4DE8-8B8A-6884A72652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5CB26-5367-42E1-A306-853929FB16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2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B815D-3C4C-4800-A717-8CF4C00C0A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7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EB5EF-C31E-44B9-A718-CA761FF137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2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70EB5-95EB-4B52-BEB9-97D8D96F6C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9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35F9B0-0B13-4936-B3F4-810A664E627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FFFF"/>
            </a:gs>
            <a:gs pos="100000">
              <a:srgbClr val="00FF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96975"/>
            <a:ext cx="8856662" cy="1470025"/>
          </a:xfrm>
        </p:spPr>
        <p:txBody>
          <a:bodyPr/>
          <a:lstStyle/>
          <a:p>
            <a:r>
              <a:rPr lang="en-GB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/>
              <a:t>To understand the processes involved in the water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AutoShape 66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2051050" y="2133600"/>
            <a:ext cx="4033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The sun shines and the sea is heated</a:t>
            </a:r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 rot="16200000">
            <a:off x="-246063" y="3206751"/>
            <a:ext cx="2665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8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2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3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4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5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6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7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8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3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4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5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6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7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8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9" name="AutoShape 83"/>
          <p:cNvSpPr>
            <a:spLocks noChangeArrowheads="1"/>
          </p:cNvSpPr>
          <p:nvPr/>
        </p:nvSpPr>
        <p:spPr bwMode="auto">
          <a:xfrm rot="10800000">
            <a:off x="2627313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 rot="16200000">
            <a:off x="1704182" y="4207669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Evaporation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3348038" y="2420938"/>
            <a:ext cx="32400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The water evaporates and forms clouds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0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1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2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3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8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9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0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1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5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6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7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8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9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0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1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2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3" name="AutoShape 83"/>
          <p:cNvSpPr>
            <a:spLocks noChangeArrowheads="1"/>
          </p:cNvSpPr>
          <p:nvPr/>
        </p:nvSpPr>
        <p:spPr bwMode="auto">
          <a:xfrm rot="10800000">
            <a:off x="2627313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84" name="Group 84"/>
          <p:cNvGrpSpPr>
            <a:grpSpLocks/>
          </p:cNvGrpSpPr>
          <p:nvPr/>
        </p:nvGrpSpPr>
        <p:grpSpPr bwMode="auto">
          <a:xfrm>
            <a:off x="3995738" y="1916113"/>
            <a:ext cx="1512887" cy="577850"/>
            <a:chOff x="2971" y="1162"/>
            <a:chExt cx="1360" cy="454"/>
          </a:xfrm>
        </p:grpSpPr>
        <p:sp>
          <p:nvSpPr>
            <p:cNvPr id="25685" name="AutoShape 85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6" name="AutoShape 86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87" name="Group 87"/>
          <p:cNvGrpSpPr>
            <a:grpSpLocks/>
          </p:cNvGrpSpPr>
          <p:nvPr/>
        </p:nvGrpSpPr>
        <p:grpSpPr bwMode="auto">
          <a:xfrm>
            <a:off x="5795963" y="1844675"/>
            <a:ext cx="1512887" cy="647700"/>
            <a:chOff x="2971" y="1162"/>
            <a:chExt cx="1360" cy="454"/>
          </a:xfrm>
        </p:grpSpPr>
        <p:sp>
          <p:nvSpPr>
            <p:cNvPr id="25688" name="AutoShape 88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9" name="AutoShape 89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90" name="Text Box 90"/>
          <p:cNvSpPr txBox="1">
            <a:spLocks noChangeArrowheads="1"/>
          </p:cNvSpPr>
          <p:nvPr/>
        </p:nvSpPr>
        <p:spPr bwMode="auto">
          <a:xfrm>
            <a:off x="3924300" y="191611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Condensation</a:t>
            </a:r>
          </a:p>
        </p:txBody>
      </p:sp>
      <p:sp>
        <p:nvSpPr>
          <p:cNvPr id="25691" name="Text Box 91"/>
          <p:cNvSpPr txBox="1">
            <a:spLocks noChangeArrowheads="1"/>
          </p:cNvSpPr>
          <p:nvPr/>
        </p:nvSpPr>
        <p:spPr bwMode="auto">
          <a:xfrm>
            <a:off x="3203575" y="2924175"/>
            <a:ext cx="439261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/>
              <a:t>As air rises it cools and condenses.  It reaches the ground as rain, snow, sleet or hail.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524750" y="35734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1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2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3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4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9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1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3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5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6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7" name="AutoShape 83"/>
          <p:cNvSpPr>
            <a:spLocks noChangeArrowheads="1"/>
          </p:cNvSpPr>
          <p:nvPr/>
        </p:nvSpPr>
        <p:spPr bwMode="auto">
          <a:xfrm rot="10800000">
            <a:off x="2627313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08" name="Group 84"/>
          <p:cNvGrpSpPr>
            <a:grpSpLocks/>
          </p:cNvGrpSpPr>
          <p:nvPr/>
        </p:nvGrpSpPr>
        <p:grpSpPr bwMode="auto">
          <a:xfrm>
            <a:off x="3995738" y="2060575"/>
            <a:ext cx="1223962" cy="433388"/>
            <a:chOff x="2971" y="1162"/>
            <a:chExt cx="1360" cy="454"/>
          </a:xfrm>
        </p:grpSpPr>
        <p:sp>
          <p:nvSpPr>
            <p:cNvPr id="26709" name="AutoShape 85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0" name="AutoShape 86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11" name="Group 87"/>
          <p:cNvGrpSpPr>
            <a:grpSpLocks/>
          </p:cNvGrpSpPr>
          <p:nvPr/>
        </p:nvGrpSpPr>
        <p:grpSpPr bwMode="auto">
          <a:xfrm>
            <a:off x="5795963" y="1844675"/>
            <a:ext cx="1223962" cy="433388"/>
            <a:chOff x="2971" y="1162"/>
            <a:chExt cx="1360" cy="454"/>
          </a:xfrm>
        </p:grpSpPr>
        <p:sp>
          <p:nvSpPr>
            <p:cNvPr id="26712" name="AutoShape 88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3" name="AutoShape 89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14" name="Group 90"/>
          <p:cNvGrpSpPr>
            <a:grpSpLocks/>
          </p:cNvGrpSpPr>
          <p:nvPr/>
        </p:nvGrpSpPr>
        <p:grpSpPr bwMode="auto">
          <a:xfrm>
            <a:off x="7308850" y="2349500"/>
            <a:ext cx="1079500" cy="646113"/>
            <a:chOff x="4604" y="1480"/>
            <a:chExt cx="680" cy="407"/>
          </a:xfrm>
        </p:grpSpPr>
        <p:sp>
          <p:nvSpPr>
            <p:cNvPr id="26715" name="Oval 91"/>
            <p:cNvSpPr>
              <a:spLocks noChangeArrowheads="1"/>
            </p:cNvSpPr>
            <p:nvPr/>
          </p:nvSpPr>
          <p:spPr bwMode="auto">
            <a:xfrm>
              <a:off x="4604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6" name="Oval 92"/>
            <p:cNvSpPr>
              <a:spLocks noChangeArrowheads="1"/>
            </p:cNvSpPr>
            <p:nvPr/>
          </p:nvSpPr>
          <p:spPr bwMode="auto">
            <a:xfrm>
              <a:off x="4876" y="161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7" name="Oval 93"/>
            <p:cNvSpPr>
              <a:spLocks noChangeArrowheads="1"/>
            </p:cNvSpPr>
            <p:nvPr/>
          </p:nvSpPr>
          <p:spPr bwMode="auto">
            <a:xfrm>
              <a:off x="4740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8" name="Oval 94"/>
            <p:cNvSpPr>
              <a:spLocks noChangeArrowheads="1"/>
            </p:cNvSpPr>
            <p:nvPr/>
          </p:nvSpPr>
          <p:spPr bwMode="auto">
            <a:xfrm>
              <a:off x="5239" y="148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9" name="Oval 95"/>
            <p:cNvSpPr>
              <a:spLocks noChangeArrowheads="1"/>
            </p:cNvSpPr>
            <p:nvPr/>
          </p:nvSpPr>
          <p:spPr bwMode="auto">
            <a:xfrm>
              <a:off x="5012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0" name="Oval 96"/>
            <p:cNvSpPr>
              <a:spLocks noChangeArrowheads="1"/>
            </p:cNvSpPr>
            <p:nvPr/>
          </p:nvSpPr>
          <p:spPr bwMode="auto">
            <a:xfrm>
              <a:off x="5103" y="1525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1" name="Oval 97"/>
            <p:cNvSpPr>
              <a:spLocks noChangeArrowheads="1"/>
            </p:cNvSpPr>
            <p:nvPr/>
          </p:nvSpPr>
          <p:spPr bwMode="auto">
            <a:xfrm>
              <a:off x="4740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2" name="Oval 98"/>
            <p:cNvSpPr>
              <a:spLocks noChangeArrowheads="1"/>
            </p:cNvSpPr>
            <p:nvPr/>
          </p:nvSpPr>
          <p:spPr bwMode="auto">
            <a:xfrm>
              <a:off x="4604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3" name="Oval 99"/>
            <p:cNvSpPr>
              <a:spLocks noChangeArrowheads="1"/>
            </p:cNvSpPr>
            <p:nvPr/>
          </p:nvSpPr>
          <p:spPr bwMode="auto">
            <a:xfrm>
              <a:off x="4694" y="184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4" name="Oval 100"/>
            <p:cNvSpPr>
              <a:spLocks noChangeArrowheads="1"/>
            </p:cNvSpPr>
            <p:nvPr/>
          </p:nvSpPr>
          <p:spPr bwMode="auto">
            <a:xfrm>
              <a:off x="4830" y="175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5" name="Oval 101"/>
            <p:cNvSpPr>
              <a:spLocks noChangeArrowheads="1"/>
            </p:cNvSpPr>
            <p:nvPr/>
          </p:nvSpPr>
          <p:spPr bwMode="auto">
            <a:xfrm>
              <a:off x="4967" y="1661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6" name="Text Box 102"/>
          <p:cNvSpPr txBox="1">
            <a:spLocks noChangeArrowheads="1"/>
          </p:cNvSpPr>
          <p:nvPr/>
        </p:nvSpPr>
        <p:spPr bwMode="auto">
          <a:xfrm>
            <a:off x="6948488" y="3933825"/>
            <a:ext cx="194468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The snow melts and flows</a:t>
            </a:r>
          </a:p>
        </p:txBody>
      </p:sp>
      <p:sp>
        <p:nvSpPr>
          <p:cNvPr id="26727" name="Text Box 103"/>
          <p:cNvSpPr txBox="1">
            <a:spLocks noChangeArrowheads="1"/>
          </p:cNvSpPr>
          <p:nvPr/>
        </p:nvSpPr>
        <p:spPr bwMode="auto">
          <a:xfrm rot="-2150274">
            <a:off x="2916238" y="4797425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Rivers flow to the sea</a:t>
            </a:r>
          </a:p>
        </p:txBody>
      </p:sp>
      <p:sp>
        <p:nvSpPr>
          <p:cNvPr id="26728" name="Text Box 104"/>
          <p:cNvSpPr txBox="1">
            <a:spLocks noChangeArrowheads="1"/>
          </p:cNvSpPr>
          <p:nvPr/>
        </p:nvSpPr>
        <p:spPr bwMode="auto">
          <a:xfrm>
            <a:off x="5867400" y="3213100"/>
            <a:ext cx="1152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Lakes form</a:t>
            </a:r>
          </a:p>
        </p:txBody>
      </p:sp>
      <p:sp>
        <p:nvSpPr>
          <p:cNvPr id="26729" name="Text Box 105"/>
          <p:cNvSpPr txBox="1">
            <a:spLocks noChangeArrowheads="1"/>
          </p:cNvSpPr>
          <p:nvPr/>
        </p:nvSpPr>
        <p:spPr bwMode="auto">
          <a:xfrm>
            <a:off x="7092950" y="1916113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Snow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" grpId="0"/>
      <p:bldP spid="267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8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4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5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6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7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9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0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1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5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6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7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8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9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30" name="Group 82"/>
          <p:cNvGrpSpPr>
            <a:grpSpLocks/>
          </p:cNvGrpSpPr>
          <p:nvPr/>
        </p:nvGrpSpPr>
        <p:grpSpPr bwMode="auto">
          <a:xfrm>
            <a:off x="7308850" y="2349500"/>
            <a:ext cx="1079500" cy="646113"/>
            <a:chOff x="4604" y="1480"/>
            <a:chExt cx="680" cy="407"/>
          </a:xfrm>
        </p:grpSpPr>
        <p:sp>
          <p:nvSpPr>
            <p:cNvPr id="27731" name="Oval 83"/>
            <p:cNvSpPr>
              <a:spLocks noChangeArrowheads="1"/>
            </p:cNvSpPr>
            <p:nvPr/>
          </p:nvSpPr>
          <p:spPr bwMode="auto">
            <a:xfrm>
              <a:off x="4604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Oval 84"/>
            <p:cNvSpPr>
              <a:spLocks noChangeArrowheads="1"/>
            </p:cNvSpPr>
            <p:nvPr/>
          </p:nvSpPr>
          <p:spPr bwMode="auto">
            <a:xfrm>
              <a:off x="4876" y="161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3" name="Oval 85"/>
            <p:cNvSpPr>
              <a:spLocks noChangeArrowheads="1"/>
            </p:cNvSpPr>
            <p:nvPr/>
          </p:nvSpPr>
          <p:spPr bwMode="auto">
            <a:xfrm>
              <a:off x="4740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Oval 86"/>
            <p:cNvSpPr>
              <a:spLocks noChangeArrowheads="1"/>
            </p:cNvSpPr>
            <p:nvPr/>
          </p:nvSpPr>
          <p:spPr bwMode="auto">
            <a:xfrm>
              <a:off x="5239" y="148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Oval 87"/>
            <p:cNvSpPr>
              <a:spLocks noChangeArrowheads="1"/>
            </p:cNvSpPr>
            <p:nvPr/>
          </p:nvSpPr>
          <p:spPr bwMode="auto">
            <a:xfrm>
              <a:off x="5012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Oval 88"/>
            <p:cNvSpPr>
              <a:spLocks noChangeArrowheads="1"/>
            </p:cNvSpPr>
            <p:nvPr/>
          </p:nvSpPr>
          <p:spPr bwMode="auto">
            <a:xfrm>
              <a:off x="5103" y="1525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Oval 89"/>
            <p:cNvSpPr>
              <a:spLocks noChangeArrowheads="1"/>
            </p:cNvSpPr>
            <p:nvPr/>
          </p:nvSpPr>
          <p:spPr bwMode="auto">
            <a:xfrm>
              <a:off x="4740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8" name="Oval 90"/>
            <p:cNvSpPr>
              <a:spLocks noChangeArrowheads="1"/>
            </p:cNvSpPr>
            <p:nvPr/>
          </p:nvSpPr>
          <p:spPr bwMode="auto">
            <a:xfrm>
              <a:off x="4604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Oval 91"/>
            <p:cNvSpPr>
              <a:spLocks noChangeArrowheads="1"/>
            </p:cNvSpPr>
            <p:nvPr/>
          </p:nvSpPr>
          <p:spPr bwMode="auto">
            <a:xfrm>
              <a:off x="4694" y="184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Oval 92"/>
            <p:cNvSpPr>
              <a:spLocks noChangeArrowheads="1"/>
            </p:cNvSpPr>
            <p:nvPr/>
          </p:nvSpPr>
          <p:spPr bwMode="auto">
            <a:xfrm>
              <a:off x="4830" y="175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Oval 93"/>
            <p:cNvSpPr>
              <a:spLocks noChangeArrowheads="1"/>
            </p:cNvSpPr>
            <p:nvPr/>
          </p:nvSpPr>
          <p:spPr bwMode="auto">
            <a:xfrm>
              <a:off x="4967" y="1661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42" name="Text Box 94"/>
          <p:cNvSpPr txBox="1">
            <a:spLocks noChangeArrowheads="1"/>
          </p:cNvSpPr>
          <p:nvPr/>
        </p:nvSpPr>
        <p:spPr bwMode="auto">
          <a:xfrm>
            <a:off x="179388" y="3141663"/>
            <a:ext cx="85328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 is complete</a:t>
            </a:r>
          </a:p>
        </p:txBody>
      </p:sp>
      <p:sp>
        <p:nvSpPr>
          <p:cNvPr id="27743" name="AutoShape 95"/>
          <p:cNvSpPr>
            <a:spLocks noChangeArrowheads="1"/>
          </p:cNvSpPr>
          <p:nvPr/>
        </p:nvSpPr>
        <p:spPr bwMode="auto">
          <a:xfrm rot="10846637" flipH="1">
            <a:off x="1547813" y="1700213"/>
            <a:ext cx="6840537" cy="1449387"/>
          </a:xfrm>
          <a:prstGeom prst="curvedUpArrow">
            <a:avLst>
              <a:gd name="adj1" fmla="val 94392"/>
              <a:gd name="adj2" fmla="val 188784"/>
              <a:gd name="adj3" fmla="val 33333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4" name="AutoShape 96"/>
          <p:cNvSpPr>
            <a:spLocks noChangeArrowheads="1"/>
          </p:cNvSpPr>
          <p:nvPr/>
        </p:nvSpPr>
        <p:spPr bwMode="auto">
          <a:xfrm rot="21540192" flipH="1">
            <a:off x="1331913" y="3933825"/>
            <a:ext cx="6264275" cy="1965325"/>
          </a:xfrm>
          <a:prstGeom prst="curvedUpArrow">
            <a:avLst>
              <a:gd name="adj1" fmla="val 63748"/>
              <a:gd name="adj2" fmla="val 127496"/>
              <a:gd name="adj3" fmla="val 33333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43" grpId="0" animBg="1"/>
      <p:bldP spid="277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0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1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2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3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4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5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6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7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8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9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0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1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2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3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54" name="Group 82"/>
          <p:cNvGrpSpPr>
            <a:grpSpLocks/>
          </p:cNvGrpSpPr>
          <p:nvPr/>
        </p:nvGrpSpPr>
        <p:grpSpPr bwMode="auto">
          <a:xfrm>
            <a:off x="7308850" y="2349500"/>
            <a:ext cx="1079500" cy="646113"/>
            <a:chOff x="4604" y="1480"/>
            <a:chExt cx="680" cy="407"/>
          </a:xfrm>
        </p:grpSpPr>
        <p:sp>
          <p:nvSpPr>
            <p:cNvPr id="28755" name="Oval 83"/>
            <p:cNvSpPr>
              <a:spLocks noChangeArrowheads="1"/>
            </p:cNvSpPr>
            <p:nvPr/>
          </p:nvSpPr>
          <p:spPr bwMode="auto">
            <a:xfrm>
              <a:off x="4604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6" name="Oval 84"/>
            <p:cNvSpPr>
              <a:spLocks noChangeArrowheads="1"/>
            </p:cNvSpPr>
            <p:nvPr/>
          </p:nvSpPr>
          <p:spPr bwMode="auto">
            <a:xfrm>
              <a:off x="4876" y="161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7" name="Oval 85"/>
            <p:cNvSpPr>
              <a:spLocks noChangeArrowheads="1"/>
            </p:cNvSpPr>
            <p:nvPr/>
          </p:nvSpPr>
          <p:spPr bwMode="auto">
            <a:xfrm>
              <a:off x="4740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8" name="Oval 86"/>
            <p:cNvSpPr>
              <a:spLocks noChangeArrowheads="1"/>
            </p:cNvSpPr>
            <p:nvPr/>
          </p:nvSpPr>
          <p:spPr bwMode="auto">
            <a:xfrm>
              <a:off x="5239" y="148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9" name="Oval 87"/>
            <p:cNvSpPr>
              <a:spLocks noChangeArrowheads="1"/>
            </p:cNvSpPr>
            <p:nvPr/>
          </p:nvSpPr>
          <p:spPr bwMode="auto">
            <a:xfrm>
              <a:off x="5012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0" name="Oval 88"/>
            <p:cNvSpPr>
              <a:spLocks noChangeArrowheads="1"/>
            </p:cNvSpPr>
            <p:nvPr/>
          </p:nvSpPr>
          <p:spPr bwMode="auto">
            <a:xfrm>
              <a:off x="5103" y="1525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1" name="Oval 89"/>
            <p:cNvSpPr>
              <a:spLocks noChangeArrowheads="1"/>
            </p:cNvSpPr>
            <p:nvPr/>
          </p:nvSpPr>
          <p:spPr bwMode="auto">
            <a:xfrm>
              <a:off x="4740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2" name="Oval 90"/>
            <p:cNvSpPr>
              <a:spLocks noChangeArrowheads="1"/>
            </p:cNvSpPr>
            <p:nvPr/>
          </p:nvSpPr>
          <p:spPr bwMode="auto">
            <a:xfrm>
              <a:off x="4604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3" name="Oval 91"/>
            <p:cNvSpPr>
              <a:spLocks noChangeArrowheads="1"/>
            </p:cNvSpPr>
            <p:nvPr/>
          </p:nvSpPr>
          <p:spPr bwMode="auto">
            <a:xfrm>
              <a:off x="4694" y="184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4" name="Oval 92"/>
            <p:cNvSpPr>
              <a:spLocks noChangeArrowheads="1"/>
            </p:cNvSpPr>
            <p:nvPr/>
          </p:nvSpPr>
          <p:spPr bwMode="auto">
            <a:xfrm>
              <a:off x="4830" y="175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5" name="Oval 93"/>
            <p:cNvSpPr>
              <a:spLocks noChangeArrowheads="1"/>
            </p:cNvSpPr>
            <p:nvPr/>
          </p:nvSpPr>
          <p:spPr bwMode="auto">
            <a:xfrm>
              <a:off x="4967" y="1661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69" name="Text Box 97"/>
          <p:cNvSpPr txBox="1">
            <a:spLocks noChangeArrowheads="1"/>
          </p:cNvSpPr>
          <p:nvPr/>
        </p:nvSpPr>
        <p:spPr bwMode="auto">
          <a:xfrm>
            <a:off x="468313" y="1557338"/>
            <a:ext cx="8675687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Tahoma" pitchFamily="34" charset="0"/>
              </a:rPr>
              <a:t>Questions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Tahoma" pitchFamily="34" charset="0"/>
              </a:rPr>
              <a:t>Where does the water come from?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Tahoma" pitchFamily="34" charset="0"/>
              </a:rPr>
              <a:t>What happens to it when the sun heats it up?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Tahoma" pitchFamily="34" charset="0"/>
              </a:rPr>
              <a:t>As the vapour rises what happens to it?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Tahoma" pitchFamily="34" charset="0"/>
              </a:rPr>
              <a:t>Where does it go then?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>
                <a:latin typeface="Tahoma" pitchFamily="34" charset="0"/>
              </a:rPr>
              <a:t>How does the water get back to the sea?</a:t>
            </a:r>
            <a:endParaRPr lang="en-GB" sz="32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FFFF"/>
            </a:gs>
            <a:gs pos="100000">
              <a:srgbClr val="00FF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96975"/>
            <a:ext cx="8856662" cy="1470025"/>
          </a:xfrm>
        </p:spPr>
        <p:txBody>
          <a:bodyPr/>
          <a:lstStyle/>
          <a:p>
            <a:r>
              <a:rPr lang="en-GB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Evaporation?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/>
              <a:t>It is the process of a liquid heating to form a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FFFF"/>
            </a:gs>
            <a:gs pos="100000">
              <a:srgbClr val="00FF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96975"/>
            <a:ext cx="8856662" cy="1470025"/>
          </a:xfrm>
        </p:spPr>
        <p:txBody>
          <a:bodyPr/>
          <a:lstStyle/>
          <a:p>
            <a:r>
              <a:rPr lang="en-GB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Condensation?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/>
              <a:t>It is the process of a gas cooling to form a 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Oval 55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Oval 67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2" name="AutoShape 68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3" name="AutoShape 69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4" name="Oval 70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5" name="Oval 71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6" name="Oval 72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AutoShape 74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Rectangle 76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Rectangle 77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" name="Text Box 102"/>
          <p:cNvSpPr txBox="1">
            <a:spLocks noChangeArrowheads="1"/>
          </p:cNvSpPr>
          <p:nvPr/>
        </p:nvSpPr>
        <p:spPr bwMode="auto">
          <a:xfrm>
            <a:off x="2051050" y="2133600"/>
            <a:ext cx="4033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The sun shines and the sea is heated</a:t>
            </a:r>
          </a:p>
        </p:txBody>
      </p:sp>
      <p:sp>
        <p:nvSpPr>
          <p:cNvPr id="8296" name="Text Box 104"/>
          <p:cNvSpPr txBox="1">
            <a:spLocks noChangeArrowheads="1"/>
          </p:cNvSpPr>
          <p:nvPr/>
        </p:nvSpPr>
        <p:spPr bwMode="auto">
          <a:xfrm rot="16200000">
            <a:off x="-246063" y="3206751"/>
            <a:ext cx="2665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1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5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0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1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2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5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8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9" name="AutoShape 83"/>
          <p:cNvSpPr>
            <a:spLocks noChangeArrowheads="1"/>
          </p:cNvSpPr>
          <p:nvPr/>
        </p:nvSpPr>
        <p:spPr bwMode="auto">
          <a:xfrm rot="10800000">
            <a:off x="2627313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 rot="16200000">
            <a:off x="1704182" y="4207669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Evaporation</a:t>
            </a:r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3348038" y="2420938"/>
            <a:ext cx="32400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The water evaporates and forms clouds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AutoShape 83"/>
          <p:cNvSpPr>
            <a:spLocks noChangeArrowheads="1"/>
          </p:cNvSpPr>
          <p:nvPr/>
        </p:nvSpPr>
        <p:spPr bwMode="auto">
          <a:xfrm rot="10800000">
            <a:off x="2627313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24" name="Group 84"/>
          <p:cNvGrpSpPr>
            <a:grpSpLocks/>
          </p:cNvGrpSpPr>
          <p:nvPr/>
        </p:nvGrpSpPr>
        <p:grpSpPr bwMode="auto">
          <a:xfrm>
            <a:off x="3995738" y="1916113"/>
            <a:ext cx="1512887" cy="577850"/>
            <a:chOff x="2971" y="1162"/>
            <a:chExt cx="1360" cy="454"/>
          </a:xfrm>
        </p:grpSpPr>
        <p:sp>
          <p:nvSpPr>
            <p:cNvPr id="10325" name="AutoShape 85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AutoShape 86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27" name="Group 87"/>
          <p:cNvGrpSpPr>
            <a:grpSpLocks/>
          </p:cNvGrpSpPr>
          <p:nvPr/>
        </p:nvGrpSpPr>
        <p:grpSpPr bwMode="auto">
          <a:xfrm>
            <a:off x="5795963" y="1844675"/>
            <a:ext cx="1512887" cy="647700"/>
            <a:chOff x="2971" y="1162"/>
            <a:chExt cx="1360" cy="454"/>
          </a:xfrm>
        </p:grpSpPr>
        <p:sp>
          <p:nvSpPr>
            <p:cNvPr id="10328" name="AutoShape 88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AutoShape 89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2" name="Text Box 102"/>
          <p:cNvSpPr txBox="1">
            <a:spLocks noChangeArrowheads="1"/>
          </p:cNvSpPr>
          <p:nvPr/>
        </p:nvSpPr>
        <p:spPr bwMode="auto">
          <a:xfrm>
            <a:off x="3924300" y="191611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Condensation</a:t>
            </a:r>
          </a:p>
        </p:txBody>
      </p:sp>
      <p:sp>
        <p:nvSpPr>
          <p:cNvPr id="10343" name="Text Box 103"/>
          <p:cNvSpPr txBox="1">
            <a:spLocks noChangeArrowheads="1"/>
          </p:cNvSpPr>
          <p:nvPr/>
        </p:nvSpPr>
        <p:spPr bwMode="auto">
          <a:xfrm>
            <a:off x="3203575" y="2924175"/>
            <a:ext cx="439261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/>
              <a:t>As air rises it cools and condenses.  It reaches the ground as rain, snow, sleet or hail.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524750" y="35734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8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9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0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1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2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AutoShape 82"/>
          <p:cNvSpPr>
            <a:spLocks noChangeArrowheads="1"/>
          </p:cNvSpPr>
          <p:nvPr/>
        </p:nvSpPr>
        <p:spPr bwMode="auto">
          <a:xfrm>
            <a:off x="827088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AutoShape 83"/>
          <p:cNvSpPr>
            <a:spLocks noChangeArrowheads="1"/>
          </p:cNvSpPr>
          <p:nvPr/>
        </p:nvSpPr>
        <p:spPr bwMode="auto">
          <a:xfrm rot="10800000">
            <a:off x="2627313" y="3357563"/>
            <a:ext cx="503237" cy="2159000"/>
          </a:xfrm>
          <a:prstGeom prst="downArrow">
            <a:avLst>
              <a:gd name="adj1" fmla="val 50000"/>
              <a:gd name="adj2" fmla="val 1072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48" name="Group 84"/>
          <p:cNvGrpSpPr>
            <a:grpSpLocks/>
          </p:cNvGrpSpPr>
          <p:nvPr/>
        </p:nvGrpSpPr>
        <p:grpSpPr bwMode="auto">
          <a:xfrm>
            <a:off x="3995738" y="2060575"/>
            <a:ext cx="1223962" cy="433388"/>
            <a:chOff x="2971" y="1162"/>
            <a:chExt cx="1360" cy="454"/>
          </a:xfrm>
        </p:grpSpPr>
        <p:sp>
          <p:nvSpPr>
            <p:cNvPr id="11349" name="AutoShape 85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AutoShape 86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1" name="Group 87"/>
          <p:cNvGrpSpPr>
            <a:grpSpLocks/>
          </p:cNvGrpSpPr>
          <p:nvPr/>
        </p:nvGrpSpPr>
        <p:grpSpPr bwMode="auto">
          <a:xfrm>
            <a:off x="5795963" y="1844675"/>
            <a:ext cx="1223962" cy="433388"/>
            <a:chOff x="2971" y="1162"/>
            <a:chExt cx="1360" cy="454"/>
          </a:xfrm>
        </p:grpSpPr>
        <p:sp>
          <p:nvSpPr>
            <p:cNvPr id="11352" name="AutoShape 88"/>
            <p:cNvSpPr>
              <a:spLocks noChangeArrowheads="1"/>
            </p:cNvSpPr>
            <p:nvPr/>
          </p:nvSpPr>
          <p:spPr bwMode="auto">
            <a:xfrm rot="16200000">
              <a:off x="3492" y="641"/>
              <a:ext cx="317" cy="1360"/>
            </a:xfrm>
            <a:prstGeom prst="downArrow">
              <a:avLst>
                <a:gd name="adj1" fmla="val 50000"/>
                <a:gd name="adj2" fmla="val 10725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AutoShape 89"/>
            <p:cNvSpPr>
              <a:spLocks noChangeArrowheads="1"/>
            </p:cNvSpPr>
            <p:nvPr/>
          </p:nvSpPr>
          <p:spPr bwMode="auto">
            <a:xfrm rot="-3189965">
              <a:off x="3765" y="1230"/>
              <a:ext cx="136" cy="635"/>
            </a:xfrm>
            <a:prstGeom prst="downArrow">
              <a:avLst>
                <a:gd name="adj1" fmla="val 50000"/>
                <a:gd name="adj2" fmla="val 11672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4" name="Group 90"/>
          <p:cNvGrpSpPr>
            <a:grpSpLocks/>
          </p:cNvGrpSpPr>
          <p:nvPr/>
        </p:nvGrpSpPr>
        <p:grpSpPr bwMode="auto">
          <a:xfrm>
            <a:off x="7308850" y="2349500"/>
            <a:ext cx="1079500" cy="646113"/>
            <a:chOff x="4604" y="1480"/>
            <a:chExt cx="680" cy="407"/>
          </a:xfrm>
        </p:grpSpPr>
        <p:sp>
          <p:nvSpPr>
            <p:cNvPr id="11355" name="Oval 91"/>
            <p:cNvSpPr>
              <a:spLocks noChangeArrowheads="1"/>
            </p:cNvSpPr>
            <p:nvPr/>
          </p:nvSpPr>
          <p:spPr bwMode="auto">
            <a:xfrm>
              <a:off x="4604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Oval 92"/>
            <p:cNvSpPr>
              <a:spLocks noChangeArrowheads="1"/>
            </p:cNvSpPr>
            <p:nvPr/>
          </p:nvSpPr>
          <p:spPr bwMode="auto">
            <a:xfrm>
              <a:off x="4876" y="161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Oval 93"/>
            <p:cNvSpPr>
              <a:spLocks noChangeArrowheads="1"/>
            </p:cNvSpPr>
            <p:nvPr/>
          </p:nvSpPr>
          <p:spPr bwMode="auto">
            <a:xfrm>
              <a:off x="4740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auto">
            <a:xfrm>
              <a:off x="5239" y="148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auto">
            <a:xfrm>
              <a:off x="5012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0" name="Oval 96"/>
            <p:cNvSpPr>
              <a:spLocks noChangeArrowheads="1"/>
            </p:cNvSpPr>
            <p:nvPr/>
          </p:nvSpPr>
          <p:spPr bwMode="auto">
            <a:xfrm>
              <a:off x="5103" y="1525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Oval 97"/>
            <p:cNvSpPr>
              <a:spLocks noChangeArrowheads="1"/>
            </p:cNvSpPr>
            <p:nvPr/>
          </p:nvSpPr>
          <p:spPr bwMode="auto">
            <a:xfrm>
              <a:off x="4740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Oval 98"/>
            <p:cNvSpPr>
              <a:spLocks noChangeArrowheads="1"/>
            </p:cNvSpPr>
            <p:nvPr/>
          </p:nvSpPr>
          <p:spPr bwMode="auto">
            <a:xfrm>
              <a:off x="4604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3" name="Oval 99"/>
            <p:cNvSpPr>
              <a:spLocks noChangeArrowheads="1"/>
            </p:cNvSpPr>
            <p:nvPr/>
          </p:nvSpPr>
          <p:spPr bwMode="auto">
            <a:xfrm>
              <a:off x="4694" y="184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4" name="Oval 100"/>
            <p:cNvSpPr>
              <a:spLocks noChangeArrowheads="1"/>
            </p:cNvSpPr>
            <p:nvPr/>
          </p:nvSpPr>
          <p:spPr bwMode="auto">
            <a:xfrm>
              <a:off x="4830" y="175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5" name="Oval 101"/>
            <p:cNvSpPr>
              <a:spLocks noChangeArrowheads="1"/>
            </p:cNvSpPr>
            <p:nvPr/>
          </p:nvSpPr>
          <p:spPr bwMode="auto">
            <a:xfrm>
              <a:off x="4967" y="1661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6948488" y="3933825"/>
            <a:ext cx="194468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The snow melts and flows</a:t>
            </a:r>
          </a:p>
        </p:txBody>
      </p:sp>
      <p:sp>
        <p:nvSpPr>
          <p:cNvPr id="11367" name="Text Box 103"/>
          <p:cNvSpPr txBox="1">
            <a:spLocks noChangeArrowheads="1"/>
          </p:cNvSpPr>
          <p:nvPr/>
        </p:nvSpPr>
        <p:spPr bwMode="auto">
          <a:xfrm rot="-2150274">
            <a:off x="2916238" y="4797425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Rivers flow to the sea</a:t>
            </a:r>
          </a:p>
        </p:txBody>
      </p:sp>
      <p:sp>
        <p:nvSpPr>
          <p:cNvPr id="11368" name="Text Box 104"/>
          <p:cNvSpPr txBox="1">
            <a:spLocks noChangeArrowheads="1"/>
          </p:cNvSpPr>
          <p:nvPr/>
        </p:nvSpPr>
        <p:spPr bwMode="auto">
          <a:xfrm>
            <a:off x="5867400" y="3213100"/>
            <a:ext cx="1152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Lakes form</a:t>
            </a:r>
          </a:p>
        </p:txBody>
      </p:sp>
      <p:sp>
        <p:nvSpPr>
          <p:cNvPr id="11369" name="Text Box 105"/>
          <p:cNvSpPr txBox="1">
            <a:spLocks noChangeArrowheads="1"/>
          </p:cNvSpPr>
          <p:nvPr/>
        </p:nvSpPr>
        <p:spPr bwMode="auto">
          <a:xfrm>
            <a:off x="7092950" y="1916113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Snow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" grpId="0"/>
      <p:bldP spid="11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</a:t>
            </a: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/>
              <a:t>Water is constantly moving between sea, air and land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30213" y="1628775"/>
            <a:ext cx="8713787" cy="5184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250825" y="2565400"/>
            <a:ext cx="8713788" cy="3744913"/>
          </a:xfrm>
          <a:custGeom>
            <a:avLst/>
            <a:gdLst>
              <a:gd name="T0" fmla="*/ 5489 w 5489"/>
              <a:gd name="T1" fmla="*/ 500 h 2359"/>
              <a:gd name="T2" fmla="*/ 4945 w 5489"/>
              <a:gd name="T3" fmla="*/ 91 h 2359"/>
              <a:gd name="T4" fmla="*/ 4128 w 5489"/>
              <a:gd name="T5" fmla="*/ 1044 h 2359"/>
              <a:gd name="T6" fmla="*/ 3720 w 5489"/>
              <a:gd name="T7" fmla="*/ 1089 h 2359"/>
              <a:gd name="T8" fmla="*/ 3538 w 5489"/>
              <a:gd name="T9" fmla="*/ 953 h 2359"/>
              <a:gd name="T10" fmla="*/ 3312 w 5489"/>
              <a:gd name="T11" fmla="*/ 953 h 2359"/>
              <a:gd name="T12" fmla="*/ 2767 w 5489"/>
              <a:gd name="T13" fmla="*/ 1361 h 2359"/>
              <a:gd name="T14" fmla="*/ 1951 w 5489"/>
              <a:gd name="T15" fmla="*/ 1997 h 2359"/>
              <a:gd name="T16" fmla="*/ 0 w 5489"/>
              <a:gd name="T17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89" h="2359">
                <a:moveTo>
                  <a:pt x="5489" y="500"/>
                </a:moveTo>
                <a:cubicBezTo>
                  <a:pt x="5330" y="250"/>
                  <a:pt x="5172" y="0"/>
                  <a:pt x="4945" y="91"/>
                </a:cubicBezTo>
                <a:cubicBezTo>
                  <a:pt x="4718" y="182"/>
                  <a:pt x="4332" y="878"/>
                  <a:pt x="4128" y="1044"/>
                </a:cubicBezTo>
                <a:cubicBezTo>
                  <a:pt x="3924" y="1210"/>
                  <a:pt x="3818" y="1104"/>
                  <a:pt x="3720" y="1089"/>
                </a:cubicBezTo>
                <a:cubicBezTo>
                  <a:pt x="3622" y="1074"/>
                  <a:pt x="3606" y="976"/>
                  <a:pt x="3538" y="953"/>
                </a:cubicBezTo>
                <a:cubicBezTo>
                  <a:pt x="3470" y="930"/>
                  <a:pt x="3440" y="885"/>
                  <a:pt x="3312" y="953"/>
                </a:cubicBezTo>
                <a:cubicBezTo>
                  <a:pt x="3184" y="1021"/>
                  <a:pt x="2994" y="1187"/>
                  <a:pt x="2767" y="1361"/>
                </a:cubicBezTo>
                <a:cubicBezTo>
                  <a:pt x="2540" y="1535"/>
                  <a:pt x="2412" y="1831"/>
                  <a:pt x="1951" y="1997"/>
                </a:cubicBezTo>
                <a:cubicBezTo>
                  <a:pt x="1490" y="2163"/>
                  <a:pt x="325" y="2299"/>
                  <a:pt x="0" y="23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39750" y="1844675"/>
            <a:ext cx="1295400" cy="12239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50825" y="63087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50825" y="6597650"/>
            <a:ext cx="8713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8964613" y="33575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0825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0825" y="6308725"/>
            <a:ext cx="8713788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524750" y="3357563"/>
            <a:ext cx="1439863" cy="295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164388" y="3789363"/>
            <a:ext cx="360362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948488" y="4076700"/>
            <a:ext cx="2159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8040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6732588" y="4292600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7380288" y="3573463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372225" y="4365625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011863" y="4365625"/>
            <a:ext cx="3603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003800" y="4437063"/>
            <a:ext cx="237648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508625" y="4076700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5292725" y="42211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7019925" y="44370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7235825" y="4652963"/>
            <a:ext cx="360363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572000" y="4797425"/>
            <a:ext cx="3024188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132138" y="5805488"/>
            <a:ext cx="14398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 flipH="1">
            <a:off x="1042988" y="5805488"/>
            <a:ext cx="2089150" cy="503237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 flipH="1">
            <a:off x="3492500" y="4581525"/>
            <a:ext cx="1366838" cy="1223963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 rot="20617605" flipH="1">
            <a:off x="2700338" y="5373688"/>
            <a:ext cx="1871662" cy="5048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7885113" y="2636838"/>
            <a:ext cx="719137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8243888" y="29972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7667625" y="27813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8101013" y="2781300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7524750" y="2997200"/>
            <a:ext cx="719138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7380288" y="3213100"/>
            <a:ext cx="5762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7885113" y="2924175"/>
            <a:ext cx="719137" cy="865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8604250" y="3213100"/>
            <a:ext cx="35877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5364163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5940425" y="4292600"/>
            <a:ext cx="8636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39"/>
          <p:cNvSpPr>
            <a:spLocks noChangeArrowheads="1"/>
          </p:cNvSpPr>
          <p:nvPr/>
        </p:nvSpPr>
        <p:spPr bwMode="auto">
          <a:xfrm>
            <a:off x="5651500" y="42211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Oval 40"/>
          <p:cNvSpPr>
            <a:spLocks noChangeArrowheads="1"/>
          </p:cNvSpPr>
          <p:nvPr/>
        </p:nvSpPr>
        <p:spPr bwMode="auto">
          <a:xfrm>
            <a:off x="6516688" y="42211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Oval 41"/>
          <p:cNvSpPr>
            <a:spLocks noChangeArrowheads="1"/>
          </p:cNvSpPr>
          <p:nvPr/>
        </p:nvSpPr>
        <p:spPr bwMode="auto">
          <a:xfrm>
            <a:off x="6732588" y="40052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Oval 42"/>
          <p:cNvSpPr>
            <a:spLocks noChangeArrowheads="1"/>
          </p:cNvSpPr>
          <p:nvPr/>
        </p:nvSpPr>
        <p:spPr bwMode="auto">
          <a:xfrm>
            <a:off x="6948488" y="3716338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7164388" y="34290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7380288" y="3213100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7740650" y="3357563"/>
            <a:ext cx="5048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Oval 46"/>
          <p:cNvSpPr>
            <a:spLocks noChangeArrowheads="1"/>
          </p:cNvSpPr>
          <p:nvPr/>
        </p:nvSpPr>
        <p:spPr bwMode="auto">
          <a:xfrm>
            <a:off x="5219700" y="40767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>
            <a:off x="5076825" y="4149725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Oval 48"/>
          <p:cNvSpPr>
            <a:spLocks noChangeArrowheads="1"/>
          </p:cNvSpPr>
          <p:nvPr/>
        </p:nvSpPr>
        <p:spPr bwMode="auto">
          <a:xfrm>
            <a:off x="4859338" y="4292600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4716463" y="4437063"/>
            <a:ext cx="719137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Oval 50"/>
          <p:cNvSpPr>
            <a:spLocks noChangeArrowheads="1"/>
          </p:cNvSpPr>
          <p:nvPr/>
        </p:nvSpPr>
        <p:spPr bwMode="auto">
          <a:xfrm>
            <a:off x="5292725" y="40052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Oval 51"/>
          <p:cNvSpPr>
            <a:spLocks noChangeArrowheads="1"/>
          </p:cNvSpPr>
          <p:nvPr/>
        </p:nvSpPr>
        <p:spPr bwMode="auto">
          <a:xfrm rot="2471897">
            <a:off x="4572000" y="4508500"/>
            <a:ext cx="719138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Oval 52"/>
          <p:cNvSpPr>
            <a:spLocks noChangeArrowheads="1"/>
          </p:cNvSpPr>
          <p:nvPr/>
        </p:nvSpPr>
        <p:spPr bwMode="auto">
          <a:xfrm rot="2471897">
            <a:off x="4356100" y="4652963"/>
            <a:ext cx="719138" cy="8651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Oval 53"/>
          <p:cNvSpPr>
            <a:spLocks noChangeArrowheads="1"/>
          </p:cNvSpPr>
          <p:nvPr/>
        </p:nvSpPr>
        <p:spPr bwMode="auto">
          <a:xfrm rot="2471897">
            <a:off x="4211638" y="4797425"/>
            <a:ext cx="719137" cy="8651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54"/>
          <p:cNvSpPr>
            <a:spLocks noChangeArrowheads="1"/>
          </p:cNvSpPr>
          <p:nvPr/>
        </p:nvSpPr>
        <p:spPr bwMode="auto">
          <a:xfrm rot="4348789">
            <a:off x="3969544" y="4191794"/>
            <a:ext cx="719137" cy="2879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5"/>
          <p:cNvSpPr>
            <a:spLocks noChangeArrowheads="1"/>
          </p:cNvSpPr>
          <p:nvPr/>
        </p:nvSpPr>
        <p:spPr bwMode="auto">
          <a:xfrm rot="5043822">
            <a:off x="1870869" y="4185444"/>
            <a:ext cx="719137" cy="3959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AutoShape 56"/>
          <p:cNvSpPr>
            <a:spLocks noChangeArrowheads="1"/>
          </p:cNvSpPr>
          <p:nvPr/>
        </p:nvSpPr>
        <p:spPr bwMode="auto">
          <a:xfrm flipV="1">
            <a:off x="250825" y="5734050"/>
            <a:ext cx="2952750" cy="57467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AutoShape 57"/>
          <p:cNvSpPr>
            <a:spLocks noChangeArrowheads="1"/>
          </p:cNvSpPr>
          <p:nvPr/>
        </p:nvSpPr>
        <p:spPr bwMode="auto">
          <a:xfrm flipV="1">
            <a:off x="5795963" y="4005263"/>
            <a:ext cx="1223962" cy="3603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58"/>
          <p:cNvSpPr>
            <a:spLocks noChangeArrowheads="1"/>
          </p:cNvSpPr>
          <p:nvPr/>
        </p:nvSpPr>
        <p:spPr bwMode="auto">
          <a:xfrm rot="1857826">
            <a:off x="5940425" y="4149725"/>
            <a:ext cx="50482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59"/>
          <p:cNvSpPr>
            <a:spLocks noChangeArrowheads="1"/>
          </p:cNvSpPr>
          <p:nvPr/>
        </p:nvSpPr>
        <p:spPr bwMode="auto">
          <a:xfrm rot="-2080929">
            <a:off x="6443663" y="4149725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0"/>
          <p:cNvSpPr>
            <a:spLocks noChangeArrowheads="1"/>
          </p:cNvSpPr>
          <p:nvPr/>
        </p:nvSpPr>
        <p:spPr bwMode="auto">
          <a:xfrm rot="185876">
            <a:off x="6156325" y="4221163"/>
            <a:ext cx="50482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 rot="-2034250">
            <a:off x="2987675" y="4797425"/>
            <a:ext cx="2952750" cy="71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AutoShape 62"/>
          <p:cNvSpPr>
            <a:spLocks noChangeArrowheads="1"/>
          </p:cNvSpPr>
          <p:nvPr/>
        </p:nvSpPr>
        <p:spPr bwMode="auto">
          <a:xfrm rot="36213252">
            <a:off x="3090069" y="5563394"/>
            <a:ext cx="101600" cy="3032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 rot="-1981432">
            <a:off x="2994025" y="4989513"/>
            <a:ext cx="2663825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 rot="-1981432">
            <a:off x="3132138" y="4365625"/>
            <a:ext cx="2663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5651500" y="4005263"/>
            <a:ext cx="576263" cy="71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Oval 66"/>
          <p:cNvSpPr>
            <a:spLocks noChangeArrowheads="1"/>
          </p:cNvSpPr>
          <p:nvPr/>
        </p:nvSpPr>
        <p:spPr bwMode="auto">
          <a:xfrm>
            <a:off x="2700338" y="20605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>
            <a:off x="2916238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Oval 68"/>
          <p:cNvSpPr>
            <a:spLocks noChangeArrowheads="1"/>
          </p:cNvSpPr>
          <p:nvPr/>
        </p:nvSpPr>
        <p:spPr bwMode="auto">
          <a:xfrm>
            <a:off x="3132138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>
            <a:off x="3348038" y="2205038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Oval 70"/>
          <p:cNvSpPr>
            <a:spLocks noChangeArrowheads="1"/>
          </p:cNvSpPr>
          <p:nvPr/>
        </p:nvSpPr>
        <p:spPr bwMode="auto">
          <a:xfrm>
            <a:off x="2411413" y="24923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Oval 71"/>
          <p:cNvSpPr>
            <a:spLocks noChangeArrowheads="1"/>
          </p:cNvSpPr>
          <p:nvPr/>
        </p:nvSpPr>
        <p:spPr bwMode="auto">
          <a:xfrm>
            <a:off x="1979613" y="2276475"/>
            <a:ext cx="10795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Oval 72"/>
          <p:cNvSpPr>
            <a:spLocks noChangeArrowheads="1"/>
          </p:cNvSpPr>
          <p:nvPr/>
        </p:nvSpPr>
        <p:spPr bwMode="auto">
          <a:xfrm>
            <a:off x="7092950" y="1916113"/>
            <a:ext cx="7191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Oval 73"/>
          <p:cNvSpPr>
            <a:spLocks noChangeArrowheads="1"/>
          </p:cNvSpPr>
          <p:nvPr/>
        </p:nvSpPr>
        <p:spPr bwMode="auto">
          <a:xfrm>
            <a:off x="7235825" y="17002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Oval 74"/>
          <p:cNvSpPr>
            <a:spLocks noChangeArrowheads="1"/>
          </p:cNvSpPr>
          <p:nvPr/>
        </p:nvSpPr>
        <p:spPr bwMode="auto">
          <a:xfrm>
            <a:off x="7451725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Oval 75"/>
          <p:cNvSpPr>
            <a:spLocks noChangeArrowheads="1"/>
          </p:cNvSpPr>
          <p:nvPr/>
        </p:nvSpPr>
        <p:spPr bwMode="auto">
          <a:xfrm>
            <a:off x="7308850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Oval 76"/>
          <p:cNvSpPr>
            <a:spLocks noChangeArrowheads="1"/>
          </p:cNvSpPr>
          <p:nvPr/>
        </p:nvSpPr>
        <p:spPr bwMode="auto">
          <a:xfrm>
            <a:off x="7812088" y="17732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740650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Oval 78"/>
          <p:cNvSpPr>
            <a:spLocks noChangeArrowheads="1"/>
          </p:cNvSpPr>
          <p:nvPr/>
        </p:nvSpPr>
        <p:spPr bwMode="auto">
          <a:xfrm>
            <a:off x="2339975" y="2060575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2843213" y="1916113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Oval 80"/>
          <p:cNvSpPr>
            <a:spLocks noChangeArrowheads="1"/>
          </p:cNvSpPr>
          <p:nvPr/>
        </p:nvSpPr>
        <p:spPr bwMode="auto">
          <a:xfrm>
            <a:off x="3276600" y="19891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2916238" y="2636838"/>
            <a:ext cx="7207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78" name="Group 90"/>
          <p:cNvGrpSpPr>
            <a:grpSpLocks/>
          </p:cNvGrpSpPr>
          <p:nvPr/>
        </p:nvGrpSpPr>
        <p:grpSpPr bwMode="auto">
          <a:xfrm>
            <a:off x="7308850" y="2349500"/>
            <a:ext cx="1079500" cy="646113"/>
            <a:chOff x="4604" y="1480"/>
            <a:chExt cx="680" cy="407"/>
          </a:xfrm>
        </p:grpSpPr>
        <p:sp>
          <p:nvSpPr>
            <p:cNvPr id="12379" name="Oval 91"/>
            <p:cNvSpPr>
              <a:spLocks noChangeArrowheads="1"/>
            </p:cNvSpPr>
            <p:nvPr/>
          </p:nvSpPr>
          <p:spPr bwMode="auto">
            <a:xfrm>
              <a:off x="4604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Oval 92"/>
            <p:cNvSpPr>
              <a:spLocks noChangeArrowheads="1"/>
            </p:cNvSpPr>
            <p:nvPr/>
          </p:nvSpPr>
          <p:spPr bwMode="auto">
            <a:xfrm>
              <a:off x="4876" y="161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4740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5239" y="148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>
              <a:off x="5012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Oval 96"/>
            <p:cNvSpPr>
              <a:spLocks noChangeArrowheads="1"/>
            </p:cNvSpPr>
            <p:nvPr/>
          </p:nvSpPr>
          <p:spPr bwMode="auto">
            <a:xfrm>
              <a:off x="5103" y="1525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5" name="Oval 97"/>
            <p:cNvSpPr>
              <a:spLocks noChangeArrowheads="1"/>
            </p:cNvSpPr>
            <p:nvPr/>
          </p:nvSpPr>
          <p:spPr bwMode="auto">
            <a:xfrm>
              <a:off x="4740" y="1570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6" name="Oval 98"/>
            <p:cNvSpPr>
              <a:spLocks noChangeArrowheads="1"/>
            </p:cNvSpPr>
            <p:nvPr/>
          </p:nvSpPr>
          <p:spPr bwMode="auto">
            <a:xfrm>
              <a:off x="4604" y="1706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Oval 99"/>
            <p:cNvSpPr>
              <a:spLocks noChangeArrowheads="1"/>
            </p:cNvSpPr>
            <p:nvPr/>
          </p:nvSpPr>
          <p:spPr bwMode="auto">
            <a:xfrm>
              <a:off x="4694" y="184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Oval 100"/>
            <p:cNvSpPr>
              <a:spLocks noChangeArrowheads="1"/>
            </p:cNvSpPr>
            <p:nvPr/>
          </p:nvSpPr>
          <p:spPr bwMode="auto">
            <a:xfrm>
              <a:off x="4830" y="1752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Oval 101"/>
            <p:cNvSpPr>
              <a:spLocks noChangeArrowheads="1"/>
            </p:cNvSpPr>
            <p:nvPr/>
          </p:nvSpPr>
          <p:spPr bwMode="auto">
            <a:xfrm>
              <a:off x="4967" y="1661"/>
              <a:ext cx="45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179388" y="3141663"/>
            <a:ext cx="85328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Water Cycle is complete</a:t>
            </a:r>
          </a:p>
        </p:txBody>
      </p:sp>
      <p:sp>
        <p:nvSpPr>
          <p:cNvPr id="12391" name="AutoShape 103"/>
          <p:cNvSpPr>
            <a:spLocks noChangeArrowheads="1"/>
          </p:cNvSpPr>
          <p:nvPr/>
        </p:nvSpPr>
        <p:spPr bwMode="auto">
          <a:xfrm rot="10846637" flipH="1">
            <a:off x="1547813" y="1700213"/>
            <a:ext cx="6840537" cy="1449387"/>
          </a:xfrm>
          <a:prstGeom prst="curvedUpArrow">
            <a:avLst>
              <a:gd name="adj1" fmla="val 94392"/>
              <a:gd name="adj2" fmla="val 188784"/>
              <a:gd name="adj3" fmla="val 33333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" name="AutoShape 104"/>
          <p:cNvSpPr>
            <a:spLocks noChangeArrowheads="1"/>
          </p:cNvSpPr>
          <p:nvPr/>
        </p:nvSpPr>
        <p:spPr bwMode="auto">
          <a:xfrm rot="21540192" flipH="1">
            <a:off x="1331913" y="3933825"/>
            <a:ext cx="6264275" cy="1965325"/>
          </a:xfrm>
          <a:prstGeom prst="curvedUpArrow">
            <a:avLst>
              <a:gd name="adj1" fmla="val 63748"/>
              <a:gd name="adj2" fmla="val 127496"/>
              <a:gd name="adj3" fmla="val 33333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" grpId="0" animBg="1"/>
      <p:bldP spid="123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241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Tahoma</vt:lpstr>
      <vt:lpstr>Default Design</vt:lpstr>
      <vt:lpstr>The Water Cycle</vt:lpstr>
      <vt:lpstr>What is Evaporation?</vt:lpstr>
      <vt:lpstr>What is Condensation?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  <vt:lpstr>The Water Cycle Water is constantly moving between sea, air and land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</dc:title>
  <dc:creator>Sadie</dc:creator>
  <cp:lastModifiedBy>Teacher E-Solutions</cp:lastModifiedBy>
  <cp:revision>13</cp:revision>
  <dcterms:created xsi:type="dcterms:W3CDTF">2006-10-07T14:36:05Z</dcterms:created>
  <dcterms:modified xsi:type="dcterms:W3CDTF">2019-01-18T17:23:47Z</dcterms:modified>
</cp:coreProperties>
</file>