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67"/>
  </p:notesMasterIdLst>
  <p:handoutMasterIdLst>
    <p:handoutMasterId r:id="rId68"/>
  </p:handoutMasterIdLst>
  <p:sldIdLst>
    <p:sldId id="289" r:id="rId3"/>
    <p:sldId id="299" r:id="rId4"/>
    <p:sldId id="345" r:id="rId5"/>
    <p:sldId id="308" r:id="rId6"/>
    <p:sldId id="363" r:id="rId7"/>
    <p:sldId id="366" r:id="rId8"/>
    <p:sldId id="365" r:id="rId9"/>
    <p:sldId id="288" r:id="rId10"/>
    <p:sldId id="298" r:id="rId11"/>
    <p:sldId id="357" r:id="rId12"/>
    <p:sldId id="300" r:id="rId13"/>
    <p:sldId id="358" r:id="rId14"/>
    <p:sldId id="302" r:id="rId15"/>
    <p:sldId id="359" r:id="rId16"/>
    <p:sldId id="301" r:id="rId17"/>
    <p:sldId id="351" r:id="rId18"/>
    <p:sldId id="346" r:id="rId19"/>
    <p:sldId id="305" r:id="rId20"/>
    <p:sldId id="303" r:id="rId21"/>
    <p:sldId id="306" r:id="rId22"/>
    <p:sldId id="307" r:id="rId23"/>
    <p:sldId id="328" r:id="rId24"/>
    <p:sldId id="330" r:id="rId25"/>
    <p:sldId id="332" r:id="rId26"/>
    <p:sldId id="294" r:id="rId27"/>
    <p:sldId id="316" r:id="rId28"/>
    <p:sldId id="360" r:id="rId29"/>
    <p:sldId id="325" r:id="rId30"/>
    <p:sldId id="293" r:id="rId31"/>
    <p:sldId id="295" r:id="rId32"/>
    <p:sldId id="311" r:id="rId33"/>
    <p:sldId id="331" r:id="rId34"/>
    <p:sldId id="333" r:id="rId35"/>
    <p:sldId id="335" r:id="rId36"/>
    <p:sldId id="336" r:id="rId37"/>
    <p:sldId id="326" r:id="rId38"/>
    <p:sldId id="292" r:id="rId39"/>
    <p:sldId id="337" r:id="rId40"/>
    <p:sldId id="348" r:id="rId41"/>
    <p:sldId id="319" r:id="rId42"/>
    <p:sldId id="320" r:id="rId43"/>
    <p:sldId id="347" r:id="rId44"/>
    <p:sldId id="341" r:id="rId45"/>
    <p:sldId id="321" r:id="rId46"/>
    <p:sldId id="342" r:id="rId47"/>
    <p:sldId id="349" r:id="rId48"/>
    <p:sldId id="343" r:id="rId49"/>
    <p:sldId id="350" r:id="rId50"/>
    <p:sldId id="322" r:id="rId51"/>
    <p:sldId id="323" r:id="rId52"/>
    <p:sldId id="309" r:id="rId53"/>
    <p:sldId id="310" r:id="rId54"/>
    <p:sldId id="344" r:id="rId55"/>
    <p:sldId id="314" r:id="rId56"/>
    <p:sldId id="291" r:id="rId57"/>
    <p:sldId id="327" r:id="rId58"/>
    <p:sldId id="361" r:id="rId59"/>
    <p:sldId id="355" r:id="rId60"/>
    <p:sldId id="352" r:id="rId61"/>
    <p:sldId id="353" r:id="rId62"/>
    <p:sldId id="354" r:id="rId63"/>
    <p:sldId id="367" r:id="rId64"/>
    <p:sldId id="356" r:id="rId65"/>
    <p:sldId id="362" r:id="rId66"/>
  </p:sldIdLst>
  <p:sldSz cx="9144000" cy="6858000" type="screen4x3"/>
  <p:notesSz cx="7086600" cy="942975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CC"/>
    <a:srgbClr val="FFFF03"/>
    <a:srgbClr val="FF0000"/>
    <a:srgbClr val="66FF33"/>
    <a:srgbClr val="FFFFCC"/>
    <a:srgbClr val="3366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86" autoAdjust="0"/>
    <p:restoredTop sz="95578" autoAdjust="0"/>
  </p:normalViewPr>
  <p:slideViewPr>
    <p:cSldViewPr>
      <p:cViewPr>
        <p:scale>
          <a:sx n="78" d="100"/>
          <a:sy n="78" d="100"/>
        </p:scale>
        <p:origin x="-58" y="-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594" name="Rectangle 2"/>
          <p:cNvSpPr>
            <a:spLocks noGrp="1" noChangeArrowheads="1"/>
          </p:cNvSpPr>
          <p:nvPr>
            <p:ph type="hdr" sz="quarter"/>
          </p:nvPr>
        </p:nvSpPr>
        <p:spPr bwMode="auto">
          <a:xfrm>
            <a:off x="0" y="0"/>
            <a:ext cx="30702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t" anchorCtr="0" compatLnSpc="1">
            <a:prstTxWarp prst="textNoShape">
              <a:avLst/>
            </a:prstTxWarp>
          </a:bodyPr>
          <a:lstStyle>
            <a:lvl1pPr defTabSz="942975" eaLnBrk="1" hangingPunct="1">
              <a:defRPr sz="1200" smtClean="0">
                <a:latin typeface="Arial" charset="0"/>
              </a:defRPr>
            </a:lvl1pPr>
          </a:lstStyle>
          <a:p>
            <a:pPr>
              <a:defRPr/>
            </a:pPr>
            <a:endParaRPr lang="en-US"/>
          </a:p>
        </p:txBody>
      </p:sp>
      <p:sp>
        <p:nvSpPr>
          <p:cNvPr id="366595" name="Rectangle 3"/>
          <p:cNvSpPr>
            <a:spLocks noGrp="1" noChangeArrowheads="1"/>
          </p:cNvSpPr>
          <p:nvPr>
            <p:ph type="dt" sz="quarter" idx="1"/>
          </p:nvPr>
        </p:nvSpPr>
        <p:spPr bwMode="auto">
          <a:xfrm>
            <a:off x="4014788" y="0"/>
            <a:ext cx="30702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t" anchorCtr="0" compatLnSpc="1">
            <a:prstTxWarp prst="textNoShape">
              <a:avLst/>
            </a:prstTxWarp>
          </a:bodyPr>
          <a:lstStyle>
            <a:lvl1pPr algn="r" defTabSz="942975" eaLnBrk="1" hangingPunct="1">
              <a:defRPr sz="1200" smtClean="0">
                <a:latin typeface="Arial" charset="0"/>
              </a:defRPr>
            </a:lvl1pPr>
          </a:lstStyle>
          <a:p>
            <a:pPr>
              <a:defRPr/>
            </a:pPr>
            <a:endParaRPr lang="en-US"/>
          </a:p>
        </p:txBody>
      </p:sp>
      <p:sp>
        <p:nvSpPr>
          <p:cNvPr id="366596" name="Rectangle 4"/>
          <p:cNvSpPr>
            <a:spLocks noGrp="1" noChangeArrowheads="1"/>
          </p:cNvSpPr>
          <p:nvPr>
            <p:ph type="ftr" sz="quarter" idx="2"/>
          </p:nvPr>
        </p:nvSpPr>
        <p:spPr bwMode="auto">
          <a:xfrm>
            <a:off x="0" y="8956675"/>
            <a:ext cx="30702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b" anchorCtr="0" compatLnSpc="1">
            <a:prstTxWarp prst="textNoShape">
              <a:avLst/>
            </a:prstTxWarp>
          </a:bodyPr>
          <a:lstStyle>
            <a:lvl1pPr defTabSz="942975" eaLnBrk="1" hangingPunct="1">
              <a:defRPr sz="1200" smtClean="0">
                <a:latin typeface="Arial" charset="0"/>
              </a:defRPr>
            </a:lvl1pPr>
          </a:lstStyle>
          <a:p>
            <a:pPr>
              <a:defRPr/>
            </a:pPr>
            <a:endParaRPr lang="en-US"/>
          </a:p>
        </p:txBody>
      </p:sp>
      <p:sp>
        <p:nvSpPr>
          <p:cNvPr id="366597" name="Rectangle 5"/>
          <p:cNvSpPr>
            <a:spLocks noGrp="1" noChangeArrowheads="1"/>
          </p:cNvSpPr>
          <p:nvPr>
            <p:ph type="sldNum" sz="quarter" idx="3"/>
          </p:nvPr>
        </p:nvSpPr>
        <p:spPr bwMode="auto">
          <a:xfrm>
            <a:off x="4014788" y="8956675"/>
            <a:ext cx="30702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b" anchorCtr="0" compatLnSpc="1">
            <a:prstTxWarp prst="textNoShape">
              <a:avLst/>
            </a:prstTxWarp>
          </a:bodyPr>
          <a:lstStyle>
            <a:lvl1pPr algn="r" defTabSz="942975" eaLnBrk="1" hangingPunct="1">
              <a:defRPr sz="1200" smtClean="0">
                <a:latin typeface="Arial" charset="0"/>
              </a:defRPr>
            </a:lvl1pPr>
          </a:lstStyle>
          <a:p>
            <a:pPr>
              <a:defRPr/>
            </a:pPr>
            <a:fld id="{C4514C4F-137A-4FB4-B95F-AFEF0F33B7CE}" type="slidenum">
              <a:rPr lang="en-US"/>
              <a:pPr>
                <a:defRPr/>
              </a:pPr>
              <a:t>‹#›</a:t>
            </a:fld>
            <a:endParaRPr lang="en-US"/>
          </a:p>
        </p:txBody>
      </p:sp>
    </p:spTree>
    <p:extLst>
      <p:ext uri="{BB962C8B-B14F-4D97-AF65-F5344CB8AC3E}">
        <p14:creationId xmlns:p14="http://schemas.microsoft.com/office/powerpoint/2010/main" val="3255670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02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t" anchorCtr="0" compatLnSpc="1">
            <a:prstTxWarp prst="textNoShape">
              <a:avLst/>
            </a:prstTxWarp>
          </a:bodyPr>
          <a:lstStyle>
            <a:lvl1pPr defTabSz="942975" eaLnBrk="1" hangingPunct="1">
              <a:defRPr sz="1200" smtClean="0">
                <a:latin typeface="Arial" charset="0"/>
              </a:defRPr>
            </a:lvl1pPr>
          </a:lstStyle>
          <a:p>
            <a:pPr>
              <a:defRPr/>
            </a:pPr>
            <a:endParaRPr lang="en-US"/>
          </a:p>
        </p:txBody>
      </p:sp>
      <p:sp>
        <p:nvSpPr>
          <p:cNvPr id="28675" name="Rectangle 3"/>
          <p:cNvSpPr>
            <a:spLocks noGrp="1" noChangeArrowheads="1"/>
          </p:cNvSpPr>
          <p:nvPr>
            <p:ph type="dt" idx="1"/>
          </p:nvPr>
        </p:nvSpPr>
        <p:spPr bwMode="auto">
          <a:xfrm>
            <a:off x="4014788" y="0"/>
            <a:ext cx="30702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t" anchorCtr="0" compatLnSpc="1">
            <a:prstTxWarp prst="textNoShape">
              <a:avLst/>
            </a:prstTxWarp>
          </a:bodyPr>
          <a:lstStyle>
            <a:lvl1pPr algn="r" defTabSz="942975" eaLnBrk="1" hangingPunct="1">
              <a:defRPr sz="1200" smtClean="0">
                <a:latin typeface="Arial" charset="0"/>
              </a:defRPr>
            </a:lvl1pPr>
          </a:lstStyle>
          <a:p>
            <a:pPr>
              <a:defRPr/>
            </a:pPr>
            <a:endParaRPr lang="en-US"/>
          </a:p>
        </p:txBody>
      </p:sp>
      <p:sp>
        <p:nvSpPr>
          <p:cNvPr id="70660" name="Rectangle 4"/>
          <p:cNvSpPr>
            <a:spLocks noRot="1" noChangeArrowheads="1" noTextEdit="1"/>
          </p:cNvSpPr>
          <p:nvPr>
            <p:ph type="sldImg" idx="2"/>
          </p:nvPr>
        </p:nvSpPr>
        <p:spPr bwMode="auto">
          <a:xfrm>
            <a:off x="1187450" y="708025"/>
            <a:ext cx="4713288" cy="3535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708025" y="4479925"/>
            <a:ext cx="5670550" cy="424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956675"/>
            <a:ext cx="30702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b" anchorCtr="0" compatLnSpc="1">
            <a:prstTxWarp prst="textNoShape">
              <a:avLst/>
            </a:prstTxWarp>
          </a:bodyPr>
          <a:lstStyle>
            <a:lvl1pPr defTabSz="942975" eaLnBrk="1" hangingPunct="1">
              <a:defRPr sz="1200" smtClean="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4014788" y="8956675"/>
            <a:ext cx="30702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75" tIns="47188" rIns="94375" bIns="47188" numCol="1" anchor="b" anchorCtr="0" compatLnSpc="1">
            <a:prstTxWarp prst="textNoShape">
              <a:avLst/>
            </a:prstTxWarp>
          </a:bodyPr>
          <a:lstStyle>
            <a:lvl1pPr algn="r" defTabSz="942975" eaLnBrk="1" hangingPunct="1">
              <a:defRPr sz="1200" smtClean="0">
                <a:latin typeface="Arial" charset="0"/>
              </a:defRPr>
            </a:lvl1pPr>
          </a:lstStyle>
          <a:p>
            <a:pPr>
              <a:defRPr/>
            </a:pPr>
            <a:fld id="{427CE53B-3918-4A7F-AD33-8B83C25D7F03}" type="slidenum">
              <a:rPr lang="en-US"/>
              <a:pPr>
                <a:defRPr/>
              </a:pPr>
              <a:t>‹#›</a:t>
            </a:fld>
            <a:endParaRPr lang="en-US"/>
          </a:p>
        </p:txBody>
      </p:sp>
    </p:spTree>
    <p:extLst>
      <p:ext uri="{BB962C8B-B14F-4D97-AF65-F5344CB8AC3E}">
        <p14:creationId xmlns:p14="http://schemas.microsoft.com/office/powerpoint/2010/main" val="883323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63A60D10-D450-43C2-9714-01B3D318B603}" type="slidenum">
              <a:rPr lang="en-US"/>
              <a:pPr/>
              <a:t>1</a:t>
            </a:fld>
            <a:endParaRPr lang="en-US"/>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A164994A-0D61-40E1-8C5E-054A1B3769D8}" type="slidenum">
              <a:rPr lang="en-US"/>
              <a:pPr/>
              <a:t>15</a:t>
            </a:fld>
            <a:endParaRPr lang="en-US"/>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9AC6BFD0-AA62-4E38-AEEF-11016C54764A}" type="slidenum">
              <a:rPr lang="en-US"/>
              <a:pPr/>
              <a:t>17</a:t>
            </a:fld>
            <a:endParaRPr lang="en-US"/>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E7CC862E-0F99-40A6-98E6-36A8D2C049B5}" type="slidenum">
              <a:rPr lang="en-US"/>
              <a:pPr/>
              <a:t>18</a:t>
            </a:fld>
            <a:endParaRPr lang="en-US"/>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0BF7F357-B8EE-4E90-990F-526E03B1A2D6}" type="slidenum">
              <a:rPr lang="en-US"/>
              <a:pPr/>
              <a:t>19</a:t>
            </a:fld>
            <a:endParaRPr lang="en-US"/>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5A87F653-FFCC-48F0-9EEE-23FB13EF0A68}" type="slidenum">
              <a:rPr lang="en-US"/>
              <a:pPr/>
              <a:t>20</a:t>
            </a:fld>
            <a:endParaRPr lang="en-US"/>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sz="500" smtClean="0">
                <a:solidFill>
                  <a:schemeClr val="hlink"/>
                </a:solidFill>
                <a:latin typeface="Arial" pitchFamily="34" charset="0"/>
              </a:rPr>
              <a:t>(me H20 hole &amp; “compliment &amp; be self”)</a:t>
            </a:r>
          </a:p>
          <a:p>
            <a:pPr eaLnBrk="1" hangingPunct="1"/>
            <a:r>
              <a:rPr lang="en-US" sz="500" smtClean="0">
                <a:solidFill>
                  <a:schemeClr val="hlink"/>
                </a:solidFill>
                <a:latin typeface="Arial" pitchFamily="34" charset="0"/>
              </a:rPr>
              <a:t>(Screw you kid)</a:t>
            </a:r>
          </a:p>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2E1E924A-FD86-4AA7-A26E-DB3AD4DEAFBB}" type="slidenum">
              <a:rPr lang="en-US"/>
              <a:pPr/>
              <a:t>21</a:t>
            </a:fld>
            <a:endParaRPr lang="en-US"/>
          </a:p>
        </p:txBody>
      </p:sp>
      <p:sp>
        <p:nvSpPr>
          <p:cNvPr id="86019" name="Rectangle 2"/>
          <p:cNvSpPr>
            <a:spLocks noRot="1" noChangeArrowheads="1" noTextEdit="1"/>
          </p:cNvSpPr>
          <p:nvPr>
            <p:ph type="sldImg"/>
          </p:nvPr>
        </p:nvSpPr>
        <p:spPr>
          <a:xfrm>
            <a:off x="1189038" y="708025"/>
            <a:ext cx="4713287" cy="3535363"/>
          </a:xfrm>
          <a:ln/>
        </p:spPr>
      </p:sp>
      <p:sp>
        <p:nvSpPr>
          <p:cNvPr id="86020" name="Rectangle 3"/>
          <p:cNvSpPr>
            <a:spLocks noGrp="1" noChangeArrowheads="1"/>
          </p:cNvSpPr>
          <p:nvPr>
            <p:ph type="body" idx="1"/>
          </p:nvPr>
        </p:nvSpPr>
        <p:spPr>
          <a:xfrm>
            <a:off x="944563" y="4479925"/>
            <a:ext cx="5197475" cy="4243388"/>
          </a:xfrm>
          <a:noFill/>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40B8C921-F621-4F2B-B734-49EDCE29F4FE}" type="slidenum">
              <a:rPr lang="en-US"/>
              <a:pPr/>
              <a:t>23</a:t>
            </a:fld>
            <a:endParaRPr lang="en-US"/>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marL="228600" indent="-228600" eaLnBrk="1" hangingPunct="1"/>
            <a:r>
              <a:rPr lang="en-US" smtClean="0">
                <a:latin typeface="Arial" pitchFamily="34" charset="0"/>
              </a:rPr>
              <a:t>Performance deficit, but what factors are being considered?</a:t>
            </a:r>
          </a:p>
          <a:p>
            <a:pPr marL="228600" indent="-228600" eaLnBrk="1" hangingPunct="1"/>
            <a:r>
              <a:rPr lang="en-US" smtClean="0">
                <a:latin typeface="Arial" pitchFamily="34" charset="0"/>
              </a:rPr>
              <a:t>Fairness: “I have to decide each time if the seat is in the correct position for what I plan to do.  Why not her?”</a:t>
            </a:r>
          </a:p>
          <a:p>
            <a:pPr marL="228600" indent="-228600" eaLnBrk="1" hangingPunct="1">
              <a:buFontTx/>
              <a:buAutoNum type="arabicPeriod"/>
            </a:pPr>
            <a:r>
              <a:rPr lang="en-US" smtClean="0">
                <a:latin typeface="Arial" pitchFamily="34" charset="0"/>
              </a:rPr>
              <a:t>Penalties: “I’m gonna hear it from her.”</a:t>
            </a:r>
          </a:p>
          <a:p>
            <a:pPr marL="228600" indent="-228600" eaLnBrk="1" hangingPunct="1">
              <a:buFontTx/>
              <a:buAutoNum type="arabicPeriod"/>
            </a:pPr>
            <a:r>
              <a:rPr lang="en-US" smtClean="0">
                <a:latin typeface="Arial" pitchFamily="34" charset="0"/>
              </a:rPr>
              <a:t>Benefits: “Sweet revenge &amp; funny when I hear a splash in the middle of the night and pretend I’m still asleep.”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C2689291-7917-4986-B798-AAA78E5090AB}" type="slidenum">
              <a:rPr lang="en-US"/>
              <a:pPr/>
              <a:t>24</a:t>
            </a:fld>
            <a:endParaRPr lang="en-US"/>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smtClean="0">
                <a:latin typeface="Arial" pitchFamily="34" charset="0"/>
              </a:rPr>
              <a:t>(shaky voice) Yeah, sonny… I remember when…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F1570644-9CAB-4122-9D25-82D96BAFB7FC}" type="slidenum">
              <a:rPr lang="en-US"/>
              <a:pPr/>
              <a:t>25</a:t>
            </a:fld>
            <a:endParaRPr lang="en-US"/>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B02505E1-6344-4F66-BC6F-C81BD276FE2C}" type="slidenum">
              <a:rPr lang="en-US"/>
              <a:pPr/>
              <a:t>26</a:t>
            </a:fld>
            <a:endParaRPr lang="en-US"/>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1DF59E3D-EAB4-4F67-BD47-3323AABDCE29}" type="slidenum">
              <a:rPr lang="en-US"/>
              <a:pPr/>
              <a:t>2</a:t>
            </a:fld>
            <a:endParaRPr lang="en-US"/>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827DAA22-CD03-4547-8291-342AF3C757BD}" type="slidenum">
              <a:rPr lang="en-US"/>
              <a:pPr/>
              <a:t>27</a:t>
            </a:fld>
            <a:endParaRPr lang="en-US"/>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sz="500" smtClean="0">
                <a:solidFill>
                  <a:srgbClr val="3366FF"/>
                </a:solidFill>
                <a:latin typeface="Arial" pitchFamily="34" charset="0"/>
              </a:rPr>
              <a:t>NEA video of man with BD kids (3</a:t>
            </a:r>
            <a:r>
              <a:rPr lang="en-US" sz="500" baseline="30000" smtClean="0">
                <a:solidFill>
                  <a:srgbClr val="3366FF"/>
                </a:solidFill>
                <a:latin typeface="Arial" pitchFamily="34" charset="0"/>
              </a:rPr>
              <a:t>rd</a:t>
            </a:r>
            <a:r>
              <a:rPr lang="en-US" sz="500" smtClean="0">
                <a:solidFill>
                  <a:srgbClr val="3366FF"/>
                </a:solidFill>
                <a:latin typeface="Arial" pitchFamily="34" charset="0"/>
              </a:rPr>
              <a:t> or 4</a:t>
            </a:r>
            <a:r>
              <a:rPr lang="en-US" sz="500" baseline="30000" smtClean="0">
                <a:solidFill>
                  <a:srgbClr val="3366FF"/>
                </a:solidFill>
                <a:latin typeface="Arial" pitchFamily="34" charset="0"/>
              </a:rPr>
              <a:t>th</a:t>
            </a:r>
            <a:r>
              <a:rPr lang="en-US" sz="500" smtClean="0">
                <a:solidFill>
                  <a:srgbClr val="3366FF"/>
                </a:solidFill>
                <a:latin typeface="Arial" pitchFamily="34" charset="0"/>
              </a:rPr>
              <a:t> sequence)</a:t>
            </a:r>
          </a:p>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2C06C359-E916-4E7F-BC23-AEA48DC71373}" type="slidenum">
              <a:rPr lang="en-US"/>
              <a:pPr/>
              <a:t>28</a:t>
            </a:fld>
            <a:endParaRPr lang="en-US"/>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lnSpc>
                <a:spcPct val="90000"/>
              </a:lnSpc>
            </a:pPr>
            <a:r>
              <a:rPr lang="en-US" b="1" smtClean="0">
                <a:latin typeface="Arial" pitchFamily="34" charset="0"/>
              </a:rPr>
              <a:t>Why 1-5?</a:t>
            </a:r>
            <a:r>
              <a:rPr lang="en-US" smtClean="0">
                <a:latin typeface="Arial" pitchFamily="34" charset="0"/>
              </a:rPr>
              <a:t> All get a chance to observe others &amp; all get a chance to model and practice skills.</a:t>
            </a:r>
          </a:p>
          <a:p>
            <a:pPr eaLnBrk="1" hangingPunct="1">
              <a:lnSpc>
                <a:spcPct val="90000"/>
              </a:lnSpc>
            </a:pPr>
            <a:r>
              <a:rPr lang="en-US" b="1" smtClean="0">
                <a:latin typeface="Arial" pitchFamily="34" charset="0"/>
              </a:rPr>
              <a:t>Why E-Z ones first?</a:t>
            </a:r>
            <a:r>
              <a:rPr lang="en-US" smtClean="0">
                <a:latin typeface="Arial" pitchFamily="34" charset="0"/>
              </a:rPr>
              <a:t> For kid’s reinforcement/motivation (and yours).</a:t>
            </a:r>
          </a:p>
          <a:p>
            <a:pPr eaLnBrk="1" hangingPunct="1">
              <a:lnSpc>
                <a:spcPct val="90000"/>
              </a:lnSpc>
            </a:pPr>
            <a:r>
              <a:rPr lang="en-US" b="1" smtClean="0">
                <a:latin typeface="Arial" pitchFamily="34" charset="0"/>
              </a:rPr>
              <a:t>What rules/procedures will you reinforce?</a:t>
            </a:r>
            <a:r>
              <a:rPr lang="en-US" smtClean="0">
                <a:latin typeface="Arial" pitchFamily="34" charset="0"/>
              </a:rPr>
              <a:t> One person speaks at a time, attention to others, being respectful &amp; supportive (all of which might have to be taught in preparation).</a:t>
            </a:r>
          </a:p>
          <a:p>
            <a:pPr eaLnBrk="1" hangingPunct="1">
              <a:lnSpc>
                <a:spcPct val="90000"/>
              </a:lnSpc>
            </a:pPr>
            <a:r>
              <a:rPr lang="en-US" b="1" smtClean="0">
                <a:latin typeface="Arial" pitchFamily="34" charset="0"/>
              </a:rPr>
              <a:t>Which rules &amp; procedures?</a:t>
            </a:r>
          </a:p>
          <a:p>
            <a:pPr eaLnBrk="1" hangingPunct="1">
              <a:lnSpc>
                <a:spcPct val="90000"/>
              </a:lnSpc>
            </a:pPr>
            <a:r>
              <a:rPr lang="en-US" b="1" smtClean="0">
                <a:latin typeface="Arial" pitchFamily="34" charset="0"/>
              </a:rPr>
              <a:t>Why &amp; how teach to high-status kids</a:t>
            </a:r>
            <a:r>
              <a:rPr lang="en-US" smtClean="0">
                <a:latin typeface="Arial" pitchFamily="34" charset="0"/>
              </a:rPr>
              <a:t> 1</a:t>
            </a:r>
            <a:r>
              <a:rPr lang="en-US" baseline="30000" smtClean="0">
                <a:latin typeface="Arial" pitchFamily="34" charset="0"/>
              </a:rPr>
              <a:t>st</a:t>
            </a:r>
            <a:r>
              <a:rPr lang="en-US" smtClean="0">
                <a:latin typeface="Arial" pitchFamily="34" charset="0"/>
              </a:rPr>
              <a:t>? Leaders will be followed.  Have them explain benefits of behavior, when use it, &amp; demo the behavior 1st (and receive reinforcement).</a:t>
            </a:r>
          </a:p>
          <a:p>
            <a:pPr eaLnBrk="1" hangingPunct="1">
              <a:lnSpc>
                <a:spcPct val="90000"/>
              </a:lnSpc>
            </a:pPr>
            <a:r>
              <a:rPr lang="en-US" b="1" smtClean="0">
                <a:latin typeface="Arial" pitchFamily="34" charset="0"/>
              </a:rPr>
              <a:t>Why conduct sessions early in the morning? </a:t>
            </a:r>
            <a:r>
              <a:rPr lang="en-US" smtClean="0">
                <a:latin typeface="Arial" pitchFamily="34" charset="0"/>
              </a:rPr>
              <a:t>Kids are alert &amp; have all day to practice the skill.</a:t>
            </a:r>
          </a:p>
          <a:p>
            <a:pPr eaLnBrk="1" hangingPunct="1">
              <a:lnSpc>
                <a:spcPct val="90000"/>
              </a:lnSpc>
            </a:pPr>
            <a:r>
              <a:rPr lang="en-US" b="1" smtClean="0">
                <a:latin typeface="Arial" pitchFamily="34" charset="0"/>
              </a:rPr>
              <a:t>How make lessons fun?</a:t>
            </a:r>
            <a:r>
              <a:rPr lang="en-US" smtClean="0">
                <a:latin typeface="Arial" pitchFamily="34" charset="0"/>
              </a:rPr>
              <a:t> Following directions taught via candy making, magic tricks, &amp; assembly of interesting items. Race: 14 steps on board…1</a:t>
            </a:r>
            <a:r>
              <a:rPr lang="en-US" baseline="30000" smtClean="0">
                <a:latin typeface="Arial" pitchFamily="34" charset="0"/>
              </a:rPr>
              <a:t>st</a:t>
            </a:r>
            <a:r>
              <a:rPr lang="en-US" smtClean="0">
                <a:latin typeface="Arial" pitchFamily="34" charset="0"/>
              </a:rPr>
              <a:t> says read all directions before starting.  Last says do only step 6 &amp; 7 (write name on paper &amp; raise hand to show when done).  Others say stand up next to desk, flap wings and honk like goose.  Write “I need to follow directions.” on the board.</a:t>
            </a:r>
          </a:p>
          <a:p>
            <a:pPr eaLnBrk="1" hangingPunct="1">
              <a:lnSpc>
                <a:spcPct val="90000"/>
              </a:lnSpc>
            </a:pPr>
            <a:r>
              <a:rPr lang="en-US" b="1" smtClean="0">
                <a:latin typeface="Arial" pitchFamily="34" charset="0"/>
              </a:rPr>
              <a:t>What modification would you make for age, culture, &amp; other aspects of life?</a:t>
            </a:r>
          </a:p>
          <a:p>
            <a:pPr eaLnBrk="1" hangingPunct="1">
              <a:lnSpc>
                <a:spcPct val="90000"/>
              </a:lnSpc>
            </a:pPr>
            <a:r>
              <a:rPr lang="en-US" b="1" smtClean="0">
                <a:latin typeface="Arial" pitchFamily="34" charset="0"/>
              </a:rPr>
              <a:t>Why collect data?</a:t>
            </a:r>
            <a:r>
              <a:rPr lang="en-US" smtClean="0">
                <a:latin typeface="Arial" pitchFamily="34" charset="0"/>
              </a:rPr>
              <a:t>  For IEP criteria, to motivate youngster to set higher goals, to promote inner control over the new behavior (via self-monitoring).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DAD307C0-45C1-4ACE-A95D-A9926350917C}" type="slidenum">
              <a:rPr lang="en-US"/>
              <a:pPr/>
              <a:t>29</a:t>
            </a:fld>
            <a:endParaRPr lang="en-US"/>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sz="300" smtClean="0">
                <a:solidFill>
                  <a:schemeClr val="hlink"/>
                </a:solidFill>
                <a:latin typeface="Arial" pitchFamily="34" charset="0"/>
              </a:rPr>
              <a:t>Sit Eyeball 2 eyeball – males look at common object</a:t>
            </a:r>
            <a:br>
              <a:rPr lang="en-US" sz="300" smtClean="0">
                <a:solidFill>
                  <a:schemeClr val="hlink"/>
                </a:solidFill>
                <a:latin typeface="Arial" pitchFamily="34" charset="0"/>
              </a:rPr>
            </a:br>
            <a:r>
              <a:rPr lang="en-US" sz="300" smtClean="0">
                <a:solidFill>
                  <a:schemeClr val="hlink"/>
                </a:solidFill>
                <a:latin typeface="Arial" pitchFamily="34" charset="0"/>
              </a:rPr>
              <a:t>Wait till speaker finished – Hawaiian versus 1</a:t>
            </a:r>
            <a:r>
              <a:rPr lang="en-US" sz="300" baseline="30000" smtClean="0">
                <a:solidFill>
                  <a:schemeClr val="hlink"/>
                </a:solidFill>
                <a:latin typeface="Arial" pitchFamily="34" charset="0"/>
              </a:rPr>
              <a:t>st</a:t>
            </a:r>
            <a:r>
              <a:rPr lang="en-US" sz="300" smtClean="0">
                <a:solidFill>
                  <a:schemeClr val="hlink"/>
                </a:solidFill>
                <a:latin typeface="Arial" pitchFamily="34" charset="0"/>
              </a:rPr>
              <a:t> peoples</a:t>
            </a:r>
            <a:br>
              <a:rPr lang="en-US" sz="300" smtClean="0">
                <a:solidFill>
                  <a:schemeClr val="hlink"/>
                </a:solidFill>
                <a:latin typeface="Arial" pitchFamily="34" charset="0"/>
              </a:rPr>
            </a:br>
            <a:r>
              <a:rPr lang="en-US" sz="300" smtClean="0">
                <a:solidFill>
                  <a:schemeClr val="hlink"/>
                </a:solidFill>
                <a:latin typeface="Arial" pitchFamily="34" charset="0"/>
              </a:rPr>
              <a:t>Take turns – authority always get turn when speaks (even if other kid in authority)</a:t>
            </a:r>
            <a:br>
              <a:rPr lang="en-US" sz="300" smtClean="0">
                <a:solidFill>
                  <a:schemeClr val="hlink"/>
                </a:solidFill>
                <a:latin typeface="Arial" pitchFamily="34" charset="0"/>
              </a:rPr>
            </a:br>
            <a:r>
              <a:rPr lang="en-US" sz="300" smtClean="0">
                <a:solidFill>
                  <a:schemeClr val="hlink"/>
                </a:solidFill>
                <a:latin typeface="Arial" pitchFamily="34" charset="0"/>
              </a:rPr>
              <a:t>Low Voices – AA show belief with emotion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F54077A8-AFAE-4A8F-AAB9-98671A261B34}" type="slidenum">
              <a:rPr lang="en-US"/>
              <a:pPr/>
              <a:t>30</a:t>
            </a:fld>
            <a:endParaRPr lang="en-US"/>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i="1" smtClean="0">
                <a:latin typeface="Arial" pitchFamily="34" charset="0"/>
              </a:rPr>
              <a:t>Teach better ways to handle “Ya mama.”?</a:t>
            </a:r>
          </a:p>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24CC06B8-BEE4-4392-9B02-2E66DB33A741}" type="slidenum">
              <a:rPr lang="en-US"/>
              <a:pPr/>
              <a:t>31</a:t>
            </a:fld>
            <a:endParaRPr lang="en-US"/>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smtClean="0">
                <a:latin typeface="Arial" pitchFamily="34" charset="0"/>
              </a:rPr>
              <a:t>Orthodox Jew &amp; Moslem women &amp; handshakes</a:t>
            </a:r>
          </a:p>
          <a:p>
            <a:pPr eaLnBrk="1" hangingPunct="1"/>
            <a:r>
              <a:rPr lang="en-US" smtClean="0">
                <a:latin typeface="Arial" pitchFamily="34" charset="0"/>
              </a:rPr>
              <a:t>Hawaiian versus 1</a:t>
            </a:r>
            <a:r>
              <a:rPr lang="en-US" baseline="30000" smtClean="0">
                <a:latin typeface="Arial" pitchFamily="34" charset="0"/>
              </a:rPr>
              <a:t>st</a:t>
            </a:r>
            <a:r>
              <a:rPr lang="en-US" smtClean="0">
                <a:latin typeface="Arial" pitchFamily="34" charset="0"/>
              </a:rPr>
              <a:t> people’s pauses.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F1E246D2-5FF6-43F3-BF9D-3507EDFC38CA}" type="slidenum">
              <a:rPr lang="en-US"/>
              <a:pPr/>
              <a:t>33</a:t>
            </a:fld>
            <a:endParaRPr lang="en-US"/>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smtClean="0">
                <a:latin typeface="Arial" pitchFamily="34" charset="0"/>
              </a:rPr>
              <a:t>Essentially, put your tail between your legs and run away.</a:t>
            </a:r>
          </a:p>
          <a:p>
            <a:pPr eaLnBrk="1" hangingPunct="1"/>
            <a:r>
              <a:rPr lang="en-US" smtClean="0">
                <a:latin typeface="Arial" pitchFamily="34" charset="0"/>
              </a:rPr>
              <a:t>Teach “ready retorts” for recurrent theme insults &amp; taunts.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B9EF432A-4F58-4F4E-B4D8-74BBC2AEA7EF}" type="slidenum">
              <a:rPr lang="en-US"/>
              <a:pPr/>
              <a:t>34</a:t>
            </a:fld>
            <a:endParaRPr lang="en-US"/>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smtClean="0">
                <a:latin typeface="Arial" pitchFamily="34" charset="0"/>
              </a:rPr>
              <a:t>Voice over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0382799D-EF0D-44D5-9F80-7E41055ED777}" type="slidenum">
              <a:rPr lang="en-US"/>
              <a:pPr/>
              <a:t>35</a:t>
            </a:fld>
            <a:endParaRPr lang="en-US"/>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smtClean="0">
                <a:latin typeface="Arial" pitchFamily="34" charset="0"/>
              </a:rPr>
              <a:t>Gives an acceptable alternative to a common response pattern.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51851F7B-73A6-42E1-8F5C-ACF12BAD7723}" type="slidenum">
              <a:rPr lang="en-US"/>
              <a:pPr/>
              <a:t>37</a:t>
            </a:fld>
            <a:endParaRPr lang="en-US"/>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495F6396-3DA1-41F1-98A2-20F92F413975}" type="slidenum">
              <a:rPr lang="en-US"/>
              <a:pPr/>
              <a:t>40</a:t>
            </a:fld>
            <a:endParaRPr lang="en-US"/>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62973983-A8DB-4A1D-9BE8-0FF786186950}" type="slidenum">
              <a:rPr lang="en-US"/>
              <a:pPr/>
              <a:t>4</a:t>
            </a:fld>
            <a:endParaRPr lang="en-US"/>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sz="900" smtClean="0">
                <a:latin typeface="Arial" pitchFamily="34" charset="0"/>
              </a:rPr>
              <a:t>My story of not fitting in at Knights of Malta induction ceremony (20 generations of welfare)</a:t>
            </a:r>
          </a:p>
          <a:p>
            <a:pPr eaLnBrk="1" hangingPunct="1"/>
            <a:r>
              <a:rPr lang="en-US" b="1" smtClean="0">
                <a:latin typeface="Arial" pitchFamily="34" charset="0"/>
              </a:rPr>
              <a:t>Cross arms activity</a:t>
            </a:r>
            <a:r>
              <a:rPr lang="en-US" smtClean="0">
                <a:latin typeface="Arial" pitchFamily="34" charset="0"/>
              </a:rPr>
              <a:t>.</a:t>
            </a:r>
          </a:p>
          <a:p>
            <a:pPr eaLnBrk="1" hangingPunct="1"/>
            <a:r>
              <a:rPr lang="en-US" smtClean="0">
                <a:latin typeface="Arial" pitchFamily="34" charset="0"/>
              </a:rPr>
              <a:t>Now imagine what we are asking our socially unskilled kids to do:  We're expecting them to immediately change a behavior that is:</a:t>
            </a:r>
          </a:p>
          <a:p>
            <a:pPr eaLnBrk="1" hangingPunct="1"/>
            <a:r>
              <a:rPr lang="en-US" smtClean="0">
                <a:latin typeface="Arial" pitchFamily="34" charset="0"/>
              </a:rPr>
              <a:t>-indelibly etched into their brains</a:t>
            </a:r>
          </a:p>
          <a:p>
            <a:pPr eaLnBrk="1" hangingPunct="1"/>
            <a:r>
              <a:rPr lang="en-US" smtClean="0">
                <a:latin typeface="Arial" pitchFamily="34" charset="0"/>
              </a:rPr>
              <a:t>-feels "comfortable“</a:t>
            </a:r>
          </a:p>
          <a:p>
            <a:pPr eaLnBrk="1" hangingPunct="1">
              <a:buFontTx/>
              <a:buChar char="-"/>
            </a:pPr>
            <a:r>
              <a:rPr lang="en-US" smtClean="0">
                <a:latin typeface="Arial" pitchFamily="34" charset="0"/>
              </a:rPr>
              <a:t>&amp; has been "assigned" to them by others labeling them as type of person who "does that thing".</a:t>
            </a:r>
          </a:p>
          <a:p>
            <a:pPr eaLnBrk="1" hangingPunct="1">
              <a:buFontTx/>
              <a:buChar char="-"/>
            </a:pPr>
            <a:r>
              <a:rPr lang="en-US" smtClean="0">
                <a:latin typeface="Arial" pitchFamily="34" charset="0"/>
              </a:rPr>
              <a:t>  Kids who display “wrong” behaviors as interact with others will have long &amp; arduous path to travel as work to change to "a better way".</a:t>
            </a:r>
          </a:p>
          <a:p>
            <a:pPr eaLnBrk="1" hangingPunct="1">
              <a:buFontTx/>
              <a:buChar char="-"/>
            </a:pPr>
            <a:r>
              <a:rPr lang="en-US" smtClean="0">
                <a:latin typeface="Arial" pitchFamily="34" charset="0"/>
              </a:rPr>
              <a:t>Thank goodness they have a patient &amp; supportive teacher like you. You'll focus on progress rather than perfection, seeing evidence of the new rather than vestiges of the old.</a:t>
            </a:r>
          </a:p>
          <a:p>
            <a:pPr eaLnBrk="1" hangingPunct="1"/>
            <a:endParaRPr lang="en-US" sz="900"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F6B6C4C9-A69A-4AFA-8493-4EE78EBEA64D}" type="slidenum">
              <a:rPr lang="en-US"/>
              <a:pPr/>
              <a:t>41</a:t>
            </a:fld>
            <a:endParaRPr lang="en-US"/>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smtClean="0">
                <a:latin typeface="Arial" pitchFamily="34" charset="0"/>
              </a:rPr>
              <a:t>Ask them to define “</a:t>
            </a:r>
            <a:r>
              <a:rPr lang="en-US" b="1" smtClean="0">
                <a:latin typeface="Arial" pitchFamily="34" charset="0"/>
              </a:rPr>
              <a:t>standing</a:t>
            </a:r>
            <a:r>
              <a:rPr lang="en-US" smtClean="0">
                <a:latin typeface="Arial" pitchFamily="34" charset="0"/>
              </a:rPr>
              <a:t>” as prep for exercise.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630BE6A5-014D-47DE-B47D-1B5E66ED97C7}" type="slidenum">
              <a:rPr lang="en-US"/>
              <a:pPr/>
              <a:t>44</a:t>
            </a:fld>
            <a:endParaRPr lang="en-US"/>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b="1" smtClean="0">
                <a:latin typeface="Arial" pitchFamily="34" charset="0"/>
              </a:rPr>
              <a:t>Humorous story:</a:t>
            </a:r>
            <a:r>
              <a:rPr lang="en-US" smtClean="0">
                <a:latin typeface="Arial" pitchFamily="34" charset="0"/>
              </a:rPr>
              <a:t> Teacher reviewing “listening” sub-behaviors with small group.  Showed picture of eyes and selected youth said “on speaker”.  Then she showed side of head and chosen student said “head up”.  Showed picture of nose and selected youngsters thought long and hard before saying “breathe softly”.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C2080D16-5497-4FB4-9845-836719CEDC8E}" type="slidenum">
              <a:rPr lang="en-US"/>
              <a:pPr/>
              <a:t>49</a:t>
            </a:fld>
            <a:endParaRPr lang="en-US"/>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b="1" smtClean="0">
                <a:latin typeface="Arial" pitchFamily="34" charset="0"/>
              </a:rPr>
              <a:t>What’s included in the introduction?</a:t>
            </a:r>
            <a:r>
              <a:rPr lang="en-US" smtClean="0">
                <a:latin typeface="Arial" pitchFamily="34" charset="0"/>
              </a:rPr>
              <a:t> Observations on class behavior, belief in ability to do better, overview of program, why &amp; how benefit them.</a:t>
            </a:r>
          </a:p>
          <a:p>
            <a:pPr eaLnBrk="1" hangingPunct="1"/>
            <a:r>
              <a:rPr lang="en-US" b="1" smtClean="0">
                <a:latin typeface="Arial" pitchFamily="34" charset="0"/>
              </a:rPr>
              <a:t>Why &amp; How will it benefit them?</a:t>
            </a:r>
            <a:r>
              <a:rPr lang="en-US" smtClean="0">
                <a:latin typeface="Arial" pitchFamily="34" charset="0"/>
              </a:rPr>
              <a:t> Return to general education, less disciplinary action, higher grades, preparation for future job, skill needed next year that they can master now, will help them when meet parents of someone they are dating, etc.</a:t>
            </a:r>
          </a:p>
          <a:p>
            <a:pPr eaLnBrk="1" hangingPunct="1"/>
            <a:r>
              <a:rPr lang="en-US" b="1" smtClean="0">
                <a:latin typeface="Arial" pitchFamily="34" charset="0"/>
              </a:rPr>
              <a:t>Positive recognition (Prompted):</a:t>
            </a:r>
            <a:r>
              <a:rPr lang="en-US" smtClean="0">
                <a:latin typeface="Arial" pitchFamily="34" charset="0"/>
              </a:rPr>
              <a:t> Pedro is going to be congratulated by the principal for being "Most improved student" with regard to behavior.  As the principal approaches, the teacher whispers into Pedro's ear "Remember to wipe the booger off your finger before shaking hands with Mr. Yoon." </a:t>
            </a:r>
          </a:p>
          <a:p>
            <a:pPr eaLnBrk="1" hangingPunct="1"/>
            <a:r>
              <a:rPr lang="en-US" b="1" smtClean="0">
                <a:latin typeface="Arial" pitchFamily="34" charset="0"/>
              </a:rPr>
              <a:t>Wording for more socially advanced student: </a:t>
            </a:r>
            <a:r>
              <a:rPr lang="en-US" smtClean="0">
                <a:latin typeface="Arial" pitchFamily="34" charset="0"/>
              </a:rPr>
              <a:t>"What do we do with boogers before we shake hands?" </a:t>
            </a:r>
            <a:br>
              <a:rPr lang="en-US" smtClean="0">
                <a:latin typeface="Arial" pitchFamily="34" charset="0"/>
              </a:rPr>
            </a:br>
            <a:r>
              <a:rPr lang="en-US" smtClean="0">
                <a:latin typeface="Arial" pitchFamily="34" charset="0"/>
              </a:rPr>
              <a:t>(The student must decide on correct course of action) </a:t>
            </a:r>
            <a:br>
              <a:rPr lang="en-US" smtClean="0">
                <a:latin typeface="Arial" pitchFamily="34" charset="0"/>
              </a:rPr>
            </a:br>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8CAA6735-6FC6-4EFF-BDE2-E7D6DF6DD4F8}" type="slidenum">
              <a:rPr lang="en-US"/>
              <a:pPr/>
              <a:t>51</a:t>
            </a:fld>
            <a:endParaRPr lang="en-US"/>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83ECBA27-ED33-4E9F-8F5E-9381DB345F9D}" type="slidenum">
              <a:rPr lang="en-US"/>
              <a:pPr/>
              <a:t>52</a:t>
            </a:fld>
            <a:endParaRPr lang="en-US"/>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CC3F4EFA-9894-4568-B82F-9D60FACC42BA}" type="slidenum">
              <a:rPr lang="en-US"/>
              <a:pPr/>
              <a:t>54</a:t>
            </a:fld>
            <a:endParaRPr lang="en-US"/>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547BC0A3-ECC8-4060-86F3-A1A3B95C155F}" type="slidenum">
              <a:rPr lang="en-US"/>
              <a:pPr/>
              <a:t>55</a:t>
            </a:fld>
            <a:endParaRPr lang="en-US"/>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A8F783D5-886A-4D85-BC06-94A830F310CB}" type="slidenum">
              <a:rPr lang="en-US"/>
              <a:pPr/>
              <a:t>57</a:t>
            </a:fld>
            <a:endParaRPr lang="en-US"/>
          </a:p>
        </p:txBody>
      </p:sp>
      <p:sp>
        <p:nvSpPr>
          <p:cNvPr id="108547" name="Rectangle 2"/>
          <p:cNvSpPr>
            <a:spLocks noRot="1" noChangeArrowheads="1" noTextEdit="1"/>
          </p:cNvSpPr>
          <p:nvPr>
            <p:ph type="sldImg"/>
          </p:nvPr>
        </p:nvSpPr>
        <p:spPr>
          <a:xfrm>
            <a:off x="1189038" y="708025"/>
            <a:ext cx="4713287" cy="3535363"/>
          </a:xfrm>
          <a:ln/>
        </p:spPr>
      </p:sp>
      <p:sp>
        <p:nvSpPr>
          <p:cNvPr id="10854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96C26D11-C91C-42BD-B771-1379A42EACC7}" type="slidenum">
              <a:rPr lang="en-US"/>
              <a:pPr/>
              <a:t>59</a:t>
            </a:fld>
            <a:endParaRPr lang="en-US"/>
          </a:p>
        </p:txBody>
      </p:sp>
      <p:sp>
        <p:nvSpPr>
          <p:cNvPr id="109571" name="Rectangle 2"/>
          <p:cNvSpPr>
            <a:spLocks noRot="1" noChangeArrowheads="1" noTextEdit="1"/>
          </p:cNvSpPr>
          <p:nvPr>
            <p:ph type="sldImg"/>
          </p:nvPr>
        </p:nvSpPr>
        <p:spPr>
          <a:xfrm>
            <a:off x="1189038" y="708025"/>
            <a:ext cx="4713287" cy="3535363"/>
          </a:xfrm>
          <a:ln/>
        </p:spPr>
      </p:sp>
      <p:sp>
        <p:nvSpPr>
          <p:cNvPr id="109572" name="Rectangle 3"/>
          <p:cNvSpPr>
            <a:spLocks noGrp="1" noChangeArrowheads="1"/>
          </p:cNvSpPr>
          <p:nvPr>
            <p:ph type="body" idx="1"/>
          </p:nvPr>
        </p:nvSpPr>
        <p:spPr>
          <a:noFill/>
        </p:spPr>
        <p:txBody>
          <a:bodyPr/>
          <a:lstStyle/>
          <a:p>
            <a:pPr eaLnBrk="1" hangingPunct="1"/>
            <a:r>
              <a:rPr lang="en-US" smtClean="0">
                <a:latin typeface="Arial" pitchFamily="34" charset="0"/>
              </a:rPr>
              <a:t>We can better assure that our suggestions for improvement are heard if we place them between two statements that focus on progress or what was done correctly.  Here are some examples.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0067DF37-2545-44F4-832B-999E07F398CF}" type="slidenum">
              <a:rPr lang="en-US"/>
              <a:pPr/>
              <a:t>60</a:t>
            </a:fld>
            <a:endParaRPr lang="en-US"/>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A9BB7733-59DD-4083-AFD9-F29A26AB1CF3}" type="slidenum">
              <a:rPr lang="en-US"/>
              <a:pPr/>
              <a:t>5</a:t>
            </a:fld>
            <a:endParaRPr lang="en-US"/>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smtClean="0">
                <a:latin typeface="Arial" pitchFamily="34" charset="0"/>
              </a:rPr>
              <a:t>Won’t “</a:t>
            </a:r>
            <a:r>
              <a:rPr lang="en-US" smtClean="0">
                <a:latin typeface="Times New Roman" pitchFamily="18" charset="0"/>
              </a:rPr>
              <a:t>grow out of it</a:t>
            </a:r>
            <a:r>
              <a:rPr lang="en-US" smtClean="0">
                <a:latin typeface="Arial" pitchFamily="34" charset="0"/>
              </a:rPr>
              <a:t>”.  We need to intervene.  Expand the definition of a school’s role.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F2AA22F5-8098-4362-BF80-327612D20401}" type="slidenum">
              <a:rPr lang="en-US"/>
              <a:pPr/>
              <a:t>62</a:t>
            </a:fld>
            <a:endParaRPr lang="en-US"/>
          </a:p>
        </p:txBody>
      </p:sp>
      <p:sp>
        <p:nvSpPr>
          <p:cNvPr id="111619" name="Rectangle 2"/>
          <p:cNvSpPr>
            <a:spLocks noRot="1" noChangeArrowheads="1" noTextEdit="1"/>
          </p:cNvSpPr>
          <p:nvPr>
            <p:ph type="sldImg"/>
          </p:nvPr>
        </p:nvSpPr>
        <p:spPr>
          <a:xfrm>
            <a:off x="1185863" y="706438"/>
            <a:ext cx="4716462" cy="3536950"/>
          </a:xfrm>
          <a:ln/>
        </p:spPr>
      </p:sp>
      <p:sp>
        <p:nvSpPr>
          <p:cNvPr id="111620" name="Rectangle 3"/>
          <p:cNvSpPr>
            <a:spLocks noGrp="1" noChangeArrowheads="1"/>
          </p:cNvSpPr>
          <p:nvPr>
            <p:ph type="body" idx="1"/>
          </p:nvPr>
        </p:nvSpPr>
        <p:spPr>
          <a:xfrm>
            <a:off x="708025" y="4478338"/>
            <a:ext cx="5670550" cy="4244975"/>
          </a:xfrm>
          <a:noFill/>
        </p:spPr>
        <p:txBody>
          <a:bodyPr/>
          <a:lstStyle/>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2A0D2417-C3CA-4A2C-91DB-948E38A26115}" type="slidenum">
              <a:rPr lang="en-US"/>
              <a:pPr/>
              <a:t>64</a:t>
            </a:fld>
            <a:endParaRPr lang="en-US"/>
          </a:p>
        </p:txBody>
      </p:sp>
      <p:sp>
        <p:nvSpPr>
          <p:cNvPr id="112643" name="Rectangle 2"/>
          <p:cNvSpPr>
            <a:spLocks noRot="1" noChangeArrowheads="1" noTextEdit="1"/>
          </p:cNvSpPr>
          <p:nvPr>
            <p:ph type="sldImg"/>
          </p:nvPr>
        </p:nvSpPr>
        <p:spPr>
          <a:xfrm>
            <a:off x="1189038" y="708025"/>
            <a:ext cx="4713287" cy="3535363"/>
          </a:xfrm>
          <a:ln/>
        </p:spPr>
      </p:sp>
      <p:sp>
        <p:nvSpPr>
          <p:cNvPr id="11264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A0BBDA75-46A7-4E2E-801F-73A527E23BBE}" type="slidenum">
              <a:rPr lang="en-US"/>
              <a:pPr/>
              <a:t>6</a:t>
            </a:fld>
            <a:endParaRPr lang="en-US"/>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smtClean="0">
                <a:latin typeface="Arial" pitchFamily="34" charset="0"/>
              </a:rPr>
              <a:t>Oddly, and sadly most BD kids not taught social skills.</a:t>
            </a:r>
          </a:p>
          <a:p>
            <a:pPr eaLnBrk="1" hangingPunct="1"/>
            <a:r>
              <a:rPr lang="en-US" smtClean="0">
                <a:latin typeface="Arial" pitchFamily="34" charset="0"/>
              </a:rPr>
              <a:t>IEP mentions behavior goals, but try to meet by behavior mod and curriculum of control (points &amp; penalties)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4D05592A-CCF4-4DF3-BFDE-B96886635FD6}" type="slidenum">
              <a:rPr lang="en-US"/>
              <a:pPr/>
              <a:t>8</a:t>
            </a:fld>
            <a:endParaRPr lang="en-US"/>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09FE0EB9-9700-4549-9602-FCD951D7A5E6}" type="slidenum">
              <a:rPr lang="en-US"/>
              <a:pPr/>
              <a:t>9</a:t>
            </a:fld>
            <a:endParaRPr lang="en-US"/>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30695E24-0016-4E7E-831A-B5F0C38BA1B3}" type="slidenum">
              <a:rPr lang="en-US"/>
              <a:pPr/>
              <a:t>11</a:t>
            </a:fld>
            <a:endParaRPr lang="en-US"/>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smtClean="0">
                <a:latin typeface="Arial" pitchFamily="34" charset="0"/>
              </a:rPr>
              <a:t>What did you teach your own toddlers, and other people’s kindergartners?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42975">
              <a:defRPr>
                <a:solidFill>
                  <a:schemeClr val="tx1"/>
                </a:solidFill>
                <a:latin typeface="Arial" pitchFamily="34" charset="0"/>
              </a:defRPr>
            </a:lvl1pPr>
            <a:lvl2pPr marL="742950" indent="-285750" defTabSz="942975">
              <a:defRPr>
                <a:solidFill>
                  <a:schemeClr val="tx1"/>
                </a:solidFill>
                <a:latin typeface="Arial" pitchFamily="34" charset="0"/>
              </a:defRPr>
            </a:lvl2pPr>
            <a:lvl3pPr marL="1143000" indent="-228600" defTabSz="942975">
              <a:defRPr>
                <a:solidFill>
                  <a:schemeClr val="tx1"/>
                </a:solidFill>
                <a:latin typeface="Arial" pitchFamily="34" charset="0"/>
              </a:defRPr>
            </a:lvl3pPr>
            <a:lvl4pPr marL="1600200" indent="-228600" defTabSz="942975">
              <a:defRPr>
                <a:solidFill>
                  <a:schemeClr val="tx1"/>
                </a:solidFill>
                <a:latin typeface="Arial" pitchFamily="34" charset="0"/>
              </a:defRPr>
            </a:lvl4pPr>
            <a:lvl5pPr marL="2057400" indent="-228600" defTabSz="942975">
              <a:defRPr>
                <a:solidFill>
                  <a:schemeClr val="tx1"/>
                </a:solidFill>
                <a:latin typeface="Arial" pitchFamily="34" charset="0"/>
              </a:defRPr>
            </a:lvl5pPr>
            <a:lvl6pPr marL="2514600" indent="-228600" defTabSz="942975" eaLnBrk="0" fontAlgn="base" hangingPunct="0">
              <a:spcBef>
                <a:spcPct val="0"/>
              </a:spcBef>
              <a:spcAft>
                <a:spcPct val="0"/>
              </a:spcAft>
              <a:defRPr>
                <a:solidFill>
                  <a:schemeClr val="tx1"/>
                </a:solidFill>
                <a:latin typeface="Arial" pitchFamily="34" charset="0"/>
              </a:defRPr>
            </a:lvl6pPr>
            <a:lvl7pPr marL="2971800" indent="-228600" defTabSz="942975" eaLnBrk="0" fontAlgn="base" hangingPunct="0">
              <a:spcBef>
                <a:spcPct val="0"/>
              </a:spcBef>
              <a:spcAft>
                <a:spcPct val="0"/>
              </a:spcAft>
              <a:defRPr>
                <a:solidFill>
                  <a:schemeClr val="tx1"/>
                </a:solidFill>
                <a:latin typeface="Arial" pitchFamily="34" charset="0"/>
              </a:defRPr>
            </a:lvl7pPr>
            <a:lvl8pPr marL="3429000" indent="-228600" defTabSz="942975" eaLnBrk="0" fontAlgn="base" hangingPunct="0">
              <a:spcBef>
                <a:spcPct val="0"/>
              </a:spcBef>
              <a:spcAft>
                <a:spcPct val="0"/>
              </a:spcAft>
              <a:defRPr>
                <a:solidFill>
                  <a:schemeClr val="tx1"/>
                </a:solidFill>
                <a:latin typeface="Arial" pitchFamily="34" charset="0"/>
              </a:defRPr>
            </a:lvl8pPr>
            <a:lvl9pPr marL="3886200" indent="-228600" defTabSz="942975" eaLnBrk="0" fontAlgn="base" hangingPunct="0">
              <a:spcBef>
                <a:spcPct val="0"/>
              </a:spcBef>
              <a:spcAft>
                <a:spcPct val="0"/>
              </a:spcAft>
              <a:defRPr>
                <a:solidFill>
                  <a:schemeClr val="tx1"/>
                </a:solidFill>
                <a:latin typeface="Arial" pitchFamily="34" charset="0"/>
              </a:defRPr>
            </a:lvl9pPr>
          </a:lstStyle>
          <a:p>
            <a:fld id="{0120ACD2-85EC-4947-A442-D26E978E94DD}" type="slidenum">
              <a:rPr lang="en-US"/>
              <a:pPr/>
              <a:t>13</a:t>
            </a:fld>
            <a:endParaRPr lang="en-US"/>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smtClean="0">
                <a:latin typeface="Arial" pitchFamily="34" charset="0"/>
              </a:rPr>
              <a:t>Think of the major concerns, fears, &amp; pressures at different times of your childhood &amp; youth.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0"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3"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5"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7"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smtClean="0"/>
              <a:t>Click to edit Master title style</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44" name="Rectangle 44"/>
          <p:cNvSpPr>
            <a:spLocks noGrp="1" noChangeArrowheads="1"/>
          </p:cNvSpPr>
          <p:nvPr>
            <p:ph type="dt" sz="quarter" idx="10"/>
          </p:nvPr>
        </p:nvSpPr>
        <p:spPr/>
        <p:txBody>
          <a:bodyPr/>
          <a:lstStyle>
            <a:lvl1pPr>
              <a:defRPr smtClean="0"/>
            </a:lvl1pPr>
          </a:lstStyle>
          <a:p>
            <a:pPr>
              <a:defRPr/>
            </a:pPr>
            <a:endParaRPr lang="en-US"/>
          </a:p>
        </p:txBody>
      </p:sp>
      <p:sp>
        <p:nvSpPr>
          <p:cNvPr id="45" name="Rectangle 45"/>
          <p:cNvSpPr>
            <a:spLocks noGrp="1" noChangeArrowheads="1"/>
          </p:cNvSpPr>
          <p:nvPr>
            <p:ph type="ftr" sz="quarter" idx="11"/>
          </p:nvPr>
        </p:nvSpPr>
        <p:spPr/>
        <p:txBody>
          <a:bodyPr/>
          <a:lstStyle>
            <a:lvl1pPr>
              <a:defRPr smtClean="0"/>
            </a:lvl1pPr>
          </a:lstStyle>
          <a:p>
            <a:pPr>
              <a:defRPr/>
            </a:pPr>
            <a:endParaRPr lang="en-US"/>
          </a:p>
        </p:txBody>
      </p:sp>
      <p:sp>
        <p:nvSpPr>
          <p:cNvPr id="46" name="Rectangle 46"/>
          <p:cNvSpPr>
            <a:spLocks noGrp="1" noChangeArrowheads="1"/>
          </p:cNvSpPr>
          <p:nvPr>
            <p:ph type="sldNum" sz="quarter" idx="12"/>
          </p:nvPr>
        </p:nvSpPr>
        <p:spPr/>
        <p:txBody>
          <a:bodyPr/>
          <a:lstStyle>
            <a:lvl1pPr>
              <a:defRPr smtClean="0"/>
            </a:lvl1pPr>
          </a:lstStyle>
          <a:p>
            <a:pPr>
              <a:defRPr/>
            </a:pPr>
            <a:fld id="{158DFC3A-1609-4FA1-B248-E10B8E311A4A}" type="slidenum">
              <a:rPr lang="en-US"/>
              <a:pPr>
                <a:defRPr/>
              </a:pPr>
              <a:t>‹#›</a:t>
            </a:fld>
            <a:endParaRPr lang="en-US"/>
          </a:p>
        </p:txBody>
      </p:sp>
    </p:spTree>
    <p:extLst>
      <p:ext uri="{BB962C8B-B14F-4D97-AF65-F5344CB8AC3E}">
        <p14:creationId xmlns:p14="http://schemas.microsoft.com/office/powerpoint/2010/main" val="1634739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7D1891B6-B97A-43A5-83B4-DB1561A4DC53}" type="slidenum">
              <a:rPr lang="en-US"/>
              <a:pPr>
                <a:defRPr/>
              </a:pPr>
              <a:t>‹#›</a:t>
            </a:fld>
            <a:endParaRPr lang="en-US"/>
          </a:p>
        </p:txBody>
      </p:sp>
    </p:spTree>
    <p:extLst>
      <p:ext uri="{BB962C8B-B14F-4D97-AF65-F5344CB8AC3E}">
        <p14:creationId xmlns:p14="http://schemas.microsoft.com/office/powerpoint/2010/main" val="3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196C9AFE-5CAD-40AE-ABE8-056FF83C6BB2}" type="slidenum">
              <a:rPr lang="en-US"/>
              <a:pPr>
                <a:defRPr/>
              </a:pPr>
              <a:t>‹#›</a:t>
            </a:fld>
            <a:endParaRPr lang="en-US"/>
          </a:p>
        </p:txBody>
      </p:sp>
    </p:spTree>
    <p:extLst>
      <p:ext uri="{BB962C8B-B14F-4D97-AF65-F5344CB8AC3E}">
        <p14:creationId xmlns:p14="http://schemas.microsoft.com/office/powerpoint/2010/main" val="1550099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511A7105-958A-4ABA-B47F-C130C1CEA955}" type="slidenum">
              <a:rPr lang="en-US"/>
              <a:pPr>
                <a:defRPr/>
              </a:pPr>
              <a:t>‹#›</a:t>
            </a:fld>
            <a:endParaRPr lang="en-US"/>
          </a:p>
        </p:txBody>
      </p:sp>
    </p:spTree>
    <p:extLst>
      <p:ext uri="{BB962C8B-B14F-4D97-AF65-F5344CB8AC3E}">
        <p14:creationId xmlns:p14="http://schemas.microsoft.com/office/powerpoint/2010/main" val="192188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ADFC0B94-3FE5-4266-9FBD-95232790F43D}" type="slidenum">
              <a:rPr lang="en-US"/>
              <a:pPr>
                <a:defRPr/>
              </a:pPr>
              <a:t>‹#›</a:t>
            </a:fld>
            <a:endParaRPr lang="en-US"/>
          </a:p>
        </p:txBody>
      </p:sp>
    </p:spTree>
    <p:extLst>
      <p:ext uri="{BB962C8B-B14F-4D97-AF65-F5344CB8AC3E}">
        <p14:creationId xmlns:p14="http://schemas.microsoft.com/office/powerpoint/2010/main" val="594993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defRPr/>
              </a:pPr>
              <a:endParaRPr lang="en-US">
                <a:latin typeface="Arial" charset="0"/>
              </a:endParaRPr>
            </a:p>
          </p:txBody>
        </p:sp>
      </p:grpSp>
      <p:sp>
        <p:nvSpPr>
          <p:cNvPr id="317464"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31746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smtClean="0"/>
            </a:lvl1pPr>
          </a:lstStyle>
          <a:p>
            <a:pPr>
              <a:defRPr/>
            </a:pPr>
            <a:endParaRPr lang="en-US"/>
          </a:p>
        </p:txBody>
      </p:sp>
      <p:sp>
        <p:nvSpPr>
          <p:cNvPr id="27" name="Rectangle 27"/>
          <p:cNvSpPr>
            <a:spLocks noGrp="1" noChangeArrowheads="1"/>
          </p:cNvSpPr>
          <p:nvPr>
            <p:ph type="ftr" sz="quarter" idx="11"/>
          </p:nvPr>
        </p:nvSpPr>
        <p:spPr/>
        <p:txBody>
          <a:bodyPr/>
          <a:lstStyle>
            <a:lvl1pPr>
              <a:defRPr smtClean="0"/>
            </a:lvl1pPr>
          </a:lstStyle>
          <a:p>
            <a:pPr>
              <a:defRPr/>
            </a:pPr>
            <a:endParaRPr lang="en-US"/>
          </a:p>
        </p:txBody>
      </p:sp>
      <p:sp>
        <p:nvSpPr>
          <p:cNvPr id="28" name="Rectangle 28"/>
          <p:cNvSpPr>
            <a:spLocks noGrp="1" noChangeArrowheads="1"/>
          </p:cNvSpPr>
          <p:nvPr>
            <p:ph type="sldNum" sz="quarter" idx="12"/>
          </p:nvPr>
        </p:nvSpPr>
        <p:spPr/>
        <p:txBody>
          <a:bodyPr/>
          <a:lstStyle>
            <a:lvl1pPr>
              <a:defRPr smtClean="0"/>
            </a:lvl1pPr>
          </a:lstStyle>
          <a:p>
            <a:pPr>
              <a:defRPr/>
            </a:pPr>
            <a:fld id="{DA2EF181-F04A-4D1E-B277-A4546023FA3C}" type="slidenum">
              <a:rPr lang="en-US"/>
              <a:pPr>
                <a:defRPr/>
              </a:pPr>
              <a:t>‹#›</a:t>
            </a:fld>
            <a:endParaRPr lang="en-US"/>
          </a:p>
        </p:txBody>
      </p:sp>
    </p:spTree>
    <p:extLst>
      <p:ext uri="{BB962C8B-B14F-4D97-AF65-F5344CB8AC3E}">
        <p14:creationId xmlns:p14="http://schemas.microsoft.com/office/powerpoint/2010/main" val="1378944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7A5A8501-FB1D-44CE-9A82-3A5D1F76E6D6}"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25350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E8AC688E-6859-461C-B8FA-47C48F54BBA8}"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56581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1AC4D036-FFB4-42D4-BD77-EFBD5C0F852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01094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FA1F412B-C59D-402A-952B-526431AFE193}"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06726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69BDF8CF-EDD7-4E84-B958-F752D8202AA0}"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1344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D79AF2DB-785A-4CF2-B902-52EBFC990D7C}" type="slidenum">
              <a:rPr lang="en-US"/>
              <a:pPr>
                <a:defRPr/>
              </a:pPr>
              <a:t>‹#›</a:t>
            </a:fld>
            <a:endParaRPr lang="en-US"/>
          </a:p>
        </p:txBody>
      </p:sp>
    </p:spTree>
    <p:extLst>
      <p:ext uri="{BB962C8B-B14F-4D97-AF65-F5344CB8AC3E}">
        <p14:creationId xmlns:p14="http://schemas.microsoft.com/office/powerpoint/2010/main" val="4162420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C793D6FB-F377-4EED-8704-9DC11549A402}"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04702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F386A90F-7B0F-4BE9-8679-6C414A1BBB1D}"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4398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BBD4CB22-F7B9-4D92-AB96-C8415B96B047}"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98473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58D94597-72F6-47EF-B950-10B28C60BBDF}"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58737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E0AEAD92-D7F3-46B4-BC27-097A5B4DC515}"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62502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517F18BC-885E-44B8-8D65-79F8EFB417BF}" type="slidenum">
              <a:rPr lang="en-US"/>
              <a:pPr>
                <a:defRPr/>
              </a:pPr>
              <a:t>‹#›</a:t>
            </a:fld>
            <a:endParaRPr lang="en-US"/>
          </a:p>
        </p:txBody>
      </p:sp>
    </p:spTree>
    <p:extLst>
      <p:ext uri="{BB962C8B-B14F-4D97-AF65-F5344CB8AC3E}">
        <p14:creationId xmlns:p14="http://schemas.microsoft.com/office/powerpoint/2010/main" val="234812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29AFE61-ABD7-4833-BDFA-01CDBC88868A}" type="slidenum">
              <a:rPr lang="en-US"/>
              <a:pPr>
                <a:defRPr/>
              </a:pPr>
              <a:t>‹#›</a:t>
            </a:fld>
            <a:endParaRPr lang="en-US"/>
          </a:p>
        </p:txBody>
      </p:sp>
    </p:spTree>
    <p:extLst>
      <p:ext uri="{BB962C8B-B14F-4D97-AF65-F5344CB8AC3E}">
        <p14:creationId xmlns:p14="http://schemas.microsoft.com/office/powerpoint/2010/main" val="2038531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AEF5F648-30A7-403C-9C96-EC7F83C0F78E}" type="slidenum">
              <a:rPr lang="en-US"/>
              <a:pPr>
                <a:defRPr/>
              </a:pPr>
              <a:t>‹#›</a:t>
            </a:fld>
            <a:endParaRPr lang="en-US"/>
          </a:p>
        </p:txBody>
      </p:sp>
    </p:spTree>
    <p:extLst>
      <p:ext uri="{BB962C8B-B14F-4D97-AF65-F5344CB8AC3E}">
        <p14:creationId xmlns:p14="http://schemas.microsoft.com/office/powerpoint/2010/main" val="146985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527A662F-241B-41B7-ACF4-20CE37C2A5E9}" type="slidenum">
              <a:rPr lang="en-US"/>
              <a:pPr>
                <a:defRPr/>
              </a:pPr>
              <a:t>‹#›</a:t>
            </a:fld>
            <a:endParaRPr lang="en-US"/>
          </a:p>
        </p:txBody>
      </p:sp>
    </p:spTree>
    <p:extLst>
      <p:ext uri="{BB962C8B-B14F-4D97-AF65-F5344CB8AC3E}">
        <p14:creationId xmlns:p14="http://schemas.microsoft.com/office/powerpoint/2010/main" val="324642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852ECB23-442C-4F4E-84FD-FC8249500C03}" type="slidenum">
              <a:rPr lang="en-US"/>
              <a:pPr>
                <a:defRPr/>
              </a:pPr>
              <a:t>‹#›</a:t>
            </a:fld>
            <a:endParaRPr lang="en-US"/>
          </a:p>
        </p:txBody>
      </p:sp>
    </p:spTree>
    <p:extLst>
      <p:ext uri="{BB962C8B-B14F-4D97-AF65-F5344CB8AC3E}">
        <p14:creationId xmlns:p14="http://schemas.microsoft.com/office/powerpoint/2010/main" val="1423333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254BD992-0F05-4564-9787-5E3C9A5DB1AC}" type="slidenum">
              <a:rPr lang="en-US"/>
              <a:pPr>
                <a:defRPr/>
              </a:pPr>
              <a:t>‹#›</a:t>
            </a:fld>
            <a:endParaRPr lang="en-US"/>
          </a:p>
        </p:txBody>
      </p:sp>
    </p:spTree>
    <p:extLst>
      <p:ext uri="{BB962C8B-B14F-4D97-AF65-F5344CB8AC3E}">
        <p14:creationId xmlns:p14="http://schemas.microsoft.com/office/powerpoint/2010/main" val="307779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BB7C456-1A11-42E0-BAC4-019B169E9318}" type="slidenum">
              <a:rPr lang="en-US"/>
              <a:pPr>
                <a:defRPr/>
              </a:pPr>
              <a:t>‹#›</a:t>
            </a:fld>
            <a:endParaRPr lang="en-US"/>
          </a:p>
        </p:txBody>
      </p:sp>
    </p:spTree>
    <p:extLst>
      <p:ext uri="{BB962C8B-B14F-4D97-AF65-F5344CB8AC3E}">
        <p14:creationId xmlns:p14="http://schemas.microsoft.com/office/powerpoint/2010/main" val="721242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10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10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35"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037"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40"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42"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44"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11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11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11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412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12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12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12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13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13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13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13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13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nvGrpSpPr>
            <p:cNvPr id="1068"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13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latin typeface="Arial" charset="0"/>
              </a:defRPr>
            </a:lvl1pPr>
          </a:lstStyle>
          <a:p>
            <a:pPr>
              <a:defRPr/>
            </a:pPr>
            <a:endParaRPr lang="en-US"/>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latin typeface="Arial" charset="0"/>
              </a:defRPr>
            </a:lvl1pPr>
          </a:lstStyle>
          <a:p>
            <a:pPr>
              <a:defRPr/>
            </a:pPr>
            <a:endParaRPr lang="en-US"/>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latin typeface="Arial" charset="0"/>
              </a:defRPr>
            </a:lvl1pPr>
          </a:lstStyle>
          <a:p>
            <a:pPr>
              <a:defRPr/>
            </a:pPr>
            <a:fld id="{22EF803C-E6F8-44D7-8125-3402095A115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59875" cy="6858000"/>
            <a:chOff x="0" y="0"/>
            <a:chExt cx="5770" cy="4320"/>
          </a:xfrm>
        </p:grpSpPr>
        <p:sp>
          <p:nvSpPr>
            <p:cNvPr id="31641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2057"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9"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0"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1"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2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31642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2064"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5"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6"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7"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3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2069"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3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2071"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3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2073"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4"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5"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31643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defRPr/>
              </a:pPr>
              <a:endParaRPr lang="en-US">
                <a:latin typeface="Arial" charset="0"/>
              </a:endParaRPr>
            </a:p>
          </p:txBody>
        </p:sp>
      </p:grpSp>
      <p:sp>
        <p:nvSpPr>
          <p:cNvPr id="316440"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16441"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6442"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latin typeface="+mn-lt"/>
              </a:defRPr>
            </a:lvl1pPr>
          </a:lstStyle>
          <a:p>
            <a:pPr>
              <a:defRPr/>
            </a:pPr>
            <a:endParaRPr lang="en-US"/>
          </a:p>
        </p:txBody>
      </p:sp>
      <p:sp>
        <p:nvSpPr>
          <p:cNvPr id="316443"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latin typeface="+mn-lt"/>
              </a:defRPr>
            </a:lvl1pPr>
          </a:lstStyle>
          <a:p>
            <a:pPr>
              <a:defRPr/>
            </a:pPr>
            <a:fld id="{396B5D59-1D37-453B-B62D-4BF6E423EAFE}" type="slidenum">
              <a:rPr lang="en-US"/>
              <a:pPr>
                <a:defRPr/>
              </a:pPr>
              <a:t>‹#›</a:t>
            </a:fld>
            <a:endParaRPr lang="en-US"/>
          </a:p>
        </p:txBody>
      </p:sp>
      <p:sp>
        <p:nvSpPr>
          <p:cNvPr id="316444"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latin typeface="+mn-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6.wmf"/><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home.att.net/~clnetwork/socialsk.htm" TargetMode="External"/><Relationship Id="rId5" Type="http://schemas.openxmlformats.org/officeDocument/2006/relationships/slide" Target="slide54.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www.phschool.com/eteach/professional_development/teaching_the_social_skills/essay.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images.google.com/imgres?imgurl=http://image.fishpond.com.au/0439734312-crop-325x325.jpg&amp;imgrefurl=http://www.fishpond.com.au/Books/Childrens/Fiction/Readers_-_Beginning/product_info/821667/&amp;h=325&amp;w=325&amp;sz=34&amp;hl=en&amp;start=60&amp;tbnid=qlNSkt8Stq-QfM:&amp;tbnh=118&amp;tbnw=118&amp;prev=/images%3Fq%3Dclifford%2Bthe%2Bbig%2Bred%2Bdog%26start%3D40%26gbv%3D2%26ndsp%3D20%26hl%3Den%26sa%3D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behavioradvisor.com/SocialSkills.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youtube.com/watch?v=_l_kq-DGZco"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amazon.com/gp/reader/1575421321/ref=sib_dp_pt#reader-link" TargetMode="External"/><Relationship Id="rId1" Type="http://schemas.openxmlformats.org/officeDocument/2006/relationships/slideLayout" Target="../slideLayouts/slideLayout12.xml"/><Relationship Id="rId4" Type="http://schemas.openxmlformats.org/officeDocument/2006/relationships/hyperlink" Target="http://youtube.com/watch?v=_l_kq-DGZco" TargetMode="External"/></Relationships>
</file>

<file path=ppt/slides/_rels/slide5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www.phschool.com/eteach/professional_development/teaching_the_social_skills/essay.html" TargetMode="External"/></Relationships>
</file>

<file path=ppt/slides/_rels/slide56.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wmf"/></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Thomas.mcintyre@hunter.cuny.ed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video" Target="file:///C:\Documents%20and%20Settings\Tom\My%20Documents\Workshops\Nice%20Ways\Schools%20&amp;%20702%20NW\DefiantKidBoxingMatch.avi" TargetMode="Externa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hyperlink" Target="Documents/NiceWays/DefiantKidBoxingMatch.av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pPr>
              <a:defRPr/>
            </a:pPr>
            <a:fld id="{BF3EEEB9-6408-4EC8-A735-DA4933E84386}" type="slidenum">
              <a:rPr lang="en-US"/>
              <a:pPr>
                <a:defRPr/>
              </a:pPr>
              <a:t>1</a:t>
            </a:fld>
            <a:endParaRPr lang="en-US"/>
          </a:p>
        </p:txBody>
      </p:sp>
      <p:sp>
        <p:nvSpPr>
          <p:cNvPr id="227330" name="Rectangle 2"/>
          <p:cNvSpPr>
            <a:spLocks noGrp="1" noChangeArrowheads="1"/>
          </p:cNvSpPr>
          <p:nvPr>
            <p:ph type="title"/>
          </p:nvPr>
        </p:nvSpPr>
        <p:spPr>
          <a:xfrm>
            <a:off x="457200" y="152400"/>
            <a:ext cx="8229600" cy="533400"/>
          </a:xfrm>
        </p:spPr>
        <p:txBody>
          <a:bodyPr/>
          <a:lstStyle/>
          <a:p>
            <a:pPr eaLnBrk="1" hangingPunct="1">
              <a:defRPr/>
            </a:pPr>
            <a:r>
              <a:rPr lang="en-US" sz="3800" b="1" smtClean="0">
                <a:solidFill>
                  <a:srgbClr val="FFFF00"/>
                </a:solidFill>
              </a:rPr>
              <a:t>While You’re Waiting…</a:t>
            </a:r>
          </a:p>
        </p:txBody>
      </p:sp>
      <p:sp>
        <p:nvSpPr>
          <p:cNvPr id="227331" name="Rectangle 3"/>
          <p:cNvSpPr>
            <a:spLocks noGrp="1" noChangeArrowheads="1"/>
          </p:cNvSpPr>
          <p:nvPr>
            <p:ph type="body" idx="1"/>
          </p:nvPr>
        </p:nvSpPr>
        <p:spPr>
          <a:xfrm>
            <a:off x="152400" y="609600"/>
            <a:ext cx="8991600" cy="6096000"/>
          </a:xfrm>
        </p:spPr>
        <p:txBody>
          <a:bodyPr/>
          <a:lstStyle/>
          <a:p>
            <a:pPr eaLnBrk="1" hangingPunct="1">
              <a:buFont typeface="Wingdings" pitchFamily="2" charset="2"/>
              <a:buNone/>
              <a:defRPr/>
            </a:pPr>
            <a:r>
              <a:rPr lang="en-US" b="1" smtClean="0">
                <a:solidFill>
                  <a:srgbClr val="FFFF5F"/>
                </a:solidFill>
              </a:rPr>
              <a:t>Consider the following questions.</a:t>
            </a:r>
            <a:endParaRPr lang="en-US" sz="800" b="1" smtClean="0">
              <a:solidFill>
                <a:srgbClr val="FFFF5F"/>
              </a:solidFill>
            </a:endParaRPr>
          </a:p>
          <a:p>
            <a:pPr eaLnBrk="1" hangingPunct="1">
              <a:defRPr/>
            </a:pPr>
            <a:endParaRPr lang="en-US" sz="800" smtClean="0">
              <a:solidFill>
                <a:srgbClr val="FFFF00"/>
              </a:solidFill>
            </a:endParaRPr>
          </a:p>
          <a:p>
            <a:pPr eaLnBrk="1" hangingPunct="1">
              <a:defRPr/>
            </a:pPr>
            <a:r>
              <a:rPr lang="en-US" smtClean="0"/>
              <a:t>Why do some students lack the social skills 	needed to interact appropriately with 	others in the school setting?</a:t>
            </a:r>
          </a:p>
          <a:p>
            <a:pPr eaLnBrk="1" hangingPunct="1">
              <a:defRPr/>
            </a:pPr>
            <a:r>
              <a:rPr lang="en-US" smtClean="0">
                <a:solidFill>
                  <a:srgbClr val="FFFFCC"/>
                </a:solidFill>
              </a:rPr>
              <a:t>Why do some kids, even after social skills 	instruction, fail to display desired 	behaviors?</a:t>
            </a:r>
          </a:p>
          <a:p>
            <a:pPr eaLnBrk="1" hangingPunct="1">
              <a:defRPr/>
            </a:pPr>
            <a:r>
              <a:rPr lang="en-US" smtClean="0"/>
              <a:t>When you think of a student in your class who 	lacks appropriate interaction behaviors, 	what skills in particular would you like to 	see him/her display?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 presetClass="emph" presetSubtype="0" repeatCount="indefinite" fill="hold" grpId="0" nodeType="withEffect">
                                  <p:stCondLst>
                                    <p:cond delay="0"/>
                                  </p:stCondLst>
                                  <p:endCondLst>
                                    <p:cond evt="onNext" delay="0">
                                      <p:tgtEl>
                                        <p:sldTgt/>
                                      </p:tgtEl>
                                    </p:cond>
                                  </p:endCondLst>
                                  <p:iterate type="lt">
                                    <p:tmPct val="10000"/>
                                  </p:iterate>
                                  <p:childTnLst>
                                    <p:animScale>
                                      <p:cBhvr>
                                        <p:cTn id="6" dur="1000" autoRev="1" fill="hold">
                                          <p:stCondLst>
                                            <p:cond delay="0"/>
                                          </p:stCondLst>
                                        </p:cTn>
                                        <p:tgtEl>
                                          <p:spTgt spid="227330"/>
                                        </p:tgtEl>
                                      </p:cBhvr>
                                      <p:to x="80000" y="100000"/>
                                    </p:animScale>
                                    <p:anim by="(#ppt_w*0.10)" calcmode="lin" valueType="num">
                                      <p:cBhvr>
                                        <p:cTn id="7" dur="1000" autoRev="1" fill="hold">
                                          <p:stCondLst>
                                            <p:cond delay="0"/>
                                          </p:stCondLst>
                                        </p:cTn>
                                        <p:tgtEl>
                                          <p:spTgt spid="227330"/>
                                        </p:tgtEl>
                                        <p:attrNameLst>
                                          <p:attrName>ppt_x</p:attrName>
                                        </p:attrNameLst>
                                      </p:cBhvr>
                                    </p:anim>
                                    <p:anim by="(-#ppt_w*0.10)" calcmode="lin" valueType="num">
                                      <p:cBhvr>
                                        <p:cTn id="8" dur="1000" autoRev="1" fill="hold">
                                          <p:stCondLst>
                                            <p:cond delay="0"/>
                                          </p:stCondLst>
                                        </p:cTn>
                                        <p:tgtEl>
                                          <p:spTgt spid="227330"/>
                                        </p:tgtEl>
                                        <p:attrNameLst>
                                          <p:attrName>ppt_y</p:attrName>
                                        </p:attrNameLst>
                                      </p:cBhvr>
                                    </p:anim>
                                    <p:animRot by="-480000">
                                      <p:cBhvr>
                                        <p:cTn id="9" dur="1000" autoRev="1" fill="hold">
                                          <p:stCondLst>
                                            <p:cond delay="0"/>
                                          </p:stCondLst>
                                        </p:cTn>
                                        <p:tgtEl>
                                          <p:spTgt spid="2273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DD19067-9A3C-4105-A437-6F85E20C7EED}" type="slidenum">
              <a:rPr lang="en-US"/>
              <a:pPr>
                <a:defRPr/>
              </a:pPr>
              <a:t>10</a:t>
            </a:fld>
            <a:endParaRPr lang="en-US"/>
          </a:p>
        </p:txBody>
      </p:sp>
      <p:sp>
        <p:nvSpPr>
          <p:cNvPr id="371714" name="Rectangle 2"/>
          <p:cNvSpPr>
            <a:spLocks noGrp="1" noChangeArrowheads="1"/>
          </p:cNvSpPr>
          <p:nvPr>
            <p:ph type="title"/>
          </p:nvPr>
        </p:nvSpPr>
        <p:spPr>
          <a:xfrm>
            <a:off x="304800" y="277813"/>
            <a:ext cx="8382000" cy="1093787"/>
          </a:xfrm>
        </p:spPr>
        <p:txBody>
          <a:bodyPr/>
          <a:lstStyle/>
          <a:p>
            <a:pPr eaLnBrk="1" hangingPunct="1">
              <a:defRPr/>
            </a:pPr>
            <a:r>
              <a:rPr lang="en-US" sz="3600" b="1" smtClean="0">
                <a:solidFill>
                  <a:srgbClr val="FFFF00"/>
                </a:solidFill>
              </a:rPr>
              <a:t>Which skills would you work on developing in Gayle?</a:t>
            </a:r>
          </a:p>
        </p:txBody>
      </p:sp>
      <p:sp>
        <p:nvSpPr>
          <p:cNvPr id="371715" name="Rectangle 3"/>
          <p:cNvSpPr>
            <a:spLocks noGrp="1" noChangeArrowheads="1"/>
          </p:cNvSpPr>
          <p:nvPr>
            <p:ph type="body" idx="1"/>
          </p:nvPr>
        </p:nvSpPr>
        <p:spPr>
          <a:xfrm>
            <a:off x="762000" y="1600200"/>
            <a:ext cx="7924800" cy="4530725"/>
          </a:xfrm>
        </p:spPr>
        <p:txBody>
          <a:bodyPr/>
          <a:lstStyle/>
          <a:p>
            <a:pPr eaLnBrk="1" hangingPunct="1">
              <a:defRPr/>
            </a:pPr>
            <a:endParaRPr lang="en-US" smtClean="0"/>
          </a:p>
          <a:p>
            <a:pPr eaLnBrk="1" hangingPunct="1">
              <a:defRPr/>
            </a:pPr>
            <a:r>
              <a:rPr lang="en-US" b="1" smtClean="0">
                <a:solidFill>
                  <a:srgbClr val="F696E4"/>
                </a:solidFill>
              </a:rPr>
              <a:t>Video:</a:t>
            </a:r>
            <a:r>
              <a:rPr lang="en-US" smtClean="0"/>
              <a:t> The Friday spelling test.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1714"/>
                                        </p:tgtEl>
                                        <p:attrNameLst>
                                          <p:attrName>style.visibility</p:attrName>
                                        </p:attrNameLst>
                                      </p:cBhvr>
                                      <p:to>
                                        <p:strVal val="visible"/>
                                      </p:to>
                                    </p:set>
                                    <p:animEffect transition="in" filter="dissolve">
                                      <p:cBhvr>
                                        <p:cTn id="7" dur="500"/>
                                        <p:tgtEl>
                                          <p:spTgt spid="37171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71715">
                                            <p:txEl>
                                              <p:pRg st="1" end="1"/>
                                            </p:txEl>
                                          </p:spTgt>
                                        </p:tgtEl>
                                        <p:attrNameLst>
                                          <p:attrName>style.visibility</p:attrName>
                                        </p:attrNameLst>
                                      </p:cBhvr>
                                      <p:to>
                                        <p:strVal val="visible"/>
                                      </p:to>
                                    </p:set>
                                    <p:animEffect transition="in" filter="fade">
                                      <p:cBhvr>
                                        <p:cTn id="11" dur="2000"/>
                                        <p:tgtEl>
                                          <p:spTgt spid="3717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38073AEE-F080-4206-9D0D-CE8048D79070}" type="slidenum">
              <a:rPr lang="en-US"/>
              <a:pPr>
                <a:defRPr/>
              </a:pPr>
              <a:t>11</a:t>
            </a:fld>
            <a:endParaRPr lang="en-US"/>
          </a:p>
        </p:txBody>
      </p:sp>
      <p:sp>
        <p:nvSpPr>
          <p:cNvPr id="238594" name="Rectangle 2"/>
          <p:cNvSpPr>
            <a:spLocks noGrp="1" noChangeArrowheads="1"/>
          </p:cNvSpPr>
          <p:nvPr>
            <p:ph type="title"/>
          </p:nvPr>
        </p:nvSpPr>
        <p:spPr>
          <a:xfrm>
            <a:off x="457200" y="0"/>
            <a:ext cx="8229600" cy="609600"/>
          </a:xfrm>
        </p:spPr>
        <p:txBody>
          <a:bodyPr/>
          <a:lstStyle/>
          <a:p>
            <a:pPr eaLnBrk="1" hangingPunct="1">
              <a:defRPr/>
            </a:pPr>
            <a:r>
              <a:rPr lang="en-US" sz="3600" b="1" smtClean="0">
                <a:solidFill>
                  <a:srgbClr val="FFFF00"/>
                </a:solidFill>
              </a:rPr>
              <a:t>2.  Interpersonal Skills    </a:t>
            </a:r>
            <a:r>
              <a:rPr lang="en-US" sz="3600" b="1" smtClean="0">
                <a:solidFill>
                  <a:srgbClr val="F696E4"/>
                </a:solidFill>
              </a:rPr>
              <a:t>^</a:t>
            </a:r>
          </a:p>
        </p:txBody>
      </p:sp>
      <p:sp>
        <p:nvSpPr>
          <p:cNvPr id="238595" name="Rectangle 3"/>
          <p:cNvSpPr>
            <a:spLocks noGrp="1" noChangeArrowheads="1"/>
          </p:cNvSpPr>
          <p:nvPr>
            <p:ph type="body" sz="half" idx="1"/>
          </p:nvPr>
        </p:nvSpPr>
        <p:spPr>
          <a:xfrm>
            <a:off x="0" y="685800"/>
            <a:ext cx="9144000" cy="6019800"/>
          </a:xfrm>
        </p:spPr>
        <p:txBody>
          <a:bodyPr/>
          <a:lstStyle/>
          <a:p>
            <a:pPr eaLnBrk="1" hangingPunct="1">
              <a:defRPr/>
            </a:pPr>
            <a:r>
              <a:rPr lang="en-US" sz="2800" smtClean="0"/>
              <a:t>To enhance the chances of social success &amp; building 	of friendships, one must know how to…</a:t>
            </a:r>
            <a:r>
              <a:rPr lang="en-US" sz="2800" b="1" smtClean="0">
                <a:solidFill>
                  <a:srgbClr val="FC041C"/>
                </a:solidFill>
              </a:rPr>
              <a:t>?</a:t>
            </a:r>
          </a:p>
          <a:p>
            <a:pPr eaLnBrk="1" hangingPunct="1">
              <a:defRPr/>
            </a:pPr>
            <a:r>
              <a:rPr lang="en-US" sz="2800" smtClean="0"/>
              <a:t>Share </a:t>
            </a:r>
          </a:p>
          <a:p>
            <a:pPr eaLnBrk="1" hangingPunct="1">
              <a:defRPr/>
            </a:pPr>
            <a:r>
              <a:rPr lang="en-US" sz="2800" smtClean="0"/>
              <a:t>Ask for permission </a:t>
            </a:r>
          </a:p>
          <a:p>
            <a:pPr eaLnBrk="1" hangingPunct="1">
              <a:defRPr/>
            </a:pPr>
            <a:r>
              <a:rPr lang="en-US" sz="2800" smtClean="0"/>
              <a:t>Join an activity </a:t>
            </a:r>
          </a:p>
          <a:p>
            <a:pPr eaLnBrk="1" hangingPunct="1">
              <a:defRPr/>
            </a:pPr>
            <a:r>
              <a:rPr lang="en-US" sz="2800" smtClean="0"/>
              <a:t>Contribute to discussions </a:t>
            </a:r>
          </a:p>
          <a:p>
            <a:pPr eaLnBrk="1" hangingPunct="1">
              <a:defRPr/>
            </a:pPr>
            <a:r>
              <a:rPr lang="en-US" sz="2800" smtClean="0"/>
              <a:t>Answer questions </a:t>
            </a:r>
          </a:p>
          <a:p>
            <a:pPr eaLnBrk="1" hangingPunct="1">
              <a:defRPr/>
            </a:pPr>
            <a:r>
              <a:rPr lang="en-US" sz="2800" smtClean="0"/>
              <a:t>Interrupt a busy person or conversation</a:t>
            </a:r>
          </a:p>
          <a:p>
            <a:pPr eaLnBrk="1" hangingPunct="1">
              <a:defRPr/>
            </a:pPr>
            <a:r>
              <a:rPr lang="en-US" sz="2800" smtClean="0"/>
              <a:t>Wait for one’s turn or authority figure’s attention </a:t>
            </a:r>
          </a:p>
          <a:p>
            <a:pPr eaLnBrk="1" hangingPunct="1">
              <a:defRPr/>
            </a:pPr>
            <a:r>
              <a:rPr lang="en-US" sz="2800" smtClean="0"/>
              <a:t>Begin/End a conversation </a:t>
            </a:r>
          </a:p>
          <a:p>
            <a:pPr eaLnBrk="1" hangingPunct="1">
              <a:defRPr/>
            </a:pPr>
            <a:r>
              <a:rPr lang="en-US" sz="2800" smtClean="0"/>
              <a:t>Give/Accept compliments</a:t>
            </a:r>
            <a:r>
              <a:rPr lang="en-US" sz="2800" smtClean="0">
                <a:solidFill>
                  <a:srgbClr val="66FF66"/>
                </a:solidFill>
              </a:rPr>
              <a:t>.</a:t>
            </a:r>
          </a:p>
        </p:txBody>
      </p:sp>
      <p:pic>
        <p:nvPicPr>
          <p:cNvPr id="238598" name="Picture 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581400" y="1524000"/>
            <a:ext cx="1252538" cy="18288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8594"/>
                                        </p:tgtEl>
                                        <p:attrNameLst>
                                          <p:attrName>style.visibility</p:attrName>
                                        </p:attrNameLst>
                                      </p:cBhvr>
                                      <p:to>
                                        <p:strVal val="visible"/>
                                      </p:to>
                                    </p:set>
                                    <p:animEffect transition="in" filter="dissolve">
                                      <p:cBhvr>
                                        <p:cTn id="7" dur="1000"/>
                                        <p:tgtEl>
                                          <p:spTgt spid="238594"/>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38595">
                                            <p:txEl>
                                              <p:pRg st="0" end="0"/>
                                            </p:txEl>
                                          </p:spTgt>
                                        </p:tgtEl>
                                        <p:attrNameLst>
                                          <p:attrName>style.visibility</p:attrName>
                                        </p:attrNameLst>
                                      </p:cBhvr>
                                      <p:to>
                                        <p:strVal val="visible"/>
                                      </p:to>
                                    </p:set>
                                    <p:animEffect transition="in" filter="fade">
                                      <p:cBhvr>
                                        <p:cTn id="11" dur="2000"/>
                                        <p:tgtEl>
                                          <p:spTgt spid="238595">
                                            <p:txEl>
                                              <p:pRg st="0" end="0"/>
                                            </p:txEl>
                                          </p:spTgt>
                                        </p:tgtEl>
                                      </p:cBhvr>
                                    </p:animEffect>
                                  </p:childTnLst>
                                </p:cTn>
                              </p:par>
                            </p:childTnLst>
                          </p:cTn>
                        </p:par>
                        <p:par>
                          <p:cTn id="12" fill="hold" nodeType="afterGroup">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238595">
                                            <p:txEl>
                                              <p:pRg st="1" end="1"/>
                                            </p:txEl>
                                          </p:spTgt>
                                        </p:tgtEl>
                                        <p:attrNameLst>
                                          <p:attrName>style.visibility</p:attrName>
                                        </p:attrNameLst>
                                      </p:cBhvr>
                                      <p:to>
                                        <p:strVal val="visible"/>
                                      </p:to>
                                    </p:set>
                                    <p:animEffect transition="in" filter="fade">
                                      <p:cBhvr>
                                        <p:cTn id="15" dur="2000"/>
                                        <p:tgtEl>
                                          <p:spTgt spid="23859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38595">
                                            <p:txEl>
                                              <p:pRg st="2" end="2"/>
                                            </p:txEl>
                                          </p:spTgt>
                                        </p:tgtEl>
                                        <p:attrNameLst>
                                          <p:attrName>style.visibility</p:attrName>
                                        </p:attrNameLst>
                                      </p:cBhvr>
                                      <p:to>
                                        <p:strVal val="visible"/>
                                      </p:to>
                                    </p:set>
                                    <p:animEffect transition="in" filter="fade">
                                      <p:cBhvr>
                                        <p:cTn id="20" dur="1000"/>
                                        <p:tgtEl>
                                          <p:spTgt spid="23859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38595">
                                            <p:txEl>
                                              <p:pRg st="3" end="3"/>
                                            </p:txEl>
                                          </p:spTgt>
                                        </p:tgtEl>
                                        <p:attrNameLst>
                                          <p:attrName>style.visibility</p:attrName>
                                        </p:attrNameLst>
                                      </p:cBhvr>
                                      <p:to>
                                        <p:strVal val="visible"/>
                                      </p:to>
                                    </p:set>
                                    <p:animEffect transition="in" filter="fade">
                                      <p:cBhvr>
                                        <p:cTn id="23" dur="1000"/>
                                        <p:tgtEl>
                                          <p:spTgt spid="238595">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38595">
                                            <p:txEl>
                                              <p:pRg st="4" end="4"/>
                                            </p:txEl>
                                          </p:spTgt>
                                        </p:tgtEl>
                                        <p:attrNameLst>
                                          <p:attrName>style.visibility</p:attrName>
                                        </p:attrNameLst>
                                      </p:cBhvr>
                                      <p:to>
                                        <p:strVal val="visible"/>
                                      </p:to>
                                    </p:set>
                                    <p:animEffect transition="in" filter="fade">
                                      <p:cBhvr>
                                        <p:cTn id="26" dur="1000"/>
                                        <p:tgtEl>
                                          <p:spTgt spid="238595">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38595">
                                            <p:txEl>
                                              <p:pRg st="5" end="5"/>
                                            </p:txEl>
                                          </p:spTgt>
                                        </p:tgtEl>
                                        <p:attrNameLst>
                                          <p:attrName>style.visibility</p:attrName>
                                        </p:attrNameLst>
                                      </p:cBhvr>
                                      <p:to>
                                        <p:strVal val="visible"/>
                                      </p:to>
                                    </p:set>
                                    <p:animEffect transition="in" filter="fade">
                                      <p:cBhvr>
                                        <p:cTn id="29" dur="1000"/>
                                        <p:tgtEl>
                                          <p:spTgt spid="238595">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38595">
                                            <p:txEl>
                                              <p:pRg st="6" end="6"/>
                                            </p:txEl>
                                          </p:spTgt>
                                        </p:tgtEl>
                                        <p:attrNameLst>
                                          <p:attrName>style.visibility</p:attrName>
                                        </p:attrNameLst>
                                      </p:cBhvr>
                                      <p:to>
                                        <p:strVal val="visible"/>
                                      </p:to>
                                    </p:set>
                                    <p:animEffect transition="in" filter="fade">
                                      <p:cBhvr>
                                        <p:cTn id="32" dur="1000"/>
                                        <p:tgtEl>
                                          <p:spTgt spid="238595">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38595">
                                            <p:txEl>
                                              <p:pRg st="7" end="7"/>
                                            </p:txEl>
                                          </p:spTgt>
                                        </p:tgtEl>
                                        <p:attrNameLst>
                                          <p:attrName>style.visibility</p:attrName>
                                        </p:attrNameLst>
                                      </p:cBhvr>
                                      <p:to>
                                        <p:strVal val="visible"/>
                                      </p:to>
                                    </p:set>
                                    <p:animEffect transition="in" filter="fade">
                                      <p:cBhvr>
                                        <p:cTn id="35" dur="1000"/>
                                        <p:tgtEl>
                                          <p:spTgt spid="238595">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38595">
                                            <p:txEl>
                                              <p:pRg st="8" end="8"/>
                                            </p:txEl>
                                          </p:spTgt>
                                        </p:tgtEl>
                                        <p:attrNameLst>
                                          <p:attrName>style.visibility</p:attrName>
                                        </p:attrNameLst>
                                      </p:cBhvr>
                                      <p:to>
                                        <p:strVal val="visible"/>
                                      </p:to>
                                    </p:set>
                                    <p:animEffect transition="in" filter="fade">
                                      <p:cBhvr>
                                        <p:cTn id="38" dur="1000"/>
                                        <p:tgtEl>
                                          <p:spTgt spid="238595">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38595">
                                            <p:txEl>
                                              <p:pRg st="9" end="9"/>
                                            </p:txEl>
                                          </p:spTgt>
                                        </p:tgtEl>
                                        <p:attrNameLst>
                                          <p:attrName>style.visibility</p:attrName>
                                        </p:attrNameLst>
                                      </p:cBhvr>
                                      <p:to>
                                        <p:strVal val="visible"/>
                                      </p:to>
                                    </p:set>
                                    <p:animEffect transition="in" filter="fade">
                                      <p:cBhvr>
                                        <p:cTn id="41" dur="1000"/>
                                        <p:tgtEl>
                                          <p:spTgt spid="238595">
                                            <p:txEl>
                                              <p:pRg st="9" end="9"/>
                                            </p:txEl>
                                          </p:spTgt>
                                        </p:tgtEl>
                                      </p:cBhvr>
                                    </p:animEffect>
                                  </p:childTnLst>
                                </p:cTn>
                              </p:par>
                              <p:par>
                                <p:cTn id="42" presetID="12" presetClass="entr" presetSubtype="8" fill="hold" nodeType="withEffect">
                                  <p:stCondLst>
                                    <p:cond delay="0"/>
                                  </p:stCondLst>
                                  <p:childTnLst>
                                    <p:set>
                                      <p:cBhvr>
                                        <p:cTn id="43" dur="1" fill="hold">
                                          <p:stCondLst>
                                            <p:cond delay="0"/>
                                          </p:stCondLst>
                                        </p:cTn>
                                        <p:tgtEl>
                                          <p:spTgt spid="238598"/>
                                        </p:tgtEl>
                                        <p:attrNameLst>
                                          <p:attrName>style.visibility</p:attrName>
                                        </p:attrNameLst>
                                      </p:cBhvr>
                                      <p:to>
                                        <p:strVal val="visible"/>
                                      </p:to>
                                    </p:set>
                                    <p:animEffect transition="in" filter="slide(fromLeft)">
                                      <p:cBhvr>
                                        <p:cTn id="44" dur="1000"/>
                                        <p:tgtEl>
                                          <p:spTgt spid="23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BAAB2C8-3636-4F7E-8908-38582D4C7216}" type="slidenum">
              <a:rPr lang="en-US"/>
              <a:pPr>
                <a:defRPr/>
              </a:pPr>
              <a:t>12</a:t>
            </a:fld>
            <a:endParaRPr lang="en-US"/>
          </a:p>
        </p:txBody>
      </p:sp>
      <p:sp>
        <p:nvSpPr>
          <p:cNvPr id="372738" name="Rectangle 2"/>
          <p:cNvSpPr>
            <a:spLocks noGrp="1" noChangeArrowheads="1"/>
          </p:cNvSpPr>
          <p:nvPr>
            <p:ph type="title"/>
          </p:nvPr>
        </p:nvSpPr>
        <p:spPr>
          <a:xfrm>
            <a:off x="381000" y="277813"/>
            <a:ext cx="8305800" cy="1017587"/>
          </a:xfrm>
        </p:spPr>
        <p:txBody>
          <a:bodyPr/>
          <a:lstStyle/>
          <a:p>
            <a:pPr eaLnBrk="1" hangingPunct="1">
              <a:defRPr/>
            </a:pPr>
            <a:r>
              <a:rPr lang="en-US" sz="3600" b="1" smtClean="0">
                <a:solidFill>
                  <a:srgbClr val="FFFF00"/>
                </a:solidFill>
              </a:rPr>
              <a:t>Which skills would you work on?</a:t>
            </a:r>
            <a:br>
              <a:rPr lang="en-US" sz="3600" b="1" smtClean="0">
                <a:solidFill>
                  <a:srgbClr val="FFFF00"/>
                </a:solidFill>
              </a:rPr>
            </a:br>
            <a:r>
              <a:rPr lang="en-US" sz="3200" b="1" smtClean="0">
                <a:solidFill>
                  <a:srgbClr val="FFFF00"/>
                </a:solidFill>
              </a:rPr>
              <a:t>(and with whom?)</a:t>
            </a:r>
          </a:p>
        </p:txBody>
      </p:sp>
      <p:sp>
        <p:nvSpPr>
          <p:cNvPr id="372739" name="Rectangle 3"/>
          <p:cNvSpPr>
            <a:spLocks noGrp="1" noChangeArrowheads="1"/>
          </p:cNvSpPr>
          <p:nvPr>
            <p:ph type="body" idx="1"/>
          </p:nvPr>
        </p:nvSpPr>
        <p:spPr>
          <a:xfrm>
            <a:off x="228600" y="1600200"/>
            <a:ext cx="8763000" cy="4530725"/>
          </a:xfrm>
        </p:spPr>
        <p:txBody>
          <a:bodyPr/>
          <a:lstStyle/>
          <a:p>
            <a:pPr eaLnBrk="1" hangingPunct="1">
              <a:defRPr/>
            </a:pPr>
            <a:endParaRPr lang="en-US" smtClean="0"/>
          </a:p>
          <a:p>
            <a:pPr eaLnBrk="1" hangingPunct="1">
              <a:defRPr/>
            </a:pPr>
            <a:endParaRPr lang="en-US" smtClean="0"/>
          </a:p>
          <a:p>
            <a:pPr eaLnBrk="1" hangingPunct="1">
              <a:defRPr/>
            </a:pPr>
            <a:r>
              <a:rPr lang="en-US" b="1" smtClean="0">
                <a:solidFill>
                  <a:srgbClr val="F696E4"/>
                </a:solidFill>
              </a:rPr>
              <a:t>Video:</a:t>
            </a:r>
            <a:r>
              <a:rPr lang="en-US" smtClean="0"/>
              <a:t> Shelly  &amp;  lunchtime in the classroom.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2738"/>
                                        </p:tgtEl>
                                        <p:attrNameLst>
                                          <p:attrName>style.visibility</p:attrName>
                                        </p:attrNameLst>
                                      </p:cBhvr>
                                      <p:to>
                                        <p:strVal val="visible"/>
                                      </p:to>
                                    </p:set>
                                    <p:animEffect transition="in" filter="dissolve">
                                      <p:cBhvr>
                                        <p:cTn id="7" dur="500"/>
                                        <p:tgtEl>
                                          <p:spTgt spid="37273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72739">
                                            <p:txEl>
                                              <p:pRg st="2" end="2"/>
                                            </p:txEl>
                                          </p:spTgt>
                                        </p:tgtEl>
                                        <p:attrNameLst>
                                          <p:attrName>style.visibility</p:attrName>
                                        </p:attrNameLst>
                                      </p:cBhvr>
                                      <p:to>
                                        <p:strVal val="visible"/>
                                      </p:to>
                                    </p:set>
                                    <p:animEffect transition="in" filter="fade">
                                      <p:cBhvr>
                                        <p:cTn id="11" dur="2000"/>
                                        <p:tgtEl>
                                          <p:spTgt spid="3727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637FC1CA-65A6-417E-9D34-43C694AF6D14}" type="slidenum">
              <a:rPr lang="en-US"/>
              <a:pPr>
                <a:defRPr/>
              </a:pPr>
              <a:t>13</a:t>
            </a:fld>
            <a:endParaRPr lang="en-US"/>
          </a:p>
        </p:txBody>
      </p:sp>
      <p:sp>
        <p:nvSpPr>
          <p:cNvPr id="240642" name="Rectangle 2"/>
          <p:cNvSpPr>
            <a:spLocks noGrp="1" noChangeArrowheads="1"/>
          </p:cNvSpPr>
          <p:nvPr>
            <p:ph type="title"/>
          </p:nvPr>
        </p:nvSpPr>
        <p:spPr>
          <a:xfrm>
            <a:off x="0" y="152400"/>
            <a:ext cx="9144000" cy="609600"/>
          </a:xfrm>
        </p:spPr>
        <p:txBody>
          <a:bodyPr/>
          <a:lstStyle/>
          <a:p>
            <a:pPr eaLnBrk="1" hangingPunct="1">
              <a:defRPr/>
            </a:pPr>
            <a:r>
              <a:rPr lang="en-US" sz="3600" b="1" smtClean="0">
                <a:solidFill>
                  <a:srgbClr val="FFFF00"/>
                </a:solidFill>
              </a:rPr>
              <a:t>3.  Conflict resolution </a:t>
            </a:r>
            <a:r>
              <a:rPr lang="en-US" sz="2800" b="1" smtClean="0">
                <a:solidFill>
                  <a:srgbClr val="FFFF00"/>
                </a:solidFill>
              </a:rPr>
              <a:t>(intra &amp; interpersonal)  </a:t>
            </a:r>
            <a:r>
              <a:rPr lang="en-US" sz="2800" b="1" smtClean="0">
                <a:solidFill>
                  <a:srgbClr val="F696E4"/>
                </a:solidFill>
              </a:rPr>
              <a:t>^</a:t>
            </a:r>
          </a:p>
        </p:txBody>
      </p:sp>
      <p:sp>
        <p:nvSpPr>
          <p:cNvPr id="240643" name="Rectangle 3"/>
          <p:cNvSpPr>
            <a:spLocks noGrp="1" noChangeArrowheads="1"/>
          </p:cNvSpPr>
          <p:nvPr>
            <p:ph type="body" sz="half" idx="1"/>
          </p:nvPr>
        </p:nvSpPr>
        <p:spPr>
          <a:xfrm>
            <a:off x="152400" y="914400"/>
            <a:ext cx="8991600" cy="5791200"/>
          </a:xfrm>
        </p:spPr>
        <p:txBody>
          <a:bodyPr/>
          <a:lstStyle/>
          <a:p>
            <a:pPr eaLnBrk="1" hangingPunct="1">
              <a:lnSpc>
                <a:spcPct val="90000"/>
              </a:lnSpc>
              <a:defRPr/>
            </a:pPr>
            <a:r>
              <a:rPr lang="en-US" sz="2800" smtClean="0"/>
              <a:t>Includes social skills for dealing with life’s frustrations 	&amp; threats.  They include being able to deal with…</a:t>
            </a:r>
          </a:p>
          <a:p>
            <a:pPr eaLnBrk="1" hangingPunct="1">
              <a:lnSpc>
                <a:spcPct val="90000"/>
              </a:lnSpc>
              <a:defRPr/>
            </a:pPr>
            <a:r>
              <a:rPr lang="en-US" sz="2800" smtClean="0"/>
              <a:t>Being left out </a:t>
            </a:r>
          </a:p>
          <a:p>
            <a:pPr eaLnBrk="1" hangingPunct="1">
              <a:lnSpc>
                <a:spcPct val="90000"/>
              </a:lnSpc>
              <a:defRPr/>
            </a:pPr>
            <a:r>
              <a:rPr lang="en-US" sz="2800" smtClean="0"/>
              <a:t>Negative peer pressure</a:t>
            </a:r>
            <a:r>
              <a:rPr lang="en-US" sz="2800" smtClean="0">
                <a:solidFill>
                  <a:srgbClr val="FF0000"/>
                </a:solidFill>
              </a:rPr>
              <a:t>.                    </a:t>
            </a:r>
            <a:r>
              <a:rPr lang="en-US" sz="2800" smtClean="0"/>
              <a:t>Others</a:t>
            </a:r>
            <a:r>
              <a:rPr lang="en-US" sz="2800" b="1" smtClean="0">
                <a:solidFill>
                  <a:srgbClr val="FF0000"/>
                </a:solidFill>
              </a:rPr>
              <a:t>?</a:t>
            </a:r>
          </a:p>
          <a:p>
            <a:pPr eaLnBrk="1" hangingPunct="1">
              <a:lnSpc>
                <a:spcPct val="90000"/>
              </a:lnSpc>
              <a:defRPr/>
            </a:pPr>
            <a:r>
              <a:rPr lang="en-US" sz="2800" smtClean="0"/>
              <a:t>Teasing &amp; taunting</a:t>
            </a:r>
          </a:p>
          <a:p>
            <a:pPr eaLnBrk="1" hangingPunct="1">
              <a:lnSpc>
                <a:spcPct val="90000"/>
              </a:lnSpc>
              <a:defRPr/>
            </a:pPr>
            <a:r>
              <a:rPr lang="en-US" sz="2800" smtClean="0"/>
              <a:t>Accusations</a:t>
            </a:r>
          </a:p>
          <a:p>
            <a:pPr eaLnBrk="1" hangingPunct="1">
              <a:lnSpc>
                <a:spcPct val="90000"/>
              </a:lnSpc>
              <a:defRPr/>
            </a:pPr>
            <a:r>
              <a:rPr lang="en-US" sz="2800" smtClean="0"/>
              <a:t>Anger directed at you by others </a:t>
            </a:r>
          </a:p>
          <a:p>
            <a:pPr eaLnBrk="1" hangingPunct="1">
              <a:lnSpc>
                <a:spcPct val="90000"/>
              </a:lnSpc>
              <a:defRPr/>
            </a:pPr>
            <a:r>
              <a:rPr lang="en-US" sz="2800" smtClean="0"/>
              <a:t>The urge or pressure to fight</a:t>
            </a:r>
          </a:p>
          <a:p>
            <a:pPr eaLnBrk="1" hangingPunct="1">
              <a:lnSpc>
                <a:spcPct val="90000"/>
              </a:lnSpc>
              <a:defRPr/>
            </a:pPr>
            <a:r>
              <a:rPr lang="en-US" sz="2800" smtClean="0"/>
              <a:t>Losing</a:t>
            </a:r>
          </a:p>
          <a:p>
            <a:pPr eaLnBrk="1" hangingPunct="1">
              <a:lnSpc>
                <a:spcPct val="90000"/>
              </a:lnSpc>
              <a:defRPr/>
            </a:pPr>
            <a:r>
              <a:rPr lang="en-US" sz="2800" smtClean="0"/>
              <a:t>Making mistakes (publicly &amp; privately) </a:t>
            </a:r>
          </a:p>
          <a:p>
            <a:pPr eaLnBrk="1" hangingPunct="1">
              <a:lnSpc>
                <a:spcPct val="90000"/>
              </a:lnSpc>
              <a:defRPr/>
            </a:pPr>
            <a:r>
              <a:rPr lang="en-US" sz="2800" smtClean="0"/>
              <a:t>Fear </a:t>
            </a:r>
          </a:p>
          <a:p>
            <a:pPr eaLnBrk="1" hangingPunct="1">
              <a:lnSpc>
                <a:spcPct val="90000"/>
              </a:lnSpc>
              <a:defRPr/>
            </a:pPr>
            <a:r>
              <a:rPr lang="en-US" sz="2800" smtClean="0"/>
              <a:t>Anger							</a:t>
            </a:r>
            <a:r>
              <a:rPr lang="en-US" sz="2800" smtClean="0">
                <a:solidFill>
                  <a:srgbClr val="66FF66"/>
                </a:solidFill>
              </a:rPr>
              <a:t>.</a:t>
            </a:r>
          </a:p>
        </p:txBody>
      </p:sp>
      <p:pic>
        <p:nvPicPr>
          <p:cNvPr id="240644" name="Picture 4"/>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19800" y="3962400"/>
            <a:ext cx="1333500" cy="2438400"/>
          </a:xfrm>
          <a:noFill/>
        </p:spPr>
      </p:pic>
      <p:pic>
        <p:nvPicPr>
          <p:cNvPr id="240646" name="Picture 6"/>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191000" y="1647825"/>
            <a:ext cx="2057400" cy="1997075"/>
          </a:xfrm>
          <a:noFill/>
        </p:spPr>
      </p:pic>
      <p:pic>
        <p:nvPicPr>
          <p:cNvPr id="24064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076825"/>
            <a:ext cx="140017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dissolve">
                                      <p:cBhvr>
                                        <p:cTn id="7" dur="1000"/>
                                        <p:tgtEl>
                                          <p:spTgt spid="24064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40643">
                                            <p:txEl>
                                              <p:pRg st="0" end="0"/>
                                            </p:txEl>
                                          </p:spTgt>
                                        </p:tgtEl>
                                        <p:attrNameLst>
                                          <p:attrName>style.visibility</p:attrName>
                                        </p:attrNameLst>
                                      </p:cBhvr>
                                      <p:to>
                                        <p:strVal val="visible"/>
                                      </p:to>
                                    </p:set>
                                    <p:animEffect transition="in" filter="fade">
                                      <p:cBhvr>
                                        <p:cTn id="11" dur="1000"/>
                                        <p:tgtEl>
                                          <p:spTgt spid="240643">
                                            <p:txEl>
                                              <p:pRg st="0" end="0"/>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2000"/>
                                  </p:stCondLst>
                                  <p:childTnLst>
                                    <p:set>
                                      <p:cBhvr>
                                        <p:cTn id="14" dur="1" fill="hold">
                                          <p:stCondLst>
                                            <p:cond delay="0"/>
                                          </p:stCondLst>
                                        </p:cTn>
                                        <p:tgtEl>
                                          <p:spTgt spid="240643">
                                            <p:txEl>
                                              <p:pRg st="1" end="1"/>
                                            </p:txEl>
                                          </p:spTgt>
                                        </p:tgtEl>
                                        <p:attrNameLst>
                                          <p:attrName>style.visibility</p:attrName>
                                        </p:attrNameLst>
                                      </p:cBhvr>
                                      <p:to>
                                        <p:strVal val="visible"/>
                                      </p:to>
                                    </p:set>
                                    <p:animEffect transition="in" filter="fade">
                                      <p:cBhvr>
                                        <p:cTn id="15" dur="2000"/>
                                        <p:tgtEl>
                                          <p:spTgt spid="240643">
                                            <p:txEl>
                                              <p:pRg st="1" end="1"/>
                                            </p:txEl>
                                          </p:spTgt>
                                        </p:tgtEl>
                                      </p:cBhvr>
                                    </p:animEffect>
                                  </p:childTnLst>
                                </p:cTn>
                              </p:par>
                              <p:par>
                                <p:cTn id="16" presetID="12" presetClass="entr" presetSubtype="2" fill="hold" nodeType="withEffect">
                                  <p:stCondLst>
                                    <p:cond delay="2000"/>
                                  </p:stCondLst>
                                  <p:childTnLst>
                                    <p:set>
                                      <p:cBhvr>
                                        <p:cTn id="17" dur="1" fill="hold">
                                          <p:stCondLst>
                                            <p:cond delay="0"/>
                                          </p:stCondLst>
                                        </p:cTn>
                                        <p:tgtEl>
                                          <p:spTgt spid="240646"/>
                                        </p:tgtEl>
                                        <p:attrNameLst>
                                          <p:attrName>style.visibility</p:attrName>
                                        </p:attrNameLst>
                                      </p:cBhvr>
                                      <p:to>
                                        <p:strVal val="visible"/>
                                      </p:to>
                                    </p:set>
                                    <p:animEffect transition="in" filter="slide(fromRight)">
                                      <p:cBhvr>
                                        <p:cTn id="18" dur="1000"/>
                                        <p:tgtEl>
                                          <p:spTgt spid="240646"/>
                                        </p:tgtEl>
                                      </p:cBhvr>
                                    </p:animEffect>
                                  </p:childTnLst>
                                </p:cTn>
                              </p:par>
                            </p:childTnLst>
                          </p:cTn>
                        </p:par>
                        <p:par>
                          <p:cTn id="19" fill="hold" nodeType="afterGroup">
                            <p:stCondLst>
                              <p:cond delay="6000"/>
                            </p:stCondLst>
                            <p:childTnLst>
                              <p:par>
                                <p:cTn id="20" presetID="10" presetClass="entr" presetSubtype="0" fill="hold" nodeType="afterEffect">
                                  <p:stCondLst>
                                    <p:cond delay="0"/>
                                  </p:stCondLst>
                                  <p:childTnLst>
                                    <p:set>
                                      <p:cBhvr>
                                        <p:cTn id="21" dur="1" fill="hold">
                                          <p:stCondLst>
                                            <p:cond delay="0"/>
                                          </p:stCondLst>
                                        </p:cTn>
                                        <p:tgtEl>
                                          <p:spTgt spid="240643">
                                            <p:txEl>
                                              <p:pRg st="2" end="2"/>
                                            </p:txEl>
                                          </p:spTgt>
                                        </p:tgtEl>
                                        <p:attrNameLst>
                                          <p:attrName>style.visibility</p:attrName>
                                        </p:attrNameLst>
                                      </p:cBhvr>
                                      <p:to>
                                        <p:strVal val="visible"/>
                                      </p:to>
                                    </p:set>
                                    <p:animEffect transition="in" filter="fade">
                                      <p:cBhvr>
                                        <p:cTn id="22" dur="2000"/>
                                        <p:tgtEl>
                                          <p:spTgt spid="2406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40643">
                                            <p:txEl>
                                              <p:pRg st="3" end="3"/>
                                            </p:txEl>
                                          </p:spTgt>
                                        </p:tgtEl>
                                        <p:attrNameLst>
                                          <p:attrName>style.visibility</p:attrName>
                                        </p:attrNameLst>
                                      </p:cBhvr>
                                      <p:to>
                                        <p:strVal val="visible"/>
                                      </p:to>
                                    </p:set>
                                    <p:animEffect transition="in" filter="fade">
                                      <p:cBhvr>
                                        <p:cTn id="27" dur="1000"/>
                                        <p:tgtEl>
                                          <p:spTgt spid="240643">
                                            <p:txEl>
                                              <p:pRg st="3" end="3"/>
                                            </p:txEl>
                                          </p:spTgt>
                                        </p:tgtEl>
                                      </p:cBhvr>
                                    </p:animEffect>
                                  </p:childTnLst>
                                </p:cTn>
                              </p:par>
                            </p:childTnLst>
                          </p:cTn>
                        </p:par>
                        <p:par>
                          <p:cTn id="28" fill="hold" nodeType="afterGroup">
                            <p:stCondLst>
                              <p:cond delay="1000"/>
                            </p:stCondLst>
                            <p:childTnLst>
                              <p:par>
                                <p:cTn id="29" presetID="10" presetClass="entr" presetSubtype="0" fill="hold" nodeType="afterEffect">
                                  <p:stCondLst>
                                    <p:cond delay="0"/>
                                  </p:stCondLst>
                                  <p:childTnLst>
                                    <p:set>
                                      <p:cBhvr>
                                        <p:cTn id="30" dur="1" fill="hold">
                                          <p:stCondLst>
                                            <p:cond delay="0"/>
                                          </p:stCondLst>
                                        </p:cTn>
                                        <p:tgtEl>
                                          <p:spTgt spid="240643">
                                            <p:txEl>
                                              <p:pRg st="4" end="4"/>
                                            </p:txEl>
                                          </p:spTgt>
                                        </p:tgtEl>
                                        <p:attrNameLst>
                                          <p:attrName>style.visibility</p:attrName>
                                        </p:attrNameLst>
                                      </p:cBhvr>
                                      <p:to>
                                        <p:strVal val="visible"/>
                                      </p:to>
                                    </p:set>
                                    <p:animEffect transition="in" filter="fade">
                                      <p:cBhvr>
                                        <p:cTn id="31" dur="1000"/>
                                        <p:tgtEl>
                                          <p:spTgt spid="240643">
                                            <p:txEl>
                                              <p:pRg st="4" end="4"/>
                                            </p:txEl>
                                          </p:spTgt>
                                        </p:tgtEl>
                                      </p:cBhvr>
                                    </p:animEffect>
                                  </p:childTnLst>
                                </p:cTn>
                              </p:par>
                            </p:childTnLst>
                          </p:cTn>
                        </p:par>
                        <p:par>
                          <p:cTn id="32" fill="hold" nodeType="afterGroup">
                            <p:stCondLst>
                              <p:cond delay="2000"/>
                            </p:stCondLst>
                            <p:childTnLst>
                              <p:par>
                                <p:cTn id="33" presetID="10" presetClass="entr" presetSubtype="0" fill="hold" nodeType="afterEffect">
                                  <p:stCondLst>
                                    <p:cond delay="0"/>
                                  </p:stCondLst>
                                  <p:childTnLst>
                                    <p:set>
                                      <p:cBhvr>
                                        <p:cTn id="34" dur="1" fill="hold">
                                          <p:stCondLst>
                                            <p:cond delay="0"/>
                                          </p:stCondLst>
                                        </p:cTn>
                                        <p:tgtEl>
                                          <p:spTgt spid="240643">
                                            <p:txEl>
                                              <p:pRg st="5" end="5"/>
                                            </p:txEl>
                                          </p:spTgt>
                                        </p:tgtEl>
                                        <p:attrNameLst>
                                          <p:attrName>style.visibility</p:attrName>
                                        </p:attrNameLst>
                                      </p:cBhvr>
                                      <p:to>
                                        <p:strVal val="visible"/>
                                      </p:to>
                                    </p:set>
                                    <p:animEffect transition="in" filter="fade">
                                      <p:cBhvr>
                                        <p:cTn id="35" dur="1000"/>
                                        <p:tgtEl>
                                          <p:spTgt spid="240643">
                                            <p:txEl>
                                              <p:pRg st="5" end="5"/>
                                            </p:txEl>
                                          </p:spTgt>
                                        </p:tgtEl>
                                      </p:cBhvr>
                                    </p:animEffect>
                                  </p:childTnLst>
                                </p:cTn>
                              </p:par>
                            </p:childTnLst>
                          </p:cTn>
                        </p:par>
                        <p:par>
                          <p:cTn id="36" fill="hold" nodeType="afterGroup">
                            <p:stCondLst>
                              <p:cond delay="3000"/>
                            </p:stCondLst>
                            <p:childTnLst>
                              <p:par>
                                <p:cTn id="37" presetID="10" presetClass="entr" presetSubtype="0" fill="hold" nodeType="afterEffect">
                                  <p:stCondLst>
                                    <p:cond delay="0"/>
                                  </p:stCondLst>
                                  <p:childTnLst>
                                    <p:set>
                                      <p:cBhvr>
                                        <p:cTn id="38" dur="1" fill="hold">
                                          <p:stCondLst>
                                            <p:cond delay="0"/>
                                          </p:stCondLst>
                                        </p:cTn>
                                        <p:tgtEl>
                                          <p:spTgt spid="240643">
                                            <p:txEl>
                                              <p:pRg st="6" end="6"/>
                                            </p:txEl>
                                          </p:spTgt>
                                        </p:tgtEl>
                                        <p:attrNameLst>
                                          <p:attrName>style.visibility</p:attrName>
                                        </p:attrNameLst>
                                      </p:cBhvr>
                                      <p:to>
                                        <p:strVal val="visible"/>
                                      </p:to>
                                    </p:set>
                                    <p:animEffect transition="in" filter="fade">
                                      <p:cBhvr>
                                        <p:cTn id="39" dur="1000"/>
                                        <p:tgtEl>
                                          <p:spTgt spid="240643">
                                            <p:txEl>
                                              <p:pRg st="6" end="6"/>
                                            </p:txEl>
                                          </p:spTgt>
                                        </p:tgtEl>
                                      </p:cBhvr>
                                    </p:animEffect>
                                  </p:childTnLst>
                                </p:cTn>
                              </p:par>
                            </p:childTnLst>
                          </p:cTn>
                        </p:par>
                        <p:par>
                          <p:cTn id="40" fill="hold" nodeType="afterGroup">
                            <p:stCondLst>
                              <p:cond delay="4000"/>
                            </p:stCondLst>
                            <p:childTnLst>
                              <p:par>
                                <p:cTn id="41" presetID="10" presetClass="entr" presetSubtype="0" fill="hold" nodeType="afterEffect">
                                  <p:stCondLst>
                                    <p:cond delay="0"/>
                                  </p:stCondLst>
                                  <p:childTnLst>
                                    <p:set>
                                      <p:cBhvr>
                                        <p:cTn id="42" dur="1" fill="hold">
                                          <p:stCondLst>
                                            <p:cond delay="0"/>
                                          </p:stCondLst>
                                        </p:cTn>
                                        <p:tgtEl>
                                          <p:spTgt spid="240643">
                                            <p:txEl>
                                              <p:pRg st="7" end="7"/>
                                            </p:txEl>
                                          </p:spTgt>
                                        </p:tgtEl>
                                        <p:attrNameLst>
                                          <p:attrName>style.visibility</p:attrName>
                                        </p:attrNameLst>
                                      </p:cBhvr>
                                      <p:to>
                                        <p:strVal val="visible"/>
                                      </p:to>
                                    </p:set>
                                    <p:animEffect transition="in" filter="fade">
                                      <p:cBhvr>
                                        <p:cTn id="43" dur="1000"/>
                                        <p:tgtEl>
                                          <p:spTgt spid="240643">
                                            <p:txEl>
                                              <p:pRg st="7" end="7"/>
                                            </p:txEl>
                                          </p:spTgt>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240643">
                                            <p:txEl>
                                              <p:pRg st="8" end="8"/>
                                            </p:txEl>
                                          </p:spTgt>
                                        </p:tgtEl>
                                        <p:attrNameLst>
                                          <p:attrName>style.visibility</p:attrName>
                                        </p:attrNameLst>
                                      </p:cBhvr>
                                      <p:to>
                                        <p:strVal val="visible"/>
                                      </p:to>
                                    </p:set>
                                    <p:animEffect transition="in" filter="fade">
                                      <p:cBhvr>
                                        <p:cTn id="47" dur="1000"/>
                                        <p:tgtEl>
                                          <p:spTgt spid="240643">
                                            <p:txEl>
                                              <p:pRg st="8" end="8"/>
                                            </p:txEl>
                                          </p:spTgt>
                                        </p:tgtEl>
                                      </p:cBhvr>
                                    </p:animEffect>
                                  </p:childTnLst>
                                </p:cTn>
                              </p:par>
                              <p:par>
                                <p:cTn id="48" presetID="12" presetClass="entr" presetSubtype="4" fill="hold" nodeType="withEffect">
                                  <p:stCondLst>
                                    <p:cond delay="0"/>
                                  </p:stCondLst>
                                  <p:childTnLst>
                                    <p:set>
                                      <p:cBhvr>
                                        <p:cTn id="49" dur="1" fill="hold">
                                          <p:stCondLst>
                                            <p:cond delay="0"/>
                                          </p:stCondLst>
                                        </p:cTn>
                                        <p:tgtEl>
                                          <p:spTgt spid="240644"/>
                                        </p:tgtEl>
                                        <p:attrNameLst>
                                          <p:attrName>style.visibility</p:attrName>
                                        </p:attrNameLst>
                                      </p:cBhvr>
                                      <p:to>
                                        <p:strVal val="visible"/>
                                      </p:to>
                                    </p:set>
                                    <p:animEffect transition="in" filter="slide(fromBottom)">
                                      <p:cBhvr>
                                        <p:cTn id="50" dur="1000"/>
                                        <p:tgtEl>
                                          <p:spTgt spid="240644"/>
                                        </p:tgtEl>
                                      </p:cBhvr>
                                    </p:animEffect>
                                  </p:childTnLst>
                                </p:cTn>
                              </p:par>
                            </p:childTnLst>
                          </p:cTn>
                        </p:par>
                        <p:par>
                          <p:cTn id="51" fill="hold" nodeType="afterGroup">
                            <p:stCondLst>
                              <p:cond delay="6000"/>
                            </p:stCondLst>
                            <p:childTnLst>
                              <p:par>
                                <p:cTn id="52" presetID="10" presetClass="entr" presetSubtype="0" fill="hold" nodeType="afterEffect">
                                  <p:stCondLst>
                                    <p:cond delay="0"/>
                                  </p:stCondLst>
                                  <p:childTnLst>
                                    <p:set>
                                      <p:cBhvr>
                                        <p:cTn id="53" dur="1" fill="hold">
                                          <p:stCondLst>
                                            <p:cond delay="0"/>
                                          </p:stCondLst>
                                        </p:cTn>
                                        <p:tgtEl>
                                          <p:spTgt spid="240643">
                                            <p:txEl>
                                              <p:pRg st="9" end="9"/>
                                            </p:txEl>
                                          </p:spTgt>
                                        </p:tgtEl>
                                        <p:attrNameLst>
                                          <p:attrName>style.visibility</p:attrName>
                                        </p:attrNameLst>
                                      </p:cBhvr>
                                      <p:to>
                                        <p:strVal val="visible"/>
                                      </p:to>
                                    </p:set>
                                    <p:animEffect transition="in" filter="fade">
                                      <p:cBhvr>
                                        <p:cTn id="54" dur="1000"/>
                                        <p:tgtEl>
                                          <p:spTgt spid="240643">
                                            <p:txEl>
                                              <p:pRg st="9" end="9"/>
                                            </p:txEl>
                                          </p:spTgt>
                                        </p:tgtEl>
                                      </p:cBhvr>
                                    </p:animEffect>
                                  </p:childTnLst>
                                </p:cTn>
                              </p:par>
                            </p:childTnLst>
                          </p:cTn>
                        </p:par>
                        <p:par>
                          <p:cTn id="55" fill="hold" nodeType="afterGroup">
                            <p:stCondLst>
                              <p:cond delay="7000"/>
                            </p:stCondLst>
                            <p:childTnLst>
                              <p:par>
                                <p:cTn id="56" presetID="10" presetClass="entr" presetSubtype="0" fill="hold" nodeType="afterEffect">
                                  <p:stCondLst>
                                    <p:cond delay="0"/>
                                  </p:stCondLst>
                                  <p:childTnLst>
                                    <p:set>
                                      <p:cBhvr>
                                        <p:cTn id="57" dur="1" fill="hold">
                                          <p:stCondLst>
                                            <p:cond delay="0"/>
                                          </p:stCondLst>
                                        </p:cTn>
                                        <p:tgtEl>
                                          <p:spTgt spid="240643">
                                            <p:txEl>
                                              <p:pRg st="10" end="10"/>
                                            </p:txEl>
                                          </p:spTgt>
                                        </p:tgtEl>
                                        <p:attrNameLst>
                                          <p:attrName>style.visibility</p:attrName>
                                        </p:attrNameLst>
                                      </p:cBhvr>
                                      <p:to>
                                        <p:strVal val="visible"/>
                                      </p:to>
                                    </p:set>
                                    <p:animEffect transition="in" filter="fade">
                                      <p:cBhvr>
                                        <p:cTn id="58" dur="1000"/>
                                        <p:tgtEl>
                                          <p:spTgt spid="240643">
                                            <p:txEl>
                                              <p:pRg st="10" end="10"/>
                                            </p:txEl>
                                          </p:spTgt>
                                        </p:tgtEl>
                                      </p:cBhvr>
                                    </p:animEffect>
                                  </p:childTnLst>
                                </p:cTn>
                              </p:par>
                              <p:par>
                                <p:cTn id="59" presetID="12" presetClass="entr" presetSubtype="8" fill="hold" nodeType="withEffect">
                                  <p:stCondLst>
                                    <p:cond delay="0"/>
                                  </p:stCondLst>
                                  <p:childTnLst>
                                    <p:set>
                                      <p:cBhvr>
                                        <p:cTn id="60" dur="1" fill="hold">
                                          <p:stCondLst>
                                            <p:cond delay="0"/>
                                          </p:stCondLst>
                                        </p:cTn>
                                        <p:tgtEl>
                                          <p:spTgt spid="240649"/>
                                        </p:tgtEl>
                                        <p:attrNameLst>
                                          <p:attrName>style.visibility</p:attrName>
                                        </p:attrNameLst>
                                      </p:cBhvr>
                                      <p:to>
                                        <p:strVal val="visible"/>
                                      </p:to>
                                    </p:set>
                                    <p:animEffect transition="in" filter="slide(fromLeft)">
                                      <p:cBhvr>
                                        <p:cTn id="61" dur="1000"/>
                                        <p:tgtEl>
                                          <p:spTgt spid="240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E7D80E4-5F03-4527-A3C5-C42CBD48E734}" type="slidenum">
              <a:rPr lang="en-US"/>
              <a:pPr>
                <a:defRPr/>
              </a:pPr>
              <a:t>14</a:t>
            </a:fld>
            <a:endParaRPr lang="en-US"/>
          </a:p>
        </p:txBody>
      </p:sp>
      <p:sp>
        <p:nvSpPr>
          <p:cNvPr id="373762" name="Rectangle 2"/>
          <p:cNvSpPr>
            <a:spLocks noGrp="1" noChangeArrowheads="1"/>
          </p:cNvSpPr>
          <p:nvPr>
            <p:ph type="title"/>
          </p:nvPr>
        </p:nvSpPr>
        <p:spPr/>
        <p:txBody>
          <a:bodyPr/>
          <a:lstStyle/>
          <a:p>
            <a:pPr eaLnBrk="1" hangingPunct="1">
              <a:defRPr/>
            </a:pPr>
            <a:r>
              <a:rPr lang="en-US" sz="3600" b="1" smtClean="0">
                <a:solidFill>
                  <a:srgbClr val="FFFF00"/>
                </a:solidFill>
              </a:rPr>
              <a:t>Which skills would you work on?</a:t>
            </a:r>
            <a:br>
              <a:rPr lang="en-US" sz="3600" b="1" smtClean="0">
                <a:solidFill>
                  <a:srgbClr val="FFFF00"/>
                </a:solidFill>
              </a:rPr>
            </a:br>
            <a:r>
              <a:rPr lang="en-US" sz="3200" b="1" smtClean="0">
                <a:solidFill>
                  <a:srgbClr val="FFFF00"/>
                </a:solidFill>
              </a:rPr>
              <a:t>(and with whom?)</a:t>
            </a:r>
          </a:p>
        </p:txBody>
      </p:sp>
      <p:sp>
        <p:nvSpPr>
          <p:cNvPr id="373763" name="Rectangle 3"/>
          <p:cNvSpPr>
            <a:spLocks noGrp="1" noChangeArrowheads="1"/>
          </p:cNvSpPr>
          <p:nvPr>
            <p:ph type="body" idx="1"/>
          </p:nvPr>
        </p:nvSpPr>
        <p:spPr>
          <a:xfrm>
            <a:off x="609600" y="1600200"/>
            <a:ext cx="8077200" cy="4530725"/>
          </a:xfrm>
        </p:spPr>
        <p:txBody>
          <a:bodyPr/>
          <a:lstStyle/>
          <a:p>
            <a:pPr eaLnBrk="1" hangingPunct="1">
              <a:defRPr/>
            </a:pPr>
            <a:endParaRPr lang="en-US" smtClean="0"/>
          </a:p>
          <a:p>
            <a:pPr eaLnBrk="1" hangingPunct="1">
              <a:defRPr/>
            </a:pPr>
            <a:endParaRPr lang="en-US" smtClean="0"/>
          </a:p>
          <a:p>
            <a:pPr eaLnBrk="1" hangingPunct="1">
              <a:defRPr/>
            </a:pPr>
            <a:r>
              <a:rPr lang="en-US" b="1" smtClean="0">
                <a:solidFill>
                  <a:srgbClr val="F696E4"/>
                </a:solidFill>
              </a:rPr>
              <a:t>Video:</a:t>
            </a:r>
            <a:r>
              <a:rPr lang="en-US" smtClean="0"/>
              <a:t> Craig during “</a:t>
            </a:r>
            <a:r>
              <a:rPr lang="en-US" i="1" smtClean="0"/>
              <a:t>down time</a:t>
            </a:r>
            <a:r>
              <a:rPr lang="en-US" smtClean="0"/>
              <a:t>” while waiting to be called to the assembly.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3762"/>
                                        </p:tgtEl>
                                        <p:attrNameLst>
                                          <p:attrName>style.visibility</p:attrName>
                                        </p:attrNameLst>
                                      </p:cBhvr>
                                      <p:to>
                                        <p:strVal val="visible"/>
                                      </p:to>
                                    </p:set>
                                    <p:animEffect transition="in" filter="dissolve">
                                      <p:cBhvr>
                                        <p:cTn id="7" dur="500"/>
                                        <p:tgtEl>
                                          <p:spTgt spid="37376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73763">
                                            <p:txEl>
                                              <p:pRg st="2" end="2"/>
                                            </p:txEl>
                                          </p:spTgt>
                                        </p:tgtEl>
                                        <p:attrNameLst>
                                          <p:attrName>style.visibility</p:attrName>
                                        </p:attrNameLst>
                                      </p:cBhvr>
                                      <p:to>
                                        <p:strVal val="visible"/>
                                      </p:to>
                                    </p:set>
                                    <p:animEffect transition="in" filter="fade">
                                      <p:cBhvr>
                                        <p:cTn id="11" dur="2000"/>
                                        <p:tgtEl>
                                          <p:spTgt spid="373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2C0B4C7-F103-48BF-8E94-39ADD1CBB4E5}" type="slidenum">
              <a:rPr lang="en-US"/>
              <a:pPr>
                <a:defRPr/>
              </a:pPr>
              <a:t>15</a:t>
            </a:fld>
            <a:endParaRPr lang="en-US"/>
          </a:p>
        </p:txBody>
      </p:sp>
      <p:sp>
        <p:nvSpPr>
          <p:cNvPr id="239618" name="Rectangle 2"/>
          <p:cNvSpPr>
            <a:spLocks noGrp="1" noChangeArrowheads="1"/>
          </p:cNvSpPr>
          <p:nvPr>
            <p:ph type="title"/>
          </p:nvPr>
        </p:nvSpPr>
        <p:spPr>
          <a:xfrm>
            <a:off x="0" y="152400"/>
            <a:ext cx="9144000" cy="533400"/>
          </a:xfrm>
        </p:spPr>
        <p:txBody>
          <a:bodyPr/>
          <a:lstStyle/>
          <a:p>
            <a:pPr eaLnBrk="1" hangingPunct="1">
              <a:defRPr/>
            </a:pPr>
            <a:r>
              <a:rPr lang="en-US" sz="3600" b="1" smtClean="0">
                <a:solidFill>
                  <a:srgbClr val="FFFF00"/>
                </a:solidFill>
              </a:rPr>
              <a:t>Problem Solving &amp; Conflict Resolution  </a:t>
            </a:r>
            <a:r>
              <a:rPr lang="en-US" sz="3600" b="1" smtClean="0">
                <a:solidFill>
                  <a:srgbClr val="F696E4"/>
                </a:solidFill>
              </a:rPr>
              <a:t>^</a:t>
            </a:r>
          </a:p>
        </p:txBody>
      </p:sp>
      <p:sp>
        <p:nvSpPr>
          <p:cNvPr id="239619" name="Rectangle 3"/>
          <p:cNvSpPr>
            <a:spLocks noGrp="1" noChangeArrowheads="1"/>
          </p:cNvSpPr>
          <p:nvPr>
            <p:ph type="body" idx="1"/>
          </p:nvPr>
        </p:nvSpPr>
        <p:spPr>
          <a:xfrm>
            <a:off x="228600" y="762000"/>
            <a:ext cx="8763000" cy="6096000"/>
          </a:xfrm>
        </p:spPr>
        <p:txBody>
          <a:bodyPr/>
          <a:lstStyle/>
          <a:p>
            <a:pPr eaLnBrk="1" hangingPunct="1">
              <a:lnSpc>
                <a:spcPct val="80000"/>
              </a:lnSpc>
              <a:defRPr/>
            </a:pPr>
            <a:r>
              <a:rPr lang="en-US" sz="2800" smtClean="0"/>
              <a:t>When one is involved in or facing a “problematic </a:t>
            </a:r>
            <a:r>
              <a:rPr lang="en-US" sz="2800" i="1" smtClean="0"/>
              <a:t>situation</a:t>
            </a:r>
            <a:r>
              <a:rPr lang="en-US" sz="2800" smtClean="0"/>
              <a:t>”, one needs to be able to…</a:t>
            </a:r>
            <a:r>
              <a:rPr lang="en-US" sz="2800" b="1" smtClean="0">
                <a:solidFill>
                  <a:srgbClr val="FF0000"/>
                </a:solidFill>
              </a:rPr>
              <a:t>?</a:t>
            </a:r>
          </a:p>
          <a:p>
            <a:pPr eaLnBrk="1" hangingPunct="1">
              <a:lnSpc>
                <a:spcPct val="80000"/>
              </a:lnSpc>
              <a:defRPr/>
            </a:pPr>
            <a:r>
              <a:rPr lang="en-US" sz="2800" smtClean="0"/>
              <a:t>Ask for help </a:t>
            </a:r>
          </a:p>
          <a:p>
            <a:pPr eaLnBrk="1" hangingPunct="1">
              <a:lnSpc>
                <a:spcPct val="80000"/>
              </a:lnSpc>
              <a:defRPr/>
            </a:pPr>
            <a:r>
              <a:rPr lang="en-US" sz="2800" smtClean="0"/>
              <a:t>Apologize</a:t>
            </a:r>
          </a:p>
          <a:p>
            <a:pPr eaLnBrk="1" hangingPunct="1">
              <a:lnSpc>
                <a:spcPct val="80000"/>
              </a:lnSpc>
              <a:defRPr/>
            </a:pPr>
            <a:r>
              <a:rPr lang="en-US" sz="2800" smtClean="0"/>
              <a:t>Negotiate</a:t>
            </a:r>
            <a:r>
              <a:rPr lang="en-US" sz="2800" smtClean="0">
                <a:solidFill>
                  <a:srgbClr val="FF0000"/>
                </a:solidFill>
              </a:rPr>
              <a:t>.</a:t>
            </a:r>
          </a:p>
          <a:p>
            <a:pPr eaLnBrk="1" hangingPunct="1">
              <a:lnSpc>
                <a:spcPct val="80000"/>
              </a:lnSpc>
              <a:defRPr/>
            </a:pPr>
            <a:r>
              <a:rPr lang="en-US" sz="2800" smtClean="0"/>
              <a:t>Understand &amp; consider the feelings of others</a:t>
            </a:r>
          </a:p>
          <a:p>
            <a:pPr eaLnBrk="1" hangingPunct="1">
              <a:lnSpc>
                <a:spcPct val="80000"/>
              </a:lnSpc>
              <a:defRPr/>
            </a:pPr>
            <a:r>
              <a:rPr lang="en-US" sz="2800" smtClean="0"/>
              <a:t>Understand &amp; manage one’s own feelings </a:t>
            </a:r>
          </a:p>
          <a:p>
            <a:pPr eaLnBrk="1" hangingPunct="1">
              <a:lnSpc>
                <a:spcPct val="80000"/>
              </a:lnSpc>
              <a:defRPr/>
            </a:pPr>
            <a:r>
              <a:rPr lang="en-US" sz="2800" smtClean="0"/>
              <a:t>Decide what to do &amp; Make good choices</a:t>
            </a:r>
          </a:p>
          <a:p>
            <a:pPr eaLnBrk="1" hangingPunct="1">
              <a:lnSpc>
                <a:spcPct val="80000"/>
              </a:lnSpc>
              <a:defRPr/>
            </a:pPr>
            <a:r>
              <a:rPr lang="en-US" sz="2800" smtClean="0"/>
              <a:t>Go with “</a:t>
            </a:r>
            <a:r>
              <a:rPr lang="en-US" sz="2800" i="1" smtClean="0"/>
              <a:t>Plan B</a:t>
            </a:r>
            <a:r>
              <a:rPr lang="en-US" sz="2800" smtClean="0"/>
              <a:t>” </a:t>
            </a:r>
          </a:p>
          <a:p>
            <a:pPr eaLnBrk="1" hangingPunct="1">
              <a:lnSpc>
                <a:spcPct val="80000"/>
              </a:lnSpc>
              <a:defRPr/>
            </a:pPr>
            <a:r>
              <a:rPr lang="en-US" sz="2800" smtClean="0"/>
              <a:t>Respond to failure appropriately					 </a:t>
            </a:r>
            <a:r>
              <a:rPr lang="en-US" sz="2400" smtClean="0"/>
              <a:t>(accept it &amp; learn from the experience)</a:t>
            </a:r>
          </a:p>
          <a:p>
            <a:pPr eaLnBrk="1" hangingPunct="1">
              <a:lnSpc>
                <a:spcPct val="80000"/>
              </a:lnSpc>
              <a:defRPr/>
            </a:pPr>
            <a:r>
              <a:rPr lang="en-US" sz="2800" smtClean="0"/>
              <a:t>Accept consequences </a:t>
            </a:r>
            <a:r>
              <a:rPr lang="en-US" sz="2400" smtClean="0"/>
              <a:t>(and learn from the experience)</a:t>
            </a:r>
          </a:p>
          <a:p>
            <a:pPr eaLnBrk="1" hangingPunct="1">
              <a:lnSpc>
                <a:spcPct val="80000"/>
              </a:lnSpc>
              <a:defRPr/>
            </a:pPr>
            <a:r>
              <a:rPr lang="en-US" sz="2800" smtClean="0"/>
              <a:t>Act assertively </a:t>
            </a:r>
            <a:r>
              <a:rPr lang="en-US" sz="2400" smtClean="0"/>
              <a:t>(not passive or aggressive)</a:t>
            </a:r>
          </a:p>
          <a:p>
            <a:pPr eaLnBrk="1" hangingPunct="1">
              <a:lnSpc>
                <a:spcPct val="80000"/>
              </a:lnSpc>
              <a:defRPr/>
            </a:pPr>
            <a:r>
              <a:rPr lang="en-US" sz="2800" smtClean="0"/>
              <a:t>Use “I </a:t>
            </a:r>
            <a:r>
              <a:rPr lang="en-US" sz="2400" smtClean="0"/>
              <a:t>(us &amp; we)</a:t>
            </a:r>
            <a:r>
              <a:rPr lang="en-US" sz="2800" smtClean="0"/>
              <a:t> messages”</a:t>
            </a:r>
            <a:r>
              <a:rPr lang="en-US" sz="2800" smtClean="0">
                <a:solidFill>
                  <a:srgbClr val="66FF66"/>
                </a:solidFill>
              </a:rPr>
              <a:t>.</a:t>
            </a:r>
            <a:r>
              <a:rPr lang="en-US" sz="2800" smtClean="0"/>
              <a:t> </a:t>
            </a:r>
            <a:r>
              <a:rPr lang="en-US" sz="1800" b="1" smtClean="0">
                <a:solidFill>
                  <a:srgbClr val="CCFFCC"/>
                </a:solidFill>
                <a:hlinkClick r:id="rId3" action="ppaction://hlinksldjump"/>
              </a:rPr>
              <a:t>Click for 3 parts of I message</a:t>
            </a:r>
            <a:endParaRPr lang="en-US" sz="1800" b="1" smtClean="0">
              <a:solidFill>
                <a:srgbClr val="CC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dissolve">
                                      <p:cBhvr>
                                        <p:cTn id="7" dur="1000"/>
                                        <p:tgtEl>
                                          <p:spTgt spid="239618"/>
                                        </p:tgtEl>
                                      </p:cBhvr>
                                    </p:animEffect>
                                  </p:childTnLst>
                                </p:cTn>
                              </p:par>
                            </p:childTnLst>
                          </p:cTn>
                        </p:par>
                        <p:par>
                          <p:cTn id="8" fill="hold" nodeType="afterGroup">
                            <p:stCondLst>
                              <p:cond delay="1000"/>
                            </p:stCondLst>
                            <p:childTnLst>
                              <p:par>
                                <p:cTn id="9" presetID="37" presetClass="entr" presetSubtype="0" fill="hold" nodeType="afterEffect">
                                  <p:stCondLst>
                                    <p:cond delay="0"/>
                                  </p:stCondLst>
                                  <p:childTnLst>
                                    <p:set>
                                      <p:cBhvr>
                                        <p:cTn id="10" dur="1" fill="hold">
                                          <p:stCondLst>
                                            <p:cond delay="0"/>
                                          </p:stCondLst>
                                        </p:cTn>
                                        <p:tgtEl>
                                          <p:spTgt spid="239619">
                                            <p:txEl>
                                              <p:pRg st="0" end="0"/>
                                            </p:txEl>
                                          </p:spTgt>
                                        </p:tgtEl>
                                        <p:attrNameLst>
                                          <p:attrName>style.visibility</p:attrName>
                                        </p:attrNameLst>
                                      </p:cBhvr>
                                      <p:to>
                                        <p:strVal val="visible"/>
                                      </p:to>
                                    </p:set>
                                    <p:animEffect transition="in" filter="fade">
                                      <p:cBhvr>
                                        <p:cTn id="11" dur="1000"/>
                                        <p:tgtEl>
                                          <p:spTgt spid="239619">
                                            <p:txEl>
                                              <p:pRg st="0" end="0"/>
                                            </p:txEl>
                                          </p:spTgt>
                                        </p:tgtEl>
                                      </p:cBhvr>
                                    </p:animEffect>
                                    <p:anim calcmode="lin" valueType="num">
                                      <p:cBhvr>
                                        <p:cTn id="12" dur="1000" fill="hold"/>
                                        <p:tgtEl>
                                          <p:spTgt spid="239619">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239619">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39619">
                                            <p:txEl>
                                              <p:pRg st="0" end="0"/>
                                            </p:txEl>
                                          </p:spTgt>
                                        </p:tgtEl>
                                        <p:attrNameLst>
                                          <p:attrName>ppt_y</p:attrName>
                                        </p:attrNameLst>
                                      </p:cBhvr>
                                      <p:tavLst>
                                        <p:tav tm="0">
                                          <p:val>
                                            <p:strVal val="#ppt_y-.03"/>
                                          </p:val>
                                        </p:tav>
                                        <p:tav tm="100000">
                                          <p:val>
                                            <p:strVal val="#ppt_y"/>
                                          </p:val>
                                        </p:tav>
                                      </p:tavLst>
                                    </p:anim>
                                  </p:childTnLst>
                                </p:cTn>
                              </p:par>
                            </p:childTnLst>
                          </p:cTn>
                        </p:par>
                        <p:par>
                          <p:cTn id="15" fill="hold" nodeType="afterGroup">
                            <p:stCondLst>
                              <p:cond delay="2000"/>
                            </p:stCondLst>
                            <p:childTnLst>
                              <p:par>
                                <p:cTn id="16" presetID="37" presetClass="entr" presetSubtype="0" fill="hold" nodeType="afterEffect">
                                  <p:stCondLst>
                                    <p:cond delay="1500"/>
                                  </p:stCondLst>
                                  <p:childTnLst>
                                    <p:set>
                                      <p:cBhvr>
                                        <p:cTn id="17" dur="1" fill="hold">
                                          <p:stCondLst>
                                            <p:cond delay="0"/>
                                          </p:stCondLst>
                                        </p:cTn>
                                        <p:tgtEl>
                                          <p:spTgt spid="239619">
                                            <p:txEl>
                                              <p:pRg st="1" end="1"/>
                                            </p:txEl>
                                          </p:spTgt>
                                        </p:tgtEl>
                                        <p:attrNameLst>
                                          <p:attrName>style.visibility</p:attrName>
                                        </p:attrNameLst>
                                      </p:cBhvr>
                                      <p:to>
                                        <p:strVal val="visible"/>
                                      </p:to>
                                    </p:set>
                                    <p:animEffect transition="in" filter="fade">
                                      <p:cBhvr>
                                        <p:cTn id="18" dur="1000"/>
                                        <p:tgtEl>
                                          <p:spTgt spid="239619">
                                            <p:txEl>
                                              <p:pRg st="1" end="1"/>
                                            </p:txEl>
                                          </p:spTgt>
                                        </p:tgtEl>
                                      </p:cBhvr>
                                    </p:animEffect>
                                    <p:anim calcmode="lin" valueType="num">
                                      <p:cBhvr>
                                        <p:cTn id="19" dur="1000" fill="hold"/>
                                        <p:tgtEl>
                                          <p:spTgt spid="239619">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239619">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9619">
                                            <p:txEl>
                                              <p:pRg st="1" end="1"/>
                                            </p:txEl>
                                          </p:spTgt>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4500"/>
                            </p:stCondLst>
                            <p:childTnLst>
                              <p:par>
                                <p:cTn id="23" presetID="37" presetClass="entr" presetSubtype="0" fill="hold" nodeType="afterEffect">
                                  <p:stCondLst>
                                    <p:cond delay="500"/>
                                  </p:stCondLst>
                                  <p:childTnLst>
                                    <p:set>
                                      <p:cBhvr>
                                        <p:cTn id="24" dur="1" fill="hold">
                                          <p:stCondLst>
                                            <p:cond delay="0"/>
                                          </p:stCondLst>
                                        </p:cTn>
                                        <p:tgtEl>
                                          <p:spTgt spid="239619">
                                            <p:txEl>
                                              <p:pRg st="2" end="2"/>
                                            </p:txEl>
                                          </p:spTgt>
                                        </p:tgtEl>
                                        <p:attrNameLst>
                                          <p:attrName>style.visibility</p:attrName>
                                        </p:attrNameLst>
                                      </p:cBhvr>
                                      <p:to>
                                        <p:strVal val="visible"/>
                                      </p:to>
                                    </p:set>
                                    <p:animEffect transition="in" filter="fade">
                                      <p:cBhvr>
                                        <p:cTn id="25" dur="1000"/>
                                        <p:tgtEl>
                                          <p:spTgt spid="239619">
                                            <p:txEl>
                                              <p:pRg st="2" end="2"/>
                                            </p:txEl>
                                          </p:spTgt>
                                        </p:tgtEl>
                                      </p:cBhvr>
                                    </p:animEffect>
                                    <p:anim calcmode="lin" valueType="num">
                                      <p:cBhvr>
                                        <p:cTn id="26" dur="1000" fill="hold"/>
                                        <p:tgtEl>
                                          <p:spTgt spid="239619">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39619">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39619">
                                            <p:txEl>
                                              <p:pRg st="2" end="2"/>
                                            </p:txEl>
                                          </p:spTgt>
                                        </p:tgtEl>
                                        <p:attrNameLst>
                                          <p:attrName>ppt_y</p:attrName>
                                        </p:attrNameLst>
                                      </p:cBhvr>
                                      <p:tavLst>
                                        <p:tav tm="0">
                                          <p:val>
                                            <p:strVal val="#ppt_y-.03"/>
                                          </p:val>
                                        </p:tav>
                                        <p:tav tm="100000">
                                          <p:val>
                                            <p:strVal val="#ppt_y"/>
                                          </p:val>
                                        </p:tav>
                                      </p:tavLst>
                                    </p:anim>
                                  </p:childTnLst>
                                </p:cTn>
                              </p:par>
                            </p:childTnLst>
                          </p:cTn>
                        </p:par>
                        <p:par>
                          <p:cTn id="29" fill="hold" nodeType="afterGroup">
                            <p:stCondLst>
                              <p:cond delay="6000"/>
                            </p:stCondLst>
                            <p:childTnLst>
                              <p:par>
                                <p:cTn id="30" presetID="37" presetClass="entr" presetSubtype="0" fill="hold" nodeType="afterEffect">
                                  <p:stCondLst>
                                    <p:cond delay="500"/>
                                  </p:stCondLst>
                                  <p:childTnLst>
                                    <p:set>
                                      <p:cBhvr>
                                        <p:cTn id="31" dur="1" fill="hold">
                                          <p:stCondLst>
                                            <p:cond delay="0"/>
                                          </p:stCondLst>
                                        </p:cTn>
                                        <p:tgtEl>
                                          <p:spTgt spid="239619">
                                            <p:txEl>
                                              <p:pRg st="3" end="3"/>
                                            </p:txEl>
                                          </p:spTgt>
                                        </p:tgtEl>
                                        <p:attrNameLst>
                                          <p:attrName>style.visibility</p:attrName>
                                        </p:attrNameLst>
                                      </p:cBhvr>
                                      <p:to>
                                        <p:strVal val="visible"/>
                                      </p:to>
                                    </p:set>
                                    <p:animEffect transition="in" filter="fade">
                                      <p:cBhvr>
                                        <p:cTn id="32" dur="1000"/>
                                        <p:tgtEl>
                                          <p:spTgt spid="239619">
                                            <p:txEl>
                                              <p:pRg st="3" end="3"/>
                                            </p:txEl>
                                          </p:spTgt>
                                        </p:tgtEl>
                                      </p:cBhvr>
                                    </p:animEffect>
                                    <p:anim calcmode="lin" valueType="num">
                                      <p:cBhvr>
                                        <p:cTn id="33" dur="1000" fill="hold"/>
                                        <p:tgtEl>
                                          <p:spTgt spid="239619">
                                            <p:txEl>
                                              <p:pRg st="3" end="3"/>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239619">
                                            <p:txEl>
                                              <p:pRg st="3" end="3"/>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3961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7" presetClass="entr" presetSubtype="0" fill="hold" nodeType="clickEffect">
                                  <p:stCondLst>
                                    <p:cond delay="0"/>
                                  </p:stCondLst>
                                  <p:childTnLst>
                                    <p:set>
                                      <p:cBhvr>
                                        <p:cTn id="39" dur="1" fill="hold">
                                          <p:stCondLst>
                                            <p:cond delay="0"/>
                                          </p:stCondLst>
                                        </p:cTn>
                                        <p:tgtEl>
                                          <p:spTgt spid="239619">
                                            <p:txEl>
                                              <p:pRg st="5" end="5"/>
                                            </p:txEl>
                                          </p:spTgt>
                                        </p:tgtEl>
                                        <p:attrNameLst>
                                          <p:attrName>style.visibility</p:attrName>
                                        </p:attrNameLst>
                                      </p:cBhvr>
                                      <p:to>
                                        <p:strVal val="visible"/>
                                      </p:to>
                                    </p:set>
                                    <p:animEffect transition="in" filter="fade">
                                      <p:cBhvr>
                                        <p:cTn id="40" dur="1000"/>
                                        <p:tgtEl>
                                          <p:spTgt spid="239619">
                                            <p:txEl>
                                              <p:pRg st="5" end="5"/>
                                            </p:txEl>
                                          </p:spTgt>
                                        </p:tgtEl>
                                      </p:cBhvr>
                                    </p:animEffect>
                                    <p:anim calcmode="lin" valueType="num">
                                      <p:cBhvr>
                                        <p:cTn id="41" dur="1000" fill="hold"/>
                                        <p:tgtEl>
                                          <p:spTgt spid="239619">
                                            <p:txEl>
                                              <p:pRg st="5" end="5"/>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239619">
                                            <p:txEl>
                                              <p:pRg st="5" end="5"/>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39619">
                                            <p:txEl>
                                              <p:pRg st="5" end="5"/>
                                            </p:txEl>
                                          </p:spTgt>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239619">
                                            <p:txEl>
                                              <p:pRg st="4" end="4"/>
                                            </p:txEl>
                                          </p:spTgt>
                                        </p:tgtEl>
                                        <p:attrNameLst>
                                          <p:attrName>style.visibility</p:attrName>
                                        </p:attrNameLst>
                                      </p:cBhvr>
                                      <p:to>
                                        <p:strVal val="visible"/>
                                      </p:to>
                                    </p:set>
                                    <p:animEffect transition="in" filter="fade">
                                      <p:cBhvr>
                                        <p:cTn id="46" dur="1000"/>
                                        <p:tgtEl>
                                          <p:spTgt spid="239619">
                                            <p:txEl>
                                              <p:pRg st="4" end="4"/>
                                            </p:txEl>
                                          </p:spTgt>
                                        </p:tgtEl>
                                      </p:cBhvr>
                                    </p:animEffect>
                                    <p:anim calcmode="lin" valueType="num">
                                      <p:cBhvr>
                                        <p:cTn id="47" dur="1000" fill="hold"/>
                                        <p:tgtEl>
                                          <p:spTgt spid="239619">
                                            <p:txEl>
                                              <p:pRg st="4" end="4"/>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239619">
                                            <p:txEl>
                                              <p:pRg st="4" end="4"/>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39619">
                                            <p:txEl>
                                              <p:pRg st="4" end="4"/>
                                            </p:txEl>
                                          </p:spTgt>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239619">
                                            <p:txEl>
                                              <p:pRg st="6" end="6"/>
                                            </p:txEl>
                                          </p:spTgt>
                                        </p:tgtEl>
                                        <p:attrNameLst>
                                          <p:attrName>style.visibility</p:attrName>
                                        </p:attrNameLst>
                                      </p:cBhvr>
                                      <p:to>
                                        <p:strVal val="visible"/>
                                      </p:to>
                                    </p:set>
                                    <p:animEffect transition="in" filter="fade">
                                      <p:cBhvr>
                                        <p:cTn id="52" dur="1000"/>
                                        <p:tgtEl>
                                          <p:spTgt spid="239619">
                                            <p:txEl>
                                              <p:pRg st="6" end="6"/>
                                            </p:txEl>
                                          </p:spTgt>
                                        </p:tgtEl>
                                      </p:cBhvr>
                                    </p:animEffect>
                                    <p:anim calcmode="lin" valueType="num">
                                      <p:cBhvr>
                                        <p:cTn id="53" dur="1000" fill="hold"/>
                                        <p:tgtEl>
                                          <p:spTgt spid="239619">
                                            <p:txEl>
                                              <p:pRg st="6" end="6"/>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239619">
                                            <p:txEl>
                                              <p:pRg st="6" end="6"/>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39619">
                                            <p:txEl>
                                              <p:pRg st="6" end="6"/>
                                            </p:txEl>
                                          </p:spTgt>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239619">
                                            <p:txEl>
                                              <p:pRg st="7" end="7"/>
                                            </p:txEl>
                                          </p:spTgt>
                                        </p:tgtEl>
                                        <p:attrNameLst>
                                          <p:attrName>style.visibility</p:attrName>
                                        </p:attrNameLst>
                                      </p:cBhvr>
                                      <p:to>
                                        <p:strVal val="visible"/>
                                      </p:to>
                                    </p:set>
                                    <p:animEffect transition="in" filter="fade">
                                      <p:cBhvr>
                                        <p:cTn id="58" dur="1000"/>
                                        <p:tgtEl>
                                          <p:spTgt spid="239619">
                                            <p:txEl>
                                              <p:pRg st="7" end="7"/>
                                            </p:txEl>
                                          </p:spTgt>
                                        </p:tgtEl>
                                      </p:cBhvr>
                                    </p:animEffect>
                                    <p:anim calcmode="lin" valueType="num">
                                      <p:cBhvr>
                                        <p:cTn id="59" dur="1000" fill="hold"/>
                                        <p:tgtEl>
                                          <p:spTgt spid="239619">
                                            <p:txEl>
                                              <p:pRg st="7" end="7"/>
                                            </p:txEl>
                                          </p:spTgt>
                                        </p:tgtEl>
                                        <p:attrNameLst>
                                          <p:attrName>ppt_x</p:attrName>
                                        </p:attrNameLst>
                                      </p:cBhvr>
                                      <p:tavLst>
                                        <p:tav tm="0">
                                          <p:val>
                                            <p:strVal val="#ppt_x"/>
                                          </p:val>
                                        </p:tav>
                                        <p:tav tm="100000">
                                          <p:val>
                                            <p:strVal val="#ppt_x"/>
                                          </p:val>
                                        </p:tav>
                                      </p:tavLst>
                                    </p:anim>
                                    <p:anim calcmode="lin" valueType="num">
                                      <p:cBhvr>
                                        <p:cTn id="60" dur="900" decel="100000" fill="hold"/>
                                        <p:tgtEl>
                                          <p:spTgt spid="239619">
                                            <p:txEl>
                                              <p:pRg st="7" end="7"/>
                                            </p:txEl>
                                          </p:spTgt>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9619">
                                            <p:txEl>
                                              <p:pRg st="7" end="7"/>
                                            </p:txEl>
                                          </p:spTgt>
                                        </p:tgtEl>
                                        <p:attrNameLst>
                                          <p:attrName>ppt_y</p:attrName>
                                        </p:attrNameLst>
                                      </p:cBhvr>
                                      <p:tavLst>
                                        <p:tav tm="0">
                                          <p:val>
                                            <p:strVal val="#ppt_y-.03"/>
                                          </p:val>
                                        </p:tav>
                                        <p:tav tm="100000">
                                          <p:val>
                                            <p:strVal val="#ppt_y"/>
                                          </p:val>
                                        </p:tav>
                                      </p:tavLst>
                                    </p:anim>
                                  </p:childTnLst>
                                </p:cTn>
                              </p:par>
                              <p:par>
                                <p:cTn id="62" presetID="37" presetClass="entr" presetSubtype="0" fill="hold" nodeType="withEffect">
                                  <p:stCondLst>
                                    <p:cond delay="0"/>
                                  </p:stCondLst>
                                  <p:childTnLst>
                                    <p:set>
                                      <p:cBhvr>
                                        <p:cTn id="63" dur="1" fill="hold">
                                          <p:stCondLst>
                                            <p:cond delay="0"/>
                                          </p:stCondLst>
                                        </p:cTn>
                                        <p:tgtEl>
                                          <p:spTgt spid="239619">
                                            <p:txEl>
                                              <p:pRg st="8" end="8"/>
                                            </p:txEl>
                                          </p:spTgt>
                                        </p:tgtEl>
                                        <p:attrNameLst>
                                          <p:attrName>style.visibility</p:attrName>
                                        </p:attrNameLst>
                                      </p:cBhvr>
                                      <p:to>
                                        <p:strVal val="visible"/>
                                      </p:to>
                                    </p:set>
                                    <p:animEffect transition="in" filter="fade">
                                      <p:cBhvr>
                                        <p:cTn id="64" dur="1000"/>
                                        <p:tgtEl>
                                          <p:spTgt spid="239619">
                                            <p:txEl>
                                              <p:pRg st="8" end="8"/>
                                            </p:txEl>
                                          </p:spTgt>
                                        </p:tgtEl>
                                      </p:cBhvr>
                                    </p:animEffect>
                                    <p:anim calcmode="lin" valueType="num">
                                      <p:cBhvr>
                                        <p:cTn id="65" dur="1000" fill="hold"/>
                                        <p:tgtEl>
                                          <p:spTgt spid="239619">
                                            <p:txEl>
                                              <p:pRg st="8" end="8"/>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239619">
                                            <p:txEl>
                                              <p:pRg st="8" end="8"/>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39619">
                                            <p:txEl>
                                              <p:pRg st="8" end="8"/>
                                            </p:txEl>
                                          </p:spTgt>
                                        </p:tgtEl>
                                        <p:attrNameLst>
                                          <p:attrName>ppt_y</p:attrName>
                                        </p:attrNameLst>
                                      </p:cBhvr>
                                      <p:tavLst>
                                        <p:tav tm="0">
                                          <p:val>
                                            <p:strVal val="#ppt_y-.03"/>
                                          </p:val>
                                        </p:tav>
                                        <p:tav tm="100000">
                                          <p:val>
                                            <p:strVal val="#ppt_y"/>
                                          </p:val>
                                        </p:tav>
                                      </p:tavLst>
                                    </p:anim>
                                  </p:childTnLst>
                                </p:cTn>
                              </p:par>
                              <p:par>
                                <p:cTn id="68" presetID="37" presetClass="entr" presetSubtype="0" fill="hold" nodeType="withEffect">
                                  <p:stCondLst>
                                    <p:cond delay="0"/>
                                  </p:stCondLst>
                                  <p:childTnLst>
                                    <p:set>
                                      <p:cBhvr>
                                        <p:cTn id="69" dur="1" fill="hold">
                                          <p:stCondLst>
                                            <p:cond delay="0"/>
                                          </p:stCondLst>
                                        </p:cTn>
                                        <p:tgtEl>
                                          <p:spTgt spid="239619">
                                            <p:txEl>
                                              <p:pRg st="9" end="9"/>
                                            </p:txEl>
                                          </p:spTgt>
                                        </p:tgtEl>
                                        <p:attrNameLst>
                                          <p:attrName>style.visibility</p:attrName>
                                        </p:attrNameLst>
                                      </p:cBhvr>
                                      <p:to>
                                        <p:strVal val="visible"/>
                                      </p:to>
                                    </p:set>
                                    <p:animEffect transition="in" filter="fade">
                                      <p:cBhvr>
                                        <p:cTn id="70" dur="1000"/>
                                        <p:tgtEl>
                                          <p:spTgt spid="239619">
                                            <p:txEl>
                                              <p:pRg st="9" end="9"/>
                                            </p:txEl>
                                          </p:spTgt>
                                        </p:tgtEl>
                                      </p:cBhvr>
                                    </p:animEffect>
                                    <p:anim calcmode="lin" valueType="num">
                                      <p:cBhvr>
                                        <p:cTn id="71" dur="1000" fill="hold"/>
                                        <p:tgtEl>
                                          <p:spTgt spid="239619">
                                            <p:txEl>
                                              <p:pRg st="9" end="9"/>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239619">
                                            <p:txEl>
                                              <p:pRg st="9" end="9"/>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39619">
                                            <p:txEl>
                                              <p:pRg st="9" end="9"/>
                                            </p:txEl>
                                          </p:spTgt>
                                        </p:tgtEl>
                                        <p:attrNameLst>
                                          <p:attrName>ppt_y</p:attrName>
                                        </p:attrNameLst>
                                      </p:cBhvr>
                                      <p:tavLst>
                                        <p:tav tm="0">
                                          <p:val>
                                            <p:strVal val="#ppt_y-.03"/>
                                          </p:val>
                                        </p:tav>
                                        <p:tav tm="100000">
                                          <p:val>
                                            <p:strVal val="#ppt_y"/>
                                          </p:val>
                                        </p:tav>
                                      </p:tavLst>
                                    </p:anim>
                                  </p:childTnLst>
                                </p:cTn>
                              </p:par>
                              <p:par>
                                <p:cTn id="74" presetID="37" presetClass="entr" presetSubtype="0" fill="hold" nodeType="withEffect">
                                  <p:stCondLst>
                                    <p:cond delay="0"/>
                                  </p:stCondLst>
                                  <p:childTnLst>
                                    <p:set>
                                      <p:cBhvr>
                                        <p:cTn id="75" dur="1" fill="hold">
                                          <p:stCondLst>
                                            <p:cond delay="0"/>
                                          </p:stCondLst>
                                        </p:cTn>
                                        <p:tgtEl>
                                          <p:spTgt spid="239619">
                                            <p:txEl>
                                              <p:pRg st="10" end="10"/>
                                            </p:txEl>
                                          </p:spTgt>
                                        </p:tgtEl>
                                        <p:attrNameLst>
                                          <p:attrName>style.visibility</p:attrName>
                                        </p:attrNameLst>
                                      </p:cBhvr>
                                      <p:to>
                                        <p:strVal val="visible"/>
                                      </p:to>
                                    </p:set>
                                    <p:animEffect transition="in" filter="fade">
                                      <p:cBhvr>
                                        <p:cTn id="76" dur="1000"/>
                                        <p:tgtEl>
                                          <p:spTgt spid="239619">
                                            <p:txEl>
                                              <p:pRg st="10" end="10"/>
                                            </p:txEl>
                                          </p:spTgt>
                                        </p:tgtEl>
                                      </p:cBhvr>
                                    </p:animEffect>
                                    <p:anim calcmode="lin" valueType="num">
                                      <p:cBhvr>
                                        <p:cTn id="77" dur="1000" fill="hold"/>
                                        <p:tgtEl>
                                          <p:spTgt spid="239619">
                                            <p:txEl>
                                              <p:pRg st="10" end="10"/>
                                            </p:txEl>
                                          </p:spTgt>
                                        </p:tgtEl>
                                        <p:attrNameLst>
                                          <p:attrName>ppt_x</p:attrName>
                                        </p:attrNameLst>
                                      </p:cBhvr>
                                      <p:tavLst>
                                        <p:tav tm="0">
                                          <p:val>
                                            <p:strVal val="#ppt_x"/>
                                          </p:val>
                                        </p:tav>
                                        <p:tav tm="100000">
                                          <p:val>
                                            <p:strVal val="#ppt_x"/>
                                          </p:val>
                                        </p:tav>
                                      </p:tavLst>
                                    </p:anim>
                                    <p:anim calcmode="lin" valueType="num">
                                      <p:cBhvr>
                                        <p:cTn id="78" dur="900" decel="100000" fill="hold"/>
                                        <p:tgtEl>
                                          <p:spTgt spid="239619">
                                            <p:txEl>
                                              <p:pRg st="10" end="10"/>
                                            </p:tx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9619">
                                            <p:txEl>
                                              <p:pRg st="10" end="10"/>
                                            </p:txEl>
                                          </p:spTgt>
                                        </p:tgtEl>
                                        <p:attrNameLst>
                                          <p:attrName>ppt_y</p:attrName>
                                        </p:attrNameLst>
                                      </p:cBhvr>
                                      <p:tavLst>
                                        <p:tav tm="0">
                                          <p:val>
                                            <p:strVal val="#ppt_y-.03"/>
                                          </p:val>
                                        </p:tav>
                                        <p:tav tm="100000">
                                          <p:val>
                                            <p:strVal val="#ppt_y"/>
                                          </p:val>
                                        </p:tav>
                                      </p:tavLst>
                                    </p:anim>
                                  </p:childTnLst>
                                </p:cTn>
                              </p:par>
                              <p:par>
                                <p:cTn id="80" presetID="37" presetClass="entr" presetSubtype="0" fill="hold" nodeType="withEffect">
                                  <p:stCondLst>
                                    <p:cond delay="0"/>
                                  </p:stCondLst>
                                  <p:childTnLst>
                                    <p:set>
                                      <p:cBhvr>
                                        <p:cTn id="81" dur="1" fill="hold">
                                          <p:stCondLst>
                                            <p:cond delay="0"/>
                                          </p:stCondLst>
                                        </p:cTn>
                                        <p:tgtEl>
                                          <p:spTgt spid="239619">
                                            <p:txEl>
                                              <p:pRg st="11" end="11"/>
                                            </p:txEl>
                                          </p:spTgt>
                                        </p:tgtEl>
                                        <p:attrNameLst>
                                          <p:attrName>style.visibility</p:attrName>
                                        </p:attrNameLst>
                                      </p:cBhvr>
                                      <p:to>
                                        <p:strVal val="visible"/>
                                      </p:to>
                                    </p:set>
                                    <p:animEffect transition="in" filter="fade">
                                      <p:cBhvr>
                                        <p:cTn id="82" dur="1000"/>
                                        <p:tgtEl>
                                          <p:spTgt spid="239619">
                                            <p:txEl>
                                              <p:pRg st="11" end="11"/>
                                            </p:txEl>
                                          </p:spTgt>
                                        </p:tgtEl>
                                      </p:cBhvr>
                                    </p:animEffect>
                                    <p:anim calcmode="lin" valueType="num">
                                      <p:cBhvr>
                                        <p:cTn id="83" dur="1000" fill="hold"/>
                                        <p:tgtEl>
                                          <p:spTgt spid="239619">
                                            <p:txEl>
                                              <p:pRg st="11" end="11"/>
                                            </p:txEl>
                                          </p:spTgt>
                                        </p:tgtEl>
                                        <p:attrNameLst>
                                          <p:attrName>ppt_x</p:attrName>
                                        </p:attrNameLst>
                                      </p:cBhvr>
                                      <p:tavLst>
                                        <p:tav tm="0">
                                          <p:val>
                                            <p:strVal val="#ppt_x"/>
                                          </p:val>
                                        </p:tav>
                                        <p:tav tm="100000">
                                          <p:val>
                                            <p:strVal val="#ppt_x"/>
                                          </p:val>
                                        </p:tav>
                                      </p:tavLst>
                                    </p:anim>
                                    <p:anim calcmode="lin" valueType="num">
                                      <p:cBhvr>
                                        <p:cTn id="84" dur="900" decel="100000" fill="hold"/>
                                        <p:tgtEl>
                                          <p:spTgt spid="239619">
                                            <p:txEl>
                                              <p:pRg st="11" end="11"/>
                                            </p:tx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39619">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6"/>
          <p:cNvSpPr>
            <a:spLocks noGrp="1" noChangeArrowheads="1"/>
          </p:cNvSpPr>
          <p:nvPr>
            <p:ph type="sldNum" sz="quarter" idx="12"/>
          </p:nvPr>
        </p:nvSpPr>
        <p:spPr/>
        <p:txBody>
          <a:bodyPr/>
          <a:lstStyle/>
          <a:p>
            <a:pPr>
              <a:defRPr/>
            </a:pPr>
            <a:fld id="{0F4F3D5E-4812-4B3D-B4F8-F0CECC040044}" type="slidenum">
              <a:rPr lang="en-US"/>
              <a:pPr>
                <a:defRPr/>
              </a:pPr>
              <a:t>16</a:t>
            </a:fld>
            <a:endParaRPr lang="en-US"/>
          </a:p>
        </p:txBody>
      </p:sp>
      <p:sp>
        <p:nvSpPr>
          <p:cNvPr id="359426" name="Rectangle 2"/>
          <p:cNvSpPr>
            <a:spLocks noGrp="1" noChangeArrowheads="1"/>
          </p:cNvSpPr>
          <p:nvPr>
            <p:ph type="ctrTitle"/>
          </p:nvPr>
        </p:nvSpPr>
        <p:spPr>
          <a:xfrm>
            <a:off x="0" y="0"/>
            <a:ext cx="9144000" cy="914400"/>
          </a:xfrm>
        </p:spPr>
        <p:txBody>
          <a:bodyPr/>
          <a:lstStyle/>
          <a:p>
            <a:pPr eaLnBrk="1" hangingPunct="1">
              <a:defRPr/>
            </a:pPr>
            <a:r>
              <a:rPr lang="en-US" sz="1800" b="1" smtClean="0">
                <a:solidFill>
                  <a:schemeClr val="hlink"/>
                </a:solidFill>
              </a:rPr>
              <a:t>CLICKERS:</a:t>
            </a:r>
            <a:r>
              <a:rPr lang="en-US" sz="4000" b="1" smtClean="0">
                <a:solidFill>
                  <a:schemeClr val="tx1"/>
                </a:solidFill>
              </a:rPr>
              <a:t/>
            </a:r>
            <a:br>
              <a:rPr lang="en-US" sz="4000" b="1" smtClean="0">
                <a:solidFill>
                  <a:schemeClr val="tx1"/>
                </a:solidFill>
              </a:rPr>
            </a:br>
            <a:r>
              <a:rPr lang="en-US" sz="4000" b="1" smtClean="0">
                <a:solidFill>
                  <a:schemeClr val="tx1"/>
                </a:solidFill>
              </a:rPr>
              <a:t> </a:t>
            </a:r>
            <a:r>
              <a:rPr lang="en-US" sz="3200" b="1" smtClean="0">
                <a:solidFill>
                  <a:srgbClr val="FFFF00"/>
                </a:solidFill>
              </a:rPr>
              <a:t>Which is the properly phrased “I message”</a:t>
            </a:r>
            <a:r>
              <a:rPr lang="en-US" sz="3200" b="1" smtClean="0">
                <a:solidFill>
                  <a:srgbClr val="FC041C"/>
                </a:solidFill>
              </a:rPr>
              <a:t>?</a:t>
            </a:r>
            <a:endParaRPr lang="en-US" sz="3200" smtClean="0">
              <a:solidFill>
                <a:srgbClr val="FC041C"/>
              </a:solidFill>
            </a:endParaRPr>
          </a:p>
        </p:txBody>
      </p:sp>
      <p:sp>
        <p:nvSpPr>
          <p:cNvPr id="359427" name="Rectangle 3"/>
          <p:cNvSpPr>
            <a:spLocks noGrp="1" noChangeArrowheads="1"/>
          </p:cNvSpPr>
          <p:nvPr>
            <p:ph type="subTitle" idx="1"/>
          </p:nvPr>
        </p:nvSpPr>
        <p:spPr>
          <a:xfrm>
            <a:off x="0" y="1524000"/>
            <a:ext cx="8991600" cy="5334000"/>
          </a:xfrm>
        </p:spPr>
        <p:txBody>
          <a:bodyPr/>
          <a:lstStyle/>
          <a:p>
            <a:pPr marL="609600" indent="-609600" algn="l" eaLnBrk="1" hangingPunct="1">
              <a:lnSpc>
                <a:spcPct val="90000"/>
              </a:lnSpc>
              <a:buFontTx/>
              <a:buNone/>
              <a:defRPr/>
            </a:pPr>
            <a:r>
              <a:rPr lang="en-US" sz="2400" b="1" smtClean="0">
                <a:solidFill>
                  <a:srgbClr val="FFFFCC"/>
                </a:solidFill>
                <a:latin typeface="Comic Sans MS" pitchFamily="66" charset="0"/>
              </a:rPr>
              <a:t>	(</a:t>
            </a:r>
            <a:r>
              <a:rPr lang="en-US" sz="2400" b="1" i="1" smtClean="0">
                <a:solidFill>
                  <a:srgbClr val="FFFFCC"/>
                </a:solidFill>
                <a:latin typeface="Comic Sans MS" pitchFamily="66" charset="0"/>
              </a:rPr>
              <a:t>Eye brows</a:t>
            </a:r>
            <a:r>
              <a:rPr lang="en-US" sz="2400" b="1" smtClean="0">
                <a:solidFill>
                  <a:srgbClr val="FFFFCC"/>
                </a:solidFill>
                <a:latin typeface="Comic Sans MS" pitchFamily="66" charset="0"/>
              </a:rPr>
              <a:t> through my lesson plan before each class)</a:t>
            </a:r>
          </a:p>
          <a:p>
            <a:pPr marL="609600" indent="-609600" algn="l" eaLnBrk="1" hangingPunct="1">
              <a:lnSpc>
                <a:spcPct val="90000"/>
              </a:lnSpc>
              <a:buFontTx/>
              <a:buAutoNum type="arabicPeriod"/>
              <a:defRPr/>
            </a:pPr>
            <a:r>
              <a:rPr lang="en-US" sz="3200" b="1" smtClean="0"/>
              <a:t>“I get upset when you treat others badly.”</a:t>
            </a:r>
          </a:p>
          <a:p>
            <a:pPr marL="609600" indent="-609600" algn="l" eaLnBrk="1" hangingPunct="1">
              <a:lnSpc>
                <a:spcPct val="90000"/>
              </a:lnSpc>
              <a:buFontTx/>
              <a:buAutoNum type="arabicPeriod"/>
              <a:defRPr/>
            </a:pPr>
            <a:r>
              <a:rPr lang="en-US" sz="3200" b="1" smtClean="0"/>
              <a:t>“I need for all of my students to be sitting 	criss-cross applesauce.”</a:t>
            </a:r>
          </a:p>
          <a:p>
            <a:pPr marL="609600" indent="-609600" algn="l" eaLnBrk="1" hangingPunct="1">
              <a:lnSpc>
                <a:spcPct val="90000"/>
              </a:lnSpc>
              <a:buFontTx/>
              <a:buAutoNum type="arabicPeriod"/>
              <a:defRPr/>
            </a:pPr>
            <a:r>
              <a:rPr lang="en-US" sz="3200" b="1" smtClean="0"/>
              <a:t>“I’m unable to teach when you’re so 	noisy.”</a:t>
            </a:r>
          </a:p>
          <a:p>
            <a:pPr marL="609600" indent="-609600" algn="l" eaLnBrk="1" hangingPunct="1">
              <a:lnSpc>
                <a:spcPct val="90000"/>
              </a:lnSpc>
              <a:buFontTx/>
              <a:buAutoNum type="arabicPeriod"/>
              <a:defRPr/>
            </a:pPr>
            <a:r>
              <a:rPr lang="en-US" sz="3200" b="1" smtClean="0"/>
              <a:t>“I’m disappointed to see that you’re out of 	your seat again.”</a:t>
            </a:r>
          </a:p>
          <a:p>
            <a:pPr marL="609600" indent="-609600" algn="l" eaLnBrk="1" hangingPunct="1">
              <a:lnSpc>
                <a:spcPct val="90000"/>
              </a:lnSpc>
              <a:buFontTx/>
              <a:buAutoNum type="arabicPeriod"/>
              <a:defRPr/>
            </a:pPr>
            <a:r>
              <a:rPr lang="en-US" sz="3200" b="1" smtClean="0"/>
              <a:t>All of the above</a:t>
            </a:r>
            <a:r>
              <a:rPr lang="en-US" b="1" smtClean="0"/>
              <a:t> </a:t>
            </a:r>
            <a:r>
              <a:rPr lang="en-US" sz="2800" b="1" smtClean="0"/>
              <a:t>(numbered)</a:t>
            </a:r>
            <a:r>
              <a:rPr lang="en-US" b="1" smtClean="0"/>
              <a:t> </a:t>
            </a:r>
            <a:r>
              <a:rPr lang="en-US" sz="3200" b="1" smtClean="0"/>
              <a:t>statements are 	properly phrased “</a:t>
            </a:r>
            <a:r>
              <a:rPr lang="en-US" sz="3200" b="1" i="1" smtClean="0"/>
              <a:t>I messages</a:t>
            </a:r>
            <a:r>
              <a:rPr lang="en-US" sz="3200" b="1" smtClean="0"/>
              <a:t>”</a:t>
            </a:r>
            <a:r>
              <a:rPr lang="en-US" sz="3200" b="1" smtClean="0">
                <a:solidFill>
                  <a:srgbClr val="66FF66"/>
                </a:solidFill>
              </a:rPr>
              <a:t>.</a:t>
            </a:r>
            <a:endParaRPr lang="en-US" sz="2800" b="1" smtClean="0">
              <a:solidFill>
                <a:schemeClr val="hlink"/>
              </a:solidFill>
            </a:endParaRPr>
          </a:p>
        </p:txBody>
      </p:sp>
      <p:pic>
        <p:nvPicPr>
          <p:cNvPr id="359428" name="Picture 4" descr="MovingEyeball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18288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9426"/>
                                        </p:tgtEl>
                                        <p:attrNameLst>
                                          <p:attrName>style.visibility</p:attrName>
                                        </p:attrNameLst>
                                      </p:cBhvr>
                                      <p:to>
                                        <p:strVal val="visible"/>
                                      </p:to>
                                    </p:set>
                                    <p:animEffect transition="in" filter="dissolve">
                                      <p:cBhvr>
                                        <p:cTn id="7" dur="500"/>
                                        <p:tgtEl>
                                          <p:spTgt spid="359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359427">
                                            <p:txEl>
                                              <p:pRg st="1" end="1"/>
                                            </p:txEl>
                                          </p:spTgt>
                                        </p:tgtEl>
                                        <p:attrNameLst>
                                          <p:attrName>style.visibility</p:attrName>
                                        </p:attrNameLst>
                                      </p:cBhvr>
                                      <p:to>
                                        <p:strVal val="visible"/>
                                      </p:to>
                                    </p:set>
                                    <p:anim calcmode="lin" valueType="num">
                                      <p:cBhvr>
                                        <p:cTn id="12" dur="1000" decel="50000" fill="hold">
                                          <p:stCondLst>
                                            <p:cond delay="0"/>
                                          </p:stCondLst>
                                        </p:cTn>
                                        <p:tgtEl>
                                          <p:spTgt spid="359427">
                                            <p:txEl>
                                              <p:pRg st="1" end="1"/>
                                            </p:txEl>
                                          </p:spTgt>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359427">
                                            <p:txEl>
                                              <p:pRg st="1" end="1"/>
                                            </p:txEl>
                                          </p:spTgt>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359427">
                                            <p:txEl>
                                              <p:pRg st="1" end="1"/>
                                            </p:txEl>
                                          </p:spTgt>
                                        </p:tgtEl>
                                        <p:attrNameLst>
                                          <p:attrName>ppt_w</p:attrName>
                                        </p:attrNameLst>
                                      </p:cBhvr>
                                      <p:tavLst>
                                        <p:tav tm="0">
                                          <p:val>
                                            <p:strVal val="#ppt_w*.05"/>
                                          </p:val>
                                        </p:tav>
                                        <p:tav tm="100000">
                                          <p:val>
                                            <p:strVal val="#ppt_w"/>
                                          </p:val>
                                        </p:tav>
                                      </p:tavLst>
                                    </p:anim>
                                    <p:anim calcmode="lin" valueType="num">
                                      <p:cBhvr>
                                        <p:cTn id="15" dur="2000" fill="hold"/>
                                        <p:tgtEl>
                                          <p:spTgt spid="359427">
                                            <p:txEl>
                                              <p:pRg st="1" end="1"/>
                                            </p:txEl>
                                          </p:spTgt>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359427">
                                            <p:txEl>
                                              <p:pRg st="1" end="1"/>
                                            </p:txEl>
                                          </p:spTgt>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359427">
                                            <p:txEl>
                                              <p:pRg st="1" end="1"/>
                                            </p:txEl>
                                          </p:spTgt>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359427">
                                            <p:txEl>
                                              <p:pRg st="1" end="1"/>
                                            </p:txEl>
                                          </p:spTgt>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359427">
                                            <p:txEl>
                                              <p:pRg st="1" end="1"/>
                                            </p:txEl>
                                          </p:spTgt>
                                        </p:tgtEl>
                                      </p:cBhvr>
                                    </p:animEffect>
                                  </p:childTnLst>
                                </p:cTn>
                              </p:par>
                              <p:par>
                                <p:cTn id="20" presetID="25" presetClass="entr" presetSubtype="0" fill="hold" nodeType="withEffect">
                                  <p:stCondLst>
                                    <p:cond delay="0"/>
                                  </p:stCondLst>
                                  <p:childTnLst>
                                    <p:set>
                                      <p:cBhvr>
                                        <p:cTn id="21" dur="1" fill="hold">
                                          <p:stCondLst>
                                            <p:cond delay="0"/>
                                          </p:stCondLst>
                                        </p:cTn>
                                        <p:tgtEl>
                                          <p:spTgt spid="359427">
                                            <p:txEl>
                                              <p:pRg st="2" end="2"/>
                                            </p:txEl>
                                          </p:spTgt>
                                        </p:tgtEl>
                                        <p:attrNameLst>
                                          <p:attrName>style.visibility</p:attrName>
                                        </p:attrNameLst>
                                      </p:cBhvr>
                                      <p:to>
                                        <p:strVal val="visible"/>
                                      </p:to>
                                    </p:set>
                                    <p:anim calcmode="lin" valueType="num">
                                      <p:cBhvr>
                                        <p:cTn id="22" dur="1000" decel="50000" fill="hold">
                                          <p:stCondLst>
                                            <p:cond delay="0"/>
                                          </p:stCondLst>
                                        </p:cTn>
                                        <p:tgtEl>
                                          <p:spTgt spid="359427">
                                            <p:txEl>
                                              <p:pRg st="2" end="2"/>
                                            </p:txEl>
                                          </p:spTgt>
                                        </p:tgtEl>
                                        <p:attrNameLst>
                                          <p:attrName>style.rotation</p:attrName>
                                        </p:attrNameLst>
                                      </p:cBhvr>
                                      <p:tavLst>
                                        <p:tav tm="0">
                                          <p:val>
                                            <p:fltVal val="-90"/>
                                          </p:val>
                                        </p:tav>
                                        <p:tav tm="100000">
                                          <p:val>
                                            <p:fltVal val="0"/>
                                          </p:val>
                                        </p:tav>
                                      </p:tavLst>
                                    </p:anim>
                                    <p:anim calcmode="lin" valueType="num">
                                      <p:cBhvr>
                                        <p:cTn id="23" dur="1000" decel="50000" fill="hold">
                                          <p:stCondLst>
                                            <p:cond delay="0"/>
                                          </p:stCondLst>
                                        </p:cTn>
                                        <p:tgtEl>
                                          <p:spTgt spid="359427">
                                            <p:txEl>
                                              <p:pRg st="2" end="2"/>
                                            </p:txEl>
                                          </p:spTgt>
                                        </p:tgtEl>
                                        <p:attrNameLst>
                                          <p:attrName>ppt_w</p:attrName>
                                        </p:attrNameLst>
                                      </p:cBhvr>
                                      <p:tavLst>
                                        <p:tav tm="0">
                                          <p:val>
                                            <p:strVal val="#ppt_w"/>
                                          </p:val>
                                        </p:tav>
                                        <p:tav tm="100000">
                                          <p:val>
                                            <p:strVal val="#ppt_w*.05"/>
                                          </p:val>
                                        </p:tav>
                                      </p:tavLst>
                                    </p:anim>
                                    <p:anim calcmode="lin" valueType="num">
                                      <p:cBhvr>
                                        <p:cTn id="24" dur="1000" accel="50000" fill="hold">
                                          <p:stCondLst>
                                            <p:cond delay="1000"/>
                                          </p:stCondLst>
                                        </p:cTn>
                                        <p:tgtEl>
                                          <p:spTgt spid="359427">
                                            <p:txEl>
                                              <p:pRg st="2" end="2"/>
                                            </p:txEl>
                                          </p:spTgt>
                                        </p:tgtEl>
                                        <p:attrNameLst>
                                          <p:attrName>ppt_w</p:attrName>
                                        </p:attrNameLst>
                                      </p:cBhvr>
                                      <p:tavLst>
                                        <p:tav tm="0">
                                          <p:val>
                                            <p:strVal val="#ppt_w*.05"/>
                                          </p:val>
                                        </p:tav>
                                        <p:tav tm="100000">
                                          <p:val>
                                            <p:strVal val="#ppt_w"/>
                                          </p:val>
                                        </p:tav>
                                      </p:tavLst>
                                    </p:anim>
                                    <p:anim calcmode="lin" valueType="num">
                                      <p:cBhvr>
                                        <p:cTn id="25" dur="2000" fill="hold"/>
                                        <p:tgtEl>
                                          <p:spTgt spid="359427">
                                            <p:txEl>
                                              <p:pRg st="2" end="2"/>
                                            </p:txEl>
                                          </p:spTgt>
                                        </p:tgtEl>
                                        <p:attrNameLst>
                                          <p:attrName>ppt_h</p:attrName>
                                        </p:attrNameLst>
                                      </p:cBhvr>
                                      <p:tavLst>
                                        <p:tav tm="0">
                                          <p:val>
                                            <p:strVal val="#ppt_h"/>
                                          </p:val>
                                        </p:tav>
                                        <p:tav tm="100000">
                                          <p:val>
                                            <p:strVal val="#ppt_h"/>
                                          </p:val>
                                        </p:tav>
                                      </p:tavLst>
                                    </p:anim>
                                    <p:anim calcmode="lin" valueType="num">
                                      <p:cBhvr>
                                        <p:cTn id="26" dur="1000" decel="50000" fill="hold">
                                          <p:stCondLst>
                                            <p:cond delay="0"/>
                                          </p:stCondLst>
                                        </p:cTn>
                                        <p:tgtEl>
                                          <p:spTgt spid="359427">
                                            <p:txEl>
                                              <p:pRg st="2" end="2"/>
                                            </p:txEl>
                                          </p:spTgt>
                                        </p:tgtEl>
                                        <p:attrNameLst>
                                          <p:attrName>ppt_x</p:attrName>
                                        </p:attrNameLst>
                                      </p:cBhvr>
                                      <p:tavLst>
                                        <p:tav tm="0">
                                          <p:val>
                                            <p:strVal val="#ppt_x+.4"/>
                                          </p:val>
                                        </p:tav>
                                        <p:tav tm="100000">
                                          <p:val>
                                            <p:strVal val="#ppt_x"/>
                                          </p:val>
                                        </p:tav>
                                      </p:tavLst>
                                    </p:anim>
                                    <p:anim calcmode="lin" valueType="num">
                                      <p:cBhvr>
                                        <p:cTn id="27" dur="1000" decel="50000" fill="hold">
                                          <p:stCondLst>
                                            <p:cond delay="0"/>
                                          </p:stCondLst>
                                        </p:cTn>
                                        <p:tgtEl>
                                          <p:spTgt spid="359427">
                                            <p:txEl>
                                              <p:pRg st="2" end="2"/>
                                            </p:txEl>
                                          </p:spTgt>
                                        </p:tgtEl>
                                        <p:attrNameLst>
                                          <p:attrName>ppt_y</p:attrName>
                                        </p:attrNameLst>
                                      </p:cBhvr>
                                      <p:tavLst>
                                        <p:tav tm="0">
                                          <p:val>
                                            <p:strVal val="#ppt_y-.2"/>
                                          </p:val>
                                        </p:tav>
                                        <p:tav tm="100000">
                                          <p:val>
                                            <p:strVal val="#ppt_y+.1"/>
                                          </p:val>
                                        </p:tav>
                                      </p:tavLst>
                                    </p:anim>
                                    <p:anim calcmode="lin" valueType="num">
                                      <p:cBhvr>
                                        <p:cTn id="28" dur="1000" accel="50000" fill="hold">
                                          <p:stCondLst>
                                            <p:cond delay="1000"/>
                                          </p:stCondLst>
                                        </p:cTn>
                                        <p:tgtEl>
                                          <p:spTgt spid="359427">
                                            <p:txEl>
                                              <p:pRg st="2" end="2"/>
                                            </p:txEl>
                                          </p:spTgt>
                                        </p:tgtEl>
                                        <p:attrNameLst>
                                          <p:attrName>ppt_y</p:attrName>
                                        </p:attrNameLst>
                                      </p:cBhvr>
                                      <p:tavLst>
                                        <p:tav tm="0">
                                          <p:val>
                                            <p:strVal val="#ppt_y+.1"/>
                                          </p:val>
                                        </p:tav>
                                        <p:tav tm="100000">
                                          <p:val>
                                            <p:strVal val="#ppt_y"/>
                                          </p:val>
                                        </p:tav>
                                      </p:tavLst>
                                    </p:anim>
                                    <p:animEffect transition="in" filter="fade">
                                      <p:cBhvr>
                                        <p:cTn id="29" dur="2000" decel="50000">
                                          <p:stCondLst>
                                            <p:cond delay="0"/>
                                          </p:stCondLst>
                                        </p:cTn>
                                        <p:tgtEl>
                                          <p:spTgt spid="359427">
                                            <p:txEl>
                                              <p:pRg st="2" end="2"/>
                                            </p:txEl>
                                          </p:spTgt>
                                        </p:tgtEl>
                                      </p:cBhvr>
                                    </p:animEffect>
                                  </p:childTnLst>
                                </p:cTn>
                              </p:par>
                              <p:par>
                                <p:cTn id="30" presetID="25" presetClass="entr" presetSubtype="0" fill="hold" nodeType="withEffect">
                                  <p:stCondLst>
                                    <p:cond delay="0"/>
                                  </p:stCondLst>
                                  <p:childTnLst>
                                    <p:set>
                                      <p:cBhvr>
                                        <p:cTn id="31" dur="1" fill="hold">
                                          <p:stCondLst>
                                            <p:cond delay="0"/>
                                          </p:stCondLst>
                                        </p:cTn>
                                        <p:tgtEl>
                                          <p:spTgt spid="359427">
                                            <p:txEl>
                                              <p:pRg st="3" end="3"/>
                                            </p:txEl>
                                          </p:spTgt>
                                        </p:tgtEl>
                                        <p:attrNameLst>
                                          <p:attrName>style.visibility</p:attrName>
                                        </p:attrNameLst>
                                      </p:cBhvr>
                                      <p:to>
                                        <p:strVal val="visible"/>
                                      </p:to>
                                    </p:set>
                                    <p:anim calcmode="lin" valueType="num">
                                      <p:cBhvr>
                                        <p:cTn id="32" dur="1000" decel="50000" fill="hold">
                                          <p:stCondLst>
                                            <p:cond delay="0"/>
                                          </p:stCondLst>
                                        </p:cTn>
                                        <p:tgtEl>
                                          <p:spTgt spid="359427">
                                            <p:txEl>
                                              <p:pRg st="3" end="3"/>
                                            </p:txEl>
                                          </p:spTgt>
                                        </p:tgtEl>
                                        <p:attrNameLst>
                                          <p:attrName>style.rotation</p:attrName>
                                        </p:attrNameLst>
                                      </p:cBhvr>
                                      <p:tavLst>
                                        <p:tav tm="0">
                                          <p:val>
                                            <p:fltVal val="-90"/>
                                          </p:val>
                                        </p:tav>
                                        <p:tav tm="100000">
                                          <p:val>
                                            <p:fltVal val="0"/>
                                          </p:val>
                                        </p:tav>
                                      </p:tavLst>
                                    </p:anim>
                                    <p:anim calcmode="lin" valueType="num">
                                      <p:cBhvr>
                                        <p:cTn id="33" dur="1000" decel="50000" fill="hold">
                                          <p:stCondLst>
                                            <p:cond delay="0"/>
                                          </p:stCondLst>
                                        </p:cTn>
                                        <p:tgtEl>
                                          <p:spTgt spid="359427">
                                            <p:txEl>
                                              <p:pRg st="3" end="3"/>
                                            </p:txEl>
                                          </p:spTgt>
                                        </p:tgtEl>
                                        <p:attrNameLst>
                                          <p:attrName>ppt_w</p:attrName>
                                        </p:attrNameLst>
                                      </p:cBhvr>
                                      <p:tavLst>
                                        <p:tav tm="0">
                                          <p:val>
                                            <p:strVal val="#ppt_w"/>
                                          </p:val>
                                        </p:tav>
                                        <p:tav tm="100000">
                                          <p:val>
                                            <p:strVal val="#ppt_w*.05"/>
                                          </p:val>
                                        </p:tav>
                                      </p:tavLst>
                                    </p:anim>
                                    <p:anim calcmode="lin" valueType="num">
                                      <p:cBhvr>
                                        <p:cTn id="34" dur="1000" accel="50000" fill="hold">
                                          <p:stCondLst>
                                            <p:cond delay="1000"/>
                                          </p:stCondLst>
                                        </p:cTn>
                                        <p:tgtEl>
                                          <p:spTgt spid="359427">
                                            <p:txEl>
                                              <p:pRg st="3" end="3"/>
                                            </p:txEl>
                                          </p:spTgt>
                                        </p:tgtEl>
                                        <p:attrNameLst>
                                          <p:attrName>ppt_w</p:attrName>
                                        </p:attrNameLst>
                                      </p:cBhvr>
                                      <p:tavLst>
                                        <p:tav tm="0">
                                          <p:val>
                                            <p:strVal val="#ppt_w*.05"/>
                                          </p:val>
                                        </p:tav>
                                        <p:tav tm="100000">
                                          <p:val>
                                            <p:strVal val="#ppt_w"/>
                                          </p:val>
                                        </p:tav>
                                      </p:tavLst>
                                    </p:anim>
                                    <p:anim calcmode="lin" valueType="num">
                                      <p:cBhvr>
                                        <p:cTn id="35" dur="2000" fill="hold"/>
                                        <p:tgtEl>
                                          <p:spTgt spid="359427">
                                            <p:txEl>
                                              <p:pRg st="3" end="3"/>
                                            </p:txEl>
                                          </p:spTgt>
                                        </p:tgtEl>
                                        <p:attrNameLst>
                                          <p:attrName>ppt_h</p:attrName>
                                        </p:attrNameLst>
                                      </p:cBhvr>
                                      <p:tavLst>
                                        <p:tav tm="0">
                                          <p:val>
                                            <p:strVal val="#ppt_h"/>
                                          </p:val>
                                        </p:tav>
                                        <p:tav tm="100000">
                                          <p:val>
                                            <p:strVal val="#ppt_h"/>
                                          </p:val>
                                        </p:tav>
                                      </p:tavLst>
                                    </p:anim>
                                    <p:anim calcmode="lin" valueType="num">
                                      <p:cBhvr>
                                        <p:cTn id="36" dur="1000" decel="50000" fill="hold">
                                          <p:stCondLst>
                                            <p:cond delay="0"/>
                                          </p:stCondLst>
                                        </p:cTn>
                                        <p:tgtEl>
                                          <p:spTgt spid="359427">
                                            <p:txEl>
                                              <p:pRg st="3" end="3"/>
                                            </p:txEl>
                                          </p:spTgt>
                                        </p:tgtEl>
                                        <p:attrNameLst>
                                          <p:attrName>ppt_x</p:attrName>
                                        </p:attrNameLst>
                                      </p:cBhvr>
                                      <p:tavLst>
                                        <p:tav tm="0">
                                          <p:val>
                                            <p:strVal val="#ppt_x+.4"/>
                                          </p:val>
                                        </p:tav>
                                        <p:tav tm="100000">
                                          <p:val>
                                            <p:strVal val="#ppt_x"/>
                                          </p:val>
                                        </p:tav>
                                      </p:tavLst>
                                    </p:anim>
                                    <p:anim calcmode="lin" valueType="num">
                                      <p:cBhvr>
                                        <p:cTn id="37" dur="1000" decel="50000" fill="hold">
                                          <p:stCondLst>
                                            <p:cond delay="0"/>
                                          </p:stCondLst>
                                        </p:cTn>
                                        <p:tgtEl>
                                          <p:spTgt spid="359427">
                                            <p:txEl>
                                              <p:pRg st="3" end="3"/>
                                            </p:txEl>
                                          </p:spTgt>
                                        </p:tgtEl>
                                        <p:attrNameLst>
                                          <p:attrName>ppt_y</p:attrName>
                                        </p:attrNameLst>
                                      </p:cBhvr>
                                      <p:tavLst>
                                        <p:tav tm="0">
                                          <p:val>
                                            <p:strVal val="#ppt_y-.2"/>
                                          </p:val>
                                        </p:tav>
                                        <p:tav tm="100000">
                                          <p:val>
                                            <p:strVal val="#ppt_y+.1"/>
                                          </p:val>
                                        </p:tav>
                                      </p:tavLst>
                                    </p:anim>
                                    <p:anim calcmode="lin" valueType="num">
                                      <p:cBhvr>
                                        <p:cTn id="38" dur="1000" accel="50000" fill="hold">
                                          <p:stCondLst>
                                            <p:cond delay="1000"/>
                                          </p:stCondLst>
                                        </p:cTn>
                                        <p:tgtEl>
                                          <p:spTgt spid="359427">
                                            <p:txEl>
                                              <p:pRg st="3" end="3"/>
                                            </p:txEl>
                                          </p:spTgt>
                                        </p:tgtEl>
                                        <p:attrNameLst>
                                          <p:attrName>ppt_y</p:attrName>
                                        </p:attrNameLst>
                                      </p:cBhvr>
                                      <p:tavLst>
                                        <p:tav tm="0">
                                          <p:val>
                                            <p:strVal val="#ppt_y+.1"/>
                                          </p:val>
                                        </p:tav>
                                        <p:tav tm="100000">
                                          <p:val>
                                            <p:strVal val="#ppt_y"/>
                                          </p:val>
                                        </p:tav>
                                      </p:tavLst>
                                    </p:anim>
                                    <p:animEffect transition="in" filter="fade">
                                      <p:cBhvr>
                                        <p:cTn id="39" dur="2000" decel="50000">
                                          <p:stCondLst>
                                            <p:cond delay="0"/>
                                          </p:stCondLst>
                                        </p:cTn>
                                        <p:tgtEl>
                                          <p:spTgt spid="359427">
                                            <p:txEl>
                                              <p:pRg st="3" end="3"/>
                                            </p:txEl>
                                          </p:spTgt>
                                        </p:tgtEl>
                                      </p:cBhvr>
                                    </p:animEffect>
                                  </p:childTnLst>
                                </p:cTn>
                              </p:par>
                              <p:par>
                                <p:cTn id="40" presetID="25" presetClass="entr" presetSubtype="0" fill="hold" nodeType="withEffect">
                                  <p:stCondLst>
                                    <p:cond delay="0"/>
                                  </p:stCondLst>
                                  <p:childTnLst>
                                    <p:set>
                                      <p:cBhvr>
                                        <p:cTn id="41" dur="1" fill="hold">
                                          <p:stCondLst>
                                            <p:cond delay="0"/>
                                          </p:stCondLst>
                                        </p:cTn>
                                        <p:tgtEl>
                                          <p:spTgt spid="359427">
                                            <p:txEl>
                                              <p:pRg st="4" end="4"/>
                                            </p:txEl>
                                          </p:spTgt>
                                        </p:tgtEl>
                                        <p:attrNameLst>
                                          <p:attrName>style.visibility</p:attrName>
                                        </p:attrNameLst>
                                      </p:cBhvr>
                                      <p:to>
                                        <p:strVal val="visible"/>
                                      </p:to>
                                    </p:set>
                                    <p:anim calcmode="lin" valueType="num">
                                      <p:cBhvr>
                                        <p:cTn id="42" dur="1000" decel="50000" fill="hold">
                                          <p:stCondLst>
                                            <p:cond delay="0"/>
                                          </p:stCondLst>
                                        </p:cTn>
                                        <p:tgtEl>
                                          <p:spTgt spid="359427">
                                            <p:txEl>
                                              <p:pRg st="4" end="4"/>
                                            </p:txEl>
                                          </p:spTgt>
                                        </p:tgtEl>
                                        <p:attrNameLst>
                                          <p:attrName>style.rotation</p:attrName>
                                        </p:attrNameLst>
                                      </p:cBhvr>
                                      <p:tavLst>
                                        <p:tav tm="0">
                                          <p:val>
                                            <p:fltVal val="-90"/>
                                          </p:val>
                                        </p:tav>
                                        <p:tav tm="100000">
                                          <p:val>
                                            <p:fltVal val="0"/>
                                          </p:val>
                                        </p:tav>
                                      </p:tavLst>
                                    </p:anim>
                                    <p:anim calcmode="lin" valueType="num">
                                      <p:cBhvr>
                                        <p:cTn id="43" dur="1000" decel="50000" fill="hold">
                                          <p:stCondLst>
                                            <p:cond delay="0"/>
                                          </p:stCondLst>
                                        </p:cTn>
                                        <p:tgtEl>
                                          <p:spTgt spid="359427">
                                            <p:txEl>
                                              <p:pRg st="4" end="4"/>
                                            </p:txEl>
                                          </p:spTgt>
                                        </p:tgtEl>
                                        <p:attrNameLst>
                                          <p:attrName>ppt_w</p:attrName>
                                        </p:attrNameLst>
                                      </p:cBhvr>
                                      <p:tavLst>
                                        <p:tav tm="0">
                                          <p:val>
                                            <p:strVal val="#ppt_w"/>
                                          </p:val>
                                        </p:tav>
                                        <p:tav tm="100000">
                                          <p:val>
                                            <p:strVal val="#ppt_w*.05"/>
                                          </p:val>
                                        </p:tav>
                                      </p:tavLst>
                                    </p:anim>
                                    <p:anim calcmode="lin" valueType="num">
                                      <p:cBhvr>
                                        <p:cTn id="44" dur="1000" accel="50000" fill="hold">
                                          <p:stCondLst>
                                            <p:cond delay="1000"/>
                                          </p:stCondLst>
                                        </p:cTn>
                                        <p:tgtEl>
                                          <p:spTgt spid="359427">
                                            <p:txEl>
                                              <p:pRg st="4" end="4"/>
                                            </p:txEl>
                                          </p:spTgt>
                                        </p:tgtEl>
                                        <p:attrNameLst>
                                          <p:attrName>ppt_w</p:attrName>
                                        </p:attrNameLst>
                                      </p:cBhvr>
                                      <p:tavLst>
                                        <p:tav tm="0">
                                          <p:val>
                                            <p:strVal val="#ppt_w*.05"/>
                                          </p:val>
                                        </p:tav>
                                        <p:tav tm="100000">
                                          <p:val>
                                            <p:strVal val="#ppt_w"/>
                                          </p:val>
                                        </p:tav>
                                      </p:tavLst>
                                    </p:anim>
                                    <p:anim calcmode="lin" valueType="num">
                                      <p:cBhvr>
                                        <p:cTn id="45" dur="2000" fill="hold"/>
                                        <p:tgtEl>
                                          <p:spTgt spid="359427">
                                            <p:txEl>
                                              <p:pRg st="4" end="4"/>
                                            </p:txEl>
                                          </p:spTgt>
                                        </p:tgtEl>
                                        <p:attrNameLst>
                                          <p:attrName>ppt_h</p:attrName>
                                        </p:attrNameLst>
                                      </p:cBhvr>
                                      <p:tavLst>
                                        <p:tav tm="0">
                                          <p:val>
                                            <p:strVal val="#ppt_h"/>
                                          </p:val>
                                        </p:tav>
                                        <p:tav tm="100000">
                                          <p:val>
                                            <p:strVal val="#ppt_h"/>
                                          </p:val>
                                        </p:tav>
                                      </p:tavLst>
                                    </p:anim>
                                    <p:anim calcmode="lin" valueType="num">
                                      <p:cBhvr>
                                        <p:cTn id="46" dur="1000" decel="50000" fill="hold">
                                          <p:stCondLst>
                                            <p:cond delay="0"/>
                                          </p:stCondLst>
                                        </p:cTn>
                                        <p:tgtEl>
                                          <p:spTgt spid="359427">
                                            <p:txEl>
                                              <p:pRg st="4" end="4"/>
                                            </p:txEl>
                                          </p:spTgt>
                                        </p:tgtEl>
                                        <p:attrNameLst>
                                          <p:attrName>ppt_x</p:attrName>
                                        </p:attrNameLst>
                                      </p:cBhvr>
                                      <p:tavLst>
                                        <p:tav tm="0">
                                          <p:val>
                                            <p:strVal val="#ppt_x+.4"/>
                                          </p:val>
                                        </p:tav>
                                        <p:tav tm="100000">
                                          <p:val>
                                            <p:strVal val="#ppt_x"/>
                                          </p:val>
                                        </p:tav>
                                      </p:tavLst>
                                    </p:anim>
                                    <p:anim calcmode="lin" valueType="num">
                                      <p:cBhvr>
                                        <p:cTn id="47" dur="1000" decel="50000" fill="hold">
                                          <p:stCondLst>
                                            <p:cond delay="0"/>
                                          </p:stCondLst>
                                        </p:cTn>
                                        <p:tgtEl>
                                          <p:spTgt spid="359427">
                                            <p:txEl>
                                              <p:pRg st="4" end="4"/>
                                            </p:txEl>
                                          </p:spTgt>
                                        </p:tgtEl>
                                        <p:attrNameLst>
                                          <p:attrName>ppt_y</p:attrName>
                                        </p:attrNameLst>
                                      </p:cBhvr>
                                      <p:tavLst>
                                        <p:tav tm="0">
                                          <p:val>
                                            <p:strVal val="#ppt_y-.2"/>
                                          </p:val>
                                        </p:tav>
                                        <p:tav tm="100000">
                                          <p:val>
                                            <p:strVal val="#ppt_y+.1"/>
                                          </p:val>
                                        </p:tav>
                                      </p:tavLst>
                                    </p:anim>
                                    <p:anim calcmode="lin" valueType="num">
                                      <p:cBhvr>
                                        <p:cTn id="48" dur="1000" accel="50000" fill="hold">
                                          <p:stCondLst>
                                            <p:cond delay="1000"/>
                                          </p:stCondLst>
                                        </p:cTn>
                                        <p:tgtEl>
                                          <p:spTgt spid="359427">
                                            <p:txEl>
                                              <p:pRg st="4" end="4"/>
                                            </p:txEl>
                                          </p:spTgt>
                                        </p:tgtEl>
                                        <p:attrNameLst>
                                          <p:attrName>ppt_y</p:attrName>
                                        </p:attrNameLst>
                                      </p:cBhvr>
                                      <p:tavLst>
                                        <p:tav tm="0">
                                          <p:val>
                                            <p:strVal val="#ppt_y+.1"/>
                                          </p:val>
                                        </p:tav>
                                        <p:tav tm="100000">
                                          <p:val>
                                            <p:strVal val="#ppt_y"/>
                                          </p:val>
                                        </p:tav>
                                      </p:tavLst>
                                    </p:anim>
                                    <p:animEffect transition="in" filter="fade">
                                      <p:cBhvr>
                                        <p:cTn id="49" dur="2000" decel="50000">
                                          <p:stCondLst>
                                            <p:cond delay="0"/>
                                          </p:stCondLst>
                                        </p:cTn>
                                        <p:tgtEl>
                                          <p:spTgt spid="359427">
                                            <p:txEl>
                                              <p:pRg st="4" end="4"/>
                                            </p:txEl>
                                          </p:spTgt>
                                        </p:tgtEl>
                                      </p:cBhvr>
                                    </p:animEffect>
                                  </p:childTnLst>
                                </p:cTn>
                              </p:par>
                              <p:par>
                                <p:cTn id="50" presetID="25" presetClass="entr" presetSubtype="0" fill="hold" nodeType="withEffect">
                                  <p:stCondLst>
                                    <p:cond delay="0"/>
                                  </p:stCondLst>
                                  <p:childTnLst>
                                    <p:set>
                                      <p:cBhvr>
                                        <p:cTn id="51" dur="1" fill="hold">
                                          <p:stCondLst>
                                            <p:cond delay="0"/>
                                          </p:stCondLst>
                                        </p:cTn>
                                        <p:tgtEl>
                                          <p:spTgt spid="359427">
                                            <p:txEl>
                                              <p:pRg st="5" end="5"/>
                                            </p:txEl>
                                          </p:spTgt>
                                        </p:tgtEl>
                                        <p:attrNameLst>
                                          <p:attrName>style.visibility</p:attrName>
                                        </p:attrNameLst>
                                      </p:cBhvr>
                                      <p:to>
                                        <p:strVal val="visible"/>
                                      </p:to>
                                    </p:set>
                                    <p:anim calcmode="lin" valueType="num">
                                      <p:cBhvr>
                                        <p:cTn id="52" dur="1000" decel="50000" fill="hold">
                                          <p:stCondLst>
                                            <p:cond delay="0"/>
                                          </p:stCondLst>
                                        </p:cTn>
                                        <p:tgtEl>
                                          <p:spTgt spid="359427">
                                            <p:txEl>
                                              <p:pRg st="5" end="5"/>
                                            </p:txEl>
                                          </p:spTgt>
                                        </p:tgtEl>
                                        <p:attrNameLst>
                                          <p:attrName>style.rotation</p:attrName>
                                        </p:attrNameLst>
                                      </p:cBhvr>
                                      <p:tavLst>
                                        <p:tav tm="0">
                                          <p:val>
                                            <p:fltVal val="-90"/>
                                          </p:val>
                                        </p:tav>
                                        <p:tav tm="100000">
                                          <p:val>
                                            <p:fltVal val="0"/>
                                          </p:val>
                                        </p:tav>
                                      </p:tavLst>
                                    </p:anim>
                                    <p:anim calcmode="lin" valueType="num">
                                      <p:cBhvr>
                                        <p:cTn id="53" dur="1000" decel="50000" fill="hold">
                                          <p:stCondLst>
                                            <p:cond delay="0"/>
                                          </p:stCondLst>
                                        </p:cTn>
                                        <p:tgtEl>
                                          <p:spTgt spid="359427">
                                            <p:txEl>
                                              <p:pRg st="5" end="5"/>
                                            </p:txEl>
                                          </p:spTgt>
                                        </p:tgtEl>
                                        <p:attrNameLst>
                                          <p:attrName>ppt_w</p:attrName>
                                        </p:attrNameLst>
                                      </p:cBhvr>
                                      <p:tavLst>
                                        <p:tav tm="0">
                                          <p:val>
                                            <p:strVal val="#ppt_w"/>
                                          </p:val>
                                        </p:tav>
                                        <p:tav tm="100000">
                                          <p:val>
                                            <p:strVal val="#ppt_w*.05"/>
                                          </p:val>
                                        </p:tav>
                                      </p:tavLst>
                                    </p:anim>
                                    <p:anim calcmode="lin" valueType="num">
                                      <p:cBhvr>
                                        <p:cTn id="54" dur="1000" accel="50000" fill="hold">
                                          <p:stCondLst>
                                            <p:cond delay="1000"/>
                                          </p:stCondLst>
                                        </p:cTn>
                                        <p:tgtEl>
                                          <p:spTgt spid="359427">
                                            <p:txEl>
                                              <p:pRg st="5" end="5"/>
                                            </p:txEl>
                                          </p:spTgt>
                                        </p:tgtEl>
                                        <p:attrNameLst>
                                          <p:attrName>ppt_w</p:attrName>
                                        </p:attrNameLst>
                                      </p:cBhvr>
                                      <p:tavLst>
                                        <p:tav tm="0">
                                          <p:val>
                                            <p:strVal val="#ppt_w*.05"/>
                                          </p:val>
                                        </p:tav>
                                        <p:tav tm="100000">
                                          <p:val>
                                            <p:strVal val="#ppt_w"/>
                                          </p:val>
                                        </p:tav>
                                      </p:tavLst>
                                    </p:anim>
                                    <p:anim calcmode="lin" valueType="num">
                                      <p:cBhvr>
                                        <p:cTn id="55" dur="2000" fill="hold"/>
                                        <p:tgtEl>
                                          <p:spTgt spid="359427">
                                            <p:txEl>
                                              <p:pRg st="5" end="5"/>
                                            </p:txEl>
                                          </p:spTgt>
                                        </p:tgtEl>
                                        <p:attrNameLst>
                                          <p:attrName>ppt_h</p:attrName>
                                        </p:attrNameLst>
                                      </p:cBhvr>
                                      <p:tavLst>
                                        <p:tav tm="0">
                                          <p:val>
                                            <p:strVal val="#ppt_h"/>
                                          </p:val>
                                        </p:tav>
                                        <p:tav tm="100000">
                                          <p:val>
                                            <p:strVal val="#ppt_h"/>
                                          </p:val>
                                        </p:tav>
                                      </p:tavLst>
                                    </p:anim>
                                    <p:anim calcmode="lin" valueType="num">
                                      <p:cBhvr>
                                        <p:cTn id="56" dur="1000" decel="50000" fill="hold">
                                          <p:stCondLst>
                                            <p:cond delay="0"/>
                                          </p:stCondLst>
                                        </p:cTn>
                                        <p:tgtEl>
                                          <p:spTgt spid="359427">
                                            <p:txEl>
                                              <p:pRg st="5" end="5"/>
                                            </p:txEl>
                                          </p:spTgt>
                                        </p:tgtEl>
                                        <p:attrNameLst>
                                          <p:attrName>ppt_x</p:attrName>
                                        </p:attrNameLst>
                                      </p:cBhvr>
                                      <p:tavLst>
                                        <p:tav tm="0">
                                          <p:val>
                                            <p:strVal val="#ppt_x+.4"/>
                                          </p:val>
                                        </p:tav>
                                        <p:tav tm="100000">
                                          <p:val>
                                            <p:strVal val="#ppt_x"/>
                                          </p:val>
                                        </p:tav>
                                      </p:tavLst>
                                    </p:anim>
                                    <p:anim calcmode="lin" valueType="num">
                                      <p:cBhvr>
                                        <p:cTn id="57" dur="1000" decel="50000" fill="hold">
                                          <p:stCondLst>
                                            <p:cond delay="0"/>
                                          </p:stCondLst>
                                        </p:cTn>
                                        <p:tgtEl>
                                          <p:spTgt spid="359427">
                                            <p:txEl>
                                              <p:pRg st="5" end="5"/>
                                            </p:txEl>
                                          </p:spTgt>
                                        </p:tgtEl>
                                        <p:attrNameLst>
                                          <p:attrName>ppt_y</p:attrName>
                                        </p:attrNameLst>
                                      </p:cBhvr>
                                      <p:tavLst>
                                        <p:tav tm="0">
                                          <p:val>
                                            <p:strVal val="#ppt_y-.2"/>
                                          </p:val>
                                        </p:tav>
                                        <p:tav tm="100000">
                                          <p:val>
                                            <p:strVal val="#ppt_y+.1"/>
                                          </p:val>
                                        </p:tav>
                                      </p:tavLst>
                                    </p:anim>
                                    <p:anim calcmode="lin" valueType="num">
                                      <p:cBhvr>
                                        <p:cTn id="58" dur="1000" accel="50000" fill="hold">
                                          <p:stCondLst>
                                            <p:cond delay="1000"/>
                                          </p:stCondLst>
                                        </p:cTn>
                                        <p:tgtEl>
                                          <p:spTgt spid="359427">
                                            <p:txEl>
                                              <p:pRg st="5" end="5"/>
                                            </p:txEl>
                                          </p:spTgt>
                                        </p:tgtEl>
                                        <p:attrNameLst>
                                          <p:attrName>ppt_y</p:attrName>
                                        </p:attrNameLst>
                                      </p:cBhvr>
                                      <p:tavLst>
                                        <p:tav tm="0">
                                          <p:val>
                                            <p:strVal val="#ppt_y+.1"/>
                                          </p:val>
                                        </p:tav>
                                        <p:tav tm="100000">
                                          <p:val>
                                            <p:strVal val="#ppt_y"/>
                                          </p:val>
                                        </p:tav>
                                      </p:tavLst>
                                    </p:anim>
                                    <p:animEffect transition="in" filter="fade">
                                      <p:cBhvr>
                                        <p:cTn id="59" dur="2000" decel="50000">
                                          <p:stCondLst>
                                            <p:cond delay="0"/>
                                          </p:stCondLst>
                                        </p:cTn>
                                        <p:tgtEl>
                                          <p:spTgt spid="359427">
                                            <p:txEl>
                                              <p:pRg st="5" end="5"/>
                                            </p:txEl>
                                          </p:spTgt>
                                        </p:tgtEl>
                                      </p:cBhvr>
                                    </p:animEffect>
                                  </p:childTnLst>
                                </p:cTn>
                              </p:par>
                            </p:childTnLst>
                          </p:cTn>
                        </p:par>
                        <p:par>
                          <p:cTn id="60" fill="hold" nodeType="afterGroup">
                            <p:stCondLst>
                              <p:cond delay="2000"/>
                            </p:stCondLst>
                            <p:childTnLst>
                              <p:par>
                                <p:cTn id="61" presetID="17" presetClass="entr" presetSubtype="10" fill="hold" nodeType="afterEffect">
                                  <p:stCondLst>
                                    <p:cond delay="7000"/>
                                  </p:stCondLst>
                                  <p:childTnLst>
                                    <p:set>
                                      <p:cBhvr>
                                        <p:cTn id="62" dur="1" fill="hold">
                                          <p:stCondLst>
                                            <p:cond delay="0"/>
                                          </p:stCondLst>
                                        </p:cTn>
                                        <p:tgtEl>
                                          <p:spTgt spid="359428"/>
                                        </p:tgtEl>
                                        <p:attrNameLst>
                                          <p:attrName>style.visibility</p:attrName>
                                        </p:attrNameLst>
                                      </p:cBhvr>
                                      <p:to>
                                        <p:strVal val="visible"/>
                                      </p:to>
                                    </p:set>
                                    <p:anim calcmode="lin" valueType="num">
                                      <p:cBhvr>
                                        <p:cTn id="63" dur="2000" fill="hold"/>
                                        <p:tgtEl>
                                          <p:spTgt spid="359428"/>
                                        </p:tgtEl>
                                        <p:attrNameLst>
                                          <p:attrName>ppt_w</p:attrName>
                                        </p:attrNameLst>
                                      </p:cBhvr>
                                      <p:tavLst>
                                        <p:tav tm="0">
                                          <p:val>
                                            <p:fltVal val="0"/>
                                          </p:val>
                                        </p:tav>
                                        <p:tav tm="100000">
                                          <p:val>
                                            <p:strVal val="#ppt_w"/>
                                          </p:val>
                                        </p:tav>
                                      </p:tavLst>
                                    </p:anim>
                                    <p:anim calcmode="lin" valueType="num">
                                      <p:cBhvr>
                                        <p:cTn id="64" dur="2000" fill="hold"/>
                                        <p:tgtEl>
                                          <p:spTgt spid="359428"/>
                                        </p:tgtEl>
                                        <p:attrNameLst>
                                          <p:attrName>ppt_h</p:attrName>
                                        </p:attrNameLst>
                                      </p:cBhvr>
                                      <p:tavLst>
                                        <p:tav tm="0">
                                          <p:val>
                                            <p:strVal val="#ppt_h"/>
                                          </p:val>
                                        </p:tav>
                                        <p:tav tm="100000">
                                          <p:val>
                                            <p:strVal val="#ppt_h"/>
                                          </p:val>
                                        </p:tav>
                                      </p:tavLst>
                                    </p:anim>
                                  </p:childTnLst>
                                </p:cTn>
                              </p:par>
                            </p:childTnLst>
                          </p:cTn>
                        </p:par>
                        <p:par>
                          <p:cTn id="65" fill="hold" nodeType="afterGroup">
                            <p:stCondLst>
                              <p:cond delay="11000"/>
                            </p:stCondLst>
                            <p:childTnLst>
                              <p:par>
                                <p:cTn id="66" presetID="25" presetClass="entr" presetSubtype="0" fill="hold" nodeType="afterEffect">
                                  <p:stCondLst>
                                    <p:cond delay="3000"/>
                                  </p:stCondLst>
                                  <p:childTnLst>
                                    <p:set>
                                      <p:cBhvr>
                                        <p:cTn id="67" dur="1" fill="hold">
                                          <p:stCondLst>
                                            <p:cond delay="0"/>
                                          </p:stCondLst>
                                        </p:cTn>
                                        <p:tgtEl>
                                          <p:spTgt spid="359427">
                                            <p:txEl>
                                              <p:pRg st="0" end="0"/>
                                            </p:txEl>
                                          </p:spTgt>
                                        </p:tgtEl>
                                        <p:attrNameLst>
                                          <p:attrName>style.visibility</p:attrName>
                                        </p:attrNameLst>
                                      </p:cBhvr>
                                      <p:to>
                                        <p:strVal val="visible"/>
                                      </p:to>
                                    </p:set>
                                    <p:anim calcmode="lin" valueType="num">
                                      <p:cBhvr>
                                        <p:cTn id="68" dur="1000" decel="50000" fill="hold">
                                          <p:stCondLst>
                                            <p:cond delay="0"/>
                                          </p:stCondLst>
                                        </p:cTn>
                                        <p:tgtEl>
                                          <p:spTgt spid="359427">
                                            <p:txEl>
                                              <p:pRg st="0" end="0"/>
                                            </p:txEl>
                                          </p:spTgt>
                                        </p:tgtEl>
                                        <p:attrNameLst>
                                          <p:attrName>style.rotation</p:attrName>
                                        </p:attrNameLst>
                                      </p:cBhvr>
                                      <p:tavLst>
                                        <p:tav tm="0">
                                          <p:val>
                                            <p:fltVal val="-90"/>
                                          </p:val>
                                        </p:tav>
                                        <p:tav tm="100000">
                                          <p:val>
                                            <p:fltVal val="0"/>
                                          </p:val>
                                        </p:tav>
                                      </p:tavLst>
                                    </p:anim>
                                    <p:anim calcmode="lin" valueType="num">
                                      <p:cBhvr>
                                        <p:cTn id="69" dur="1000" decel="50000" fill="hold">
                                          <p:stCondLst>
                                            <p:cond delay="0"/>
                                          </p:stCondLst>
                                        </p:cTn>
                                        <p:tgtEl>
                                          <p:spTgt spid="359427">
                                            <p:txEl>
                                              <p:pRg st="0" end="0"/>
                                            </p:txEl>
                                          </p:spTgt>
                                        </p:tgtEl>
                                        <p:attrNameLst>
                                          <p:attrName>ppt_w</p:attrName>
                                        </p:attrNameLst>
                                      </p:cBhvr>
                                      <p:tavLst>
                                        <p:tav tm="0">
                                          <p:val>
                                            <p:strVal val="#ppt_w"/>
                                          </p:val>
                                        </p:tav>
                                        <p:tav tm="100000">
                                          <p:val>
                                            <p:strVal val="#ppt_w*.05"/>
                                          </p:val>
                                        </p:tav>
                                      </p:tavLst>
                                    </p:anim>
                                    <p:anim calcmode="lin" valueType="num">
                                      <p:cBhvr>
                                        <p:cTn id="70" dur="1000" accel="50000" fill="hold">
                                          <p:stCondLst>
                                            <p:cond delay="1000"/>
                                          </p:stCondLst>
                                        </p:cTn>
                                        <p:tgtEl>
                                          <p:spTgt spid="359427">
                                            <p:txEl>
                                              <p:pRg st="0" end="0"/>
                                            </p:txEl>
                                          </p:spTgt>
                                        </p:tgtEl>
                                        <p:attrNameLst>
                                          <p:attrName>ppt_w</p:attrName>
                                        </p:attrNameLst>
                                      </p:cBhvr>
                                      <p:tavLst>
                                        <p:tav tm="0">
                                          <p:val>
                                            <p:strVal val="#ppt_w*.05"/>
                                          </p:val>
                                        </p:tav>
                                        <p:tav tm="100000">
                                          <p:val>
                                            <p:strVal val="#ppt_w"/>
                                          </p:val>
                                        </p:tav>
                                      </p:tavLst>
                                    </p:anim>
                                    <p:anim calcmode="lin" valueType="num">
                                      <p:cBhvr>
                                        <p:cTn id="71" dur="2000" fill="hold"/>
                                        <p:tgtEl>
                                          <p:spTgt spid="359427">
                                            <p:txEl>
                                              <p:pRg st="0" end="0"/>
                                            </p:txEl>
                                          </p:spTgt>
                                        </p:tgtEl>
                                        <p:attrNameLst>
                                          <p:attrName>ppt_h</p:attrName>
                                        </p:attrNameLst>
                                      </p:cBhvr>
                                      <p:tavLst>
                                        <p:tav tm="0">
                                          <p:val>
                                            <p:strVal val="#ppt_h"/>
                                          </p:val>
                                        </p:tav>
                                        <p:tav tm="100000">
                                          <p:val>
                                            <p:strVal val="#ppt_h"/>
                                          </p:val>
                                        </p:tav>
                                      </p:tavLst>
                                    </p:anim>
                                    <p:anim calcmode="lin" valueType="num">
                                      <p:cBhvr>
                                        <p:cTn id="72" dur="1000" decel="50000" fill="hold">
                                          <p:stCondLst>
                                            <p:cond delay="0"/>
                                          </p:stCondLst>
                                        </p:cTn>
                                        <p:tgtEl>
                                          <p:spTgt spid="359427">
                                            <p:txEl>
                                              <p:pRg st="0" end="0"/>
                                            </p:txEl>
                                          </p:spTgt>
                                        </p:tgtEl>
                                        <p:attrNameLst>
                                          <p:attrName>ppt_x</p:attrName>
                                        </p:attrNameLst>
                                      </p:cBhvr>
                                      <p:tavLst>
                                        <p:tav tm="0">
                                          <p:val>
                                            <p:strVal val="#ppt_x+.4"/>
                                          </p:val>
                                        </p:tav>
                                        <p:tav tm="100000">
                                          <p:val>
                                            <p:strVal val="#ppt_x"/>
                                          </p:val>
                                        </p:tav>
                                      </p:tavLst>
                                    </p:anim>
                                    <p:anim calcmode="lin" valueType="num">
                                      <p:cBhvr>
                                        <p:cTn id="73" dur="1000" decel="50000" fill="hold">
                                          <p:stCondLst>
                                            <p:cond delay="0"/>
                                          </p:stCondLst>
                                        </p:cTn>
                                        <p:tgtEl>
                                          <p:spTgt spid="359427">
                                            <p:txEl>
                                              <p:pRg st="0" end="0"/>
                                            </p:txEl>
                                          </p:spTgt>
                                        </p:tgtEl>
                                        <p:attrNameLst>
                                          <p:attrName>ppt_y</p:attrName>
                                        </p:attrNameLst>
                                      </p:cBhvr>
                                      <p:tavLst>
                                        <p:tav tm="0">
                                          <p:val>
                                            <p:strVal val="#ppt_y-.2"/>
                                          </p:val>
                                        </p:tav>
                                        <p:tav tm="100000">
                                          <p:val>
                                            <p:strVal val="#ppt_y+.1"/>
                                          </p:val>
                                        </p:tav>
                                      </p:tavLst>
                                    </p:anim>
                                    <p:anim calcmode="lin" valueType="num">
                                      <p:cBhvr>
                                        <p:cTn id="74" dur="1000" accel="50000" fill="hold">
                                          <p:stCondLst>
                                            <p:cond delay="1000"/>
                                          </p:stCondLst>
                                        </p:cTn>
                                        <p:tgtEl>
                                          <p:spTgt spid="359427">
                                            <p:txEl>
                                              <p:pRg st="0" end="0"/>
                                            </p:txEl>
                                          </p:spTgt>
                                        </p:tgtEl>
                                        <p:attrNameLst>
                                          <p:attrName>ppt_y</p:attrName>
                                        </p:attrNameLst>
                                      </p:cBhvr>
                                      <p:tavLst>
                                        <p:tav tm="0">
                                          <p:val>
                                            <p:strVal val="#ppt_y+.1"/>
                                          </p:val>
                                        </p:tav>
                                        <p:tav tm="100000">
                                          <p:val>
                                            <p:strVal val="#ppt_y"/>
                                          </p:val>
                                        </p:tav>
                                      </p:tavLst>
                                    </p:anim>
                                    <p:animEffect transition="in" filter="fade">
                                      <p:cBhvr>
                                        <p:cTn id="75" dur="2000" decel="50000">
                                          <p:stCondLst>
                                            <p:cond delay="0"/>
                                          </p:stCondLst>
                                        </p:cTn>
                                        <p:tgtEl>
                                          <p:spTgt spid="3594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4B687FA-205C-4A11-BC76-A32415AAD670}" type="slidenum">
              <a:rPr lang="en-US"/>
              <a:pPr>
                <a:defRPr/>
              </a:pPr>
              <a:t>17</a:t>
            </a:fld>
            <a:endParaRPr lang="en-US"/>
          </a:p>
        </p:txBody>
      </p:sp>
      <p:sp>
        <p:nvSpPr>
          <p:cNvPr id="329730" name="Rectangle 2"/>
          <p:cNvSpPr>
            <a:spLocks noGrp="1" noChangeArrowheads="1"/>
          </p:cNvSpPr>
          <p:nvPr>
            <p:ph type="title"/>
          </p:nvPr>
        </p:nvSpPr>
        <p:spPr>
          <a:xfrm>
            <a:off x="152400" y="152400"/>
            <a:ext cx="8839200" cy="838200"/>
          </a:xfrm>
        </p:spPr>
        <p:txBody>
          <a:bodyPr/>
          <a:lstStyle/>
          <a:p>
            <a:pPr eaLnBrk="1" hangingPunct="1">
              <a:defRPr/>
            </a:pPr>
            <a:r>
              <a:rPr lang="en-US" sz="2800" b="1" smtClean="0">
                <a:solidFill>
                  <a:srgbClr val="FFFFCC"/>
                </a:solidFill>
              </a:rPr>
              <a:t>Select a negative </a:t>
            </a:r>
            <a:r>
              <a:rPr lang="en-US" sz="2800" b="1" smtClean="0">
                <a:solidFill>
                  <a:schemeClr val="tx1"/>
                </a:solidFill>
              </a:rPr>
              <a:t>“YOU Statement”</a:t>
            </a:r>
            <a:r>
              <a:rPr lang="en-US" sz="2800" b="1" smtClean="0">
                <a:solidFill>
                  <a:srgbClr val="FFFFCC"/>
                </a:solidFill>
              </a:rPr>
              <a:t>.  Imagine the situation in which it was said.  </a:t>
            </a:r>
            <a:r>
              <a:rPr lang="en-US" sz="2800" b="1" smtClean="0">
                <a:solidFill>
                  <a:srgbClr val="FFFF5F"/>
                </a:solidFill>
              </a:rPr>
              <a:t>Rephrase it</a:t>
            </a:r>
            <a:r>
              <a:rPr lang="en-US" sz="2800" b="1" smtClean="0">
                <a:solidFill>
                  <a:srgbClr val="FF1717"/>
                </a:solidFill>
              </a:rPr>
              <a:t>. </a:t>
            </a:r>
            <a:r>
              <a:rPr lang="en-US" sz="1200" smtClean="0">
                <a:solidFill>
                  <a:srgbClr val="FFE7FF"/>
                </a:solidFill>
              </a:rPr>
              <a:t>(Self or partners)</a:t>
            </a:r>
          </a:p>
        </p:txBody>
      </p:sp>
      <p:sp>
        <p:nvSpPr>
          <p:cNvPr id="329731" name="Rectangle 3"/>
          <p:cNvSpPr>
            <a:spLocks noGrp="1" noChangeArrowheads="1"/>
          </p:cNvSpPr>
          <p:nvPr>
            <p:ph type="body" idx="1"/>
          </p:nvPr>
        </p:nvSpPr>
        <p:spPr>
          <a:xfrm>
            <a:off x="152400" y="0"/>
            <a:ext cx="8839200" cy="6858000"/>
          </a:xfrm>
        </p:spPr>
        <p:txBody>
          <a:bodyPr/>
          <a:lstStyle/>
          <a:p>
            <a:pPr marL="609600" indent="-609600" eaLnBrk="1" hangingPunct="1">
              <a:lnSpc>
                <a:spcPct val="90000"/>
              </a:lnSpc>
              <a:buClr>
                <a:schemeClr val="tx1"/>
              </a:buClr>
              <a:buFontTx/>
              <a:buNone/>
              <a:defRPr/>
            </a:pPr>
            <a:r>
              <a:rPr lang="en-US" sz="2400" smtClean="0">
                <a:solidFill>
                  <a:srgbClr val="FFFF00"/>
                </a:solidFill>
              </a:rPr>
              <a:t>“Use your garbage mouth again &amp; you’re headed to the office</a:t>
            </a:r>
            <a:r>
              <a:rPr lang="en-US" sz="2400" smtClean="0">
                <a:solidFill>
                  <a:srgbClr val="FF1717"/>
                </a:solidFill>
              </a:rPr>
              <a:t>.</a:t>
            </a:r>
            <a:r>
              <a:rPr lang="en-US" sz="2400" smtClean="0">
                <a:solidFill>
                  <a:srgbClr val="FFFF00"/>
                </a:solidFill>
              </a:rPr>
              <a:t>”</a:t>
            </a:r>
          </a:p>
          <a:p>
            <a:pPr marL="609600" indent="-609600" eaLnBrk="1" hangingPunct="1">
              <a:lnSpc>
                <a:spcPct val="90000"/>
              </a:lnSpc>
              <a:buClr>
                <a:schemeClr val="tx1"/>
              </a:buClr>
              <a:buFontTx/>
              <a:buNone/>
              <a:defRPr/>
            </a:pPr>
            <a:r>
              <a:rPr lang="en-US" sz="2400" smtClean="0"/>
              <a:t>“With your attitude, you’re gonna end up dead or on welfare</a:t>
            </a:r>
            <a:r>
              <a:rPr lang="en-US" sz="2400" smtClean="0">
                <a:solidFill>
                  <a:srgbClr val="FF1717"/>
                </a:solidFill>
              </a:rPr>
              <a:t>.</a:t>
            </a:r>
            <a:r>
              <a:rPr lang="en-US" sz="2400" smtClean="0"/>
              <a:t>”</a:t>
            </a:r>
          </a:p>
          <a:p>
            <a:pPr marL="609600" indent="-609600" eaLnBrk="1" hangingPunct="1">
              <a:lnSpc>
                <a:spcPct val="90000"/>
              </a:lnSpc>
              <a:buClr>
                <a:schemeClr val="tx1"/>
              </a:buClr>
              <a:buFontTx/>
              <a:buNone/>
              <a:defRPr/>
            </a:pPr>
            <a:r>
              <a:rPr lang="en-US" sz="2400" smtClean="0">
                <a:solidFill>
                  <a:srgbClr val="FFFF00"/>
                </a:solidFill>
              </a:rPr>
              <a:t>“You’ve got more excuses than any 12 people I know.  You 		know, it’s not that you’re stupid.  You’re just lazy</a:t>
            </a:r>
            <a:r>
              <a:rPr lang="en-US" sz="2400" smtClean="0">
                <a:solidFill>
                  <a:srgbClr val="FF1717"/>
                </a:solidFill>
              </a:rPr>
              <a:t>.</a:t>
            </a:r>
            <a:r>
              <a:rPr lang="en-US" sz="2400" smtClean="0">
                <a:solidFill>
                  <a:srgbClr val="FFFF00"/>
                </a:solidFill>
              </a:rPr>
              <a:t>”</a:t>
            </a:r>
            <a:endParaRPr lang="en-US" sz="2400" smtClean="0">
              <a:solidFill>
                <a:schemeClr val="folHlink"/>
              </a:solidFill>
            </a:endParaRPr>
          </a:p>
          <a:p>
            <a:pPr marL="609600" indent="-609600" eaLnBrk="1" hangingPunct="1">
              <a:lnSpc>
                <a:spcPct val="90000"/>
              </a:lnSpc>
              <a:buClr>
                <a:schemeClr val="tx1"/>
              </a:buClr>
              <a:buFontTx/>
              <a:buNone/>
              <a:defRPr/>
            </a:pPr>
            <a:r>
              <a:rPr lang="en-US" sz="2400" smtClean="0"/>
              <a:t>“You’re more trouble than you’re worth</a:t>
            </a:r>
            <a:r>
              <a:rPr lang="en-US" sz="2400" smtClean="0">
                <a:solidFill>
                  <a:srgbClr val="FF1717"/>
                </a:solidFill>
              </a:rPr>
              <a:t>.</a:t>
            </a:r>
            <a:r>
              <a:rPr lang="en-US" sz="2400" smtClean="0"/>
              <a:t>”</a:t>
            </a:r>
          </a:p>
          <a:p>
            <a:pPr marL="609600" indent="-609600" eaLnBrk="1" hangingPunct="1">
              <a:lnSpc>
                <a:spcPct val="90000"/>
              </a:lnSpc>
              <a:buClr>
                <a:schemeClr val="tx1"/>
              </a:buClr>
              <a:buFontTx/>
              <a:buNone/>
              <a:defRPr/>
            </a:pPr>
            <a:r>
              <a:rPr lang="en-US" sz="2400" smtClean="0">
                <a:solidFill>
                  <a:srgbClr val="FFFF00"/>
                </a:solidFill>
              </a:rPr>
              <a:t>“Why do you always yell out answers?</a:t>
            </a:r>
          </a:p>
          <a:p>
            <a:pPr marL="609600" indent="-609600" eaLnBrk="1" hangingPunct="1">
              <a:lnSpc>
                <a:spcPct val="90000"/>
              </a:lnSpc>
              <a:buClr>
                <a:schemeClr val="tx1"/>
              </a:buClr>
              <a:buFontTx/>
              <a:buNone/>
              <a:defRPr/>
            </a:pPr>
            <a:r>
              <a:rPr lang="en-US" sz="2400" smtClean="0">
                <a:solidFill>
                  <a:srgbClr val="FFFF00"/>
                </a:solidFill>
              </a:rPr>
              <a:t>				Can’t you raise your hand?”</a:t>
            </a:r>
            <a:r>
              <a:rPr lang="en-US" sz="2400" smtClean="0">
                <a:solidFill>
                  <a:schemeClr val="folHlink"/>
                </a:solidFill>
              </a:rPr>
              <a:t> </a:t>
            </a:r>
          </a:p>
          <a:p>
            <a:pPr marL="609600" indent="-609600" eaLnBrk="1" hangingPunct="1">
              <a:lnSpc>
                <a:spcPct val="90000"/>
              </a:lnSpc>
              <a:buClr>
                <a:schemeClr val="tx1"/>
              </a:buClr>
              <a:buFontTx/>
              <a:buNone/>
              <a:defRPr/>
            </a:pPr>
            <a:r>
              <a:rPr lang="en-US" sz="2400" smtClean="0"/>
              <a:t>“Why are you out of your seat again?</a:t>
            </a:r>
          </a:p>
          <a:p>
            <a:pPr marL="609600" indent="-609600" eaLnBrk="1" hangingPunct="1">
              <a:lnSpc>
                <a:spcPct val="90000"/>
              </a:lnSpc>
              <a:buClr>
                <a:schemeClr val="tx1"/>
              </a:buClr>
              <a:buFontTx/>
              <a:buNone/>
              <a:defRPr/>
            </a:pPr>
            <a:r>
              <a:rPr lang="en-US" sz="2400" smtClean="0"/>
              <a:t>				Are you hyperactive or rude?”</a:t>
            </a:r>
          </a:p>
          <a:p>
            <a:pPr marL="609600" indent="-609600" eaLnBrk="1" hangingPunct="1">
              <a:lnSpc>
                <a:spcPct val="90000"/>
              </a:lnSpc>
              <a:buClr>
                <a:schemeClr val="tx1"/>
              </a:buClr>
              <a:buFontTx/>
              <a:buNone/>
              <a:defRPr/>
            </a:pPr>
            <a:r>
              <a:rPr lang="en-US" sz="2400" smtClean="0">
                <a:solidFill>
                  <a:srgbClr val="FFFF00"/>
                </a:solidFill>
              </a:rPr>
              <a:t>“If you’re not writing, you’re not earning points &amp; can’t go.”</a:t>
            </a:r>
          </a:p>
          <a:p>
            <a:pPr marL="609600" indent="-609600" eaLnBrk="1" hangingPunct="1">
              <a:lnSpc>
                <a:spcPct val="90000"/>
              </a:lnSpc>
              <a:buClr>
                <a:schemeClr val="tx1"/>
              </a:buClr>
              <a:buFontTx/>
              <a:buNone/>
              <a:defRPr/>
            </a:pPr>
            <a:r>
              <a:rPr lang="en-US" sz="2400" smtClean="0"/>
              <a:t>“Be careful Atlas!  You’re going to drop it.”</a:t>
            </a:r>
            <a:endParaRPr lang="en-US" sz="1800" smtClean="0"/>
          </a:p>
          <a:p>
            <a:pPr marL="609600" indent="-609600" eaLnBrk="1" hangingPunct="1">
              <a:lnSpc>
                <a:spcPct val="90000"/>
              </a:lnSpc>
              <a:buClr>
                <a:schemeClr val="tx1"/>
              </a:buClr>
              <a:buFontTx/>
              <a:buNone/>
              <a:defRPr/>
            </a:pPr>
            <a:endParaRPr lang="en-US" sz="1800" smtClean="0"/>
          </a:p>
          <a:p>
            <a:pPr marL="609600" indent="-609600" eaLnBrk="1" hangingPunct="1">
              <a:lnSpc>
                <a:spcPct val="90000"/>
              </a:lnSpc>
              <a:buClr>
                <a:schemeClr val="tx1"/>
              </a:buClr>
              <a:buFontTx/>
              <a:buNone/>
              <a:defRPr/>
            </a:pPr>
            <a:r>
              <a:rPr lang="en-US" sz="2800" b="1" smtClean="0">
                <a:solidFill>
                  <a:srgbClr val="FFCCFF"/>
                </a:solidFill>
              </a:rPr>
              <a:t>BETTER YET:</a:t>
            </a:r>
            <a:r>
              <a:rPr lang="en-US" sz="2800" smtClean="0">
                <a:solidFill>
                  <a:srgbClr val="FFFF00"/>
                </a:solidFill>
              </a:rPr>
              <a:t> </a:t>
            </a:r>
            <a:r>
              <a:rPr lang="en-US" sz="2800" smtClean="0"/>
              <a:t>Recollect </a:t>
            </a:r>
            <a:r>
              <a:rPr lang="en-US" sz="2800" smtClean="0">
                <a:solidFill>
                  <a:srgbClr val="FFFFCC"/>
                </a:solidFill>
              </a:rPr>
              <a:t>a “</a:t>
            </a:r>
            <a:r>
              <a:rPr lang="en-US" sz="2800" i="1" smtClean="0">
                <a:solidFill>
                  <a:srgbClr val="FFFFCC"/>
                </a:solidFill>
              </a:rPr>
              <a:t>negative you message</a:t>
            </a:r>
            <a:r>
              <a:rPr lang="en-US" sz="2800" smtClean="0">
                <a:solidFill>
                  <a:srgbClr val="FFFFCC"/>
                </a:solidFill>
              </a:rPr>
              <a:t>” heard (or said) recently.    </a:t>
            </a:r>
            <a:r>
              <a:rPr lang="en-US" sz="2800" smtClean="0">
                <a:solidFill>
                  <a:srgbClr val="FF99FF"/>
                </a:solidFill>
              </a:rPr>
              <a:t>Rephrase it.</a:t>
            </a:r>
          </a:p>
          <a:p>
            <a:pPr marL="609600" indent="-609600" eaLnBrk="1" hangingPunct="1">
              <a:lnSpc>
                <a:spcPct val="90000"/>
              </a:lnSpc>
              <a:buClr>
                <a:schemeClr val="tx1"/>
              </a:buClr>
              <a:buFontTx/>
              <a:buNone/>
              <a:defRPr/>
            </a:pPr>
            <a:endParaRPr lang="en-US" sz="800" smtClean="0">
              <a:solidFill>
                <a:srgbClr val="FF99FF"/>
              </a:solidFill>
            </a:endParaRPr>
          </a:p>
          <a:p>
            <a:pPr marL="609600" indent="-609600" eaLnBrk="1" hangingPunct="1">
              <a:lnSpc>
                <a:spcPct val="90000"/>
              </a:lnSpc>
              <a:buClr>
                <a:schemeClr val="tx1"/>
              </a:buClr>
              <a:buFontTx/>
              <a:buNone/>
              <a:defRPr/>
            </a:pPr>
            <a:r>
              <a:rPr lang="en-US" sz="2400" b="1" smtClean="0">
                <a:solidFill>
                  <a:srgbClr val="F1072E"/>
                </a:solidFill>
              </a:rPr>
              <a:t>*</a:t>
            </a:r>
            <a:r>
              <a:rPr lang="en-US" sz="2400" smtClean="0">
                <a:solidFill>
                  <a:srgbClr val="FFFFCC"/>
                </a:solidFill>
              </a:rPr>
              <a:t> Feel free to disapprove of the </a:t>
            </a:r>
            <a:r>
              <a:rPr lang="en-US" sz="2400" b="1" smtClean="0">
                <a:solidFill>
                  <a:srgbClr val="FFFFCC"/>
                </a:solidFill>
              </a:rPr>
              <a:t>BEHAVIOR</a:t>
            </a:r>
            <a:r>
              <a:rPr lang="en-US" sz="2400" smtClean="0">
                <a:solidFill>
                  <a:srgbClr val="FFFFCC"/>
                </a:solidFill>
              </a:rPr>
              <a:t>, but </a:t>
            </a:r>
            <a:r>
              <a:rPr lang="en-US" sz="2400" b="1" u="sng" smtClean="0">
                <a:solidFill>
                  <a:srgbClr val="FFFFCC"/>
                </a:solidFill>
              </a:rPr>
              <a:t>NOT</a:t>
            </a:r>
            <a:r>
              <a:rPr lang="en-US" sz="2400" smtClean="0">
                <a:solidFill>
                  <a:srgbClr val="FFFFCC"/>
                </a:solidFill>
              </a:rPr>
              <a:t> the student’s </a:t>
            </a:r>
            <a:r>
              <a:rPr lang="en-US" sz="2400" b="1" smtClean="0">
                <a:solidFill>
                  <a:srgbClr val="FFFFCC"/>
                </a:solidFill>
              </a:rPr>
              <a:t>CHARACTER</a:t>
            </a:r>
            <a:r>
              <a:rPr lang="en-US" sz="2400" b="1" smtClean="0">
                <a:solidFill>
                  <a:srgbClr val="54F82E"/>
                </a:solidFill>
              </a:rPr>
              <a:t>. 				</a:t>
            </a:r>
            <a:r>
              <a:rPr lang="en-US" sz="2400" b="1" smtClean="0">
                <a:solidFill>
                  <a:srgbClr val="FFFFCC"/>
                </a:solidFill>
              </a:rPr>
              <a:t>(“</a:t>
            </a:r>
            <a:r>
              <a:rPr lang="en-US" sz="2400" b="1" i="1" smtClean="0">
                <a:solidFill>
                  <a:srgbClr val="FFFFCC"/>
                </a:solidFill>
                <a:latin typeface="Times New Roman" pitchFamily="18" charset="0"/>
              </a:rPr>
              <a:t>Symptom Estrangement</a:t>
            </a:r>
            <a:r>
              <a:rPr lang="en-US" sz="2400" b="1" smtClean="0">
                <a:solidFill>
                  <a:srgbClr val="FFFFCC"/>
                </a:solidFill>
              </a:rPr>
              <a:t>” </a:t>
            </a:r>
            <a:r>
              <a:rPr lang="en-US" sz="2400" b="1" smtClean="0"/>
              <a:t>or</a:t>
            </a:r>
            <a:r>
              <a:rPr lang="en-US" sz="2400" b="1" smtClean="0">
                <a:solidFill>
                  <a:srgbClr val="FFFFCC"/>
                </a:solidFill>
              </a:rPr>
              <a:t> “</a:t>
            </a:r>
            <a:r>
              <a:rPr lang="en-US" sz="2400" b="1" i="1" smtClean="0">
                <a:solidFill>
                  <a:srgbClr val="FFFFCC"/>
                </a:solidFill>
                <a:latin typeface="Times New Roman" pitchFamily="18" charset="0"/>
              </a:rPr>
              <a:t>Descriptive Criticism</a:t>
            </a:r>
            <a:r>
              <a:rPr lang="en-US" sz="2400" b="1" smtClean="0">
                <a:solidFill>
                  <a:srgbClr val="FFFFCC"/>
                </a:solidFill>
              </a:rPr>
              <a:t>”)</a:t>
            </a:r>
            <a:r>
              <a:rPr lang="en-US" sz="2400" b="1" smtClean="0">
                <a:solidFill>
                  <a:srgbClr val="66FF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29730"/>
                                        </p:tgtEl>
                                        <p:attrNameLst>
                                          <p:attrName>style.visibility</p:attrName>
                                        </p:attrNameLst>
                                      </p:cBhvr>
                                      <p:to>
                                        <p:strVal val="visible"/>
                                      </p:to>
                                    </p:set>
                                    <p:animEffect transition="in" filter="blinds(horizontal)">
                                      <p:cBhvr>
                                        <p:cTn id="7" dur="500"/>
                                        <p:tgtEl>
                                          <p:spTgt spid="329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5" fill="hold" grpId="1" nodeType="clickEffect">
                                  <p:stCondLst>
                                    <p:cond delay="0"/>
                                  </p:stCondLst>
                                  <p:childTnLst>
                                    <p:animEffect transition="out" filter="blinds(vertical)">
                                      <p:cBhvr>
                                        <p:cTn id="11" dur="1000"/>
                                        <p:tgtEl>
                                          <p:spTgt spid="329730"/>
                                        </p:tgtEl>
                                      </p:cBhvr>
                                    </p:animEffect>
                                    <p:set>
                                      <p:cBhvr>
                                        <p:cTn id="12" dur="1" fill="hold">
                                          <p:stCondLst>
                                            <p:cond delay="999"/>
                                          </p:stCondLst>
                                        </p:cTn>
                                        <p:tgtEl>
                                          <p:spTgt spid="329730"/>
                                        </p:tgtEl>
                                        <p:attrNameLst>
                                          <p:attrName>style.visibility</p:attrName>
                                        </p:attrNameLst>
                                      </p:cBhvr>
                                      <p:to>
                                        <p:strVal val="hidden"/>
                                      </p:to>
                                    </p:set>
                                  </p:childTnLst>
                                </p:cTn>
                              </p:par>
                            </p:childTnLst>
                          </p:cTn>
                        </p:par>
                        <p:par>
                          <p:cTn id="13" fill="hold" nodeType="afterGroup">
                            <p:stCondLst>
                              <p:cond delay="1000"/>
                            </p:stCondLst>
                            <p:childTnLst>
                              <p:par>
                                <p:cTn id="14" presetID="40" presetClass="entr" presetSubtype="0" fill="hold" nodeType="afterEffect">
                                  <p:stCondLst>
                                    <p:cond delay="0"/>
                                  </p:stCondLst>
                                  <p:iterate type="lt">
                                    <p:tmPct val="10000"/>
                                  </p:iterate>
                                  <p:childTnLst>
                                    <p:set>
                                      <p:cBhvr>
                                        <p:cTn id="15" dur="1" fill="hold">
                                          <p:stCondLst>
                                            <p:cond delay="0"/>
                                          </p:stCondLst>
                                        </p:cTn>
                                        <p:tgtEl>
                                          <p:spTgt spid="329731">
                                            <p:txEl>
                                              <p:pRg st="0" end="0"/>
                                            </p:txEl>
                                          </p:spTgt>
                                        </p:tgtEl>
                                        <p:attrNameLst>
                                          <p:attrName>style.visibility</p:attrName>
                                        </p:attrNameLst>
                                      </p:cBhvr>
                                      <p:to>
                                        <p:strVal val="visible"/>
                                      </p:to>
                                    </p:set>
                                    <p:animEffect transition="in" filter="fade">
                                      <p:cBhvr>
                                        <p:cTn id="16" dur="500"/>
                                        <p:tgtEl>
                                          <p:spTgt spid="329731">
                                            <p:txEl>
                                              <p:pRg st="0" end="0"/>
                                            </p:txEl>
                                          </p:spTgt>
                                        </p:tgtEl>
                                      </p:cBhvr>
                                    </p:animEffect>
                                    <p:anim calcmode="lin" valueType="num">
                                      <p:cBhvr>
                                        <p:cTn id="17" dur="500" fill="hold"/>
                                        <p:tgtEl>
                                          <p:spTgt spid="329731">
                                            <p:txEl>
                                              <p:pRg st="0" end="0"/>
                                            </p:txEl>
                                          </p:spTgt>
                                        </p:tgtEl>
                                        <p:attrNameLst>
                                          <p:attrName>ppt_x</p:attrName>
                                        </p:attrNameLst>
                                      </p:cBhvr>
                                      <p:tavLst>
                                        <p:tav tm="0">
                                          <p:val>
                                            <p:strVal val="#ppt_x-.1"/>
                                          </p:val>
                                        </p:tav>
                                        <p:tav tm="100000">
                                          <p:val>
                                            <p:strVal val="#ppt_x"/>
                                          </p:val>
                                        </p:tav>
                                      </p:tavLst>
                                    </p:anim>
                                    <p:anim calcmode="lin" valueType="num">
                                      <p:cBhvr>
                                        <p:cTn id="18" dur="500" fill="hold"/>
                                        <p:tgtEl>
                                          <p:spTgt spid="329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0" presetClass="entr" presetSubtype="0" fill="hold" nodeType="clickEffect">
                                  <p:stCondLst>
                                    <p:cond delay="0"/>
                                  </p:stCondLst>
                                  <p:iterate type="lt">
                                    <p:tmPct val="10000"/>
                                  </p:iterate>
                                  <p:childTnLst>
                                    <p:set>
                                      <p:cBhvr>
                                        <p:cTn id="22" dur="1" fill="hold">
                                          <p:stCondLst>
                                            <p:cond delay="0"/>
                                          </p:stCondLst>
                                        </p:cTn>
                                        <p:tgtEl>
                                          <p:spTgt spid="329731">
                                            <p:txEl>
                                              <p:pRg st="1" end="1"/>
                                            </p:txEl>
                                          </p:spTgt>
                                        </p:tgtEl>
                                        <p:attrNameLst>
                                          <p:attrName>style.visibility</p:attrName>
                                        </p:attrNameLst>
                                      </p:cBhvr>
                                      <p:to>
                                        <p:strVal val="visible"/>
                                      </p:to>
                                    </p:set>
                                    <p:animEffect transition="in" filter="fade">
                                      <p:cBhvr>
                                        <p:cTn id="23" dur="500"/>
                                        <p:tgtEl>
                                          <p:spTgt spid="329731">
                                            <p:txEl>
                                              <p:pRg st="1" end="1"/>
                                            </p:txEl>
                                          </p:spTgt>
                                        </p:tgtEl>
                                      </p:cBhvr>
                                    </p:animEffect>
                                    <p:anim calcmode="lin" valueType="num">
                                      <p:cBhvr>
                                        <p:cTn id="24" dur="500" fill="hold"/>
                                        <p:tgtEl>
                                          <p:spTgt spid="329731">
                                            <p:txEl>
                                              <p:pRg st="1" end="1"/>
                                            </p:txEl>
                                          </p:spTgt>
                                        </p:tgtEl>
                                        <p:attrNameLst>
                                          <p:attrName>ppt_x</p:attrName>
                                        </p:attrNameLst>
                                      </p:cBhvr>
                                      <p:tavLst>
                                        <p:tav tm="0">
                                          <p:val>
                                            <p:strVal val="#ppt_x-.1"/>
                                          </p:val>
                                        </p:tav>
                                        <p:tav tm="100000">
                                          <p:val>
                                            <p:strVal val="#ppt_x"/>
                                          </p:val>
                                        </p:tav>
                                      </p:tavLst>
                                    </p:anim>
                                    <p:anim calcmode="lin" valueType="num">
                                      <p:cBhvr>
                                        <p:cTn id="25" dur="500" fill="hold"/>
                                        <p:tgtEl>
                                          <p:spTgt spid="329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0" presetClass="entr" presetSubtype="0" fill="hold" nodeType="clickEffect">
                                  <p:stCondLst>
                                    <p:cond delay="0"/>
                                  </p:stCondLst>
                                  <p:iterate type="lt">
                                    <p:tmPct val="10000"/>
                                  </p:iterate>
                                  <p:childTnLst>
                                    <p:set>
                                      <p:cBhvr>
                                        <p:cTn id="29" dur="1" fill="hold">
                                          <p:stCondLst>
                                            <p:cond delay="0"/>
                                          </p:stCondLst>
                                        </p:cTn>
                                        <p:tgtEl>
                                          <p:spTgt spid="329731">
                                            <p:txEl>
                                              <p:pRg st="2" end="2"/>
                                            </p:txEl>
                                          </p:spTgt>
                                        </p:tgtEl>
                                        <p:attrNameLst>
                                          <p:attrName>style.visibility</p:attrName>
                                        </p:attrNameLst>
                                      </p:cBhvr>
                                      <p:to>
                                        <p:strVal val="visible"/>
                                      </p:to>
                                    </p:set>
                                    <p:animEffect transition="in" filter="fade">
                                      <p:cBhvr>
                                        <p:cTn id="30" dur="500"/>
                                        <p:tgtEl>
                                          <p:spTgt spid="329731">
                                            <p:txEl>
                                              <p:pRg st="2" end="2"/>
                                            </p:txEl>
                                          </p:spTgt>
                                        </p:tgtEl>
                                      </p:cBhvr>
                                    </p:animEffect>
                                    <p:anim calcmode="lin" valueType="num">
                                      <p:cBhvr>
                                        <p:cTn id="31" dur="500" fill="hold"/>
                                        <p:tgtEl>
                                          <p:spTgt spid="329731">
                                            <p:txEl>
                                              <p:pRg st="2" end="2"/>
                                            </p:txEl>
                                          </p:spTgt>
                                        </p:tgtEl>
                                        <p:attrNameLst>
                                          <p:attrName>ppt_x</p:attrName>
                                        </p:attrNameLst>
                                      </p:cBhvr>
                                      <p:tavLst>
                                        <p:tav tm="0">
                                          <p:val>
                                            <p:strVal val="#ppt_x-.1"/>
                                          </p:val>
                                        </p:tav>
                                        <p:tav tm="100000">
                                          <p:val>
                                            <p:strVal val="#ppt_x"/>
                                          </p:val>
                                        </p:tav>
                                      </p:tavLst>
                                    </p:anim>
                                    <p:anim calcmode="lin" valueType="num">
                                      <p:cBhvr>
                                        <p:cTn id="32" dur="500" fill="hold"/>
                                        <p:tgtEl>
                                          <p:spTgt spid="329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0" presetClass="entr" presetSubtype="0" fill="hold" nodeType="clickEffect">
                                  <p:stCondLst>
                                    <p:cond delay="0"/>
                                  </p:stCondLst>
                                  <p:iterate type="lt">
                                    <p:tmPct val="10000"/>
                                  </p:iterate>
                                  <p:childTnLst>
                                    <p:set>
                                      <p:cBhvr>
                                        <p:cTn id="36" dur="1" fill="hold">
                                          <p:stCondLst>
                                            <p:cond delay="0"/>
                                          </p:stCondLst>
                                        </p:cTn>
                                        <p:tgtEl>
                                          <p:spTgt spid="329731">
                                            <p:txEl>
                                              <p:pRg st="3" end="3"/>
                                            </p:txEl>
                                          </p:spTgt>
                                        </p:tgtEl>
                                        <p:attrNameLst>
                                          <p:attrName>style.visibility</p:attrName>
                                        </p:attrNameLst>
                                      </p:cBhvr>
                                      <p:to>
                                        <p:strVal val="visible"/>
                                      </p:to>
                                    </p:set>
                                    <p:animEffect transition="in" filter="fade">
                                      <p:cBhvr>
                                        <p:cTn id="37" dur="500"/>
                                        <p:tgtEl>
                                          <p:spTgt spid="329731">
                                            <p:txEl>
                                              <p:pRg st="3" end="3"/>
                                            </p:txEl>
                                          </p:spTgt>
                                        </p:tgtEl>
                                      </p:cBhvr>
                                    </p:animEffect>
                                    <p:anim calcmode="lin" valueType="num">
                                      <p:cBhvr>
                                        <p:cTn id="38" dur="500" fill="hold"/>
                                        <p:tgtEl>
                                          <p:spTgt spid="329731">
                                            <p:txEl>
                                              <p:pRg st="3" end="3"/>
                                            </p:txEl>
                                          </p:spTgt>
                                        </p:tgtEl>
                                        <p:attrNameLst>
                                          <p:attrName>ppt_x</p:attrName>
                                        </p:attrNameLst>
                                      </p:cBhvr>
                                      <p:tavLst>
                                        <p:tav tm="0">
                                          <p:val>
                                            <p:strVal val="#ppt_x-.1"/>
                                          </p:val>
                                        </p:tav>
                                        <p:tav tm="100000">
                                          <p:val>
                                            <p:strVal val="#ppt_x"/>
                                          </p:val>
                                        </p:tav>
                                      </p:tavLst>
                                    </p:anim>
                                    <p:anim calcmode="lin" valueType="num">
                                      <p:cBhvr>
                                        <p:cTn id="39" dur="500" fill="hold"/>
                                        <p:tgtEl>
                                          <p:spTgt spid="3297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0" presetClass="entr" presetSubtype="0" fill="hold" nodeType="clickEffect">
                                  <p:stCondLst>
                                    <p:cond delay="0"/>
                                  </p:stCondLst>
                                  <p:iterate type="lt">
                                    <p:tmPct val="10000"/>
                                  </p:iterate>
                                  <p:childTnLst>
                                    <p:set>
                                      <p:cBhvr>
                                        <p:cTn id="43" dur="1" fill="hold">
                                          <p:stCondLst>
                                            <p:cond delay="0"/>
                                          </p:stCondLst>
                                        </p:cTn>
                                        <p:tgtEl>
                                          <p:spTgt spid="329731">
                                            <p:txEl>
                                              <p:pRg st="4" end="4"/>
                                            </p:txEl>
                                          </p:spTgt>
                                        </p:tgtEl>
                                        <p:attrNameLst>
                                          <p:attrName>style.visibility</p:attrName>
                                        </p:attrNameLst>
                                      </p:cBhvr>
                                      <p:to>
                                        <p:strVal val="visible"/>
                                      </p:to>
                                    </p:set>
                                    <p:animEffect transition="in" filter="fade">
                                      <p:cBhvr>
                                        <p:cTn id="44" dur="500"/>
                                        <p:tgtEl>
                                          <p:spTgt spid="329731">
                                            <p:txEl>
                                              <p:pRg st="4" end="4"/>
                                            </p:txEl>
                                          </p:spTgt>
                                        </p:tgtEl>
                                      </p:cBhvr>
                                    </p:animEffect>
                                    <p:anim calcmode="lin" valueType="num">
                                      <p:cBhvr>
                                        <p:cTn id="45" dur="500" fill="hold"/>
                                        <p:tgtEl>
                                          <p:spTgt spid="329731">
                                            <p:txEl>
                                              <p:pRg st="4" end="4"/>
                                            </p:txEl>
                                          </p:spTgt>
                                        </p:tgtEl>
                                        <p:attrNameLst>
                                          <p:attrName>ppt_x</p:attrName>
                                        </p:attrNameLst>
                                      </p:cBhvr>
                                      <p:tavLst>
                                        <p:tav tm="0">
                                          <p:val>
                                            <p:strVal val="#ppt_x-.1"/>
                                          </p:val>
                                        </p:tav>
                                        <p:tav tm="100000">
                                          <p:val>
                                            <p:strVal val="#ppt_x"/>
                                          </p:val>
                                        </p:tav>
                                      </p:tavLst>
                                    </p:anim>
                                    <p:anim calcmode="lin" valueType="num">
                                      <p:cBhvr>
                                        <p:cTn id="46" dur="500" fill="hold"/>
                                        <p:tgtEl>
                                          <p:spTgt spid="329731">
                                            <p:txEl>
                                              <p:pRg st="4" end="4"/>
                                            </p:txEl>
                                          </p:spTgt>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1950"/>
                            </p:stCondLst>
                            <p:childTnLst>
                              <p:par>
                                <p:cTn id="48" presetID="40" presetClass="entr" presetSubtype="0" fill="hold" nodeType="afterEffect">
                                  <p:stCondLst>
                                    <p:cond delay="0"/>
                                  </p:stCondLst>
                                  <p:iterate type="lt">
                                    <p:tmPct val="10000"/>
                                  </p:iterate>
                                  <p:childTnLst>
                                    <p:set>
                                      <p:cBhvr>
                                        <p:cTn id="49" dur="1" fill="hold">
                                          <p:stCondLst>
                                            <p:cond delay="0"/>
                                          </p:stCondLst>
                                        </p:cTn>
                                        <p:tgtEl>
                                          <p:spTgt spid="329731">
                                            <p:txEl>
                                              <p:pRg st="5" end="5"/>
                                            </p:txEl>
                                          </p:spTgt>
                                        </p:tgtEl>
                                        <p:attrNameLst>
                                          <p:attrName>style.visibility</p:attrName>
                                        </p:attrNameLst>
                                      </p:cBhvr>
                                      <p:to>
                                        <p:strVal val="visible"/>
                                      </p:to>
                                    </p:set>
                                    <p:animEffect transition="in" filter="fade">
                                      <p:cBhvr>
                                        <p:cTn id="50" dur="500"/>
                                        <p:tgtEl>
                                          <p:spTgt spid="329731">
                                            <p:txEl>
                                              <p:pRg st="5" end="5"/>
                                            </p:txEl>
                                          </p:spTgt>
                                        </p:tgtEl>
                                      </p:cBhvr>
                                    </p:animEffect>
                                    <p:anim calcmode="lin" valueType="num">
                                      <p:cBhvr>
                                        <p:cTn id="51" dur="500" fill="hold"/>
                                        <p:tgtEl>
                                          <p:spTgt spid="329731">
                                            <p:txEl>
                                              <p:pRg st="5" end="5"/>
                                            </p:txEl>
                                          </p:spTgt>
                                        </p:tgtEl>
                                        <p:attrNameLst>
                                          <p:attrName>ppt_x</p:attrName>
                                        </p:attrNameLst>
                                      </p:cBhvr>
                                      <p:tavLst>
                                        <p:tav tm="0">
                                          <p:val>
                                            <p:strVal val="#ppt_x-.1"/>
                                          </p:val>
                                        </p:tav>
                                        <p:tav tm="100000">
                                          <p:val>
                                            <p:strVal val="#ppt_x"/>
                                          </p:val>
                                        </p:tav>
                                      </p:tavLst>
                                    </p:anim>
                                    <p:anim calcmode="lin" valueType="num">
                                      <p:cBhvr>
                                        <p:cTn id="52" dur="500" fill="hold"/>
                                        <p:tgtEl>
                                          <p:spTgt spid="329731">
                                            <p:txEl>
                                              <p:pRg st="5" end="5"/>
                                            </p:txEl>
                                          </p:spTgt>
                                        </p:tgtEl>
                                        <p:attrNameLst>
                                          <p:attrName>ppt_y</p:attrName>
                                        </p:attrNameLst>
                                      </p:cBhvr>
                                      <p:tavLst>
                                        <p:tav tm="0">
                                          <p:val>
                                            <p:strVal val="#ppt_y"/>
                                          </p:val>
                                        </p:tav>
                                        <p:tav tm="100000">
                                          <p:val>
                                            <p:strVal val="#ppt_y"/>
                                          </p:val>
                                        </p:tav>
                                      </p:tavLst>
                                    </p:anim>
                                  </p:childTnLst>
                                </p:cTn>
                              </p:par>
                              <p:par>
                                <p:cTn id="53" presetID="40" presetClass="entr" presetSubtype="0" fill="hold" nodeType="withEffect">
                                  <p:stCondLst>
                                    <p:cond delay="0"/>
                                  </p:stCondLst>
                                  <p:iterate type="lt">
                                    <p:tmPct val="10000"/>
                                  </p:iterate>
                                  <p:childTnLst>
                                    <p:set>
                                      <p:cBhvr>
                                        <p:cTn id="54" dur="1" fill="hold">
                                          <p:stCondLst>
                                            <p:cond delay="0"/>
                                          </p:stCondLst>
                                        </p:cTn>
                                        <p:tgtEl>
                                          <p:spTgt spid="329731">
                                            <p:txEl>
                                              <p:pRg st="6" end="6"/>
                                            </p:txEl>
                                          </p:spTgt>
                                        </p:tgtEl>
                                        <p:attrNameLst>
                                          <p:attrName>style.visibility</p:attrName>
                                        </p:attrNameLst>
                                      </p:cBhvr>
                                      <p:to>
                                        <p:strVal val="visible"/>
                                      </p:to>
                                    </p:set>
                                    <p:animEffect transition="in" filter="fade">
                                      <p:cBhvr>
                                        <p:cTn id="55" dur="1000"/>
                                        <p:tgtEl>
                                          <p:spTgt spid="329731">
                                            <p:txEl>
                                              <p:pRg st="6" end="6"/>
                                            </p:txEl>
                                          </p:spTgt>
                                        </p:tgtEl>
                                      </p:cBhvr>
                                    </p:animEffect>
                                    <p:anim calcmode="lin" valueType="num">
                                      <p:cBhvr>
                                        <p:cTn id="56" dur="1000" fill="hold"/>
                                        <p:tgtEl>
                                          <p:spTgt spid="329731">
                                            <p:txEl>
                                              <p:pRg st="6" end="6"/>
                                            </p:txEl>
                                          </p:spTgt>
                                        </p:tgtEl>
                                        <p:attrNameLst>
                                          <p:attrName>ppt_x</p:attrName>
                                        </p:attrNameLst>
                                      </p:cBhvr>
                                      <p:tavLst>
                                        <p:tav tm="0">
                                          <p:val>
                                            <p:strVal val="#ppt_x-.1"/>
                                          </p:val>
                                        </p:tav>
                                        <p:tav tm="100000">
                                          <p:val>
                                            <p:strVal val="#ppt_x"/>
                                          </p:val>
                                        </p:tav>
                                      </p:tavLst>
                                    </p:anim>
                                    <p:anim calcmode="lin" valueType="num">
                                      <p:cBhvr>
                                        <p:cTn id="57" dur="1000" fill="hold"/>
                                        <p:tgtEl>
                                          <p:spTgt spid="329731">
                                            <p:txEl>
                                              <p:pRg st="6" end="6"/>
                                            </p:txEl>
                                          </p:spTgt>
                                        </p:tgtEl>
                                        <p:attrNameLst>
                                          <p:attrName>ppt_y</p:attrName>
                                        </p:attrNameLst>
                                      </p:cBhvr>
                                      <p:tavLst>
                                        <p:tav tm="0">
                                          <p:val>
                                            <p:strVal val="#ppt_y"/>
                                          </p:val>
                                        </p:tav>
                                        <p:tav tm="100000">
                                          <p:val>
                                            <p:strVal val="#ppt_y"/>
                                          </p:val>
                                        </p:tav>
                                      </p:tavLst>
                                    </p:anim>
                                  </p:childTnLst>
                                </p:cTn>
                              </p:par>
                              <p:par>
                                <p:cTn id="58" presetID="40" presetClass="entr" presetSubtype="0" fill="hold" nodeType="withEffect">
                                  <p:stCondLst>
                                    <p:cond delay="0"/>
                                  </p:stCondLst>
                                  <p:iterate type="lt">
                                    <p:tmPct val="10000"/>
                                  </p:iterate>
                                  <p:childTnLst>
                                    <p:set>
                                      <p:cBhvr>
                                        <p:cTn id="59" dur="1" fill="hold">
                                          <p:stCondLst>
                                            <p:cond delay="0"/>
                                          </p:stCondLst>
                                        </p:cTn>
                                        <p:tgtEl>
                                          <p:spTgt spid="329731">
                                            <p:txEl>
                                              <p:pRg st="7" end="7"/>
                                            </p:txEl>
                                          </p:spTgt>
                                        </p:tgtEl>
                                        <p:attrNameLst>
                                          <p:attrName>style.visibility</p:attrName>
                                        </p:attrNameLst>
                                      </p:cBhvr>
                                      <p:to>
                                        <p:strVal val="visible"/>
                                      </p:to>
                                    </p:set>
                                    <p:animEffect transition="in" filter="fade">
                                      <p:cBhvr>
                                        <p:cTn id="60" dur="1000"/>
                                        <p:tgtEl>
                                          <p:spTgt spid="329731">
                                            <p:txEl>
                                              <p:pRg st="7" end="7"/>
                                            </p:txEl>
                                          </p:spTgt>
                                        </p:tgtEl>
                                      </p:cBhvr>
                                    </p:animEffect>
                                    <p:anim calcmode="lin" valueType="num">
                                      <p:cBhvr>
                                        <p:cTn id="61" dur="1000" fill="hold"/>
                                        <p:tgtEl>
                                          <p:spTgt spid="329731">
                                            <p:txEl>
                                              <p:pRg st="7" end="7"/>
                                            </p:txEl>
                                          </p:spTgt>
                                        </p:tgtEl>
                                        <p:attrNameLst>
                                          <p:attrName>ppt_x</p:attrName>
                                        </p:attrNameLst>
                                      </p:cBhvr>
                                      <p:tavLst>
                                        <p:tav tm="0">
                                          <p:val>
                                            <p:strVal val="#ppt_x-.1"/>
                                          </p:val>
                                        </p:tav>
                                        <p:tav tm="100000">
                                          <p:val>
                                            <p:strVal val="#ppt_x"/>
                                          </p:val>
                                        </p:tav>
                                      </p:tavLst>
                                    </p:anim>
                                    <p:anim calcmode="lin" valueType="num">
                                      <p:cBhvr>
                                        <p:cTn id="62" dur="1000" fill="hold"/>
                                        <p:tgtEl>
                                          <p:spTgt spid="329731">
                                            <p:txEl>
                                              <p:pRg st="7" end="7"/>
                                            </p:txEl>
                                          </p:spTgt>
                                        </p:tgtEl>
                                        <p:attrNameLst>
                                          <p:attrName>ppt_y</p:attrName>
                                        </p:attrNameLst>
                                      </p:cBhvr>
                                      <p:tavLst>
                                        <p:tav tm="0">
                                          <p:val>
                                            <p:strVal val="#ppt_y"/>
                                          </p:val>
                                        </p:tav>
                                        <p:tav tm="100000">
                                          <p:val>
                                            <p:strVal val="#ppt_y"/>
                                          </p:val>
                                        </p:tav>
                                      </p:tavLst>
                                    </p:anim>
                                  </p:childTnLst>
                                </p:cTn>
                              </p:par>
                              <p:par>
                                <p:cTn id="63" presetID="40" presetClass="entr" presetSubtype="0" fill="hold" nodeType="withEffect">
                                  <p:stCondLst>
                                    <p:cond delay="0"/>
                                  </p:stCondLst>
                                  <p:iterate type="lt">
                                    <p:tmPct val="10000"/>
                                  </p:iterate>
                                  <p:childTnLst>
                                    <p:set>
                                      <p:cBhvr>
                                        <p:cTn id="64" dur="1" fill="hold">
                                          <p:stCondLst>
                                            <p:cond delay="0"/>
                                          </p:stCondLst>
                                        </p:cTn>
                                        <p:tgtEl>
                                          <p:spTgt spid="329731">
                                            <p:txEl>
                                              <p:pRg st="8" end="8"/>
                                            </p:txEl>
                                          </p:spTgt>
                                        </p:tgtEl>
                                        <p:attrNameLst>
                                          <p:attrName>style.visibility</p:attrName>
                                        </p:attrNameLst>
                                      </p:cBhvr>
                                      <p:to>
                                        <p:strVal val="visible"/>
                                      </p:to>
                                    </p:set>
                                    <p:animEffect transition="in" filter="fade">
                                      <p:cBhvr>
                                        <p:cTn id="65" dur="1000"/>
                                        <p:tgtEl>
                                          <p:spTgt spid="329731">
                                            <p:txEl>
                                              <p:pRg st="8" end="8"/>
                                            </p:txEl>
                                          </p:spTgt>
                                        </p:tgtEl>
                                      </p:cBhvr>
                                    </p:animEffect>
                                    <p:anim calcmode="lin" valueType="num">
                                      <p:cBhvr>
                                        <p:cTn id="66" dur="1000" fill="hold"/>
                                        <p:tgtEl>
                                          <p:spTgt spid="329731">
                                            <p:txEl>
                                              <p:pRg st="8" end="8"/>
                                            </p:txEl>
                                          </p:spTgt>
                                        </p:tgtEl>
                                        <p:attrNameLst>
                                          <p:attrName>ppt_x</p:attrName>
                                        </p:attrNameLst>
                                      </p:cBhvr>
                                      <p:tavLst>
                                        <p:tav tm="0">
                                          <p:val>
                                            <p:strVal val="#ppt_x-.1"/>
                                          </p:val>
                                        </p:tav>
                                        <p:tav tm="100000">
                                          <p:val>
                                            <p:strVal val="#ppt_x"/>
                                          </p:val>
                                        </p:tav>
                                      </p:tavLst>
                                    </p:anim>
                                    <p:anim calcmode="lin" valueType="num">
                                      <p:cBhvr>
                                        <p:cTn id="67" dur="1000" fill="hold"/>
                                        <p:tgtEl>
                                          <p:spTgt spid="329731">
                                            <p:txEl>
                                              <p:pRg st="8" end="8"/>
                                            </p:txEl>
                                          </p:spTgt>
                                        </p:tgtEl>
                                        <p:attrNameLst>
                                          <p:attrName>ppt_y</p:attrName>
                                        </p:attrNameLst>
                                      </p:cBhvr>
                                      <p:tavLst>
                                        <p:tav tm="0">
                                          <p:val>
                                            <p:strVal val="#ppt_y"/>
                                          </p:val>
                                        </p:tav>
                                        <p:tav tm="100000">
                                          <p:val>
                                            <p:strVal val="#ppt_y"/>
                                          </p:val>
                                        </p:tav>
                                      </p:tavLst>
                                    </p:anim>
                                  </p:childTnLst>
                                </p:cTn>
                              </p:par>
                              <p:par>
                                <p:cTn id="68" presetID="40" presetClass="entr" presetSubtype="0" fill="hold" nodeType="withEffect">
                                  <p:stCondLst>
                                    <p:cond delay="0"/>
                                  </p:stCondLst>
                                  <p:iterate type="lt">
                                    <p:tmPct val="10000"/>
                                  </p:iterate>
                                  <p:childTnLst>
                                    <p:set>
                                      <p:cBhvr>
                                        <p:cTn id="69" dur="1" fill="hold">
                                          <p:stCondLst>
                                            <p:cond delay="0"/>
                                          </p:stCondLst>
                                        </p:cTn>
                                        <p:tgtEl>
                                          <p:spTgt spid="329731">
                                            <p:txEl>
                                              <p:pRg st="9" end="9"/>
                                            </p:txEl>
                                          </p:spTgt>
                                        </p:tgtEl>
                                        <p:attrNameLst>
                                          <p:attrName>style.visibility</p:attrName>
                                        </p:attrNameLst>
                                      </p:cBhvr>
                                      <p:to>
                                        <p:strVal val="visible"/>
                                      </p:to>
                                    </p:set>
                                    <p:animEffect transition="in" filter="fade">
                                      <p:cBhvr>
                                        <p:cTn id="70" dur="1000"/>
                                        <p:tgtEl>
                                          <p:spTgt spid="329731">
                                            <p:txEl>
                                              <p:pRg st="9" end="9"/>
                                            </p:txEl>
                                          </p:spTgt>
                                        </p:tgtEl>
                                      </p:cBhvr>
                                    </p:animEffect>
                                    <p:anim calcmode="lin" valueType="num">
                                      <p:cBhvr>
                                        <p:cTn id="71" dur="1000" fill="hold"/>
                                        <p:tgtEl>
                                          <p:spTgt spid="329731">
                                            <p:txEl>
                                              <p:pRg st="9" end="9"/>
                                            </p:txEl>
                                          </p:spTgt>
                                        </p:tgtEl>
                                        <p:attrNameLst>
                                          <p:attrName>ppt_x</p:attrName>
                                        </p:attrNameLst>
                                      </p:cBhvr>
                                      <p:tavLst>
                                        <p:tav tm="0">
                                          <p:val>
                                            <p:strVal val="#ppt_x-.1"/>
                                          </p:val>
                                        </p:tav>
                                        <p:tav tm="100000">
                                          <p:val>
                                            <p:strVal val="#ppt_x"/>
                                          </p:val>
                                        </p:tav>
                                      </p:tavLst>
                                    </p:anim>
                                    <p:anim calcmode="lin" valueType="num">
                                      <p:cBhvr>
                                        <p:cTn id="72" dur="1000" fill="hold"/>
                                        <p:tgtEl>
                                          <p:spTgt spid="329731">
                                            <p:txEl>
                                              <p:pRg st="9" end="9"/>
                                            </p:txEl>
                                          </p:spTgt>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8050"/>
                            </p:stCondLst>
                            <p:childTnLst>
                              <p:par>
                                <p:cTn id="74" presetID="40" presetClass="entr" presetSubtype="0" fill="hold" nodeType="afterEffect">
                                  <p:stCondLst>
                                    <p:cond delay="2000"/>
                                  </p:stCondLst>
                                  <p:iterate type="wd">
                                    <p:tmPct val="10000"/>
                                  </p:iterate>
                                  <p:childTnLst>
                                    <p:set>
                                      <p:cBhvr>
                                        <p:cTn id="75" dur="1" fill="hold">
                                          <p:stCondLst>
                                            <p:cond delay="0"/>
                                          </p:stCondLst>
                                        </p:cTn>
                                        <p:tgtEl>
                                          <p:spTgt spid="329731">
                                            <p:txEl>
                                              <p:pRg st="11" end="11"/>
                                            </p:txEl>
                                          </p:spTgt>
                                        </p:tgtEl>
                                        <p:attrNameLst>
                                          <p:attrName>style.visibility</p:attrName>
                                        </p:attrNameLst>
                                      </p:cBhvr>
                                      <p:to>
                                        <p:strVal val="visible"/>
                                      </p:to>
                                    </p:set>
                                    <p:animEffect transition="in" filter="fade">
                                      <p:cBhvr>
                                        <p:cTn id="76" dur="1000"/>
                                        <p:tgtEl>
                                          <p:spTgt spid="329731">
                                            <p:txEl>
                                              <p:pRg st="11" end="11"/>
                                            </p:txEl>
                                          </p:spTgt>
                                        </p:tgtEl>
                                      </p:cBhvr>
                                    </p:animEffect>
                                    <p:anim calcmode="lin" valueType="num">
                                      <p:cBhvr>
                                        <p:cTn id="77" dur="1000" fill="hold"/>
                                        <p:tgtEl>
                                          <p:spTgt spid="329731">
                                            <p:txEl>
                                              <p:pRg st="11" end="11"/>
                                            </p:txEl>
                                          </p:spTgt>
                                        </p:tgtEl>
                                        <p:attrNameLst>
                                          <p:attrName>ppt_x</p:attrName>
                                        </p:attrNameLst>
                                      </p:cBhvr>
                                      <p:tavLst>
                                        <p:tav tm="0">
                                          <p:val>
                                            <p:strVal val="#ppt_x-.1"/>
                                          </p:val>
                                        </p:tav>
                                        <p:tav tm="100000">
                                          <p:val>
                                            <p:strVal val="#ppt_x"/>
                                          </p:val>
                                        </p:tav>
                                      </p:tavLst>
                                    </p:anim>
                                    <p:anim calcmode="lin" valueType="num">
                                      <p:cBhvr>
                                        <p:cTn id="78" dur="1000" fill="hold"/>
                                        <p:tgtEl>
                                          <p:spTgt spid="329731">
                                            <p:txEl>
                                              <p:pRg st="11" end="11"/>
                                            </p:txEl>
                                          </p:spTgt>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12950"/>
                            </p:stCondLst>
                            <p:childTnLst>
                              <p:par>
                                <p:cTn id="80" presetID="40" presetClass="entr" presetSubtype="0" fill="hold" nodeType="afterEffect">
                                  <p:stCondLst>
                                    <p:cond delay="2000"/>
                                  </p:stCondLst>
                                  <p:iterate type="wd">
                                    <p:tmPct val="10000"/>
                                  </p:iterate>
                                  <p:childTnLst>
                                    <p:set>
                                      <p:cBhvr>
                                        <p:cTn id="81" dur="1" fill="hold">
                                          <p:stCondLst>
                                            <p:cond delay="0"/>
                                          </p:stCondLst>
                                        </p:cTn>
                                        <p:tgtEl>
                                          <p:spTgt spid="329731">
                                            <p:txEl>
                                              <p:pRg st="13" end="13"/>
                                            </p:txEl>
                                          </p:spTgt>
                                        </p:tgtEl>
                                        <p:attrNameLst>
                                          <p:attrName>style.visibility</p:attrName>
                                        </p:attrNameLst>
                                      </p:cBhvr>
                                      <p:to>
                                        <p:strVal val="visible"/>
                                      </p:to>
                                    </p:set>
                                    <p:animEffect transition="in" filter="fade">
                                      <p:cBhvr>
                                        <p:cTn id="82" dur="1000"/>
                                        <p:tgtEl>
                                          <p:spTgt spid="329731">
                                            <p:txEl>
                                              <p:pRg st="13" end="13"/>
                                            </p:txEl>
                                          </p:spTgt>
                                        </p:tgtEl>
                                      </p:cBhvr>
                                    </p:animEffect>
                                    <p:anim calcmode="lin" valueType="num">
                                      <p:cBhvr>
                                        <p:cTn id="83" dur="1000" fill="hold"/>
                                        <p:tgtEl>
                                          <p:spTgt spid="329731">
                                            <p:txEl>
                                              <p:pRg st="13" end="13"/>
                                            </p:txEl>
                                          </p:spTgt>
                                        </p:tgtEl>
                                        <p:attrNameLst>
                                          <p:attrName>ppt_x</p:attrName>
                                        </p:attrNameLst>
                                      </p:cBhvr>
                                      <p:tavLst>
                                        <p:tav tm="0">
                                          <p:val>
                                            <p:strVal val="#ppt_x-.1"/>
                                          </p:val>
                                        </p:tav>
                                        <p:tav tm="100000">
                                          <p:val>
                                            <p:strVal val="#ppt_x"/>
                                          </p:val>
                                        </p:tav>
                                      </p:tavLst>
                                    </p:anim>
                                    <p:anim calcmode="lin" valueType="num">
                                      <p:cBhvr>
                                        <p:cTn id="84" dur="1000" fill="hold"/>
                                        <p:tgtEl>
                                          <p:spTgt spid="329731">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0" grpId="0"/>
      <p:bldP spid="32973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F581376-AE22-49C6-92BE-CEE2289A10EC}" type="slidenum">
              <a:rPr lang="en-US"/>
              <a:pPr>
                <a:defRPr/>
              </a:pPr>
              <a:t>18</a:t>
            </a:fld>
            <a:endParaRPr lang="en-US"/>
          </a:p>
        </p:txBody>
      </p:sp>
      <p:sp>
        <p:nvSpPr>
          <p:cNvPr id="243714" name="Rectangle 2"/>
          <p:cNvSpPr>
            <a:spLocks noGrp="1" noChangeArrowheads="1"/>
          </p:cNvSpPr>
          <p:nvPr>
            <p:ph type="title"/>
          </p:nvPr>
        </p:nvSpPr>
        <p:spPr>
          <a:xfrm>
            <a:off x="152400" y="152400"/>
            <a:ext cx="8839200" cy="838200"/>
          </a:xfrm>
        </p:spPr>
        <p:txBody>
          <a:bodyPr/>
          <a:lstStyle/>
          <a:p>
            <a:pPr eaLnBrk="1" hangingPunct="1">
              <a:defRPr/>
            </a:pPr>
            <a:r>
              <a:rPr lang="en-US" sz="3600" b="1" smtClean="0">
                <a:solidFill>
                  <a:srgbClr val="FFFF00"/>
                </a:solidFill>
              </a:rPr>
              <a:t>Why Don’t Kids Have Social Skills</a:t>
            </a:r>
            <a:r>
              <a:rPr lang="en-US" sz="3600" b="1" smtClean="0">
                <a:solidFill>
                  <a:srgbClr val="FC041C"/>
                </a:solidFill>
              </a:rPr>
              <a:t>?</a:t>
            </a:r>
            <a:r>
              <a:rPr lang="en-US" sz="3600" b="1" smtClean="0">
                <a:solidFill>
                  <a:srgbClr val="FFFF00"/>
                </a:solidFill>
              </a:rPr>
              <a:t> </a:t>
            </a:r>
            <a:r>
              <a:rPr lang="en-US" sz="2800" b="1" smtClean="0">
                <a:solidFill>
                  <a:srgbClr val="FFFF00"/>
                </a:solidFill>
              </a:rPr>
              <a:t>(before instruction)</a:t>
            </a:r>
          </a:p>
        </p:txBody>
      </p:sp>
      <p:sp>
        <p:nvSpPr>
          <p:cNvPr id="243715" name="Rectangle 3"/>
          <p:cNvSpPr>
            <a:spLocks noGrp="1" noChangeArrowheads="1"/>
          </p:cNvSpPr>
          <p:nvPr>
            <p:ph type="body" idx="1"/>
          </p:nvPr>
        </p:nvSpPr>
        <p:spPr>
          <a:xfrm>
            <a:off x="0" y="1143000"/>
            <a:ext cx="9144000" cy="5715000"/>
          </a:xfrm>
        </p:spPr>
        <p:txBody>
          <a:bodyPr/>
          <a:lstStyle/>
          <a:p>
            <a:pPr eaLnBrk="1" hangingPunct="1">
              <a:defRPr/>
            </a:pPr>
            <a:r>
              <a:rPr lang="en-US" sz="2800" smtClean="0"/>
              <a:t>Never learned “</a:t>
            </a:r>
            <a:r>
              <a:rPr lang="en-US" sz="2800" i="1" smtClean="0"/>
              <a:t>appropriate behavior</a:t>
            </a:r>
            <a:r>
              <a:rPr lang="en-US" sz="2800" smtClean="0"/>
              <a:t>”</a:t>
            </a:r>
          </a:p>
          <a:p>
            <a:pPr lvl="1" eaLnBrk="1" hangingPunct="1">
              <a:defRPr/>
            </a:pPr>
            <a:r>
              <a:rPr lang="en-US" sz="2400" smtClean="0"/>
              <a:t>Misread social cues given off by others (Neurological?)</a:t>
            </a:r>
          </a:p>
          <a:p>
            <a:pPr lvl="2" eaLnBrk="1" hangingPunct="1">
              <a:defRPr/>
            </a:pPr>
            <a:r>
              <a:rPr lang="en-US" smtClean="0"/>
              <a:t>Don’t notice boredom or rejection by others</a:t>
            </a:r>
          </a:p>
          <a:p>
            <a:pPr lvl="2" eaLnBrk="1" hangingPunct="1">
              <a:defRPr/>
            </a:pPr>
            <a:r>
              <a:rPr lang="en-US" smtClean="0"/>
              <a:t>View social forays of others as being threatening</a:t>
            </a:r>
            <a:endParaRPr lang="en-US" sz="1000" smtClean="0"/>
          </a:p>
          <a:p>
            <a:pPr lvl="1" eaLnBrk="1" hangingPunct="1">
              <a:defRPr/>
            </a:pPr>
            <a:r>
              <a:rPr lang="en-US" sz="2400" smtClean="0"/>
              <a:t>Lack of supervision &amp; training by elders</a:t>
            </a:r>
          </a:p>
          <a:p>
            <a:pPr lvl="1" eaLnBrk="1" hangingPunct="1">
              <a:defRPr/>
            </a:pPr>
            <a:r>
              <a:rPr lang="en-US" sz="2400" smtClean="0"/>
              <a:t>An alternative value &amp; response system was taught</a:t>
            </a:r>
            <a:endParaRPr lang="en-US" sz="800" smtClean="0"/>
          </a:p>
          <a:p>
            <a:pPr lvl="1" eaLnBrk="1" hangingPunct="1">
              <a:defRPr/>
            </a:pPr>
            <a:endParaRPr lang="en-US" sz="800" smtClean="0"/>
          </a:p>
          <a:p>
            <a:pPr eaLnBrk="1" hangingPunct="1">
              <a:defRPr/>
            </a:pPr>
            <a:r>
              <a:rPr lang="en-US" sz="2800" smtClean="0"/>
              <a:t>Know </a:t>
            </a:r>
            <a:r>
              <a:rPr lang="en-US" sz="2400" smtClean="0"/>
              <a:t>(cognitively)</a:t>
            </a:r>
            <a:r>
              <a:rPr lang="en-US" sz="2800" smtClean="0"/>
              <a:t> what they should do, but don’t have:</a:t>
            </a:r>
          </a:p>
          <a:p>
            <a:pPr lvl="1" eaLnBrk="1" hangingPunct="1">
              <a:defRPr/>
            </a:pPr>
            <a:r>
              <a:rPr lang="en-US" sz="2400" smtClean="0"/>
              <a:t>Practice</a:t>
            </a:r>
          </a:p>
          <a:p>
            <a:pPr lvl="1" eaLnBrk="1" hangingPunct="1">
              <a:defRPr/>
            </a:pPr>
            <a:r>
              <a:rPr lang="en-US" sz="2400" smtClean="0"/>
              <a:t>Self-management due to:</a:t>
            </a:r>
          </a:p>
          <a:p>
            <a:pPr lvl="2" eaLnBrk="1" hangingPunct="1">
              <a:defRPr/>
            </a:pPr>
            <a:r>
              <a:rPr lang="en-US" smtClean="0"/>
              <a:t>Being overwhelmed by emotions</a:t>
            </a:r>
          </a:p>
          <a:p>
            <a:pPr lvl="2" eaLnBrk="1" hangingPunct="1">
              <a:defRPr/>
            </a:pPr>
            <a:r>
              <a:rPr lang="en-US" smtClean="0"/>
              <a:t>Misinterpretation of situational cues</a:t>
            </a:r>
            <a:r>
              <a:rPr lang="en-US" sz="2000" smtClean="0">
                <a:solidFill>
                  <a:srgbClr val="66FF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3714"/>
                                        </p:tgtEl>
                                        <p:attrNameLst>
                                          <p:attrName>style.visibility</p:attrName>
                                        </p:attrNameLst>
                                      </p:cBhvr>
                                      <p:to>
                                        <p:strVal val="visible"/>
                                      </p:to>
                                    </p:set>
                                    <p:animEffect transition="in" filter="dissolve">
                                      <p:cBhvr>
                                        <p:cTn id="7" dur="1000"/>
                                        <p:tgtEl>
                                          <p:spTgt spid="2437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3715">
                                            <p:txEl>
                                              <p:pRg st="0" end="0"/>
                                            </p:txEl>
                                          </p:spTgt>
                                        </p:tgtEl>
                                        <p:attrNameLst>
                                          <p:attrName>style.visibility</p:attrName>
                                        </p:attrNameLst>
                                      </p:cBhvr>
                                      <p:to>
                                        <p:strVal val="visible"/>
                                      </p:to>
                                    </p:set>
                                    <p:animEffect transition="in" filter="fade">
                                      <p:cBhvr>
                                        <p:cTn id="12" dur="2000"/>
                                        <p:tgtEl>
                                          <p:spTgt spid="24371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43715">
                                            <p:txEl>
                                              <p:pRg st="1" end="1"/>
                                            </p:txEl>
                                          </p:spTgt>
                                        </p:tgtEl>
                                        <p:attrNameLst>
                                          <p:attrName>style.visibility</p:attrName>
                                        </p:attrNameLst>
                                      </p:cBhvr>
                                      <p:to>
                                        <p:strVal val="visible"/>
                                      </p:to>
                                    </p:set>
                                    <p:animEffect transition="in" filter="fade">
                                      <p:cBhvr>
                                        <p:cTn id="15" dur="2000"/>
                                        <p:tgtEl>
                                          <p:spTgt spid="24371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43715">
                                            <p:txEl>
                                              <p:pRg st="2" end="2"/>
                                            </p:txEl>
                                          </p:spTgt>
                                        </p:tgtEl>
                                        <p:attrNameLst>
                                          <p:attrName>style.visibility</p:attrName>
                                        </p:attrNameLst>
                                      </p:cBhvr>
                                      <p:to>
                                        <p:strVal val="visible"/>
                                      </p:to>
                                    </p:set>
                                    <p:animEffect transition="in" filter="fade">
                                      <p:cBhvr>
                                        <p:cTn id="18" dur="2000"/>
                                        <p:tgtEl>
                                          <p:spTgt spid="24371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43715">
                                            <p:txEl>
                                              <p:pRg st="3" end="3"/>
                                            </p:txEl>
                                          </p:spTgt>
                                        </p:tgtEl>
                                        <p:attrNameLst>
                                          <p:attrName>style.visibility</p:attrName>
                                        </p:attrNameLst>
                                      </p:cBhvr>
                                      <p:to>
                                        <p:strVal val="visible"/>
                                      </p:to>
                                    </p:set>
                                    <p:animEffect transition="in" filter="fade">
                                      <p:cBhvr>
                                        <p:cTn id="21" dur="2000"/>
                                        <p:tgtEl>
                                          <p:spTgt spid="243715">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43715">
                                            <p:txEl>
                                              <p:pRg st="4" end="4"/>
                                            </p:txEl>
                                          </p:spTgt>
                                        </p:tgtEl>
                                        <p:attrNameLst>
                                          <p:attrName>style.visibility</p:attrName>
                                        </p:attrNameLst>
                                      </p:cBhvr>
                                      <p:to>
                                        <p:strVal val="visible"/>
                                      </p:to>
                                    </p:set>
                                    <p:animEffect transition="in" filter="fade">
                                      <p:cBhvr>
                                        <p:cTn id="24" dur="2000"/>
                                        <p:tgtEl>
                                          <p:spTgt spid="243715">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43715">
                                            <p:txEl>
                                              <p:pRg st="5" end="5"/>
                                            </p:txEl>
                                          </p:spTgt>
                                        </p:tgtEl>
                                        <p:attrNameLst>
                                          <p:attrName>style.visibility</p:attrName>
                                        </p:attrNameLst>
                                      </p:cBhvr>
                                      <p:to>
                                        <p:strVal val="visible"/>
                                      </p:to>
                                    </p:set>
                                    <p:animEffect transition="in" filter="fade">
                                      <p:cBhvr>
                                        <p:cTn id="27" dur="2000"/>
                                        <p:tgtEl>
                                          <p:spTgt spid="243715">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43715">
                                            <p:txEl>
                                              <p:pRg st="7" end="7"/>
                                            </p:txEl>
                                          </p:spTgt>
                                        </p:tgtEl>
                                        <p:attrNameLst>
                                          <p:attrName>style.visibility</p:attrName>
                                        </p:attrNameLst>
                                      </p:cBhvr>
                                      <p:to>
                                        <p:strVal val="visible"/>
                                      </p:to>
                                    </p:set>
                                    <p:animEffect transition="in" filter="fade">
                                      <p:cBhvr>
                                        <p:cTn id="30" dur="2000"/>
                                        <p:tgtEl>
                                          <p:spTgt spid="243715">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43715">
                                            <p:txEl>
                                              <p:pRg st="8" end="8"/>
                                            </p:txEl>
                                          </p:spTgt>
                                        </p:tgtEl>
                                        <p:attrNameLst>
                                          <p:attrName>style.visibility</p:attrName>
                                        </p:attrNameLst>
                                      </p:cBhvr>
                                      <p:to>
                                        <p:strVal val="visible"/>
                                      </p:to>
                                    </p:set>
                                    <p:animEffect transition="in" filter="fade">
                                      <p:cBhvr>
                                        <p:cTn id="33" dur="2000"/>
                                        <p:tgtEl>
                                          <p:spTgt spid="243715">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43715">
                                            <p:txEl>
                                              <p:pRg st="9" end="9"/>
                                            </p:txEl>
                                          </p:spTgt>
                                        </p:tgtEl>
                                        <p:attrNameLst>
                                          <p:attrName>style.visibility</p:attrName>
                                        </p:attrNameLst>
                                      </p:cBhvr>
                                      <p:to>
                                        <p:strVal val="visible"/>
                                      </p:to>
                                    </p:set>
                                    <p:animEffect transition="in" filter="fade">
                                      <p:cBhvr>
                                        <p:cTn id="36" dur="2000"/>
                                        <p:tgtEl>
                                          <p:spTgt spid="243715">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43715">
                                            <p:txEl>
                                              <p:pRg st="10" end="10"/>
                                            </p:txEl>
                                          </p:spTgt>
                                        </p:tgtEl>
                                        <p:attrNameLst>
                                          <p:attrName>style.visibility</p:attrName>
                                        </p:attrNameLst>
                                      </p:cBhvr>
                                      <p:to>
                                        <p:strVal val="visible"/>
                                      </p:to>
                                    </p:set>
                                    <p:animEffect transition="in" filter="fade">
                                      <p:cBhvr>
                                        <p:cTn id="39" dur="2000"/>
                                        <p:tgtEl>
                                          <p:spTgt spid="243715">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43715">
                                            <p:txEl>
                                              <p:pRg st="11" end="11"/>
                                            </p:txEl>
                                          </p:spTgt>
                                        </p:tgtEl>
                                        <p:attrNameLst>
                                          <p:attrName>style.visibility</p:attrName>
                                        </p:attrNameLst>
                                      </p:cBhvr>
                                      <p:to>
                                        <p:strVal val="visible"/>
                                      </p:to>
                                    </p:set>
                                    <p:animEffect transition="in" filter="fade">
                                      <p:cBhvr>
                                        <p:cTn id="42" dur="2000"/>
                                        <p:tgtEl>
                                          <p:spTgt spid="24371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fld id="{F7C8DCD4-2AD4-4FF7-A305-D3B284E22E2B}" type="slidenum">
              <a:rPr lang="en-US"/>
              <a:pPr>
                <a:defRPr/>
              </a:pPr>
              <a:t>19</a:t>
            </a:fld>
            <a:endParaRPr lang="en-US"/>
          </a:p>
        </p:txBody>
      </p:sp>
      <p:sp>
        <p:nvSpPr>
          <p:cNvPr id="241666" name="Rectangle 2"/>
          <p:cNvSpPr>
            <a:spLocks noGrp="1" noChangeArrowheads="1"/>
          </p:cNvSpPr>
          <p:nvPr>
            <p:ph type="title"/>
          </p:nvPr>
        </p:nvSpPr>
        <p:spPr>
          <a:xfrm>
            <a:off x="457200" y="0"/>
            <a:ext cx="8229600" cy="1295400"/>
          </a:xfrm>
        </p:spPr>
        <p:txBody>
          <a:bodyPr/>
          <a:lstStyle/>
          <a:p>
            <a:pPr eaLnBrk="1" hangingPunct="1">
              <a:lnSpc>
                <a:spcPct val="70000"/>
              </a:lnSpc>
              <a:defRPr/>
            </a:pPr>
            <a:r>
              <a:rPr lang="en-US" sz="3600" b="1" smtClean="0">
                <a:solidFill>
                  <a:srgbClr val="FFFF00"/>
                </a:solidFill>
              </a:rPr>
              <a:t>Manners &amp; Boundaries:</a:t>
            </a:r>
            <a:br>
              <a:rPr lang="en-US" sz="3600" b="1" smtClean="0">
                <a:solidFill>
                  <a:srgbClr val="FFFF00"/>
                </a:solidFill>
              </a:rPr>
            </a:br>
            <a:r>
              <a:rPr lang="en-US" sz="3200" b="1" smtClean="0">
                <a:solidFill>
                  <a:srgbClr val="FFFF5F"/>
                </a:solidFill>
                <a:latin typeface="Times New Roman" pitchFamily="18" charset="0"/>
              </a:rPr>
              <a:t>Civility, “Appropriate Behavior” &amp;</a:t>
            </a:r>
            <a:br>
              <a:rPr lang="en-US" sz="3200" b="1" smtClean="0">
                <a:solidFill>
                  <a:srgbClr val="FFFF5F"/>
                </a:solidFill>
                <a:latin typeface="Times New Roman" pitchFamily="18" charset="0"/>
              </a:rPr>
            </a:br>
            <a:r>
              <a:rPr lang="en-US" sz="3200" b="1" smtClean="0">
                <a:solidFill>
                  <a:srgbClr val="FFFF5F"/>
                </a:solidFill>
                <a:latin typeface="Times New Roman" pitchFamily="18" charset="0"/>
              </a:rPr>
              <a:t>Re-channeling of Negative Energies</a:t>
            </a:r>
            <a:r>
              <a:rPr lang="en-US" smtClean="0"/>
              <a:t> </a:t>
            </a:r>
          </a:p>
        </p:txBody>
      </p:sp>
      <p:sp>
        <p:nvSpPr>
          <p:cNvPr id="241667" name="Rectangle 3"/>
          <p:cNvSpPr>
            <a:spLocks noGrp="1" noChangeArrowheads="1"/>
          </p:cNvSpPr>
          <p:nvPr>
            <p:ph type="body" sz="half" idx="1"/>
          </p:nvPr>
        </p:nvSpPr>
        <p:spPr>
          <a:xfrm>
            <a:off x="2209800" y="1371600"/>
            <a:ext cx="6934200" cy="5334000"/>
          </a:xfrm>
        </p:spPr>
        <p:txBody>
          <a:bodyPr/>
          <a:lstStyle/>
          <a:p>
            <a:pPr marL="609600" indent="-609600" eaLnBrk="1" hangingPunct="1">
              <a:lnSpc>
                <a:spcPct val="90000"/>
              </a:lnSpc>
              <a:defRPr/>
            </a:pPr>
            <a:r>
              <a:rPr lang="en-US" sz="2800" smtClean="0">
                <a:solidFill>
                  <a:srgbClr val="FFFF5F"/>
                </a:solidFill>
              </a:rPr>
              <a:t>Includes:</a:t>
            </a:r>
          </a:p>
          <a:p>
            <a:pPr marL="990600" lvl="1" indent="-533400" eaLnBrk="1" hangingPunct="1">
              <a:lnSpc>
                <a:spcPct val="90000"/>
              </a:lnSpc>
              <a:buFontTx/>
              <a:buAutoNum type="arabicPeriod"/>
              <a:defRPr/>
            </a:pPr>
            <a:r>
              <a:rPr lang="en-US" sz="2400" smtClean="0"/>
              <a:t>Knowing oneself &amp; one’s emotions</a:t>
            </a:r>
          </a:p>
          <a:p>
            <a:pPr marL="990600" lvl="1" indent="-533400" eaLnBrk="1" hangingPunct="1">
              <a:lnSpc>
                <a:spcPct val="90000"/>
              </a:lnSpc>
              <a:buFontTx/>
              <a:buAutoNum type="arabicPeriod"/>
              <a:defRPr/>
            </a:pPr>
            <a:r>
              <a:rPr lang="en-US" sz="2400" smtClean="0"/>
              <a:t>Sizing up a situation quickly &amp; responding within an acceptable conversational or interactional time frame</a:t>
            </a:r>
          </a:p>
          <a:p>
            <a:pPr marL="990600" lvl="1" indent="-533400" eaLnBrk="1" hangingPunct="1">
              <a:lnSpc>
                <a:spcPct val="90000"/>
              </a:lnSpc>
              <a:buFontTx/>
              <a:buAutoNum type="arabicPeriod"/>
              <a:defRPr/>
            </a:pPr>
            <a:r>
              <a:rPr lang="en-US" sz="2400" smtClean="0"/>
              <a:t>Proficient reading of the signals of others</a:t>
            </a:r>
          </a:p>
          <a:p>
            <a:pPr marL="1371600" lvl="2" indent="-457200" eaLnBrk="1" hangingPunct="1">
              <a:lnSpc>
                <a:spcPct val="90000"/>
              </a:lnSpc>
              <a:defRPr/>
            </a:pPr>
            <a:r>
              <a:rPr lang="en-US" smtClean="0"/>
              <a:t>facial expressions &amp; body language</a:t>
            </a:r>
          </a:p>
          <a:p>
            <a:pPr marL="1371600" lvl="2" indent="-457200" eaLnBrk="1" hangingPunct="1">
              <a:lnSpc>
                <a:spcPct val="90000"/>
              </a:lnSpc>
              <a:defRPr/>
            </a:pPr>
            <a:r>
              <a:rPr lang="en-US" smtClean="0"/>
              <a:t>voice (volume, intonation)</a:t>
            </a:r>
          </a:p>
          <a:p>
            <a:pPr marL="1371600" lvl="2" indent="-457200" eaLnBrk="1" hangingPunct="1">
              <a:lnSpc>
                <a:spcPct val="90000"/>
              </a:lnSpc>
              <a:defRPr/>
            </a:pPr>
            <a:r>
              <a:rPr lang="en-US" smtClean="0"/>
              <a:t>contextual cues</a:t>
            </a:r>
          </a:p>
          <a:p>
            <a:pPr marL="990600" lvl="1" indent="-533400" eaLnBrk="1" hangingPunct="1">
              <a:lnSpc>
                <a:spcPct val="90000"/>
              </a:lnSpc>
              <a:buFontTx/>
              <a:buAutoNum type="arabicPeriod"/>
              <a:defRPr/>
            </a:pPr>
            <a:r>
              <a:rPr lang="en-US" sz="2400" smtClean="0"/>
              <a:t>Having a practiced, easily accessed set of</a:t>
            </a:r>
          </a:p>
          <a:p>
            <a:pPr marL="1371600" lvl="2" indent="-457200" eaLnBrk="1" hangingPunct="1">
              <a:lnSpc>
                <a:spcPct val="90000"/>
              </a:lnSpc>
              <a:defRPr/>
            </a:pPr>
            <a:r>
              <a:rPr lang="en-US" smtClean="0"/>
              <a:t>verbal skills (vocabulary, intonation)</a:t>
            </a:r>
          </a:p>
          <a:p>
            <a:pPr marL="1371600" lvl="2" indent="-457200" eaLnBrk="1" hangingPunct="1">
              <a:lnSpc>
                <a:spcPct val="90000"/>
              </a:lnSpc>
              <a:defRPr/>
            </a:pPr>
            <a:r>
              <a:rPr lang="en-US" smtClean="0"/>
              <a:t>physical actions (hand extension, eye contact, smile)</a:t>
            </a:r>
            <a:r>
              <a:rPr lang="en-US" smtClean="0">
                <a:solidFill>
                  <a:srgbClr val="66FF66"/>
                </a:solidFill>
              </a:rPr>
              <a:t>.</a:t>
            </a:r>
          </a:p>
        </p:txBody>
      </p:sp>
      <p:pic>
        <p:nvPicPr>
          <p:cNvPr id="241672" name="Picture 8"/>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600200" y="3429000"/>
            <a:ext cx="1066800" cy="2189163"/>
          </a:xfrm>
          <a:noFill/>
        </p:spPr>
      </p:pic>
      <p:pic>
        <p:nvPicPr>
          <p:cNvPr id="241674" name="Picture 10"/>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914400" y="2438400"/>
            <a:ext cx="2209800" cy="7747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1666"/>
                                        </p:tgtEl>
                                        <p:attrNameLst>
                                          <p:attrName>style.visibility</p:attrName>
                                        </p:attrNameLst>
                                      </p:cBhvr>
                                      <p:to>
                                        <p:strVal val="visible"/>
                                      </p:to>
                                    </p:set>
                                    <p:animEffect transition="in" filter="dissolve">
                                      <p:cBhvr>
                                        <p:cTn id="7" dur="1000"/>
                                        <p:tgtEl>
                                          <p:spTgt spid="241666"/>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241667">
                                            <p:txEl>
                                              <p:pRg st="0" end="0"/>
                                            </p:txEl>
                                          </p:spTgt>
                                        </p:tgtEl>
                                        <p:attrNameLst>
                                          <p:attrName>style.visibility</p:attrName>
                                        </p:attrNameLst>
                                      </p:cBhvr>
                                      <p:to>
                                        <p:strVal val="visible"/>
                                      </p:to>
                                    </p:set>
                                    <p:animEffect transition="in" filter="fade">
                                      <p:cBhvr>
                                        <p:cTn id="11" dur="1000"/>
                                        <p:tgtEl>
                                          <p:spTgt spid="241667">
                                            <p:txEl>
                                              <p:pRg st="0" end="0"/>
                                            </p:txEl>
                                          </p:spTgt>
                                        </p:tgtEl>
                                      </p:cBhvr>
                                    </p:animEffect>
                                  </p:childTnLst>
                                </p:cTn>
                              </p:par>
                            </p:childTnLst>
                          </p:cTn>
                        </p:par>
                        <p:par>
                          <p:cTn id="12" fill="hold" nodeType="afterGroup">
                            <p:stCondLst>
                              <p:cond delay="3000"/>
                            </p:stCondLst>
                            <p:childTnLst>
                              <p:par>
                                <p:cTn id="13" presetID="2" presetClass="entr" presetSubtype="8" fill="hold" nodeType="afterEffect">
                                  <p:stCondLst>
                                    <p:cond delay="0"/>
                                  </p:stCondLst>
                                  <p:childTnLst>
                                    <p:set>
                                      <p:cBhvr>
                                        <p:cTn id="14" dur="1" fill="hold">
                                          <p:stCondLst>
                                            <p:cond delay="0"/>
                                          </p:stCondLst>
                                        </p:cTn>
                                        <p:tgtEl>
                                          <p:spTgt spid="241667">
                                            <p:txEl>
                                              <p:pRg st="1" end="1"/>
                                            </p:txEl>
                                          </p:spTgt>
                                        </p:tgtEl>
                                        <p:attrNameLst>
                                          <p:attrName>style.visibility</p:attrName>
                                        </p:attrNameLst>
                                      </p:cBhvr>
                                      <p:to>
                                        <p:strVal val="visible"/>
                                      </p:to>
                                    </p:set>
                                    <p:anim calcmode="lin" valueType="num">
                                      <p:cBhvr additive="base">
                                        <p:cTn id="15" dur="1000" fill="hold"/>
                                        <p:tgtEl>
                                          <p:spTgt spid="241667">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41667">
                                            <p:txEl>
                                              <p:pRg st="1" end="1"/>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4000"/>
                            </p:stCondLst>
                            <p:childTnLst>
                              <p:par>
                                <p:cTn id="18" presetID="12" presetClass="entr" presetSubtype="1" fill="hold" nodeType="afterEffect">
                                  <p:stCondLst>
                                    <p:cond delay="1000"/>
                                  </p:stCondLst>
                                  <p:childTnLst>
                                    <p:set>
                                      <p:cBhvr>
                                        <p:cTn id="19" dur="1" fill="hold">
                                          <p:stCondLst>
                                            <p:cond delay="0"/>
                                          </p:stCondLst>
                                        </p:cTn>
                                        <p:tgtEl>
                                          <p:spTgt spid="241674"/>
                                        </p:tgtEl>
                                        <p:attrNameLst>
                                          <p:attrName>style.visibility</p:attrName>
                                        </p:attrNameLst>
                                      </p:cBhvr>
                                      <p:to>
                                        <p:strVal val="visible"/>
                                      </p:to>
                                    </p:set>
                                    <p:animEffect transition="in" filter="slide(fromTop)">
                                      <p:cBhvr>
                                        <p:cTn id="20" dur="1000"/>
                                        <p:tgtEl>
                                          <p:spTgt spid="241674"/>
                                        </p:tgtEl>
                                      </p:cBhvr>
                                    </p:animEffect>
                                  </p:childTnLst>
                                </p:cTn>
                              </p:par>
                              <p:par>
                                <p:cTn id="21" presetID="2" presetClass="entr" presetSubtype="2" fill="hold" nodeType="withEffect">
                                  <p:stCondLst>
                                    <p:cond delay="1000"/>
                                  </p:stCondLst>
                                  <p:childTnLst>
                                    <p:set>
                                      <p:cBhvr>
                                        <p:cTn id="22" dur="1" fill="hold">
                                          <p:stCondLst>
                                            <p:cond delay="0"/>
                                          </p:stCondLst>
                                        </p:cTn>
                                        <p:tgtEl>
                                          <p:spTgt spid="241667">
                                            <p:txEl>
                                              <p:pRg st="2" end="2"/>
                                            </p:txEl>
                                          </p:spTgt>
                                        </p:tgtEl>
                                        <p:attrNameLst>
                                          <p:attrName>style.visibility</p:attrName>
                                        </p:attrNameLst>
                                      </p:cBhvr>
                                      <p:to>
                                        <p:strVal val="visible"/>
                                      </p:to>
                                    </p:set>
                                    <p:anim calcmode="lin" valueType="num">
                                      <p:cBhvr additive="base">
                                        <p:cTn id="23" dur="1000" fill="hold"/>
                                        <p:tgtEl>
                                          <p:spTgt spid="241667">
                                            <p:txEl>
                                              <p:pRg st="2" end="2"/>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241667">
                                            <p:txEl>
                                              <p:pRg st="2" end="2"/>
                                            </p:txEl>
                                          </p:spTgt>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6000"/>
                            </p:stCondLst>
                            <p:childTnLst>
                              <p:par>
                                <p:cTn id="26" presetID="37" presetClass="entr" presetSubtype="0" fill="hold" nodeType="afterEffect">
                                  <p:stCondLst>
                                    <p:cond delay="2000"/>
                                  </p:stCondLst>
                                  <p:childTnLst>
                                    <p:set>
                                      <p:cBhvr>
                                        <p:cTn id="27" dur="1" fill="hold">
                                          <p:stCondLst>
                                            <p:cond delay="0"/>
                                          </p:stCondLst>
                                        </p:cTn>
                                        <p:tgtEl>
                                          <p:spTgt spid="241672"/>
                                        </p:tgtEl>
                                        <p:attrNameLst>
                                          <p:attrName>style.visibility</p:attrName>
                                        </p:attrNameLst>
                                      </p:cBhvr>
                                      <p:to>
                                        <p:strVal val="visible"/>
                                      </p:to>
                                    </p:set>
                                    <p:animEffect transition="in" filter="fade">
                                      <p:cBhvr>
                                        <p:cTn id="28" dur="1000"/>
                                        <p:tgtEl>
                                          <p:spTgt spid="241672"/>
                                        </p:tgtEl>
                                      </p:cBhvr>
                                    </p:animEffect>
                                    <p:anim calcmode="lin" valueType="num">
                                      <p:cBhvr>
                                        <p:cTn id="29" dur="1000" fill="hold"/>
                                        <p:tgtEl>
                                          <p:spTgt spid="241672"/>
                                        </p:tgtEl>
                                        <p:attrNameLst>
                                          <p:attrName>ppt_x</p:attrName>
                                        </p:attrNameLst>
                                      </p:cBhvr>
                                      <p:tavLst>
                                        <p:tav tm="0">
                                          <p:val>
                                            <p:strVal val="#ppt_x"/>
                                          </p:val>
                                        </p:tav>
                                        <p:tav tm="100000">
                                          <p:val>
                                            <p:strVal val="#ppt_x"/>
                                          </p:val>
                                        </p:tav>
                                      </p:tavLst>
                                    </p:anim>
                                    <p:anim calcmode="lin" valueType="num">
                                      <p:cBhvr>
                                        <p:cTn id="30" dur="900" decel="100000" fill="hold"/>
                                        <p:tgtEl>
                                          <p:spTgt spid="24167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41672"/>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9000"/>
                            </p:stCondLst>
                            <p:childTnLst>
                              <p:par>
                                <p:cTn id="33" presetID="2" presetClass="entr" presetSubtype="8" fill="hold" nodeType="afterEffect">
                                  <p:stCondLst>
                                    <p:cond delay="0"/>
                                  </p:stCondLst>
                                  <p:childTnLst>
                                    <p:set>
                                      <p:cBhvr>
                                        <p:cTn id="34" dur="1" fill="hold">
                                          <p:stCondLst>
                                            <p:cond delay="0"/>
                                          </p:stCondLst>
                                        </p:cTn>
                                        <p:tgtEl>
                                          <p:spTgt spid="241667">
                                            <p:txEl>
                                              <p:pRg st="3" end="3"/>
                                            </p:txEl>
                                          </p:spTgt>
                                        </p:tgtEl>
                                        <p:attrNameLst>
                                          <p:attrName>style.visibility</p:attrName>
                                        </p:attrNameLst>
                                      </p:cBhvr>
                                      <p:to>
                                        <p:strVal val="visible"/>
                                      </p:to>
                                    </p:set>
                                    <p:anim calcmode="lin" valueType="num">
                                      <p:cBhvr additive="base">
                                        <p:cTn id="35" dur="1000" fill="hold"/>
                                        <p:tgtEl>
                                          <p:spTgt spid="241667">
                                            <p:txEl>
                                              <p:pRg st="3" end="3"/>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241667">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41667">
                                            <p:txEl>
                                              <p:pRg st="4" end="4"/>
                                            </p:txEl>
                                          </p:spTgt>
                                        </p:tgtEl>
                                        <p:attrNameLst>
                                          <p:attrName>style.visibility</p:attrName>
                                        </p:attrNameLst>
                                      </p:cBhvr>
                                      <p:to>
                                        <p:strVal val="visible"/>
                                      </p:to>
                                    </p:set>
                                    <p:anim calcmode="lin" valueType="num">
                                      <p:cBhvr additive="base">
                                        <p:cTn id="39" dur="1000" fill="hold"/>
                                        <p:tgtEl>
                                          <p:spTgt spid="241667">
                                            <p:txEl>
                                              <p:pRg st="4" end="4"/>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241667">
                                            <p:txEl>
                                              <p:pRg st="4" end="4"/>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41667">
                                            <p:txEl>
                                              <p:pRg st="5" end="5"/>
                                            </p:txEl>
                                          </p:spTgt>
                                        </p:tgtEl>
                                        <p:attrNameLst>
                                          <p:attrName>style.visibility</p:attrName>
                                        </p:attrNameLst>
                                      </p:cBhvr>
                                      <p:to>
                                        <p:strVal val="visible"/>
                                      </p:to>
                                    </p:set>
                                    <p:anim calcmode="lin" valueType="num">
                                      <p:cBhvr additive="base">
                                        <p:cTn id="43" dur="1000" fill="hold"/>
                                        <p:tgtEl>
                                          <p:spTgt spid="241667">
                                            <p:txEl>
                                              <p:pRg st="5" end="5"/>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241667">
                                            <p:txEl>
                                              <p:pRg st="5" end="5"/>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41667">
                                            <p:txEl>
                                              <p:pRg st="6" end="6"/>
                                            </p:txEl>
                                          </p:spTgt>
                                        </p:tgtEl>
                                        <p:attrNameLst>
                                          <p:attrName>style.visibility</p:attrName>
                                        </p:attrNameLst>
                                      </p:cBhvr>
                                      <p:to>
                                        <p:strVal val="visible"/>
                                      </p:to>
                                    </p:set>
                                    <p:anim calcmode="lin" valueType="num">
                                      <p:cBhvr additive="base">
                                        <p:cTn id="47" dur="1000" fill="hold"/>
                                        <p:tgtEl>
                                          <p:spTgt spid="241667">
                                            <p:txEl>
                                              <p:pRg st="6" end="6"/>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241667">
                                            <p:txEl>
                                              <p:pRg st="6" end="6"/>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0000"/>
                            </p:stCondLst>
                            <p:childTnLst>
                              <p:par>
                                <p:cTn id="50" presetID="2" presetClass="entr" presetSubtype="2" fill="hold" nodeType="afterEffect">
                                  <p:stCondLst>
                                    <p:cond delay="2000"/>
                                  </p:stCondLst>
                                  <p:childTnLst>
                                    <p:set>
                                      <p:cBhvr>
                                        <p:cTn id="51" dur="1" fill="hold">
                                          <p:stCondLst>
                                            <p:cond delay="0"/>
                                          </p:stCondLst>
                                        </p:cTn>
                                        <p:tgtEl>
                                          <p:spTgt spid="241667">
                                            <p:txEl>
                                              <p:pRg st="7" end="7"/>
                                            </p:txEl>
                                          </p:spTgt>
                                        </p:tgtEl>
                                        <p:attrNameLst>
                                          <p:attrName>style.visibility</p:attrName>
                                        </p:attrNameLst>
                                      </p:cBhvr>
                                      <p:to>
                                        <p:strVal val="visible"/>
                                      </p:to>
                                    </p:set>
                                    <p:anim calcmode="lin" valueType="num">
                                      <p:cBhvr additive="base">
                                        <p:cTn id="52" dur="1000" fill="hold"/>
                                        <p:tgtEl>
                                          <p:spTgt spid="241667">
                                            <p:txEl>
                                              <p:pRg st="7" end="7"/>
                                            </p:txEl>
                                          </p:spTgt>
                                        </p:tgtEl>
                                        <p:attrNameLst>
                                          <p:attrName>ppt_x</p:attrName>
                                        </p:attrNameLst>
                                      </p:cBhvr>
                                      <p:tavLst>
                                        <p:tav tm="0">
                                          <p:val>
                                            <p:strVal val="1+#ppt_w/2"/>
                                          </p:val>
                                        </p:tav>
                                        <p:tav tm="100000">
                                          <p:val>
                                            <p:strVal val="#ppt_x"/>
                                          </p:val>
                                        </p:tav>
                                      </p:tavLst>
                                    </p:anim>
                                    <p:anim calcmode="lin" valueType="num">
                                      <p:cBhvr additive="base">
                                        <p:cTn id="53" dur="1000" fill="hold"/>
                                        <p:tgtEl>
                                          <p:spTgt spid="241667">
                                            <p:txEl>
                                              <p:pRg st="7" end="7"/>
                                            </p:txEl>
                                          </p:spTgt>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13000"/>
                            </p:stCondLst>
                            <p:childTnLst>
                              <p:par>
                                <p:cTn id="55" presetID="2" presetClass="entr" presetSubtype="2" fill="hold" nodeType="afterEffect">
                                  <p:stCondLst>
                                    <p:cond delay="0"/>
                                  </p:stCondLst>
                                  <p:childTnLst>
                                    <p:set>
                                      <p:cBhvr>
                                        <p:cTn id="56" dur="1" fill="hold">
                                          <p:stCondLst>
                                            <p:cond delay="0"/>
                                          </p:stCondLst>
                                        </p:cTn>
                                        <p:tgtEl>
                                          <p:spTgt spid="241667">
                                            <p:txEl>
                                              <p:pRg st="8" end="8"/>
                                            </p:txEl>
                                          </p:spTgt>
                                        </p:tgtEl>
                                        <p:attrNameLst>
                                          <p:attrName>style.visibility</p:attrName>
                                        </p:attrNameLst>
                                      </p:cBhvr>
                                      <p:to>
                                        <p:strVal val="visible"/>
                                      </p:to>
                                    </p:set>
                                    <p:anim calcmode="lin" valueType="num">
                                      <p:cBhvr additive="base">
                                        <p:cTn id="57" dur="1000" fill="hold"/>
                                        <p:tgtEl>
                                          <p:spTgt spid="241667">
                                            <p:txEl>
                                              <p:pRg st="8" end="8"/>
                                            </p:txEl>
                                          </p:spTgt>
                                        </p:tgtEl>
                                        <p:attrNameLst>
                                          <p:attrName>ppt_x</p:attrName>
                                        </p:attrNameLst>
                                      </p:cBhvr>
                                      <p:tavLst>
                                        <p:tav tm="0">
                                          <p:val>
                                            <p:strVal val="1+#ppt_w/2"/>
                                          </p:val>
                                        </p:tav>
                                        <p:tav tm="100000">
                                          <p:val>
                                            <p:strVal val="#ppt_x"/>
                                          </p:val>
                                        </p:tav>
                                      </p:tavLst>
                                    </p:anim>
                                    <p:anim calcmode="lin" valueType="num">
                                      <p:cBhvr additive="base">
                                        <p:cTn id="58" dur="1000" fill="hold"/>
                                        <p:tgtEl>
                                          <p:spTgt spid="241667">
                                            <p:txEl>
                                              <p:pRg st="8" end="8"/>
                                            </p:txEl>
                                          </p:spTgt>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14000"/>
                            </p:stCondLst>
                            <p:childTnLst>
                              <p:par>
                                <p:cTn id="60" presetID="2" presetClass="entr" presetSubtype="2" fill="hold" nodeType="afterEffect">
                                  <p:stCondLst>
                                    <p:cond delay="0"/>
                                  </p:stCondLst>
                                  <p:childTnLst>
                                    <p:set>
                                      <p:cBhvr>
                                        <p:cTn id="61" dur="1" fill="hold">
                                          <p:stCondLst>
                                            <p:cond delay="0"/>
                                          </p:stCondLst>
                                        </p:cTn>
                                        <p:tgtEl>
                                          <p:spTgt spid="241667">
                                            <p:txEl>
                                              <p:pRg st="9" end="9"/>
                                            </p:txEl>
                                          </p:spTgt>
                                        </p:tgtEl>
                                        <p:attrNameLst>
                                          <p:attrName>style.visibility</p:attrName>
                                        </p:attrNameLst>
                                      </p:cBhvr>
                                      <p:to>
                                        <p:strVal val="visible"/>
                                      </p:to>
                                    </p:set>
                                    <p:anim calcmode="lin" valueType="num">
                                      <p:cBhvr additive="base">
                                        <p:cTn id="62" dur="1000" fill="hold"/>
                                        <p:tgtEl>
                                          <p:spTgt spid="241667">
                                            <p:txEl>
                                              <p:pRg st="9" end="9"/>
                                            </p:txEl>
                                          </p:spTgt>
                                        </p:tgtEl>
                                        <p:attrNameLst>
                                          <p:attrName>ppt_x</p:attrName>
                                        </p:attrNameLst>
                                      </p:cBhvr>
                                      <p:tavLst>
                                        <p:tav tm="0">
                                          <p:val>
                                            <p:strVal val="1+#ppt_w/2"/>
                                          </p:val>
                                        </p:tav>
                                        <p:tav tm="100000">
                                          <p:val>
                                            <p:strVal val="#ppt_x"/>
                                          </p:val>
                                        </p:tav>
                                      </p:tavLst>
                                    </p:anim>
                                    <p:anim calcmode="lin" valueType="num">
                                      <p:cBhvr additive="base">
                                        <p:cTn id="63" dur="1000" fill="hold"/>
                                        <p:tgtEl>
                                          <p:spTgt spid="24166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4431CE04-F71F-4237-875E-339F2329A8B9}" type="slidenum">
              <a:rPr lang="en-US"/>
              <a:pPr>
                <a:defRPr/>
              </a:pPr>
              <a:t>2</a:t>
            </a:fld>
            <a:endParaRPr lang="en-US"/>
          </a:p>
        </p:txBody>
      </p:sp>
      <p:sp>
        <p:nvSpPr>
          <p:cNvPr id="237570" name="Rectangle 2"/>
          <p:cNvSpPr>
            <a:spLocks noGrp="1" noChangeArrowheads="1"/>
          </p:cNvSpPr>
          <p:nvPr>
            <p:ph type="title"/>
          </p:nvPr>
        </p:nvSpPr>
        <p:spPr>
          <a:xfrm>
            <a:off x="457200" y="152400"/>
            <a:ext cx="8229600" cy="76200"/>
          </a:xfrm>
        </p:spPr>
        <p:txBody>
          <a:bodyPr/>
          <a:lstStyle/>
          <a:p>
            <a:pPr eaLnBrk="1" hangingPunct="1">
              <a:defRPr/>
            </a:pPr>
            <a:endParaRPr lang="en-US" sz="3600" b="1" smtClean="0">
              <a:solidFill>
                <a:srgbClr val="FFFF00"/>
              </a:solidFill>
            </a:endParaRPr>
          </a:p>
        </p:txBody>
      </p:sp>
      <p:sp>
        <p:nvSpPr>
          <p:cNvPr id="237571" name="Rectangle 3"/>
          <p:cNvSpPr>
            <a:spLocks noGrp="1" noChangeArrowheads="1"/>
          </p:cNvSpPr>
          <p:nvPr>
            <p:ph type="body" sz="half" idx="1"/>
          </p:nvPr>
        </p:nvSpPr>
        <p:spPr>
          <a:xfrm>
            <a:off x="0" y="0"/>
            <a:ext cx="9144000" cy="6858000"/>
          </a:xfrm>
        </p:spPr>
        <p:txBody>
          <a:bodyPr/>
          <a:lstStyle/>
          <a:p>
            <a:pPr eaLnBrk="1" hangingPunct="1">
              <a:lnSpc>
                <a:spcPct val="90000"/>
              </a:lnSpc>
              <a:defRPr/>
            </a:pPr>
            <a:r>
              <a:rPr lang="en-US" sz="2800" b="1" smtClean="0">
                <a:solidFill>
                  <a:srgbClr val="FFFF5F"/>
                </a:solidFill>
              </a:rPr>
              <a:t>“Socially Skilled”:</a:t>
            </a:r>
            <a:r>
              <a:rPr lang="en-US" sz="2800" smtClean="0"/>
              <a:t> The ability to respond to social activities or environments in a manner that produces, maintains, &amp; enhances positive interpersonal effects.</a:t>
            </a:r>
            <a:endParaRPr lang="en-US" sz="800" smtClean="0"/>
          </a:p>
          <a:p>
            <a:pPr eaLnBrk="1" hangingPunct="1">
              <a:lnSpc>
                <a:spcPct val="90000"/>
              </a:lnSpc>
              <a:defRPr/>
            </a:pPr>
            <a:endParaRPr lang="en-US" sz="800" smtClean="0"/>
          </a:p>
          <a:p>
            <a:pPr eaLnBrk="1" hangingPunct="1">
              <a:lnSpc>
                <a:spcPct val="90000"/>
              </a:lnSpc>
              <a:defRPr/>
            </a:pPr>
            <a:r>
              <a:rPr lang="en-US" sz="2800" b="1" smtClean="0">
                <a:solidFill>
                  <a:srgbClr val="FFFF5F"/>
                </a:solidFill>
              </a:rPr>
              <a:t>“Social Competence” </a:t>
            </a:r>
            <a:r>
              <a:rPr lang="en-US" sz="1800" b="1" smtClean="0">
                <a:solidFill>
                  <a:srgbClr val="F696E4"/>
                </a:solidFill>
                <a:latin typeface="Times New Roman" pitchFamily="18" charset="0"/>
              </a:rPr>
              <a:t>OR</a:t>
            </a:r>
            <a:r>
              <a:rPr lang="en-US" sz="2800" b="1" smtClean="0">
                <a:solidFill>
                  <a:srgbClr val="FFFF5F"/>
                </a:solidFill>
              </a:rPr>
              <a:t> “Social-Emotional Health”</a:t>
            </a:r>
            <a:r>
              <a:rPr lang="en-US" sz="2800" smtClean="0"/>
              <a:t> One’s overall social capability… the composite or multitude of desires &amp; abilities that result in being “socially skilled”.</a:t>
            </a:r>
          </a:p>
          <a:p>
            <a:pPr eaLnBrk="1" hangingPunct="1">
              <a:lnSpc>
                <a:spcPct val="90000"/>
              </a:lnSpc>
              <a:defRPr/>
            </a:pPr>
            <a:r>
              <a:rPr lang="en-US" sz="2800" smtClean="0"/>
              <a:t>So… what makes</a:t>
            </a:r>
            <a:r>
              <a:rPr lang="en-US" sz="2800" smtClean="0">
                <a:solidFill>
                  <a:srgbClr val="FFFFCC"/>
                </a:solidFill>
              </a:rPr>
              <a:t> you so socially able</a:t>
            </a:r>
            <a:r>
              <a:rPr lang="en-US" sz="2800" smtClean="0">
                <a:solidFill>
                  <a:srgbClr val="FF0000"/>
                </a:solidFill>
              </a:rPr>
              <a:t>?</a:t>
            </a:r>
          </a:p>
          <a:p>
            <a:pPr eaLnBrk="1" hangingPunct="1">
              <a:lnSpc>
                <a:spcPct val="90000"/>
              </a:lnSpc>
              <a:buFont typeface="Wingdings" pitchFamily="2" charset="2"/>
              <a:buNone/>
              <a:defRPr/>
            </a:pPr>
            <a:r>
              <a:rPr lang="en-US" sz="2400" smtClean="0"/>
              <a:t>			-Motivated to learn appropriate actions</a:t>
            </a:r>
          </a:p>
          <a:p>
            <a:pPr eaLnBrk="1" hangingPunct="1">
              <a:lnSpc>
                <a:spcPct val="90000"/>
              </a:lnSpc>
              <a:buFont typeface="Wingdings" pitchFamily="2" charset="2"/>
              <a:buNone/>
              <a:defRPr/>
            </a:pPr>
            <a:r>
              <a:rPr lang="en-US" sz="2400" smtClean="0"/>
              <a:t>			-Perceive social situations accurately</a:t>
            </a:r>
          </a:p>
          <a:p>
            <a:pPr eaLnBrk="1" hangingPunct="1">
              <a:lnSpc>
                <a:spcPct val="90000"/>
              </a:lnSpc>
              <a:buFont typeface="Wingdings" pitchFamily="2" charset="2"/>
              <a:buNone/>
              <a:defRPr/>
            </a:pPr>
            <a:r>
              <a:rPr lang="en-US" sz="2400" smtClean="0"/>
              <a:t>			-Able to identify the skills to use</a:t>
            </a:r>
          </a:p>
          <a:p>
            <a:pPr eaLnBrk="1" hangingPunct="1">
              <a:lnSpc>
                <a:spcPct val="90000"/>
              </a:lnSpc>
              <a:buFont typeface="Wingdings" pitchFamily="2" charset="2"/>
              <a:buNone/>
              <a:defRPr/>
            </a:pPr>
            <a:r>
              <a:rPr lang="en-US" sz="2400" smtClean="0"/>
              <a:t>			-Able to adequately perform the necessary skills</a:t>
            </a:r>
          </a:p>
          <a:p>
            <a:pPr eaLnBrk="1" hangingPunct="1">
              <a:lnSpc>
                <a:spcPct val="90000"/>
              </a:lnSpc>
              <a:buFont typeface="Wingdings" pitchFamily="2" charset="2"/>
              <a:buNone/>
              <a:defRPr/>
            </a:pPr>
            <a:r>
              <a:rPr lang="en-US" sz="2400" smtClean="0"/>
              <a:t>			-Sensitive to social feedback</a:t>
            </a:r>
          </a:p>
          <a:p>
            <a:pPr eaLnBrk="1" hangingPunct="1">
              <a:lnSpc>
                <a:spcPct val="90000"/>
              </a:lnSpc>
              <a:buFont typeface="Wingdings" pitchFamily="2" charset="2"/>
              <a:buNone/>
              <a:defRPr/>
            </a:pPr>
            <a:r>
              <a:rPr lang="en-US" sz="2400" smtClean="0"/>
              <a:t>			-Can tweak behaviors to fit situational requirements</a:t>
            </a:r>
          </a:p>
          <a:p>
            <a:pPr eaLnBrk="1" hangingPunct="1">
              <a:lnSpc>
                <a:spcPct val="90000"/>
              </a:lnSpc>
              <a:buFont typeface="Wingdings" pitchFamily="2" charset="2"/>
              <a:buNone/>
              <a:defRPr/>
            </a:pPr>
            <a:r>
              <a:rPr lang="en-US" sz="2400" smtClean="0"/>
              <a:t>			-Willing &amp; able to emulate behaviors of others</a:t>
            </a:r>
          </a:p>
          <a:p>
            <a:pPr eaLnBrk="1" hangingPunct="1">
              <a:lnSpc>
                <a:spcPct val="90000"/>
              </a:lnSpc>
              <a:buFont typeface="Wingdings" pitchFamily="2" charset="2"/>
              <a:buNone/>
              <a:defRPr/>
            </a:pPr>
            <a:r>
              <a:rPr lang="en-US" sz="2400" smtClean="0"/>
              <a:t>			-Able to generalize to appropriate situations	</a:t>
            </a:r>
            <a:r>
              <a:rPr lang="en-US" sz="2400" smtClean="0">
                <a:solidFill>
                  <a:srgbClr val="66FF33"/>
                </a:solidFill>
              </a:rPr>
              <a:t>.</a:t>
            </a:r>
          </a:p>
        </p:txBody>
      </p:sp>
      <p:pic>
        <p:nvPicPr>
          <p:cNvPr id="6149"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10400" y="2743200"/>
            <a:ext cx="1828800" cy="18335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237570"/>
                                        </p:tgtEl>
                                        <p:attrNameLst>
                                          <p:attrName>style.visibility</p:attrName>
                                        </p:attrNameLst>
                                      </p:cBhvr>
                                      <p:to>
                                        <p:strVal val="visible"/>
                                      </p:to>
                                    </p:set>
                                    <p:animEffect transition="in" filter="dissolve">
                                      <p:cBhvr>
                                        <p:cTn id="7" dur="1000"/>
                                        <p:tgtEl>
                                          <p:spTgt spid="237570"/>
                                        </p:tgtEl>
                                      </p:cBhvr>
                                    </p:animEffect>
                                  </p:childTnLst>
                                </p:cTn>
                              </p:par>
                              <p:par>
                                <p:cTn id="8" presetID="10" presetClass="entr" presetSubtype="0" fill="hold" nodeType="withEffect">
                                  <p:stCondLst>
                                    <p:cond delay="0"/>
                                  </p:stCondLst>
                                  <p:childTnLst>
                                    <p:set>
                                      <p:cBhvr>
                                        <p:cTn id="9" dur="1" fill="hold">
                                          <p:stCondLst>
                                            <p:cond delay="0"/>
                                          </p:stCondLst>
                                        </p:cTn>
                                        <p:tgtEl>
                                          <p:spTgt spid="237571">
                                            <p:txEl>
                                              <p:pRg st="0" end="0"/>
                                            </p:txEl>
                                          </p:spTgt>
                                        </p:tgtEl>
                                        <p:attrNameLst>
                                          <p:attrName>style.visibility</p:attrName>
                                        </p:attrNameLst>
                                      </p:cBhvr>
                                      <p:to>
                                        <p:strVal val="visible"/>
                                      </p:to>
                                    </p:set>
                                    <p:animEffect transition="in" filter="fade">
                                      <p:cBhvr>
                                        <p:cTn id="10" dur="1000"/>
                                        <p:tgtEl>
                                          <p:spTgt spid="237571">
                                            <p:txEl>
                                              <p:pRg st="0" end="0"/>
                                            </p:txEl>
                                          </p:spTgt>
                                        </p:tgtEl>
                                      </p:cBhvr>
                                    </p:animEffect>
                                  </p:childTnLst>
                                </p:cTn>
                              </p:par>
                            </p:childTnLst>
                          </p:cTn>
                        </p:par>
                        <p:par>
                          <p:cTn id="11" fill="hold" nodeType="afterGroup">
                            <p:stCondLst>
                              <p:cond delay="1000"/>
                            </p:stCondLst>
                            <p:childTnLst>
                              <p:par>
                                <p:cTn id="12" presetID="10" presetClass="entr" presetSubtype="0" fill="hold" nodeType="afterEffect">
                                  <p:stCondLst>
                                    <p:cond delay="3500"/>
                                  </p:stCondLst>
                                  <p:childTnLst>
                                    <p:set>
                                      <p:cBhvr>
                                        <p:cTn id="13" dur="1" fill="hold">
                                          <p:stCondLst>
                                            <p:cond delay="0"/>
                                          </p:stCondLst>
                                        </p:cTn>
                                        <p:tgtEl>
                                          <p:spTgt spid="237571">
                                            <p:txEl>
                                              <p:pRg st="2" end="2"/>
                                            </p:txEl>
                                          </p:spTgt>
                                        </p:tgtEl>
                                        <p:attrNameLst>
                                          <p:attrName>style.visibility</p:attrName>
                                        </p:attrNameLst>
                                      </p:cBhvr>
                                      <p:to>
                                        <p:strVal val="visible"/>
                                      </p:to>
                                    </p:set>
                                    <p:animEffect transition="in" filter="fade">
                                      <p:cBhvr>
                                        <p:cTn id="14" dur="1000"/>
                                        <p:tgtEl>
                                          <p:spTgt spid="237571">
                                            <p:txEl>
                                              <p:pRg st="2" end="2"/>
                                            </p:txEl>
                                          </p:spTgt>
                                        </p:tgtEl>
                                      </p:cBhvr>
                                    </p:animEffect>
                                  </p:childTnLst>
                                </p:cTn>
                              </p:par>
                            </p:childTnLst>
                          </p:cTn>
                        </p:par>
                        <p:par>
                          <p:cTn id="15" fill="hold" nodeType="afterGroup">
                            <p:stCondLst>
                              <p:cond delay="5500"/>
                            </p:stCondLst>
                            <p:childTnLst>
                              <p:par>
                                <p:cTn id="16" presetID="10" presetClass="entr" presetSubtype="0" fill="hold" nodeType="afterEffect">
                                  <p:stCondLst>
                                    <p:cond delay="6000"/>
                                  </p:stCondLst>
                                  <p:childTnLst>
                                    <p:set>
                                      <p:cBhvr>
                                        <p:cTn id="17" dur="1" fill="hold">
                                          <p:stCondLst>
                                            <p:cond delay="0"/>
                                          </p:stCondLst>
                                        </p:cTn>
                                        <p:tgtEl>
                                          <p:spTgt spid="237571">
                                            <p:txEl>
                                              <p:pRg st="3" end="3"/>
                                            </p:txEl>
                                          </p:spTgt>
                                        </p:tgtEl>
                                        <p:attrNameLst>
                                          <p:attrName>style.visibility</p:attrName>
                                        </p:attrNameLst>
                                      </p:cBhvr>
                                      <p:to>
                                        <p:strVal val="visible"/>
                                      </p:to>
                                    </p:set>
                                    <p:animEffect transition="in" filter="fade">
                                      <p:cBhvr>
                                        <p:cTn id="18" dur="2000"/>
                                        <p:tgtEl>
                                          <p:spTgt spid="23757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237571">
                                            <p:txEl>
                                              <p:pRg st="4" end="4"/>
                                            </p:txEl>
                                          </p:spTgt>
                                        </p:tgtEl>
                                        <p:attrNameLst>
                                          <p:attrName>style.visibility</p:attrName>
                                        </p:attrNameLst>
                                      </p:cBhvr>
                                      <p:to>
                                        <p:strVal val="visible"/>
                                      </p:to>
                                    </p:set>
                                    <p:animEffect transition="in" filter="fade">
                                      <p:cBhvr>
                                        <p:cTn id="23" dur="1000"/>
                                        <p:tgtEl>
                                          <p:spTgt spid="237571">
                                            <p:txEl>
                                              <p:pRg st="4" end="4"/>
                                            </p:txEl>
                                          </p:spTgt>
                                        </p:tgtEl>
                                      </p:cBhvr>
                                    </p:animEffect>
                                    <p:anim calcmode="lin" valueType="num">
                                      <p:cBhvr>
                                        <p:cTn id="24" dur="1000" fill="hold"/>
                                        <p:tgtEl>
                                          <p:spTgt spid="237571">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37571">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37571">
                                            <p:txEl>
                                              <p:pRg st="4" end="4"/>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237571">
                                            <p:txEl>
                                              <p:pRg st="5" end="5"/>
                                            </p:txEl>
                                          </p:spTgt>
                                        </p:tgtEl>
                                        <p:attrNameLst>
                                          <p:attrName>style.visibility</p:attrName>
                                        </p:attrNameLst>
                                      </p:cBhvr>
                                      <p:to>
                                        <p:strVal val="visible"/>
                                      </p:to>
                                    </p:set>
                                    <p:animEffect transition="in" filter="fade">
                                      <p:cBhvr>
                                        <p:cTn id="29" dur="1000"/>
                                        <p:tgtEl>
                                          <p:spTgt spid="237571">
                                            <p:txEl>
                                              <p:pRg st="5" end="5"/>
                                            </p:txEl>
                                          </p:spTgt>
                                        </p:tgtEl>
                                      </p:cBhvr>
                                    </p:animEffect>
                                    <p:anim calcmode="lin" valueType="num">
                                      <p:cBhvr>
                                        <p:cTn id="30" dur="1000" fill="hold"/>
                                        <p:tgtEl>
                                          <p:spTgt spid="237571">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237571">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37571">
                                            <p:txEl>
                                              <p:pRg st="5" end="5"/>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237571">
                                            <p:txEl>
                                              <p:pRg st="6" end="6"/>
                                            </p:txEl>
                                          </p:spTgt>
                                        </p:tgtEl>
                                        <p:attrNameLst>
                                          <p:attrName>style.visibility</p:attrName>
                                        </p:attrNameLst>
                                      </p:cBhvr>
                                      <p:to>
                                        <p:strVal val="visible"/>
                                      </p:to>
                                    </p:set>
                                    <p:animEffect transition="in" filter="fade">
                                      <p:cBhvr>
                                        <p:cTn id="35" dur="1000"/>
                                        <p:tgtEl>
                                          <p:spTgt spid="237571">
                                            <p:txEl>
                                              <p:pRg st="6" end="6"/>
                                            </p:txEl>
                                          </p:spTgt>
                                        </p:tgtEl>
                                      </p:cBhvr>
                                    </p:animEffect>
                                    <p:anim calcmode="lin" valueType="num">
                                      <p:cBhvr>
                                        <p:cTn id="36" dur="1000" fill="hold"/>
                                        <p:tgtEl>
                                          <p:spTgt spid="237571">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37571">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37571">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237571">
                                            <p:txEl>
                                              <p:pRg st="7" end="7"/>
                                            </p:txEl>
                                          </p:spTgt>
                                        </p:tgtEl>
                                        <p:attrNameLst>
                                          <p:attrName>style.visibility</p:attrName>
                                        </p:attrNameLst>
                                      </p:cBhvr>
                                      <p:to>
                                        <p:strVal val="visible"/>
                                      </p:to>
                                    </p:set>
                                    <p:animEffect transition="in" filter="fade">
                                      <p:cBhvr>
                                        <p:cTn id="41" dur="1000"/>
                                        <p:tgtEl>
                                          <p:spTgt spid="237571">
                                            <p:txEl>
                                              <p:pRg st="7" end="7"/>
                                            </p:txEl>
                                          </p:spTgt>
                                        </p:tgtEl>
                                      </p:cBhvr>
                                    </p:animEffect>
                                    <p:anim calcmode="lin" valueType="num">
                                      <p:cBhvr>
                                        <p:cTn id="42" dur="1000" fill="hold"/>
                                        <p:tgtEl>
                                          <p:spTgt spid="237571">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237571">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37571">
                                            <p:txEl>
                                              <p:pRg st="7" end="7"/>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37571">
                                            <p:txEl>
                                              <p:pRg st="8" end="8"/>
                                            </p:txEl>
                                          </p:spTgt>
                                        </p:tgtEl>
                                        <p:attrNameLst>
                                          <p:attrName>style.visibility</p:attrName>
                                        </p:attrNameLst>
                                      </p:cBhvr>
                                      <p:to>
                                        <p:strVal val="visible"/>
                                      </p:to>
                                    </p:set>
                                    <p:animEffect transition="in" filter="fade">
                                      <p:cBhvr>
                                        <p:cTn id="47" dur="1000"/>
                                        <p:tgtEl>
                                          <p:spTgt spid="237571">
                                            <p:txEl>
                                              <p:pRg st="8" end="8"/>
                                            </p:txEl>
                                          </p:spTgt>
                                        </p:tgtEl>
                                      </p:cBhvr>
                                    </p:animEffect>
                                    <p:anim calcmode="lin" valueType="num">
                                      <p:cBhvr>
                                        <p:cTn id="48" dur="1000" fill="hold"/>
                                        <p:tgtEl>
                                          <p:spTgt spid="237571">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237571">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37571">
                                            <p:txEl>
                                              <p:pRg st="8" end="8"/>
                                            </p:txEl>
                                          </p:spTgt>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237571">
                                            <p:txEl>
                                              <p:pRg st="9" end="9"/>
                                            </p:txEl>
                                          </p:spTgt>
                                        </p:tgtEl>
                                        <p:attrNameLst>
                                          <p:attrName>style.visibility</p:attrName>
                                        </p:attrNameLst>
                                      </p:cBhvr>
                                      <p:to>
                                        <p:strVal val="visible"/>
                                      </p:to>
                                    </p:set>
                                    <p:animEffect transition="in" filter="fade">
                                      <p:cBhvr>
                                        <p:cTn id="53" dur="1000"/>
                                        <p:tgtEl>
                                          <p:spTgt spid="237571">
                                            <p:txEl>
                                              <p:pRg st="9" end="9"/>
                                            </p:txEl>
                                          </p:spTgt>
                                        </p:tgtEl>
                                      </p:cBhvr>
                                    </p:animEffect>
                                    <p:anim calcmode="lin" valueType="num">
                                      <p:cBhvr>
                                        <p:cTn id="54" dur="1000" fill="hold"/>
                                        <p:tgtEl>
                                          <p:spTgt spid="237571">
                                            <p:txEl>
                                              <p:pRg st="9" end="9"/>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237571">
                                            <p:txEl>
                                              <p:pRg st="9" end="9"/>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37571">
                                            <p:txEl>
                                              <p:pRg st="9" end="9"/>
                                            </p:txEl>
                                          </p:spTgt>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237571">
                                            <p:txEl>
                                              <p:pRg st="10" end="10"/>
                                            </p:txEl>
                                          </p:spTgt>
                                        </p:tgtEl>
                                        <p:attrNameLst>
                                          <p:attrName>style.visibility</p:attrName>
                                        </p:attrNameLst>
                                      </p:cBhvr>
                                      <p:to>
                                        <p:strVal val="visible"/>
                                      </p:to>
                                    </p:set>
                                    <p:animEffect transition="in" filter="fade">
                                      <p:cBhvr>
                                        <p:cTn id="59" dur="1000"/>
                                        <p:tgtEl>
                                          <p:spTgt spid="237571">
                                            <p:txEl>
                                              <p:pRg st="10" end="10"/>
                                            </p:txEl>
                                          </p:spTgt>
                                        </p:tgtEl>
                                      </p:cBhvr>
                                    </p:animEffect>
                                    <p:anim calcmode="lin" valueType="num">
                                      <p:cBhvr>
                                        <p:cTn id="60" dur="1000" fill="hold"/>
                                        <p:tgtEl>
                                          <p:spTgt spid="237571">
                                            <p:txEl>
                                              <p:pRg st="10" end="10"/>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237571">
                                            <p:txEl>
                                              <p:pRg st="10" end="10"/>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37571">
                                            <p:txEl>
                                              <p:pRg st="10" end="10"/>
                                            </p:txEl>
                                          </p:spTgt>
                                        </p:tgtEl>
                                        <p:attrNameLst>
                                          <p:attrName>ppt_y</p:attrName>
                                        </p:attrNameLst>
                                      </p:cBhvr>
                                      <p:tavLst>
                                        <p:tav tm="0">
                                          <p:val>
                                            <p:strVal val="#ppt_y-.03"/>
                                          </p:val>
                                        </p:tav>
                                        <p:tav tm="100000">
                                          <p:val>
                                            <p:strVal val="#ppt_y"/>
                                          </p:val>
                                        </p:tav>
                                      </p:tavLst>
                                    </p:anim>
                                  </p:childTnLst>
                                </p:cTn>
                              </p:par>
                              <p:par>
                                <p:cTn id="63" presetID="37" presetClass="entr" presetSubtype="0" fill="hold" nodeType="withEffect">
                                  <p:stCondLst>
                                    <p:cond delay="0"/>
                                  </p:stCondLst>
                                  <p:childTnLst>
                                    <p:set>
                                      <p:cBhvr>
                                        <p:cTn id="64" dur="1" fill="hold">
                                          <p:stCondLst>
                                            <p:cond delay="0"/>
                                          </p:stCondLst>
                                        </p:cTn>
                                        <p:tgtEl>
                                          <p:spTgt spid="237571">
                                            <p:txEl>
                                              <p:pRg st="11" end="11"/>
                                            </p:txEl>
                                          </p:spTgt>
                                        </p:tgtEl>
                                        <p:attrNameLst>
                                          <p:attrName>style.visibility</p:attrName>
                                        </p:attrNameLst>
                                      </p:cBhvr>
                                      <p:to>
                                        <p:strVal val="visible"/>
                                      </p:to>
                                    </p:set>
                                    <p:animEffect transition="in" filter="fade">
                                      <p:cBhvr>
                                        <p:cTn id="65" dur="1000"/>
                                        <p:tgtEl>
                                          <p:spTgt spid="237571">
                                            <p:txEl>
                                              <p:pRg st="11" end="11"/>
                                            </p:txEl>
                                          </p:spTgt>
                                        </p:tgtEl>
                                      </p:cBhvr>
                                    </p:animEffect>
                                    <p:anim calcmode="lin" valueType="num">
                                      <p:cBhvr>
                                        <p:cTn id="66" dur="1000" fill="hold"/>
                                        <p:tgtEl>
                                          <p:spTgt spid="237571">
                                            <p:txEl>
                                              <p:pRg st="11" end="11"/>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237571">
                                            <p:txEl>
                                              <p:pRg st="11" end="11"/>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37571">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27ABA29-7A5D-4F2C-89BD-7447D2DE01B5}" type="slidenum">
              <a:rPr lang="en-US"/>
              <a:pPr>
                <a:defRPr/>
              </a:pPr>
              <a:t>20</a:t>
            </a:fld>
            <a:endParaRPr lang="en-US"/>
          </a:p>
        </p:txBody>
      </p:sp>
      <p:sp>
        <p:nvSpPr>
          <p:cNvPr id="244738" name="Rectangle 2"/>
          <p:cNvSpPr>
            <a:spLocks noGrp="1" noChangeArrowheads="1"/>
          </p:cNvSpPr>
          <p:nvPr>
            <p:ph type="title"/>
          </p:nvPr>
        </p:nvSpPr>
        <p:spPr>
          <a:xfrm>
            <a:off x="457200" y="152400"/>
            <a:ext cx="8229600" cy="1066800"/>
          </a:xfrm>
        </p:spPr>
        <p:txBody>
          <a:bodyPr/>
          <a:lstStyle/>
          <a:p>
            <a:pPr eaLnBrk="1" hangingPunct="1">
              <a:defRPr/>
            </a:pPr>
            <a:r>
              <a:rPr lang="en-US" sz="3600" b="1" smtClean="0">
                <a:solidFill>
                  <a:srgbClr val="FFFF00"/>
                </a:solidFill>
              </a:rPr>
              <a:t>Why Don’t Kids Have Social Skills</a:t>
            </a:r>
            <a:r>
              <a:rPr lang="en-US" sz="3600" b="1" smtClean="0">
                <a:solidFill>
                  <a:srgbClr val="FC041C"/>
                </a:solidFill>
              </a:rPr>
              <a:t>?</a:t>
            </a:r>
            <a:r>
              <a:rPr lang="en-US" sz="3600" b="1" smtClean="0">
                <a:solidFill>
                  <a:srgbClr val="FFFF00"/>
                </a:solidFill>
              </a:rPr>
              <a:t> </a:t>
            </a:r>
            <a:r>
              <a:rPr lang="en-US" sz="2800" b="1" smtClean="0">
                <a:solidFill>
                  <a:srgbClr val="FFFF00"/>
                </a:solidFill>
              </a:rPr>
              <a:t>(after instruction)</a:t>
            </a:r>
          </a:p>
        </p:txBody>
      </p:sp>
      <p:sp>
        <p:nvSpPr>
          <p:cNvPr id="244739" name="Rectangle 3"/>
          <p:cNvSpPr>
            <a:spLocks noGrp="1" noChangeArrowheads="1"/>
          </p:cNvSpPr>
          <p:nvPr>
            <p:ph type="body" idx="1"/>
          </p:nvPr>
        </p:nvSpPr>
        <p:spPr>
          <a:xfrm>
            <a:off x="0" y="1295400"/>
            <a:ext cx="9144000" cy="5410200"/>
          </a:xfrm>
        </p:spPr>
        <p:txBody>
          <a:bodyPr/>
          <a:lstStyle/>
          <a:p>
            <a:pPr eaLnBrk="1" hangingPunct="1">
              <a:defRPr/>
            </a:pPr>
            <a:r>
              <a:rPr lang="en-US" sz="2800" smtClean="0"/>
              <a:t>Don’t view skills as being useful in their lives.</a:t>
            </a:r>
            <a:endParaRPr lang="en-US" sz="1000" smtClean="0"/>
          </a:p>
          <a:p>
            <a:pPr eaLnBrk="1" hangingPunct="1">
              <a:defRPr/>
            </a:pPr>
            <a:endParaRPr lang="en-US" sz="800" smtClean="0"/>
          </a:p>
          <a:p>
            <a:pPr eaLnBrk="1" hangingPunct="1">
              <a:defRPr/>
            </a:pPr>
            <a:r>
              <a:rPr lang="en-US" sz="2800" smtClean="0"/>
              <a:t>New actions don’t bring equal</a:t>
            </a:r>
            <a:r>
              <a:rPr lang="en-US" smtClean="0"/>
              <a:t> </a:t>
            </a:r>
            <a:r>
              <a:rPr lang="en-US" sz="2800" smtClean="0"/>
              <a:t>or better</a:t>
            </a:r>
            <a:r>
              <a:rPr lang="en-US" smtClean="0"/>
              <a:t> </a:t>
            </a:r>
            <a:r>
              <a:rPr lang="en-US" sz="2800" smtClean="0"/>
              <a:t>benefits</a:t>
            </a:r>
            <a:r>
              <a:rPr lang="en-US" smtClean="0"/>
              <a:t>.</a:t>
            </a:r>
            <a:endParaRPr lang="en-US" sz="800" smtClean="0"/>
          </a:p>
          <a:p>
            <a:pPr eaLnBrk="1" hangingPunct="1">
              <a:defRPr/>
            </a:pPr>
            <a:endParaRPr lang="en-US" sz="800" smtClean="0"/>
          </a:p>
          <a:p>
            <a:pPr eaLnBrk="1" hangingPunct="1">
              <a:defRPr/>
            </a:pPr>
            <a:r>
              <a:rPr lang="en-US" sz="2800" smtClean="0"/>
              <a:t>Display of new behavior is awkwardly performed.  Student is unsuccessful.  Views initial failure of new strategies as harbinger of future failure.</a:t>
            </a:r>
            <a:endParaRPr lang="en-US" sz="800" smtClean="0">
              <a:solidFill>
                <a:schemeClr val="hlink"/>
              </a:solidFill>
            </a:endParaRPr>
          </a:p>
          <a:p>
            <a:pPr eaLnBrk="1" hangingPunct="1">
              <a:defRPr/>
            </a:pPr>
            <a:endParaRPr lang="en-US" sz="800" smtClean="0">
              <a:solidFill>
                <a:schemeClr val="hlink"/>
              </a:solidFill>
            </a:endParaRPr>
          </a:p>
          <a:p>
            <a:pPr eaLnBrk="1" hangingPunct="1">
              <a:defRPr/>
            </a:pPr>
            <a:r>
              <a:rPr lang="en-US" sz="2800" smtClean="0"/>
              <a:t>Know what to do, but past interactions finds them objectionable to others.  Due to the interpersonal history, they are quickly rejected or rarely given the chance to display their new skills.</a:t>
            </a:r>
            <a:endParaRPr lang="en-US" sz="800" smtClean="0"/>
          </a:p>
          <a:p>
            <a:pPr eaLnBrk="1" hangingPunct="1">
              <a:defRPr/>
            </a:pPr>
            <a:endParaRPr lang="en-US" sz="800" smtClean="0"/>
          </a:p>
          <a:p>
            <a:pPr eaLnBrk="1" hangingPunct="1">
              <a:defRPr/>
            </a:pPr>
            <a:r>
              <a:rPr lang="en-US" sz="2800" smtClean="0"/>
              <a:t>Under stress, resorts to old patterns of reaction</a:t>
            </a:r>
            <a:r>
              <a:rPr lang="en-US" sz="2800" smtClean="0">
                <a:solidFill>
                  <a:srgbClr val="66FF66"/>
                </a:solidFill>
              </a:rPr>
              <a:t>.</a:t>
            </a:r>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4738"/>
                                        </p:tgtEl>
                                        <p:attrNameLst>
                                          <p:attrName>style.visibility</p:attrName>
                                        </p:attrNameLst>
                                      </p:cBhvr>
                                      <p:to>
                                        <p:strVal val="visible"/>
                                      </p:to>
                                    </p:set>
                                    <p:animEffect transition="in" filter="dissolve">
                                      <p:cBhvr>
                                        <p:cTn id="7" dur="1000"/>
                                        <p:tgtEl>
                                          <p:spTgt spid="244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4739">
                                            <p:txEl>
                                              <p:pRg st="0" end="0"/>
                                            </p:txEl>
                                          </p:spTgt>
                                        </p:tgtEl>
                                        <p:attrNameLst>
                                          <p:attrName>style.visibility</p:attrName>
                                        </p:attrNameLst>
                                      </p:cBhvr>
                                      <p:to>
                                        <p:strVal val="visible"/>
                                      </p:to>
                                    </p:set>
                                    <p:animEffect transition="in" filter="fade">
                                      <p:cBhvr>
                                        <p:cTn id="12" dur="1000"/>
                                        <p:tgtEl>
                                          <p:spTgt spid="24473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44739">
                                            <p:txEl>
                                              <p:pRg st="2" end="2"/>
                                            </p:txEl>
                                          </p:spTgt>
                                        </p:tgtEl>
                                        <p:attrNameLst>
                                          <p:attrName>style.visibility</p:attrName>
                                        </p:attrNameLst>
                                      </p:cBhvr>
                                      <p:to>
                                        <p:strVal val="visible"/>
                                      </p:to>
                                    </p:set>
                                    <p:animEffect transition="in" filter="fade">
                                      <p:cBhvr>
                                        <p:cTn id="15" dur="1000"/>
                                        <p:tgtEl>
                                          <p:spTgt spid="24473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44739">
                                            <p:txEl>
                                              <p:pRg st="4" end="4"/>
                                            </p:txEl>
                                          </p:spTgt>
                                        </p:tgtEl>
                                        <p:attrNameLst>
                                          <p:attrName>style.visibility</p:attrName>
                                        </p:attrNameLst>
                                      </p:cBhvr>
                                      <p:to>
                                        <p:strVal val="visible"/>
                                      </p:to>
                                    </p:set>
                                    <p:animEffect transition="in" filter="fade">
                                      <p:cBhvr>
                                        <p:cTn id="18" dur="1000"/>
                                        <p:tgtEl>
                                          <p:spTgt spid="24473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44739">
                                            <p:txEl>
                                              <p:pRg st="6" end="6"/>
                                            </p:txEl>
                                          </p:spTgt>
                                        </p:tgtEl>
                                        <p:attrNameLst>
                                          <p:attrName>style.visibility</p:attrName>
                                        </p:attrNameLst>
                                      </p:cBhvr>
                                      <p:to>
                                        <p:strVal val="visible"/>
                                      </p:to>
                                    </p:set>
                                    <p:animEffect transition="in" filter="fade">
                                      <p:cBhvr>
                                        <p:cTn id="21" dur="1000"/>
                                        <p:tgtEl>
                                          <p:spTgt spid="244739">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44739">
                                            <p:txEl>
                                              <p:pRg st="8" end="8"/>
                                            </p:txEl>
                                          </p:spTgt>
                                        </p:tgtEl>
                                        <p:attrNameLst>
                                          <p:attrName>style.visibility</p:attrName>
                                        </p:attrNameLst>
                                      </p:cBhvr>
                                      <p:to>
                                        <p:strVal val="visible"/>
                                      </p:to>
                                    </p:set>
                                    <p:animEffect transition="in" filter="fade">
                                      <p:cBhvr>
                                        <p:cTn id="24" dur="1000"/>
                                        <p:tgtEl>
                                          <p:spTgt spid="2447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767F2C0-2721-4921-BB1A-62256651CB31}" type="slidenum">
              <a:rPr lang="en-US"/>
              <a:pPr>
                <a:defRPr/>
              </a:pPr>
              <a:t>21</a:t>
            </a:fld>
            <a:endParaRPr lang="en-US"/>
          </a:p>
        </p:txBody>
      </p:sp>
      <p:sp>
        <p:nvSpPr>
          <p:cNvPr id="245762" name="Rectangle 2"/>
          <p:cNvSpPr>
            <a:spLocks noGrp="1" noChangeArrowheads="1"/>
          </p:cNvSpPr>
          <p:nvPr>
            <p:ph type="title"/>
          </p:nvPr>
        </p:nvSpPr>
        <p:spPr>
          <a:xfrm>
            <a:off x="228600" y="0"/>
            <a:ext cx="8610600" cy="838200"/>
          </a:xfrm>
        </p:spPr>
        <p:txBody>
          <a:bodyPr/>
          <a:lstStyle/>
          <a:p>
            <a:pPr eaLnBrk="1" hangingPunct="1">
              <a:defRPr/>
            </a:pPr>
            <a:r>
              <a:rPr lang="en-US" sz="4000" smtClean="0">
                <a:latin typeface="Team MT" pitchFamily="2" charset="0"/>
              </a:rPr>
              <a:t>The Flume: Class IV section</a:t>
            </a:r>
            <a:br>
              <a:rPr lang="en-US" sz="4000" smtClean="0">
                <a:latin typeface="Team MT" pitchFamily="2" charset="0"/>
              </a:rPr>
            </a:br>
            <a:r>
              <a:rPr lang="en-US" sz="1800" smtClean="0"/>
              <a:t>(Bulls Bridge, Housatonic River, CT)</a:t>
            </a:r>
          </a:p>
        </p:txBody>
      </p:sp>
      <p:pic>
        <p:nvPicPr>
          <p:cNvPr id="25604" name="Picture 3" descr="Class 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822325"/>
            <a:ext cx="9067800" cy="6035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5CD95752-ED8B-4E37-8D91-E7DBCA3A5286}" type="slidenum">
              <a:rPr lang="en-US"/>
              <a:pPr>
                <a:defRPr/>
              </a:pPr>
              <a:t>22</a:t>
            </a:fld>
            <a:endParaRPr lang="en-US"/>
          </a:p>
        </p:txBody>
      </p:sp>
      <p:sp>
        <p:nvSpPr>
          <p:cNvPr id="302082" name="Rectangle 2"/>
          <p:cNvSpPr>
            <a:spLocks noGrp="1" noChangeArrowheads="1"/>
          </p:cNvSpPr>
          <p:nvPr>
            <p:ph type="title"/>
          </p:nvPr>
        </p:nvSpPr>
        <p:spPr>
          <a:xfrm>
            <a:off x="0" y="152400"/>
            <a:ext cx="9144000" cy="609600"/>
          </a:xfrm>
        </p:spPr>
        <p:txBody>
          <a:bodyPr/>
          <a:lstStyle/>
          <a:p>
            <a:pPr eaLnBrk="1" hangingPunct="1">
              <a:defRPr/>
            </a:pPr>
            <a:r>
              <a:rPr lang="en-US" sz="3600" b="1" smtClean="0">
                <a:solidFill>
                  <a:srgbClr val="FFFF00"/>
                </a:solidFill>
              </a:rPr>
              <a:t>Types of Interpersonal Deficiencies</a:t>
            </a:r>
            <a:r>
              <a:rPr lang="en-US" sz="3600" b="1" smtClean="0">
                <a:solidFill>
                  <a:srgbClr val="F696E4"/>
                </a:solidFill>
              </a:rPr>
              <a:t>   ^</a:t>
            </a:r>
          </a:p>
        </p:txBody>
      </p:sp>
      <p:sp>
        <p:nvSpPr>
          <p:cNvPr id="302083" name="Rectangle 3"/>
          <p:cNvSpPr>
            <a:spLocks noGrp="1" noChangeArrowheads="1"/>
          </p:cNvSpPr>
          <p:nvPr>
            <p:ph type="body" sz="half" idx="1"/>
          </p:nvPr>
        </p:nvSpPr>
        <p:spPr>
          <a:xfrm>
            <a:off x="0" y="914400"/>
            <a:ext cx="9144000" cy="5943600"/>
          </a:xfrm>
        </p:spPr>
        <p:txBody>
          <a:bodyPr/>
          <a:lstStyle/>
          <a:p>
            <a:pPr eaLnBrk="1" hangingPunct="1">
              <a:defRPr/>
            </a:pPr>
            <a:r>
              <a:rPr lang="en-US" sz="2800" b="1" smtClean="0">
                <a:solidFill>
                  <a:srgbClr val="FFFF5F"/>
                </a:solidFill>
              </a:rPr>
              <a:t>Skill deficit:</a:t>
            </a:r>
            <a:r>
              <a:rPr lang="en-US" sz="2800" smtClean="0"/>
              <a:t> Student cannot I.D. correct response for a social situation; actions are not in the student's behavior repertoire.</a:t>
            </a:r>
          </a:p>
          <a:p>
            <a:pPr eaLnBrk="1" hangingPunct="1">
              <a:defRPr/>
            </a:pPr>
            <a:endParaRPr lang="en-US" sz="800" smtClean="0"/>
          </a:p>
          <a:p>
            <a:pPr eaLnBrk="1" hangingPunct="1">
              <a:defRPr/>
            </a:pPr>
            <a:r>
              <a:rPr lang="en-US" sz="2800" b="1" smtClean="0">
                <a:solidFill>
                  <a:srgbClr val="FFFF5F"/>
                </a:solidFill>
              </a:rPr>
              <a:t>Performance deficit</a:t>
            </a:r>
            <a:r>
              <a:rPr lang="en-US" sz="2800" smtClean="0"/>
              <a:t>: Correct social response can be identified by the student when questioned, but is displayed only during the role play situations</a:t>
            </a:r>
            <a:r>
              <a:rPr lang="en-US" sz="2800" smtClean="0">
                <a:solidFill>
                  <a:srgbClr val="FC041C"/>
                </a:solidFill>
              </a:rPr>
              <a:t>.</a:t>
            </a:r>
            <a:endParaRPr lang="en-US" sz="800" smtClean="0">
              <a:solidFill>
                <a:srgbClr val="FC041C"/>
              </a:solidFill>
            </a:endParaRPr>
          </a:p>
          <a:p>
            <a:pPr eaLnBrk="1" hangingPunct="1">
              <a:defRPr/>
            </a:pPr>
            <a:endParaRPr lang="en-US" sz="800" smtClean="0">
              <a:solidFill>
                <a:srgbClr val="FC041C"/>
              </a:solidFill>
            </a:endParaRPr>
          </a:p>
          <a:p>
            <a:pPr eaLnBrk="1" hangingPunct="1">
              <a:defRPr/>
            </a:pPr>
            <a:r>
              <a:rPr lang="en-US" sz="2800" b="1" smtClean="0">
                <a:solidFill>
                  <a:srgbClr val="FFFF5F"/>
                </a:solidFill>
              </a:rPr>
              <a:t>How do we respond to each</a:t>
            </a:r>
            <a:r>
              <a:rPr lang="en-US" sz="2800" b="1" smtClean="0">
                <a:solidFill>
                  <a:srgbClr val="FC041C"/>
                </a:solidFill>
              </a:rPr>
              <a:t>?</a:t>
            </a:r>
          </a:p>
          <a:p>
            <a:pPr eaLnBrk="1" hangingPunct="1">
              <a:defRPr/>
            </a:pPr>
            <a:r>
              <a:rPr lang="en-US" sz="2800" smtClean="0">
                <a:solidFill>
                  <a:srgbClr val="FFFFCC"/>
                </a:solidFill>
              </a:rPr>
              <a:t>Skill deficits</a:t>
            </a:r>
            <a:r>
              <a:rPr lang="en-US" sz="2800" smtClean="0"/>
              <a:t> usually respond to </a:t>
            </a:r>
            <a:r>
              <a:rPr lang="en-US" sz="2800" smtClean="0">
                <a:solidFill>
                  <a:srgbClr val="FFFFCC"/>
                </a:solidFill>
              </a:rPr>
              <a:t>direct instruction</a:t>
            </a:r>
            <a:r>
              <a:rPr lang="en-US" sz="2800" smtClean="0"/>
              <a:t>.</a:t>
            </a:r>
          </a:p>
          <a:p>
            <a:pPr eaLnBrk="1" hangingPunct="1">
              <a:defRPr/>
            </a:pPr>
            <a:r>
              <a:rPr lang="en-US" sz="2800" smtClean="0">
                <a:solidFill>
                  <a:srgbClr val="FFFFCC"/>
                </a:solidFill>
              </a:rPr>
              <a:t>Performance deficits</a:t>
            </a:r>
            <a:r>
              <a:rPr lang="en-US" sz="2800" smtClean="0"/>
              <a:t> usually require a guarantee that the new behavior will capture </a:t>
            </a:r>
            <a:r>
              <a:rPr lang="en-US" sz="2800" u="sng" smtClean="0">
                <a:solidFill>
                  <a:srgbClr val="FFFFCC"/>
                </a:solidFill>
              </a:rPr>
              <a:t>at least</a:t>
            </a:r>
            <a:r>
              <a:rPr lang="en-US" sz="2800" smtClean="0"/>
              <a:t> the same amount of benefits as the current behavioral response </a:t>
            </a:r>
            <a:r>
              <a:rPr lang="en-US" sz="2400" smtClean="0"/>
              <a:t>(&amp; practice, practice, practice to make it default choice)</a:t>
            </a:r>
            <a:r>
              <a:rPr lang="en-US" sz="2400" b="1" smtClean="0">
                <a:solidFill>
                  <a:srgbClr val="66FF66"/>
                </a:solidFill>
              </a:rPr>
              <a:t>.</a:t>
            </a:r>
            <a:r>
              <a:rPr lang="en-US" sz="2800" smtClean="0"/>
              <a:t> </a:t>
            </a:r>
          </a:p>
        </p:txBody>
      </p:sp>
      <p:pic>
        <p:nvPicPr>
          <p:cNvPr id="302084"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60813" y="533400"/>
            <a:ext cx="3729037" cy="59436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2084"/>
                                        </p:tgtEl>
                                        <p:attrNameLst>
                                          <p:attrName>style.visibility</p:attrName>
                                        </p:attrNameLst>
                                      </p:cBhvr>
                                      <p:to>
                                        <p:strVal val="visible"/>
                                      </p:to>
                                    </p:set>
                                    <p:anim calcmode="lin" valueType="num">
                                      <p:cBhvr>
                                        <p:cTn id="7" dur="500" fill="hold"/>
                                        <p:tgtEl>
                                          <p:spTgt spid="302084"/>
                                        </p:tgtEl>
                                        <p:attrNameLst>
                                          <p:attrName>ppt_w</p:attrName>
                                        </p:attrNameLst>
                                      </p:cBhvr>
                                      <p:tavLst>
                                        <p:tav tm="0">
                                          <p:val>
                                            <p:fltVal val="0"/>
                                          </p:val>
                                        </p:tav>
                                        <p:tav tm="100000">
                                          <p:val>
                                            <p:strVal val="#ppt_w"/>
                                          </p:val>
                                        </p:tav>
                                      </p:tavLst>
                                    </p:anim>
                                    <p:anim calcmode="lin" valueType="num">
                                      <p:cBhvr>
                                        <p:cTn id="8" dur="500" fill="hold"/>
                                        <p:tgtEl>
                                          <p:spTgt spid="30208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500"/>
                                  </p:stCondLst>
                                  <p:childTnLst>
                                    <p:set>
                                      <p:cBhvr>
                                        <p:cTn id="11" dur="1" fill="hold">
                                          <p:stCondLst>
                                            <p:cond delay="0"/>
                                          </p:stCondLst>
                                        </p:cTn>
                                        <p:tgtEl>
                                          <p:spTgt spid="302082"/>
                                        </p:tgtEl>
                                        <p:attrNameLst>
                                          <p:attrName>style.visibility</p:attrName>
                                        </p:attrNameLst>
                                      </p:cBhvr>
                                      <p:to>
                                        <p:strVal val="visible"/>
                                      </p:to>
                                    </p:set>
                                    <p:animEffect transition="in" filter="dissolve">
                                      <p:cBhvr>
                                        <p:cTn id="12" dur="1000"/>
                                        <p:tgtEl>
                                          <p:spTgt spid="302082"/>
                                        </p:tgtEl>
                                      </p:cBhvr>
                                    </p:animEffect>
                                  </p:childTnLst>
                                </p:cTn>
                              </p:par>
                            </p:childTnLst>
                          </p:cTn>
                        </p:par>
                        <p:par>
                          <p:cTn id="13" fill="hold" nodeType="afterGroup">
                            <p:stCondLst>
                              <p:cond delay="2000"/>
                            </p:stCondLst>
                            <p:childTnLst>
                              <p:par>
                                <p:cTn id="14" presetID="50" presetClass="exit" presetSubtype="0" accel="100000" fill="hold" nodeType="afterEffect">
                                  <p:stCondLst>
                                    <p:cond delay="2000"/>
                                  </p:stCondLst>
                                  <p:childTnLst>
                                    <p:anim calcmode="lin" valueType="num">
                                      <p:cBhvr>
                                        <p:cTn id="15" dur="1000"/>
                                        <p:tgtEl>
                                          <p:spTgt spid="302084"/>
                                        </p:tgtEl>
                                        <p:attrNameLst>
                                          <p:attrName>ppt_w</p:attrName>
                                        </p:attrNameLst>
                                      </p:cBhvr>
                                      <p:tavLst>
                                        <p:tav tm="0">
                                          <p:val>
                                            <p:strVal val="ppt_w"/>
                                          </p:val>
                                        </p:tav>
                                        <p:tav tm="100000">
                                          <p:val>
                                            <p:strVal val="ppt_w+.3"/>
                                          </p:val>
                                        </p:tav>
                                      </p:tavLst>
                                    </p:anim>
                                    <p:anim calcmode="lin" valueType="num">
                                      <p:cBhvr>
                                        <p:cTn id="16" dur="1000"/>
                                        <p:tgtEl>
                                          <p:spTgt spid="302084"/>
                                        </p:tgtEl>
                                        <p:attrNameLst>
                                          <p:attrName>ppt_h</p:attrName>
                                        </p:attrNameLst>
                                      </p:cBhvr>
                                      <p:tavLst>
                                        <p:tav tm="0">
                                          <p:val>
                                            <p:strVal val="ppt_h"/>
                                          </p:val>
                                        </p:tav>
                                        <p:tav tm="100000">
                                          <p:val>
                                            <p:strVal val="ppt_h"/>
                                          </p:val>
                                        </p:tav>
                                      </p:tavLst>
                                    </p:anim>
                                    <p:animEffect transition="out" filter="fade">
                                      <p:cBhvr>
                                        <p:cTn id="17" dur="1000"/>
                                        <p:tgtEl>
                                          <p:spTgt spid="302084"/>
                                        </p:tgtEl>
                                      </p:cBhvr>
                                    </p:animEffect>
                                    <p:set>
                                      <p:cBhvr>
                                        <p:cTn id="18" dur="1" fill="hold">
                                          <p:stCondLst>
                                            <p:cond delay="999"/>
                                          </p:stCondLst>
                                        </p:cTn>
                                        <p:tgtEl>
                                          <p:spTgt spid="302084"/>
                                        </p:tgtEl>
                                        <p:attrNameLst>
                                          <p:attrName>style.visibility</p:attrName>
                                        </p:attrNameLst>
                                      </p:cBhvr>
                                      <p:to>
                                        <p:strVal val="hidden"/>
                                      </p:to>
                                    </p:set>
                                  </p:childTnLst>
                                </p:cTn>
                              </p:par>
                            </p:childTnLst>
                          </p:cTn>
                        </p:par>
                        <p:par>
                          <p:cTn id="19" fill="hold" nodeType="afterGroup">
                            <p:stCondLst>
                              <p:cond delay="5000"/>
                            </p:stCondLst>
                            <p:childTnLst>
                              <p:par>
                                <p:cTn id="20" presetID="10" presetClass="entr" presetSubtype="0" fill="hold" nodeType="afterEffect">
                                  <p:stCondLst>
                                    <p:cond delay="0"/>
                                  </p:stCondLst>
                                  <p:childTnLst>
                                    <p:set>
                                      <p:cBhvr>
                                        <p:cTn id="21" dur="1" fill="hold">
                                          <p:stCondLst>
                                            <p:cond delay="0"/>
                                          </p:stCondLst>
                                        </p:cTn>
                                        <p:tgtEl>
                                          <p:spTgt spid="302083">
                                            <p:txEl>
                                              <p:pRg st="0" end="0"/>
                                            </p:txEl>
                                          </p:spTgt>
                                        </p:tgtEl>
                                        <p:attrNameLst>
                                          <p:attrName>style.visibility</p:attrName>
                                        </p:attrNameLst>
                                      </p:cBhvr>
                                      <p:to>
                                        <p:strVal val="visible"/>
                                      </p:to>
                                    </p:set>
                                    <p:animEffect transition="in" filter="fade">
                                      <p:cBhvr>
                                        <p:cTn id="22" dur="1000"/>
                                        <p:tgtEl>
                                          <p:spTgt spid="302083">
                                            <p:txEl>
                                              <p:pRg st="0" end="0"/>
                                            </p:txEl>
                                          </p:spTgt>
                                        </p:tgtEl>
                                      </p:cBhvr>
                                    </p:animEffect>
                                  </p:childTnLst>
                                </p:cTn>
                              </p:par>
                            </p:childTnLst>
                          </p:cTn>
                        </p:par>
                        <p:par>
                          <p:cTn id="23" fill="hold" nodeType="afterGroup">
                            <p:stCondLst>
                              <p:cond delay="6000"/>
                            </p:stCondLst>
                            <p:childTnLst>
                              <p:par>
                                <p:cTn id="24" presetID="10" presetClass="entr" presetSubtype="0" fill="hold" nodeType="afterEffect">
                                  <p:stCondLst>
                                    <p:cond delay="4000"/>
                                  </p:stCondLst>
                                  <p:childTnLst>
                                    <p:set>
                                      <p:cBhvr>
                                        <p:cTn id="25" dur="1" fill="hold">
                                          <p:stCondLst>
                                            <p:cond delay="0"/>
                                          </p:stCondLst>
                                        </p:cTn>
                                        <p:tgtEl>
                                          <p:spTgt spid="302083">
                                            <p:txEl>
                                              <p:pRg st="2" end="2"/>
                                            </p:txEl>
                                          </p:spTgt>
                                        </p:tgtEl>
                                        <p:attrNameLst>
                                          <p:attrName>style.visibility</p:attrName>
                                        </p:attrNameLst>
                                      </p:cBhvr>
                                      <p:to>
                                        <p:strVal val="visible"/>
                                      </p:to>
                                    </p:set>
                                    <p:animEffect transition="in" filter="fade">
                                      <p:cBhvr>
                                        <p:cTn id="26" dur="1000"/>
                                        <p:tgtEl>
                                          <p:spTgt spid="302083">
                                            <p:txEl>
                                              <p:pRg st="2" end="2"/>
                                            </p:txEl>
                                          </p:spTgt>
                                        </p:tgtEl>
                                      </p:cBhvr>
                                    </p:animEffect>
                                  </p:childTnLst>
                                </p:cTn>
                              </p:par>
                            </p:childTnLst>
                          </p:cTn>
                        </p:par>
                        <p:par>
                          <p:cTn id="27" fill="hold" nodeType="afterGroup">
                            <p:stCondLst>
                              <p:cond delay="11000"/>
                            </p:stCondLst>
                            <p:childTnLst>
                              <p:par>
                                <p:cTn id="28" presetID="10" presetClass="entr" presetSubtype="0" fill="hold" nodeType="afterEffect">
                                  <p:stCondLst>
                                    <p:cond delay="4000"/>
                                  </p:stCondLst>
                                  <p:childTnLst>
                                    <p:set>
                                      <p:cBhvr>
                                        <p:cTn id="29" dur="1" fill="hold">
                                          <p:stCondLst>
                                            <p:cond delay="0"/>
                                          </p:stCondLst>
                                        </p:cTn>
                                        <p:tgtEl>
                                          <p:spTgt spid="302083">
                                            <p:txEl>
                                              <p:pRg st="4" end="4"/>
                                            </p:txEl>
                                          </p:spTgt>
                                        </p:tgtEl>
                                        <p:attrNameLst>
                                          <p:attrName>style.visibility</p:attrName>
                                        </p:attrNameLst>
                                      </p:cBhvr>
                                      <p:to>
                                        <p:strVal val="visible"/>
                                      </p:to>
                                    </p:set>
                                    <p:animEffect transition="in" filter="fade">
                                      <p:cBhvr>
                                        <p:cTn id="30" dur="2000"/>
                                        <p:tgtEl>
                                          <p:spTgt spid="302083">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02083">
                                            <p:txEl>
                                              <p:pRg st="5" end="5"/>
                                            </p:txEl>
                                          </p:spTgt>
                                        </p:tgtEl>
                                        <p:attrNameLst>
                                          <p:attrName>style.visibility</p:attrName>
                                        </p:attrNameLst>
                                      </p:cBhvr>
                                      <p:to>
                                        <p:strVal val="visible"/>
                                      </p:to>
                                    </p:set>
                                    <p:animEffect transition="in" filter="fade">
                                      <p:cBhvr>
                                        <p:cTn id="35" dur="2000"/>
                                        <p:tgtEl>
                                          <p:spTgt spid="302083">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02083">
                                            <p:txEl>
                                              <p:pRg st="6" end="6"/>
                                            </p:txEl>
                                          </p:spTgt>
                                        </p:tgtEl>
                                        <p:attrNameLst>
                                          <p:attrName>style.visibility</p:attrName>
                                        </p:attrNameLst>
                                      </p:cBhvr>
                                      <p:to>
                                        <p:strVal val="visible"/>
                                      </p:to>
                                    </p:set>
                                    <p:animEffect transition="in" filter="fade">
                                      <p:cBhvr>
                                        <p:cTn id="38" dur="2000"/>
                                        <p:tgtEl>
                                          <p:spTgt spid="302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4E2A1E8-7DDB-4CF9-8E59-12B7786E5B7D}" type="slidenum">
              <a:rPr lang="en-US"/>
              <a:pPr>
                <a:defRPr/>
              </a:pPr>
              <a:t>23</a:t>
            </a:fld>
            <a:endParaRPr lang="en-US"/>
          </a:p>
        </p:txBody>
      </p:sp>
      <p:sp>
        <p:nvSpPr>
          <p:cNvPr id="304130" name="Rectangle 2"/>
          <p:cNvSpPr>
            <a:spLocks noGrp="1" noChangeArrowheads="1"/>
          </p:cNvSpPr>
          <p:nvPr>
            <p:ph type="title"/>
          </p:nvPr>
        </p:nvSpPr>
        <p:spPr>
          <a:xfrm>
            <a:off x="457200" y="0"/>
            <a:ext cx="8229600" cy="762000"/>
          </a:xfrm>
        </p:spPr>
        <p:txBody>
          <a:bodyPr/>
          <a:lstStyle/>
          <a:p>
            <a:pPr eaLnBrk="1" hangingPunct="1">
              <a:defRPr/>
            </a:pPr>
            <a:r>
              <a:rPr lang="en-US" sz="3600" b="1" smtClean="0">
                <a:solidFill>
                  <a:srgbClr val="FFFF00"/>
                </a:solidFill>
              </a:rPr>
              <a:t>Skill Deficit or Performance Deficit?</a:t>
            </a:r>
          </a:p>
        </p:txBody>
      </p:sp>
      <p:pic>
        <p:nvPicPr>
          <p:cNvPr id="304133" name="Picture 5" descr="ToiletSeatAngelDevil"/>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92275" y="685800"/>
            <a:ext cx="5213350" cy="617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4130"/>
                                        </p:tgtEl>
                                        <p:attrNameLst>
                                          <p:attrName>style.visibility</p:attrName>
                                        </p:attrNameLst>
                                      </p:cBhvr>
                                      <p:to>
                                        <p:strVal val="visible"/>
                                      </p:to>
                                    </p:set>
                                    <p:animEffect transition="in" filter="dissolve">
                                      <p:cBhvr>
                                        <p:cTn id="7" dur="1000"/>
                                        <p:tgtEl>
                                          <p:spTgt spid="304130"/>
                                        </p:tgtEl>
                                      </p:cBhvr>
                                    </p:animEffect>
                                  </p:childTnLst>
                                </p:cTn>
                              </p:par>
                            </p:childTnLst>
                          </p:cTn>
                        </p:par>
                        <p:par>
                          <p:cTn id="8" fill="hold" nodeType="afterGroup">
                            <p:stCondLst>
                              <p:cond delay="1000"/>
                            </p:stCondLst>
                            <p:childTnLst>
                              <p:par>
                                <p:cTn id="9" presetID="49" presetClass="entr" presetSubtype="0" decel="100000" fill="hold" nodeType="afterEffect">
                                  <p:stCondLst>
                                    <p:cond delay="2000"/>
                                  </p:stCondLst>
                                  <p:childTnLst>
                                    <p:set>
                                      <p:cBhvr>
                                        <p:cTn id="10" dur="1" fill="hold">
                                          <p:stCondLst>
                                            <p:cond delay="0"/>
                                          </p:stCondLst>
                                        </p:cTn>
                                        <p:tgtEl>
                                          <p:spTgt spid="304133"/>
                                        </p:tgtEl>
                                        <p:attrNameLst>
                                          <p:attrName>style.visibility</p:attrName>
                                        </p:attrNameLst>
                                      </p:cBhvr>
                                      <p:to>
                                        <p:strVal val="visible"/>
                                      </p:to>
                                    </p:set>
                                    <p:anim calcmode="lin" valueType="num">
                                      <p:cBhvr>
                                        <p:cTn id="11" dur="2000" fill="hold"/>
                                        <p:tgtEl>
                                          <p:spTgt spid="304133"/>
                                        </p:tgtEl>
                                        <p:attrNameLst>
                                          <p:attrName>ppt_w</p:attrName>
                                        </p:attrNameLst>
                                      </p:cBhvr>
                                      <p:tavLst>
                                        <p:tav tm="0">
                                          <p:val>
                                            <p:fltVal val="0"/>
                                          </p:val>
                                        </p:tav>
                                        <p:tav tm="100000">
                                          <p:val>
                                            <p:strVal val="#ppt_w"/>
                                          </p:val>
                                        </p:tav>
                                      </p:tavLst>
                                    </p:anim>
                                    <p:anim calcmode="lin" valueType="num">
                                      <p:cBhvr>
                                        <p:cTn id="12" dur="2000" fill="hold"/>
                                        <p:tgtEl>
                                          <p:spTgt spid="304133"/>
                                        </p:tgtEl>
                                        <p:attrNameLst>
                                          <p:attrName>ppt_h</p:attrName>
                                        </p:attrNameLst>
                                      </p:cBhvr>
                                      <p:tavLst>
                                        <p:tav tm="0">
                                          <p:val>
                                            <p:fltVal val="0"/>
                                          </p:val>
                                        </p:tav>
                                        <p:tav tm="100000">
                                          <p:val>
                                            <p:strVal val="#ppt_h"/>
                                          </p:val>
                                        </p:tav>
                                      </p:tavLst>
                                    </p:anim>
                                    <p:anim calcmode="lin" valueType="num">
                                      <p:cBhvr>
                                        <p:cTn id="13" dur="2000" fill="hold"/>
                                        <p:tgtEl>
                                          <p:spTgt spid="304133"/>
                                        </p:tgtEl>
                                        <p:attrNameLst>
                                          <p:attrName>style.rotation</p:attrName>
                                        </p:attrNameLst>
                                      </p:cBhvr>
                                      <p:tavLst>
                                        <p:tav tm="0">
                                          <p:val>
                                            <p:fltVal val="360"/>
                                          </p:val>
                                        </p:tav>
                                        <p:tav tm="100000">
                                          <p:val>
                                            <p:fltVal val="0"/>
                                          </p:val>
                                        </p:tav>
                                      </p:tavLst>
                                    </p:anim>
                                    <p:animEffect transition="in" filter="fade">
                                      <p:cBhvr>
                                        <p:cTn id="14" dur="2000"/>
                                        <p:tgtEl>
                                          <p:spTgt spid="304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83277A9-AE02-4399-B236-A403B3231C76}" type="slidenum">
              <a:rPr lang="en-US"/>
              <a:pPr>
                <a:defRPr/>
              </a:pPr>
              <a:t>24</a:t>
            </a:fld>
            <a:endParaRPr lang="en-US"/>
          </a:p>
        </p:txBody>
      </p:sp>
      <p:sp>
        <p:nvSpPr>
          <p:cNvPr id="308226" name="Rectangle 2"/>
          <p:cNvSpPr>
            <a:spLocks noGrp="1" noChangeArrowheads="1"/>
          </p:cNvSpPr>
          <p:nvPr>
            <p:ph type="title"/>
          </p:nvPr>
        </p:nvSpPr>
        <p:spPr>
          <a:xfrm>
            <a:off x="457200" y="152400"/>
            <a:ext cx="8229600" cy="609600"/>
          </a:xfrm>
        </p:spPr>
        <p:txBody>
          <a:bodyPr/>
          <a:lstStyle/>
          <a:p>
            <a:pPr eaLnBrk="1" hangingPunct="1">
              <a:defRPr/>
            </a:pPr>
            <a:r>
              <a:rPr lang="en-US" sz="3600" b="1" smtClean="0">
                <a:solidFill>
                  <a:srgbClr val="FFFF00"/>
                </a:solidFill>
              </a:rPr>
              <a:t>Teaching as it was… &amp; should be</a:t>
            </a:r>
          </a:p>
        </p:txBody>
      </p:sp>
      <p:sp>
        <p:nvSpPr>
          <p:cNvPr id="308227" name="Rectangle 3"/>
          <p:cNvSpPr>
            <a:spLocks noGrp="1" noChangeArrowheads="1"/>
          </p:cNvSpPr>
          <p:nvPr>
            <p:ph type="body" idx="1"/>
          </p:nvPr>
        </p:nvSpPr>
        <p:spPr>
          <a:xfrm>
            <a:off x="228600" y="990600"/>
            <a:ext cx="8763000" cy="5638800"/>
          </a:xfrm>
        </p:spPr>
        <p:txBody>
          <a:bodyPr/>
          <a:lstStyle/>
          <a:p>
            <a:pPr eaLnBrk="1" hangingPunct="1">
              <a:buFont typeface="Wingdings" pitchFamily="2" charset="2"/>
              <a:buNone/>
              <a:defRPr/>
            </a:pPr>
            <a:r>
              <a:rPr lang="en-US" sz="2800" b="1" smtClean="0">
                <a:solidFill>
                  <a:srgbClr val="FFFF5F"/>
                </a:solidFill>
              </a:rPr>
              <a:t>Same ol’, Same ol’…</a:t>
            </a:r>
          </a:p>
          <a:p>
            <a:pPr eaLnBrk="1" hangingPunct="1">
              <a:defRPr/>
            </a:pPr>
            <a:r>
              <a:rPr lang="en-US" sz="2800" smtClean="0"/>
              <a:t>As with the teaching of academics, begin with the 	prerequisite skills &amp; then move on to the more 	advanced ones.</a:t>
            </a:r>
          </a:p>
          <a:p>
            <a:pPr eaLnBrk="1" hangingPunct="1">
              <a:defRPr/>
            </a:pPr>
            <a:endParaRPr lang="en-US" sz="1600" smtClean="0"/>
          </a:p>
          <a:p>
            <a:pPr eaLnBrk="1" hangingPunct="1">
              <a:buFont typeface="Wingdings" pitchFamily="2" charset="2"/>
              <a:buNone/>
              <a:defRPr/>
            </a:pPr>
            <a:r>
              <a:rPr lang="en-US" sz="2800" b="1" smtClean="0">
                <a:solidFill>
                  <a:srgbClr val="FFFF5F"/>
                </a:solidFill>
              </a:rPr>
              <a:t>Old School</a:t>
            </a:r>
            <a:r>
              <a:rPr lang="en-US" sz="2400" smtClean="0">
                <a:solidFill>
                  <a:srgbClr val="FFFF5F"/>
                </a:solidFill>
              </a:rPr>
              <a:t> (Pre-NCLB &amp; High stakes testing)</a:t>
            </a:r>
          </a:p>
          <a:p>
            <a:pPr eaLnBrk="1" hangingPunct="1">
              <a:defRPr/>
            </a:pPr>
            <a:r>
              <a:rPr lang="en-US" sz="2800" smtClean="0"/>
              <a:t>Your social skills curriculum will be comprised of 	realistic, meaningful lessons that teach what is 	next in line for students to learn </a:t>
            </a:r>
            <a:r>
              <a:rPr lang="en-US" sz="2400" smtClean="0"/>
              <a:t>(with regard to 	classroom decorum &amp; social needs)</a:t>
            </a:r>
            <a:r>
              <a:rPr lang="en-US" sz="2400" b="1" smtClean="0">
                <a:solidFill>
                  <a:srgbClr val="66FF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8226"/>
                                        </p:tgtEl>
                                        <p:attrNameLst>
                                          <p:attrName>style.visibility</p:attrName>
                                        </p:attrNameLst>
                                      </p:cBhvr>
                                      <p:to>
                                        <p:strVal val="visible"/>
                                      </p:to>
                                    </p:set>
                                    <p:animEffect transition="in" filter="dissolve">
                                      <p:cBhvr>
                                        <p:cTn id="7" dur="500"/>
                                        <p:tgtEl>
                                          <p:spTgt spid="308226"/>
                                        </p:tgtEl>
                                      </p:cBhvr>
                                    </p:animEffect>
                                  </p:childTnLst>
                                </p:cTn>
                              </p:par>
                            </p:childTnLst>
                          </p:cTn>
                        </p:par>
                        <p:par>
                          <p:cTn id="8" fill="hold" nodeType="afterGroup">
                            <p:stCondLst>
                              <p:cond delay="500"/>
                            </p:stCondLst>
                            <p:childTnLst>
                              <p:par>
                                <p:cTn id="9" presetID="37" presetClass="entr" presetSubtype="0" fill="hold" nodeType="afterEffect">
                                  <p:stCondLst>
                                    <p:cond delay="500"/>
                                  </p:stCondLst>
                                  <p:childTnLst>
                                    <p:set>
                                      <p:cBhvr>
                                        <p:cTn id="10" dur="1" fill="hold">
                                          <p:stCondLst>
                                            <p:cond delay="0"/>
                                          </p:stCondLst>
                                        </p:cTn>
                                        <p:tgtEl>
                                          <p:spTgt spid="308227">
                                            <p:txEl>
                                              <p:pRg st="0" end="0"/>
                                            </p:txEl>
                                          </p:spTgt>
                                        </p:tgtEl>
                                        <p:attrNameLst>
                                          <p:attrName>style.visibility</p:attrName>
                                        </p:attrNameLst>
                                      </p:cBhvr>
                                      <p:to>
                                        <p:strVal val="visible"/>
                                      </p:to>
                                    </p:set>
                                    <p:animEffect transition="in" filter="fade">
                                      <p:cBhvr>
                                        <p:cTn id="11" dur="1000"/>
                                        <p:tgtEl>
                                          <p:spTgt spid="308227">
                                            <p:txEl>
                                              <p:pRg st="0" end="0"/>
                                            </p:txEl>
                                          </p:spTgt>
                                        </p:tgtEl>
                                      </p:cBhvr>
                                    </p:animEffect>
                                    <p:anim calcmode="lin" valueType="num">
                                      <p:cBhvr>
                                        <p:cTn id="12" dur="1000" fill="hold"/>
                                        <p:tgtEl>
                                          <p:spTgt spid="308227">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308227">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08227">
                                            <p:txEl>
                                              <p:pRg st="0" end="0"/>
                                            </p:txEl>
                                          </p:spTgt>
                                        </p:tgtEl>
                                        <p:attrNameLst>
                                          <p:attrName>ppt_y</p:attrName>
                                        </p:attrNameLst>
                                      </p:cBhvr>
                                      <p:tavLst>
                                        <p:tav tm="0">
                                          <p:val>
                                            <p:strVal val="#ppt_y-.03"/>
                                          </p:val>
                                        </p:tav>
                                        <p:tav tm="100000">
                                          <p:val>
                                            <p:strVal val="#ppt_y"/>
                                          </p:val>
                                        </p:tav>
                                      </p:tavLst>
                                    </p:anim>
                                  </p:childTnLst>
                                </p:cTn>
                              </p:par>
                            </p:childTnLst>
                          </p:cTn>
                        </p:par>
                        <p:par>
                          <p:cTn id="15" fill="hold" nodeType="afterGroup">
                            <p:stCondLst>
                              <p:cond delay="2000"/>
                            </p:stCondLst>
                            <p:childTnLst>
                              <p:par>
                                <p:cTn id="16" presetID="37" presetClass="entr" presetSubtype="0" fill="hold" nodeType="afterEffect">
                                  <p:stCondLst>
                                    <p:cond delay="0"/>
                                  </p:stCondLst>
                                  <p:childTnLst>
                                    <p:set>
                                      <p:cBhvr>
                                        <p:cTn id="17" dur="1" fill="hold">
                                          <p:stCondLst>
                                            <p:cond delay="0"/>
                                          </p:stCondLst>
                                        </p:cTn>
                                        <p:tgtEl>
                                          <p:spTgt spid="308227">
                                            <p:txEl>
                                              <p:pRg st="1" end="1"/>
                                            </p:txEl>
                                          </p:spTgt>
                                        </p:tgtEl>
                                        <p:attrNameLst>
                                          <p:attrName>style.visibility</p:attrName>
                                        </p:attrNameLst>
                                      </p:cBhvr>
                                      <p:to>
                                        <p:strVal val="visible"/>
                                      </p:to>
                                    </p:set>
                                    <p:animEffect transition="in" filter="fade">
                                      <p:cBhvr>
                                        <p:cTn id="18" dur="1000"/>
                                        <p:tgtEl>
                                          <p:spTgt spid="308227">
                                            <p:txEl>
                                              <p:pRg st="1" end="1"/>
                                            </p:txEl>
                                          </p:spTgt>
                                        </p:tgtEl>
                                      </p:cBhvr>
                                    </p:animEffect>
                                    <p:anim calcmode="lin" valueType="num">
                                      <p:cBhvr>
                                        <p:cTn id="19" dur="1000" fill="hold"/>
                                        <p:tgtEl>
                                          <p:spTgt spid="308227">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308227">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08227">
                                            <p:txEl>
                                              <p:pRg st="1" end="1"/>
                                            </p:txEl>
                                          </p:spTgt>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3000"/>
                            </p:stCondLst>
                            <p:childTnLst>
                              <p:par>
                                <p:cTn id="23" presetID="37" presetClass="entr" presetSubtype="0" fill="hold" nodeType="afterEffect">
                                  <p:stCondLst>
                                    <p:cond delay="500"/>
                                  </p:stCondLst>
                                  <p:childTnLst>
                                    <p:set>
                                      <p:cBhvr>
                                        <p:cTn id="24" dur="1" fill="hold">
                                          <p:stCondLst>
                                            <p:cond delay="0"/>
                                          </p:stCondLst>
                                        </p:cTn>
                                        <p:tgtEl>
                                          <p:spTgt spid="308227">
                                            <p:txEl>
                                              <p:pRg st="3" end="3"/>
                                            </p:txEl>
                                          </p:spTgt>
                                        </p:tgtEl>
                                        <p:attrNameLst>
                                          <p:attrName>style.visibility</p:attrName>
                                        </p:attrNameLst>
                                      </p:cBhvr>
                                      <p:to>
                                        <p:strVal val="visible"/>
                                      </p:to>
                                    </p:set>
                                    <p:animEffect transition="in" filter="fade">
                                      <p:cBhvr>
                                        <p:cTn id="25" dur="1000"/>
                                        <p:tgtEl>
                                          <p:spTgt spid="308227">
                                            <p:txEl>
                                              <p:pRg st="3" end="3"/>
                                            </p:txEl>
                                          </p:spTgt>
                                        </p:tgtEl>
                                      </p:cBhvr>
                                    </p:animEffect>
                                    <p:anim calcmode="lin" valueType="num">
                                      <p:cBhvr>
                                        <p:cTn id="26" dur="1000" fill="hold"/>
                                        <p:tgtEl>
                                          <p:spTgt spid="308227">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08227">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08227">
                                            <p:txEl>
                                              <p:pRg st="3" end="3"/>
                                            </p:txEl>
                                          </p:spTgt>
                                        </p:tgtEl>
                                        <p:attrNameLst>
                                          <p:attrName>ppt_y</p:attrName>
                                        </p:attrNameLst>
                                      </p:cBhvr>
                                      <p:tavLst>
                                        <p:tav tm="0">
                                          <p:val>
                                            <p:strVal val="#ppt_y-.03"/>
                                          </p:val>
                                        </p:tav>
                                        <p:tav tm="100000">
                                          <p:val>
                                            <p:strVal val="#ppt_y"/>
                                          </p:val>
                                        </p:tav>
                                      </p:tavLst>
                                    </p:anim>
                                  </p:childTnLst>
                                </p:cTn>
                              </p:par>
                            </p:childTnLst>
                          </p:cTn>
                        </p:par>
                        <p:par>
                          <p:cTn id="29" fill="hold" nodeType="afterGroup">
                            <p:stCondLst>
                              <p:cond delay="4500"/>
                            </p:stCondLst>
                            <p:childTnLst>
                              <p:par>
                                <p:cTn id="30" presetID="37" presetClass="entr" presetSubtype="0" fill="hold" nodeType="afterEffect">
                                  <p:stCondLst>
                                    <p:cond delay="0"/>
                                  </p:stCondLst>
                                  <p:childTnLst>
                                    <p:set>
                                      <p:cBhvr>
                                        <p:cTn id="31" dur="1" fill="hold">
                                          <p:stCondLst>
                                            <p:cond delay="0"/>
                                          </p:stCondLst>
                                        </p:cTn>
                                        <p:tgtEl>
                                          <p:spTgt spid="308227">
                                            <p:txEl>
                                              <p:pRg st="4" end="4"/>
                                            </p:txEl>
                                          </p:spTgt>
                                        </p:tgtEl>
                                        <p:attrNameLst>
                                          <p:attrName>style.visibility</p:attrName>
                                        </p:attrNameLst>
                                      </p:cBhvr>
                                      <p:to>
                                        <p:strVal val="visible"/>
                                      </p:to>
                                    </p:set>
                                    <p:animEffect transition="in" filter="fade">
                                      <p:cBhvr>
                                        <p:cTn id="32" dur="1000"/>
                                        <p:tgtEl>
                                          <p:spTgt spid="308227">
                                            <p:txEl>
                                              <p:pRg st="4" end="4"/>
                                            </p:txEl>
                                          </p:spTgt>
                                        </p:tgtEl>
                                      </p:cBhvr>
                                    </p:animEffect>
                                    <p:anim calcmode="lin" valueType="num">
                                      <p:cBhvr>
                                        <p:cTn id="33" dur="1000" fill="hold"/>
                                        <p:tgtEl>
                                          <p:spTgt spid="308227">
                                            <p:txEl>
                                              <p:pRg st="4" end="4"/>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308227">
                                            <p:txEl>
                                              <p:pRg st="4" end="4"/>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082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C6C9FCC-1221-4BB8-9A13-F1A379021027}" type="slidenum">
              <a:rPr lang="en-US"/>
              <a:pPr>
                <a:defRPr/>
              </a:pPr>
              <a:t>25</a:t>
            </a:fld>
            <a:endParaRPr lang="en-US"/>
          </a:p>
        </p:txBody>
      </p:sp>
      <p:pic>
        <p:nvPicPr>
          <p:cNvPr id="232453" name="Picture 5" descr="skills">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1588" y="1447800"/>
            <a:ext cx="15224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0" name="Rectangle 2"/>
          <p:cNvSpPr>
            <a:spLocks noGrp="1" noChangeArrowheads="1"/>
          </p:cNvSpPr>
          <p:nvPr>
            <p:ph type="title"/>
          </p:nvPr>
        </p:nvSpPr>
        <p:spPr>
          <a:xfrm>
            <a:off x="0" y="152400"/>
            <a:ext cx="9144000" cy="457200"/>
          </a:xfrm>
        </p:spPr>
        <p:txBody>
          <a:bodyPr/>
          <a:lstStyle/>
          <a:p>
            <a:pPr eaLnBrk="1" hangingPunct="1">
              <a:defRPr/>
            </a:pPr>
            <a:r>
              <a:rPr lang="en-US" sz="3600" b="1" smtClean="0">
                <a:solidFill>
                  <a:srgbClr val="FFFF00"/>
                </a:solidFill>
              </a:rPr>
              <a:t>Teaching Social Skills: Whole Class   </a:t>
            </a:r>
            <a:r>
              <a:rPr lang="en-US" sz="3600" b="1" smtClean="0">
                <a:solidFill>
                  <a:srgbClr val="F696E4"/>
                </a:solidFill>
              </a:rPr>
              <a:t>^</a:t>
            </a:r>
          </a:p>
        </p:txBody>
      </p:sp>
      <p:sp>
        <p:nvSpPr>
          <p:cNvPr id="232451" name="Rectangle 3"/>
          <p:cNvSpPr>
            <a:spLocks noGrp="1" noChangeArrowheads="1"/>
          </p:cNvSpPr>
          <p:nvPr>
            <p:ph type="body" idx="1"/>
          </p:nvPr>
        </p:nvSpPr>
        <p:spPr>
          <a:xfrm>
            <a:off x="0" y="685800"/>
            <a:ext cx="9144000" cy="6172200"/>
          </a:xfrm>
        </p:spPr>
        <p:txBody>
          <a:bodyPr/>
          <a:lstStyle/>
          <a:p>
            <a:pPr eaLnBrk="1" hangingPunct="1">
              <a:lnSpc>
                <a:spcPct val="80000"/>
              </a:lnSpc>
              <a:defRPr/>
            </a:pPr>
            <a:r>
              <a:rPr lang="en-US" sz="2400" smtClean="0">
                <a:solidFill>
                  <a:srgbClr val="FFFF99"/>
                </a:solidFill>
              </a:rPr>
              <a:t>Hold a class-wide discussion</a:t>
            </a:r>
            <a:r>
              <a:rPr lang="en-US" sz="2400" smtClean="0"/>
              <a:t> on the need for “</a:t>
            </a:r>
            <a:r>
              <a:rPr lang="en-US" sz="2400" i="1" smtClean="0"/>
              <a:t>people skills</a:t>
            </a:r>
            <a:r>
              <a:rPr lang="en-US" sz="2400" smtClean="0"/>
              <a:t>”.  	Have students contribute which skills create a more 	productive &amp; pleasant learning environment.</a:t>
            </a:r>
          </a:p>
          <a:p>
            <a:pPr eaLnBrk="1" hangingPunct="1">
              <a:lnSpc>
                <a:spcPct val="80000"/>
              </a:lnSpc>
              <a:defRPr/>
            </a:pPr>
            <a:r>
              <a:rPr lang="en-US" sz="2400" smtClean="0">
                <a:solidFill>
                  <a:srgbClr val="FFFF99"/>
                </a:solidFill>
              </a:rPr>
              <a:t>Select one social skill for the week</a:t>
            </a:r>
            <a:r>
              <a:rPr lang="en-US" sz="2400" smtClean="0">
                <a:solidFill>
                  <a:srgbClr val="FFFFCC"/>
                </a:solidFill>
              </a:rPr>
              <a:t>.</a:t>
            </a:r>
          </a:p>
          <a:p>
            <a:pPr eaLnBrk="1" hangingPunct="1">
              <a:lnSpc>
                <a:spcPct val="80000"/>
              </a:lnSpc>
              <a:defRPr/>
            </a:pPr>
            <a:r>
              <a:rPr lang="en-US" sz="2400" smtClean="0">
                <a:solidFill>
                  <a:srgbClr val="FFFF99"/>
                </a:solidFill>
              </a:rPr>
              <a:t>With kids, operationalize the behaviors via a “</a:t>
            </a:r>
            <a:r>
              <a:rPr lang="en-US" sz="2400" smtClean="0">
                <a:solidFill>
                  <a:srgbClr val="FFFF99"/>
                </a:solidFill>
                <a:latin typeface="Croobie" pitchFamily="2" charset="0"/>
              </a:rPr>
              <a:t>T-chart</a:t>
            </a:r>
            <a:r>
              <a:rPr lang="en-US" sz="2400" smtClean="0">
                <a:solidFill>
                  <a:srgbClr val="FFFF99"/>
                </a:solidFill>
              </a:rPr>
              <a:t>”</a:t>
            </a:r>
            <a:endParaRPr lang="en-US" sz="2400" smtClean="0">
              <a:solidFill>
                <a:srgbClr val="FFFF99"/>
              </a:solidFill>
              <a:hlinkClick r:id="rId3" action="ppaction://hlinksldjump"/>
            </a:endParaRPr>
          </a:p>
          <a:p>
            <a:pPr lvl="4" eaLnBrk="1" hangingPunct="1">
              <a:lnSpc>
                <a:spcPct val="80000"/>
              </a:lnSpc>
              <a:defRPr/>
            </a:pPr>
            <a:r>
              <a:rPr lang="en-US" smtClean="0">
                <a:hlinkClick r:id="rId5" action="ppaction://hlinksldjump"/>
              </a:rPr>
              <a:t>Click to enlarge</a:t>
            </a:r>
            <a:endParaRPr lang="en-US" smtClean="0"/>
          </a:p>
          <a:p>
            <a:pPr lvl="4" eaLnBrk="1" hangingPunct="1">
              <a:lnSpc>
                <a:spcPct val="80000"/>
              </a:lnSpc>
              <a:defRPr/>
            </a:pPr>
            <a:r>
              <a:rPr lang="en-US" smtClean="0">
                <a:hlinkClick r:id="rId3" action="ppaction://hlinksldjump"/>
              </a:rPr>
              <a:t>Click for example (attentive listening)</a:t>
            </a:r>
            <a:endParaRPr lang="en-US" smtClean="0"/>
          </a:p>
          <a:p>
            <a:pPr eaLnBrk="1" hangingPunct="1">
              <a:lnSpc>
                <a:spcPct val="80000"/>
              </a:lnSpc>
              <a:defRPr/>
            </a:pPr>
            <a:r>
              <a:rPr lang="en-US" sz="2400" smtClean="0">
                <a:solidFill>
                  <a:srgbClr val="FFFF99"/>
                </a:solidFill>
              </a:rPr>
              <a:t>Motivate as usual</a:t>
            </a:r>
          </a:p>
          <a:p>
            <a:pPr lvl="1" eaLnBrk="1" hangingPunct="1">
              <a:lnSpc>
                <a:spcPct val="80000"/>
              </a:lnSpc>
              <a:buFontTx/>
              <a:buNone/>
              <a:defRPr/>
            </a:pPr>
            <a:r>
              <a:rPr lang="en-US" sz="2000" smtClean="0"/>
              <a:t>	(posters, charts, point sheets, descriptive praise, etc.)</a:t>
            </a:r>
            <a:endParaRPr lang="en-US" sz="1800" smtClean="0"/>
          </a:p>
          <a:p>
            <a:pPr eaLnBrk="1" hangingPunct="1">
              <a:lnSpc>
                <a:spcPct val="80000"/>
              </a:lnSpc>
              <a:defRPr/>
            </a:pPr>
            <a:r>
              <a:rPr lang="en-US" sz="2400" smtClean="0">
                <a:solidFill>
                  <a:srgbClr val="FFFF99"/>
                </a:solidFill>
              </a:rPr>
              <a:t>Ingrain the skill</a:t>
            </a:r>
          </a:p>
          <a:p>
            <a:pPr lvl="1" eaLnBrk="1" hangingPunct="1">
              <a:lnSpc>
                <a:spcPct val="80000"/>
              </a:lnSpc>
              <a:defRPr/>
            </a:pPr>
            <a:r>
              <a:rPr lang="en-US" sz="2400" smtClean="0"/>
              <a:t>Practice immediately </a:t>
            </a:r>
            <a:r>
              <a:rPr lang="en-US" sz="2000" smtClean="0"/>
              <a:t>(e.g., Active listening &amp; recognition of others 	  practiced via round robin questioning session)</a:t>
            </a:r>
          </a:p>
          <a:p>
            <a:pPr lvl="1" eaLnBrk="1" hangingPunct="1">
              <a:lnSpc>
                <a:spcPct val="80000"/>
              </a:lnSpc>
              <a:defRPr/>
            </a:pPr>
            <a:r>
              <a:rPr lang="en-US" sz="2400" smtClean="0"/>
              <a:t>Give a daily mini-lesson everyday (or review periodically 	  during left-over instructional time</a:t>
            </a:r>
          </a:p>
          <a:p>
            <a:pPr lvl="1" eaLnBrk="1" hangingPunct="1">
              <a:lnSpc>
                <a:spcPct val="80000"/>
              </a:lnSpc>
              <a:defRPr/>
            </a:pPr>
            <a:r>
              <a:rPr lang="en-US" sz="2400" smtClean="0"/>
              <a:t>Recognize youngsters for displays &amp; approximations</a:t>
            </a:r>
            <a:endParaRPr lang="en-US" sz="800" smtClean="0"/>
          </a:p>
          <a:p>
            <a:pPr eaLnBrk="1" hangingPunct="1">
              <a:lnSpc>
                <a:spcPct val="80000"/>
              </a:lnSpc>
              <a:defRPr/>
            </a:pPr>
            <a:endParaRPr lang="en-US" sz="800" smtClean="0"/>
          </a:p>
          <a:p>
            <a:pPr eaLnBrk="1" hangingPunct="1">
              <a:lnSpc>
                <a:spcPct val="80000"/>
              </a:lnSpc>
              <a:defRPr/>
            </a:pPr>
            <a:endParaRPr lang="en-US" sz="800" smtClean="0"/>
          </a:p>
          <a:p>
            <a:pPr eaLnBrk="1" hangingPunct="1">
              <a:lnSpc>
                <a:spcPct val="80000"/>
              </a:lnSpc>
              <a:defRPr/>
            </a:pPr>
            <a:r>
              <a:rPr lang="en-US" sz="2000" smtClean="0">
                <a:hlinkClick r:id="rId6"/>
              </a:rPr>
              <a:t>http://home.att.net/~clnetwork/socialsk.htm</a:t>
            </a:r>
            <a:r>
              <a:rPr lang="en-US" sz="2000" smtClean="0"/>
              <a:t> for more detail on teaching the whole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2450"/>
                                        </p:tgtEl>
                                        <p:attrNameLst>
                                          <p:attrName>style.visibility</p:attrName>
                                        </p:attrNameLst>
                                      </p:cBhvr>
                                      <p:to>
                                        <p:strVal val="visible"/>
                                      </p:to>
                                    </p:set>
                                    <p:animEffect transition="in" filter="dissolve">
                                      <p:cBhvr>
                                        <p:cTn id="7" dur="1000"/>
                                        <p:tgtEl>
                                          <p:spTgt spid="232450"/>
                                        </p:tgtEl>
                                      </p:cBhvr>
                                    </p:animEffect>
                                  </p:childTnLst>
                                </p:cTn>
                              </p:par>
                            </p:childTnLst>
                          </p:cTn>
                        </p:par>
                        <p:par>
                          <p:cTn id="8" fill="hold" nodeType="afterGroup">
                            <p:stCondLst>
                              <p:cond delay="1000"/>
                            </p:stCondLst>
                            <p:childTnLst>
                              <p:par>
                                <p:cTn id="9" presetID="26" presetClass="entr" presetSubtype="0" fill="hold" nodeType="afterEffect">
                                  <p:stCondLst>
                                    <p:cond delay="0"/>
                                  </p:stCondLst>
                                  <p:childTnLst>
                                    <p:set>
                                      <p:cBhvr>
                                        <p:cTn id="10" dur="1" fill="hold">
                                          <p:stCondLst>
                                            <p:cond delay="0"/>
                                          </p:stCondLst>
                                        </p:cTn>
                                        <p:tgtEl>
                                          <p:spTgt spid="232451">
                                            <p:txEl>
                                              <p:pRg st="0" end="0"/>
                                            </p:txEl>
                                          </p:spTgt>
                                        </p:tgtEl>
                                        <p:attrNameLst>
                                          <p:attrName>style.visibility</p:attrName>
                                        </p:attrNameLst>
                                      </p:cBhvr>
                                      <p:to>
                                        <p:strVal val="visible"/>
                                      </p:to>
                                    </p:set>
                                    <p:animEffect transition="in" filter="wipe(down)">
                                      <p:cBhvr>
                                        <p:cTn id="11" dur="580">
                                          <p:stCondLst>
                                            <p:cond delay="0"/>
                                          </p:stCondLst>
                                        </p:cTn>
                                        <p:tgtEl>
                                          <p:spTgt spid="232451">
                                            <p:txEl>
                                              <p:pRg st="0" end="0"/>
                                            </p:txEl>
                                          </p:spTgt>
                                        </p:tgtEl>
                                      </p:cBhvr>
                                    </p:animEffect>
                                    <p:anim calcmode="lin" valueType="num">
                                      <p:cBhvr>
                                        <p:cTn id="12" dur="1822" tmFilter="0,0; 0.14,0.36; 0.43,0.73; 0.71,0.91; 1.0,1.0">
                                          <p:stCondLst>
                                            <p:cond delay="0"/>
                                          </p:stCondLst>
                                        </p:cTn>
                                        <p:tgtEl>
                                          <p:spTgt spid="232451">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32451">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32451">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32451">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32451">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232451">
                                            <p:txEl>
                                              <p:pRg st="0" end="0"/>
                                            </p:txEl>
                                          </p:spTgt>
                                        </p:tgtEl>
                                      </p:cBhvr>
                                      <p:to x="100000" y="60000"/>
                                    </p:animScale>
                                    <p:animScale>
                                      <p:cBhvr>
                                        <p:cTn id="18" dur="166" decel="50000">
                                          <p:stCondLst>
                                            <p:cond delay="676"/>
                                          </p:stCondLst>
                                        </p:cTn>
                                        <p:tgtEl>
                                          <p:spTgt spid="232451">
                                            <p:txEl>
                                              <p:pRg st="0" end="0"/>
                                            </p:txEl>
                                          </p:spTgt>
                                        </p:tgtEl>
                                      </p:cBhvr>
                                      <p:to x="100000" y="100000"/>
                                    </p:animScale>
                                    <p:animScale>
                                      <p:cBhvr>
                                        <p:cTn id="19" dur="26">
                                          <p:stCondLst>
                                            <p:cond delay="1312"/>
                                          </p:stCondLst>
                                        </p:cTn>
                                        <p:tgtEl>
                                          <p:spTgt spid="232451">
                                            <p:txEl>
                                              <p:pRg st="0" end="0"/>
                                            </p:txEl>
                                          </p:spTgt>
                                        </p:tgtEl>
                                      </p:cBhvr>
                                      <p:to x="100000" y="80000"/>
                                    </p:animScale>
                                    <p:animScale>
                                      <p:cBhvr>
                                        <p:cTn id="20" dur="166" decel="50000">
                                          <p:stCondLst>
                                            <p:cond delay="1338"/>
                                          </p:stCondLst>
                                        </p:cTn>
                                        <p:tgtEl>
                                          <p:spTgt spid="232451">
                                            <p:txEl>
                                              <p:pRg st="0" end="0"/>
                                            </p:txEl>
                                          </p:spTgt>
                                        </p:tgtEl>
                                      </p:cBhvr>
                                      <p:to x="100000" y="100000"/>
                                    </p:animScale>
                                    <p:animScale>
                                      <p:cBhvr>
                                        <p:cTn id="21" dur="26">
                                          <p:stCondLst>
                                            <p:cond delay="1642"/>
                                          </p:stCondLst>
                                        </p:cTn>
                                        <p:tgtEl>
                                          <p:spTgt spid="232451">
                                            <p:txEl>
                                              <p:pRg st="0" end="0"/>
                                            </p:txEl>
                                          </p:spTgt>
                                        </p:tgtEl>
                                      </p:cBhvr>
                                      <p:to x="100000" y="90000"/>
                                    </p:animScale>
                                    <p:animScale>
                                      <p:cBhvr>
                                        <p:cTn id="22" dur="166" decel="50000">
                                          <p:stCondLst>
                                            <p:cond delay="1668"/>
                                          </p:stCondLst>
                                        </p:cTn>
                                        <p:tgtEl>
                                          <p:spTgt spid="232451">
                                            <p:txEl>
                                              <p:pRg st="0" end="0"/>
                                            </p:txEl>
                                          </p:spTgt>
                                        </p:tgtEl>
                                      </p:cBhvr>
                                      <p:to x="100000" y="100000"/>
                                    </p:animScale>
                                    <p:animScale>
                                      <p:cBhvr>
                                        <p:cTn id="23" dur="26">
                                          <p:stCondLst>
                                            <p:cond delay="1808"/>
                                          </p:stCondLst>
                                        </p:cTn>
                                        <p:tgtEl>
                                          <p:spTgt spid="232451">
                                            <p:txEl>
                                              <p:pRg st="0" end="0"/>
                                            </p:txEl>
                                          </p:spTgt>
                                        </p:tgtEl>
                                      </p:cBhvr>
                                      <p:to x="100000" y="95000"/>
                                    </p:animScale>
                                    <p:animScale>
                                      <p:cBhvr>
                                        <p:cTn id="24" dur="166" decel="50000">
                                          <p:stCondLst>
                                            <p:cond delay="1834"/>
                                          </p:stCondLst>
                                        </p:cTn>
                                        <p:tgtEl>
                                          <p:spTgt spid="232451">
                                            <p:txEl>
                                              <p:pRg st="0" end="0"/>
                                            </p:txEl>
                                          </p:spTgt>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232451">
                                            <p:txEl>
                                              <p:pRg st="1" end="1"/>
                                            </p:txEl>
                                          </p:spTgt>
                                        </p:tgtEl>
                                        <p:attrNameLst>
                                          <p:attrName>style.visibility</p:attrName>
                                        </p:attrNameLst>
                                      </p:cBhvr>
                                      <p:to>
                                        <p:strVal val="visible"/>
                                      </p:to>
                                    </p:set>
                                    <p:animEffect transition="in" filter="wipe(down)">
                                      <p:cBhvr>
                                        <p:cTn id="27" dur="580">
                                          <p:stCondLst>
                                            <p:cond delay="0"/>
                                          </p:stCondLst>
                                        </p:cTn>
                                        <p:tgtEl>
                                          <p:spTgt spid="232451">
                                            <p:txEl>
                                              <p:pRg st="1" end="1"/>
                                            </p:txEl>
                                          </p:spTgt>
                                        </p:tgtEl>
                                      </p:cBhvr>
                                    </p:animEffect>
                                    <p:anim calcmode="lin" valueType="num">
                                      <p:cBhvr>
                                        <p:cTn id="28" dur="1822" tmFilter="0,0; 0.14,0.36; 0.43,0.73; 0.71,0.91; 1.0,1.0">
                                          <p:stCondLst>
                                            <p:cond delay="0"/>
                                          </p:stCondLst>
                                        </p:cTn>
                                        <p:tgtEl>
                                          <p:spTgt spid="232451">
                                            <p:txEl>
                                              <p:pRg st="1" end="1"/>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32451">
                                            <p:txEl>
                                              <p:pRg st="1" end="1"/>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32451">
                                            <p:txEl>
                                              <p:pRg st="1" end="1"/>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32451">
                                            <p:txEl>
                                              <p:pRg st="1" end="1"/>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32451">
                                            <p:txEl>
                                              <p:pRg st="1" end="1"/>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232451">
                                            <p:txEl>
                                              <p:pRg st="1" end="1"/>
                                            </p:txEl>
                                          </p:spTgt>
                                        </p:tgtEl>
                                      </p:cBhvr>
                                      <p:to x="100000" y="60000"/>
                                    </p:animScale>
                                    <p:animScale>
                                      <p:cBhvr>
                                        <p:cTn id="34" dur="166" decel="50000">
                                          <p:stCondLst>
                                            <p:cond delay="676"/>
                                          </p:stCondLst>
                                        </p:cTn>
                                        <p:tgtEl>
                                          <p:spTgt spid="232451">
                                            <p:txEl>
                                              <p:pRg st="1" end="1"/>
                                            </p:txEl>
                                          </p:spTgt>
                                        </p:tgtEl>
                                      </p:cBhvr>
                                      <p:to x="100000" y="100000"/>
                                    </p:animScale>
                                    <p:animScale>
                                      <p:cBhvr>
                                        <p:cTn id="35" dur="26">
                                          <p:stCondLst>
                                            <p:cond delay="1312"/>
                                          </p:stCondLst>
                                        </p:cTn>
                                        <p:tgtEl>
                                          <p:spTgt spid="232451">
                                            <p:txEl>
                                              <p:pRg st="1" end="1"/>
                                            </p:txEl>
                                          </p:spTgt>
                                        </p:tgtEl>
                                      </p:cBhvr>
                                      <p:to x="100000" y="80000"/>
                                    </p:animScale>
                                    <p:animScale>
                                      <p:cBhvr>
                                        <p:cTn id="36" dur="166" decel="50000">
                                          <p:stCondLst>
                                            <p:cond delay="1338"/>
                                          </p:stCondLst>
                                        </p:cTn>
                                        <p:tgtEl>
                                          <p:spTgt spid="232451">
                                            <p:txEl>
                                              <p:pRg st="1" end="1"/>
                                            </p:txEl>
                                          </p:spTgt>
                                        </p:tgtEl>
                                      </p:cBhvr>
                                      <p:to x="100000" y="100000"/>
                                    </p:animScale>
                                    <p:animScale>
                                      <p:cBhvr>
                                        <p:cTn id="37" dur="26">
                                          <p:stCondLst>
                                            <p:cond delay="1642"/>
                                          </p:stCondLst>
                                        </p:cTn>
                                        <p:tgtEl>
                                          <p:spTgt spid="232451">
                                            <p:txEl>
                                              <p:pRg st="1" end="1"/>
                                            </p:txEl>
                                          </p:spTgt>
                                        </p:tgtEl>
                                      </p:cBhvr>
                                      <p:to x="100000" y="90000"/>
                                    </p:animScale>
                                    <p:animScale>
                                      <p:cBhvr>
                                        <p:cTn id="38" dur="166" decel="50000">
                                          <p:stCondLst>
                                            <p:cond delay="1668"/>
                                          </p:stCondLst>
                                        </p:cTn>
                                        <p:tgtEl>
                                          <p:spTgt spid="232451">
                                            <p:txEl>
                                              <p:pRg st="1" end="1"/>
                                            </p:txEl>
                                          </p:spTgt>
                                        </p:tgtEl>
                                      </p:cBhvr>
                                      <p:to x="100000" y="100000"/>
                                    </p:animScale>
                                    <p:animScale>
                                      <p:cBhvr>
                                        <p:cTn id="39" dur="26">
                                          <p:stCondLst>
                                            <p:cond delay="1808"/>
                                          </p:stCondLst>
                                        </p:cTn>
                                        <p:tgtEl>
                                          <p:spTgt spid="232451">
                                            <p:txEl>
                                              <p:pRg st="1" end="1"/>
                                            </p:txEl>
                                          </p:spTgt>
                                        </p:tgtEl>
                                      </p:cBhvr>
                                      <p:to x="100000" y="95000"/>
                                    </p:animScale>
                                    <p:animScale>
                                      <p:cBhvr>
                                        <p:cTn id="40" dur="166" decel="50000">
                                          <p:stCondLst>
                                            <p:cond delay="1834"/>
                                          </p:stCondLst>
                                        </p:cTn>
                                        <p:tgtEl>
                                          <p:spTgt spid="232451">
                                            <p:txEl>
                                              <p:pRg st="1" end="1"/>
                                            </p:txEl>
                                          </p:spTgt>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232451">
                                            <p:txEl>
                                              <p:pRg st="2" end="2"/>
                                            </p:txEl>
                                          </p:spTgt>
                                        </p:tgtEl>
                                        <p:attrNameLst>
                                          <p:attrName>style.visibility</p:attrName>
                                        </p:attrNameLst>
                                      </p:cBhvr>
                                      <p:to>
                                        <p:strVal val="visible"/>
                                      </p:to>
                                    </p:set>
                                    <p:animEffect transition="in" filter="wipe(down)">
                                      <p:cBhvr>
                                        <p:cTn id="43" dur="580">
                                          <p:stCondLst>
                                            <p:cond delay="0"/>
                                          </p:stCondLst>
                                        </p:cTn>
                                        <p:tgtEl>
                                          <p:spTgt spid="232451">
                                            <p:txEl>
                                              <p:pRg st="2" end="2"/>
                                            </p:txEl>
                                          </p:spTgt>
                                        </p:tgtEl>
                                      </p:cBhvr>
                                    </p:animEffect>
                                    <p:anim calcmode="lin" valueType="num">
                                      <p:cBhvr>
                                        <p:cTn id="44" dur="1822" tmFilter="0,0; 0.14,0.36; 0.43,0.73; 0.71,0.91; 1.0,1.0">
                                          <p:stCondLst>
                                            <p:cond delay="0"/>
                                          </p:stCondLst>
                                        </p:cTn>
                                        <p:tgtEl>
                                          <p:spTgt spid="232451">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32451">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32451">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32451">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32451">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32451">
                                            <p:txEl>
                                              <p:pRg st="2" end="2"/>
                                            </p:txEl>
                                          </p:spTgt>
                                        </p:tgtEl>
                                      </p:cBhvr>
                                      <p:to x="100000" y="60000"/>
                                    </p:animScale>
                                    <p:animScale>
                                      <p:cBhvr>
                                        <p:cTn id="50" dur="166" decel="50000">
                                          <p:stCondLst>
                                            <p:cond delay="676"/>
                                          </p:stCondLst>
                                        </p:cTn>
                                        <p:tgtEl>
                                          <p:spTgt spid="232451">
                                            <p:txEl>
                                              <p:pRg st="2" end="2"/>
                                            </p:txEl>
                                          </p:spTgt>
                                        </p:tgtEl>
                                      </p:cBhvr>
                                      <p:to x="100000" y="100000"/>
                                    </p:animScale>
                                    <p:animScale>
                                      <p:cBhvr>
                                        <p:cTn id="51" dur="26">
                                          <p:stCondLst>
                                            <p:cond delay="1312"/>
                                          </p:stCondLst>
                                        </p:cTn>
                                        <p:tgtEl>
                                          <p:spTgt spid="232451">
                                            <p:txEl>
                                              <p:pRg st="2" end="2"/>
                                            </p:txEl>
                                          </p:spTgt>
                                        </p:tgtEl>
                                      </p:cBhvr>
                                      <p:to x="100000" y="80000"/>
                                    </p:animScale>
                                    <p:animScale>
                                      <p:cBhvr>
                                        <p:cTn id="52" dur="166" decel="50000">
                                          <p:stCondLst>
                                            <p:cond delay="1338"/>
                                          </p:stCondLst>
                                        </p:cTn>
                                        <p:tgtEl>
                                          <p:spTgt spid="232451">
                                            <p:txEl>
                                              <p:pRg st="2" end="2"/>
                                            </p:txEl>
                                          </p:spTgt>
                                        </p:tgtEl>
                                      </p:cBhvr>
                                      <p:to x="100000" y="100000"/>
                                    </p:animScale>
                                    <p:animScale>
                                      <p:cBhvr>
                                        <p:cTn id="53" dur="26">
                                          <p:stCondLst>
                                            <p:cond delay="1642"/>
                                          </p:stCondLst>
                                        </p:cTn>
                                        <p:tgtEl>
                                          <p:spTgt spid="232451">
                                            <p:txEl>
                                              <p:pRg st="2" end="2"/>
                                            </p:txEl>
                                          </p:spTgt>
                                        </p:tgtEl>
                                      </p:cBhvr>
                                      <p:to x="100000" y="90000"/>
                                    </p:animScale>
                                    <p:animScale>
                                      <p:cBhvr>
                                        <p:cTn id="54" dur="166" decel="50000">
                                          <p:stCondLst>
                                            <p:cond delay="1668"/>
                                          </p:stCondLst>
                                        </p:cTn>
                                        <p:tgtEl>
                                          <p:spTgt spid="232451">
                                            <p:txEl>
                                              <p:pRg st="2" end="2"/>
                                            </p:txEl>
                                          </p:spTgt>
                                        </p:tgtEl>
                                      </p:cBhvr>
                                      <p:to x="100000" y="100000"/>
                                    </p:animScale>
                                    <p:animScale>
                                      <p:cBhvr>
                                        <p:cTn id="55" dur="26">
                                          <p:stCondLst>
                                            <p:cond delay="1808"/>
                                          </p:stCondLst>
                                        </p:cTn>
                                        <p:tgtEl>
                                          <p:spTgt spid="232451">
                                            <p:txEl>
                                              <p:pRg st="2" end="2"/>
                                            </p:txEl>
                                          </p:spTgt>
                                        </p:tgtEl>
                                      </p:cBhvr>
                                      <p:to x="100000" y="95000"/>
                                    </p:animScale>
                                    <p:animScale>
                                      <p:cBhvr>
                                        <p:cTn id="56" dur="166" decel="50000">
                                          <p:stCondLst>
                                            <p:cond delay="1834"/>
                                          </p:stCondLst>
                                        </p:cTn>
                                        <p:tgtEl>
                                          <p:spTgt spid="232451">
                                            <p:txEl>
                                              <p:pRg st="2" end="2"/>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232451">
                                            <p:txEl>
                                              <p:pRg st="3" end="3"/>
                                            </p:txEl>
                                          </p:spTgt>
                                        </p:tgtEl>
                                        <p:attrNameLst>
                                          <p:attrName>style.visibility</p:attrName>
                                        </p:attrNameLst>
                                      </p:cBhvr>
                                      <p:to>
                                        <p:strVal val="visible"/>
                                      </p:to>
                                    </p:set>
                                    <p:animEffect transition="in" filter="wipe(down)">
                                      <p:cBhvr>
                                        <p:cTn id="59" dur="580">
                                          <p:stCondLst>
                                            <p:cond delay="0"/>
                                          </p:stCondLst>
                                        </p:cTn>
                                        <p:tgtEl>
                                          <p:spTgt spid="232451">
                                            <p:txEl>
                                              <p:pRg st="3" end="3"/>
                                            </p:txEl>
                                          </p:spTgt>
                                        </p:tgtEl>
                                      </p:cBhvr>
                                    </p:animEffect>
                                    <p:anim calcmode="lin" valueType="num">
                                      <p:cBhvr>
                                        <p:cTn id="60" dur="1822" tmFilter="0,0; 0.14,0.36; 0.43,0.73; 0.71,0.91; 1.0,1.0">
                                          <p:stCondLst>
                                            <p:cond delay="0"/>
                                          </p:stCondLst>
                                        </p:cTn>
                                        <p:tgtEl>
                                          <p:spTgt spid="232451">
                                            <p:txEl>
                                              <p:pRg st="3" end="3"/>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32451">
                                            <p:txEl>
                                              <p:pRg st="3" end="3"/>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32451">
                                            <p:txEl>
                                              <p:pRg st="3" end="3"/>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32451">
                                            <p:txEl>
                                              <p:pRg st="3" end="3"/>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32451">
                                            <p:txEl>
                                              <p:pRg st="3" end="3"/>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232451">
                                            <p:txEl>
                                              <p:pRg st="3" end="3"/>
                                            </p:txEl>
                                          </p:spTgt>
                                        </p:tgtEl>
                                      </p:cBhvr>
                                      <p:to x="100000" y="60000"/>
                                    </p:animScale>
                                    <p:animScale>
                                      <p:cBhvr>
                                        <p:cTn id="66" dur="166" decel="50000">
                                          <p:stCondLst>
                                            <p:cond delay="676"/>
                                          </p:stCondLst>
                                        </p:cTn>
                                        <p:tgtEl>
                                          <p:spTgt spid="232451">
                                            <p:txEl>
                                              <p:pRg st="3" end="3"/>
                                            </p:txEl>
                                          </p:spTgt>
                                        </p:tgtEl>
                                      </p:cBhvr>
                                      <p:to x="100000" y="100000"/>
                                    </p:animScale>
                                    <p:animScale>
                                      <p:cBhvr>
                                        <p:cTn id="67" dur="26">
                                          <p:stCondLst>
                                            <p:cond delay="1312"/>
                                          </p:stCondLst>
                                        </p:cTn>
                                        <p:tgtEl>
                                          <p:spTgt spid="232451">
                                            <p:txEl>
                                              <p:pRg st="3" end="3"/>
                                            </p:txEl>
                                          </p:spTgt>
                                        </p:tgtEl>
                                      </p:cBhvr>
                                      <p:to x="100000" y="80000"/>
                                    </p:animScale>
                                    <p:animScale>
                                      <p:cBhvr>
                                        <p:cTn id="68" dur="166" decel="50000">
                                          <p:stCondLst>
                                            <p:cond delay="1338"/>
                                          </p:stCondLst>
                                        </p:cTn>
                                        <p:tgtEl>
                                          <p:spTgt spid="232451">
                                            <p:txEl>
                                              <p:pRg st="3" end="3"/>
                                            </p:txEl>
                                          </p:spTgt>
                                        </p:tgtEl>
                                      </p:cBhvr>
                                      <p:to x="100000" y="100000"/>
                                    </p:animScale>
                                    <p:animScale>
                                      <p:cBhvr>
                                        <p:cTn id="69" dur="26">
                                          <p:stCondLst>
                                            <p:cond delay="1642"/>
                                          </p:stCondLst>
                                        </p:cTn>
                                        <p:tgtEl>
                                          <p:spTgt spid="232451">
                                            <p:txEl>
                                              <p:pRg st="3" end="3"/>
                                            </p:txEl>
                                          </p:spTgt>
                                        </p:tgtEl>
                                      </p:cBhvr>
                                      <p:to x="100000" y="90000"/>
                                    </p:animScale>
                                    <p:animScale>
                                      <p:cBhvr>
                                        <p:cTn id="70" dur="166" decel="50000">
                                          <p:stCondLst>
                                            <p:cond delay="1668"/>
                                          </p:stCondLst>
                                        </p:cTn>
                                        <p:tgtEl>
                                          <p:spTgt spid="232451">
                                            <p:txEl>
                                              <p:pRg st="3" end="3"/>
                                            </p:txEl>
                                          </p:spTgt>
                                        </p:tgtEl>
                                      </p:cBhvr>
                                      <p:to x="100000" y="100000"/>
                                    </p:animScale>
                                    <p:animScale>
                                      <p:cBhvr>
                                        <p:cTn id="71" dur="26">
                                          <p:stCondLst>
                                            <p:cond delay="1808"/>
                                          </p:stCondLst>
                                        </p:cTn>
                                        <p:tgtEl>
                                          <p:spTgt spid="232451">
                                            <p:txEl>
                                              <p:pRg st="3" end="3"/>
                                            </p:txEl>
                                          </p:spTgt>
                                        </p:tgtEl>
                                      </p:cBhvr>
                                      <p:to x="100000" y="95000"/>
                                    </p:animScale>
                                    <p:animScale>
                                      <p:cBhvr>
                                        <p:cTn id="72" dur="166" decel="50000">
                                          <p:stCondLst>
                                            <p:cond delay="1834"/>
                                          </p:stCondLst>
                                        </p:cTn>
                                        <p:tgtEl>
                                          <p:spTgt spid="232451">
                                            <p:txEl>
                                              <p:pRg st="3" end="3"/>
                                            </p:txEl>
                                          </p:spTgt>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232451">
                                            <p:txEl>
                                              <p:pRg st="4" end="4"/>
                                            </p:txEl>
                                          </p:spTgt>
                                        </p:tgtEl>
                                        <p:attrNameLst>
                                          <p:attrName>style.visibility</p:attrName>
                                        </p:attrNameLst>
                                      </p:cBhvr>
                                      <p:to>
                                        <p:strVal val="visible"/>
                                      </p:to>
                                    </p:set>
                                    <p:animEffect transition="in" filter="wipe(down)">
                                      <p:cBhvr>
                                        <p:cTn id="75" dur="580">
                                          <p:stCondLst>
                                            <p:cond delay="0"/>
                                          </p:stCondLst>
                                        </p:cTn>
                                        <p:tgtEl>
                                          <p:spTgt spid="232451">
                                            <p:txEl>
                                              <p:pRg st="4" end="4"/>
                                            </p:txEl>
                                          </p:spTgt>
                                        </p:tgtEl>
                                      </p:cBhvr>
                                    </p:animEffect>
                                    <p:anim calcmode="lin" valueType="num">
                                      <p:cBhvr>
                                        <p:cTn id="76" dur="1822" tmFilter="0,0; 0.14,0.36; 0.43,0.73; 0.71,0.91; 1.0,1.0">
                                          <p:stCondLst>
                                            <p:cond delay="0"/>
                                          </p:stCondLst>
                                        </p:cTn>
                                        <p:tgtEl>
                                          <p:spTgt spid="232451">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32451">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32451">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32451">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32451">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232451">
                                            <p:txEl>
                                              <p:pRg st="4" end="4"/>
                                            </p:txEl>
                                          </p:spTgt>
                                        </p:tgtEl>
                                      </p:cBhvr>
                                      <p:to x="100000" y="60000"/>
                                    </p:animScale>
                                    <p:animScale>
                                      <p:cBhvr>
                                        <p:cTn id="82" dur="166" decel="50000">
                                          <p:stCondLst>
                                            <p:cond delay="676"/>
                                          </p:stCondLst>
                                        </p:cTn>
                                        <p:tgtEl>
                                          <p:spTgt spid="232451">
                                            <p:txEl>
                                              <p:pRg st="4" end="4"/>
                                            </p:txEl>
                                          </p:spTgt>
                                        </p:tgtEl>
                                      </p:cBhvr>
                                      <p:to x="100000" y="100000"/>
                                    </p:animScale>
                                    <p:animScale>
                                      <p:cBhvr>
                                        <p:cTn id="83" dur="26">
                                          <p:stCondLst>
                                            <p:cond delay="1312"/>
                                          </p:stCondLst>
                                        </p:cTn>
                                        <p:tgtEl>
                                          <p:spTgt spid="232451">
                                            <p:txEl>
                                              <p:pRg st="4" end="4"/>
                                            </p:txEl>
                                          </p:spTgt>
                                        </p:tgtEl>
                                      </p:cBhvr>
                                      <p:to x="100000" y="80000"/>
                                    </p:animScale>
                                    <p:animScale>
                                      <p:cBhvr>
                                        <p:cTn id="84" dur="166" decel="50000">
                                          <p:stCondLst>
                                            <p:cond delay="1338"/>
                                          </p:stCondLst>
                                        </p:cTn>
                                        <p:tgtEl>
                                          <p:spTgt spid="232451">
                                            <p:txEl>
                                              <p:pRg st="4" end="4"/>
                                            </p:txEl>
                                          </p:spTgt>
                                        </p:tgtEl>
                                      </p:cBhvr>
                                      <p:to x="100000" y="100000"/>
                                    </p:animScale>
                                    <p:animScale>
                                      <p:cBhvr>
                                        <p:cTn id="85" dur="26">
                                          <p:stCondLst>
                                            <p:cond delay="1642"/>
                                          </p:stCondLst>
                                        </p:cTn>
                                        <p:tgtEl>
                                          <p:spTgt spid="232451">
                                            <p:txEl>
                                              <p:pRg st="4" end="4"/>
                                            </p:txEl>
                                          </p:spTgt>
                                        </p:tgtEl>
                                      </p:cBhvr>
                                      <p:to x="100000" y="90000"/>
                                    </p:animScale>
                                    <p:animScale>
                                      <p:cBhvr>
                                        <p:cTn id="86" dur="166" decel="50000">
                                          <p:stCondLst>
                                            <p:cond delay="1668"/>
                                          </p:stCondLst>
                                        </p:cTn>
                                        <p:tgtEl>
                                          <p:spTgt spid="232451">
                                            <p:txEl>
                                              <p:pRg st="4" end="4"/>
                                            </p:txEl>
                                          </p:spTgt>
                                        </p:tgtEl>
                                      </p:cBhvr>
                                      <p:to x="100000" y="100000"/>
                                    </p:animScale>
                                    <p:animScale>
                                      <p:cBhvr>
                                        <p:cTn id="87" dur="26">
                                          <p:stCondLst>
                                            <p:cond delay="1808"/>
                                          </p:stCondLst>
                                        </p:cTn>
                                        <p:tgtEl>
                                          <p:spTgt spid="232451">
                                            <p:txEl>
                                              <p:pRg st="4" end="4"/>
                                            </p:txEl>
                                          </p:spTgt>
                                        </p:tgtEl>
                                      </p:cBhvr>
                                      <p:to x="100000" y="95000"/>
                                    </p:animScale>
                                    <p:animScale>
                                      <p:cBhvr>
                                        <p:cTn id="88" dur="166" decel="50000">
                                          <p:stCondLst>
                                            <p:cond delay="1834"/>
                                          </p:stCondLst>
                                        </p:cTn>
                                        <p:tgtEl>
                                          <p:spTgt spid="232451">
                                            <p:txEl>
                                              <p:pRg st="4" end="4"/>
                                            </p:txEl>
                                          </p:spTgt>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232451">
                                            <p:txEl>
                                              <p:pRg st="5" end="5"/>
                                            </p:txEl>
                                          </p:spTgt>
                                        </p:tgtEl>
                                        <p:attrNameLst>
                                          <p:attrName>style.visibility</p:attrName>
                                        </p:attrNameLst>
                                      </p:cBhvr>
                                      <p:to>
                                        <p:strVal val="visible"/>
                                      </p:to>
                                    </p:set>
                                    <p:animEffect transition="in" filter="wipe(down)">
                                      <p:cBhvr>
                                        <p:cTn id="91" dur="580">
                                          <p:stCondLst>
                                            <p:cond delay="0"/>
                                          </p:stCondLst>
                                        </p:cTn>
                                        <p:tgtEl>
                                          <p:spTgt spid="232451">
                                            <p:txEl>
                                              <p:pRg st="5" end="5"/>
                                            </p:txEl>
                                          </p:spTgt>
                                        </p:tgtEl>
                                      </p:cBhvr>
                                    </p:animEffect>
                                    <p:anim calcmode="lin" valueType="num">
                                      <p:cBhvr>
                                        <p:cTn id="92" dur="1822" tmFilter="0,0; 0.14,0.36; 0.43,0.73; 0.71,0.91; 1.0,1.0">
                                          <p:stCondLst>
                                            <p:cond delay="0"/>
                                          </p:stCondLst>
                                        </p:cTn>
                                        <p:tgtEl>
                                          <p:spTgt spid="232451">
                                            <p:txEl>
                                              <p:pRg st="5" end="5"/>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32451">
                                            <p:txEl>
                                              <p:pRg st="5" end="5"/>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32451">
                                            <p:txEl>
                                              <p:pRg st="5" end="5"/>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32451">
                                            <p:txEl>
                                              <p:pRg st="5" end="5"/>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32451">
                                            <p:txEl>
                                              <p:pRg st="5" end="5"/>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232451">
                                            <p:txEl>
                                              <p:pRg st="5" end="5"/>
                                            </p:txEl>
                                          </p:spTgt>
                                        </p:tgtEl>
                                      </p:cBhvr>
                                      <p:to x="100000" y="60000"/>
                                    </p:animScale>
                                    <p:animScale>
                                      <p:cBhvr>
                                        <p:cTn id="98" dur="166" decel="50000">
                                          <p:stCondLst>
                                            <p:cond delay="676"/>
                                          </p:stCondLst>
                                        </p:cTn>
                                        <p:tgtEl>
                                          <p:spTgt spid="232451">
                                            <p:txEl>
                                              <p:pRg st="5" end="5"/>
                                            </p:txEl>
                                          </p:spTgt>
                                        </p:tgtEl>
                                      </p:cBhvr>
                                      <p:to x="100000" y="100000"/>
                                    </p:animScale>
                                    <p:animScale>
                                      <p:cBhvr>
                                        <p:cTn id="99" dur="26">
                                          <p:stCondLst>
                                            <p:cond delay="1312"/>
                                          </p:stCondLst>
                                        </p:cTn>
                                        <p:tgtEl>
                                          <p:spTgt spid="232451">
                                            <p:txEl>
                                              <p:pRg st="5" end="5"/>
                                            </p:txEl>
                                          </p:spTgt>
                                        </p:tgtEl>
                                      </p:cBhvr>
                                      <p:to x="100000" y="80000"/>
                                    </p:animScale>
                                    <p:animScale>
                                      <p:cBhvr>
                                        <p:cTn id="100" dur="166" decel="50000">
                                          <p:stCondLst>
                                            <p:cond delay="1338"/>
                                          </p:stCondLst>
                                        </p:cTn>
                                        <p:tgtEl>
                                          <p:spTgt spid="232451">
                                            <p:txEl>
                                              <p:pRg st="5" end="5"/>
                                            </p:txEl>
                                          </p:spTgt>
                                        </p:tgtEl>
                                      </p:cBhvr>
                                      <p:to x="100000" y="100000"/>
                                    </p:animScale>
                                    <p:animScale>
                                      <p:cBhvr>
                                        <p:cTn id="101" dur="26">
                                          <p:stCondLst>
                                            <p:cond delay="1642"/>
                                          </p:stCondLst>
                                        </p:cTn>
                                        <p:tgtEl>
                                          <p:spTgt spid="232451">
                                            <p:txEl>
                                              <p:pRg st="5" end="5"/>
                                            </p:txEl>
                                          </p:spTgt>
                                        </p:tgtEl>
                                      </p:cBhvr>
                                      <p:to x="100000" y="90000"/>
                                    </p:animScale>
                                    <p:animScale>
                                      <p:cBhvr>
                                        <p:cTn id="102" dur="166" decel="50000">
                                          <p:stCondLst>
                                            <p:cond delay="1668"/>
                                          </p:stCondLst>
                                        </p:cTn>
                                        <p:tgtEl>
                                          <p:spTgt spid="232451">
                                            <p:txEl>
                                              <p:pRg st="5" end="5"/>
                                            </p:txEl>
                                          </p:spTgt>
                                        </p:tgtEl>
                                      </p:cBhvr>
                                      <p:to x="100000" y="100000"/>
                                    </p:animScale>
                                    <p:animScale>
                                      <p:cBhvr>
                                        <p:cTn id="103" dur="26">
                                          <p:stCondLst>
                                            <p:cond delay="1808"/>
                                          </p:stCondLst>
                                        </p:cTn>
                                        <p:tgtEl>
                                          <p:spTgt spid="232451">
                                            <p:txEl>
                                              <p:pRg st="5" end="5"/>
                                            </p:txEl>
                                          </p:spTgt>
                                        </p:tgtEl>
                                      </p:cBhvr>
                                      <p:to x="100000" y="95000"/>
                                    </p:animScale>
                                    <p:animScale>
                                      <p:cBhvr>
                                        <p:cTn id="104" dur="166" decel="50000">
                                          <p:stCondLst>
                                            <p:cond delay="1834"/>
                                          </p:stCondLst>
                                        </p:cTn>
                                        <p:tgtEl>
                                          <p:spTgt spid="232451">
                                            <p:txEl>
                                              <p:pRg st="5" end="5"/>
                                            </p:txEl>
                                          </p:spTgt>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232451">
                                            <p:txEl>
                                              <p:pRg st="6" end="6"/>
                                            </p:txEl>
                                          </p:spTgt>
                                        </p:tgtEl>
                                        <p:attrNameLst>
                                          <p:attrName>style.visibility</p:attrName>
                                        </p:attrNameLst>
                                      </p:cBhvr>
                                      <p:to>
                                        <p:strVal val="visible"/>
                                      </p:to>
                                    </p:set>
                                    <p:animEffect transition="in" filter="wipe(down)">
                                      <p:cBhvr>
                                        <p:cTn id="107" dur="580">
                                          <p:stCondLst>
                                            <p:cond delay="0"/>
                                          </p:stCondLst>
                                        </p:cTn>
                                        <p:tgtEl>
                                          <p:spTgt spid="232451">
                                            <p:txEl>
                                              <p:pRg st="6" end="6"/>
                                            </p:txEl>
                                          </p:spTgt>
                                        </p:tgtEl>
                                      </p:cBhvr>
                                    </p:animEffect>
                                    <p:anim calcmode="lin" valueType="num">
                                      <p:cBhvr>
                                        <p:cTn id="108" dur="1822" tmFilter="0,0; 0.14,0.36; 0.43,0.73; 0.71,0.91; 1.0,1.0">
                                          <p:stCondLst>
                                            <p:cond delay="0"/>
                                          </p:stCondLst>
                                        </p:cTn>
                                        <p:tgtEl>
                                          <p:spTgt spid="232451">
                                            <p:txEl>
                                              <p:pRg st="6" end="6"/>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32451">
                                            <p:txEl>
                                              <p:pRg st="6" end="6"/>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32451">
                                            <p:txEl>
                                              <p:pRg st="6" end="6"/>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32451">
                                            <p:txEl>
                                              <p:pRg st="6" end="6"/>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32451">
                                            <p:txEl>
                                              <p:pRg st="6" end="6"/>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232451">
                                            <p:txEl>
                                              <p:pRg st="6" end="6"/>
                                            </p:txEl>
                                          </p:spTgt>
                                        </p:tgtEl>
                                      </p:cBhvr>
                                      <p:to x="100000" y="60000"/>
                                    </p:animScale>
                                    <p:animScale>
                                      <p:cBhvr>
                                        <p:cTn id="114" dur="166" decel="50000">
                                          <p:stCondLst>
                                            <p:cond delay="676"/>
                                          </p:stCondLst>
                                        </p:cTn>
                                        <p:tgtEl>
                                          <p:spTgt spid="232451">
                                            <p:txEl>
                                              <p:pRg st="6" end="6"/>
                                            </p:txEl>
                                          </p:spTgt>
                                        </p:tgtEl>
                                      </p:cBhvr>
                                      <p:to x="100000" y="100000"/>
                                    </p:animScale>
                                    <p:animScale>
                                      <p:cBhvr>
                                        <p:cTn id="115" dur="26">
                                          <p:stCondLst>
                                            <p:cond delay="1312"/>
                                          </p:stCondLst>
                                        </p:cTn>
                                        <p:tgtEl>
                                          <p:spTgt spid="232451">
                                            <p:txEl>
                                              <p:pRg st="6" end="6"/>
                                            </p:txEl>
                                          </p:spTgt>
                                        </p:tgtEl>
                                      </p:cBhvr>
                                      <p:to x="100000" y="80000"/>
                                    </p:animScale>
                                    <p:animScale>
                                      <p:cBhvr>
                                        <p:cTn id="116" dur="166" decel="50000">
                                          <p:stCondLst>
                                            <p:cond delay="1338"/>
                                          </p:stCondLst>
                                        </p:cTn>
                                        <p:tgtEl>
                                          <p:spTgt spid="232451">
                                            <p:txEl>
                                              <p:pRg st="6" end="6"/>
                                            </p:txEl>
                                          </p:spTgt>
                                        </p:tgtEl>
                                      </p:cBhvr>
                                      <p:to x="100000" y="100000"/>
                                    </p:animScale>
                                    <p:animScale>
                                      <p:cBhvr>
                                        <p:cTn id="117" dur="26">
                                          <p:stCondLst>
                                            <p:cond delay="1642"/>
                                          </p:stCondLst>
                                        </p:cTn>
                                        <p:tgtEl>
                                          <p:spTgt spid="232451">
                                            <p:txEl>
                                              <p:pRg st="6" end="6"/>
                                            </p:txEl>
                                          </p:spTgt>
                                        </p:tgtEl>
                                      </p:cBhvr>
                                      <p:to x="100000" y="90000"/>
                                    </p:animScale>
                                    <p:animScale>
                                      <p:cBhvr>
                                        <p:cTn id="118" dur="166" decel="50000">
                                          <p:stCondLst>
                                            <p:cond delay="1668"/>
                                          </p:stCondLst>
                                        </p:cTn>
                                        <p:tgtEl>
                                          <p:spTgt spid="232451">
                                            <p:txEl>
                                              <p:pRg st="6" end="6"/>
                                            </p:txEl>
                                          </p:spTgt>
                                        </p:tgtEl>
                                      </p:cBhvr>
                                      <p:to x="100000" y="100000"/>
                                    </p:animScale>
                                    <p:animScale>
                                      <p:cBhvr>
                                        <p:cTn id="119" dur="26">
                                          <p:stCondLst>
                                            <p:cond delay="1808"/>
                                          </p:stCondLst>
                                        </p:cTn>
                                        <p:tgtEl>
                                          <p:spTgt spid="232451">
                                            <p:txEl>
                                              <p:pRg st="6" end="6"/>
                                            </p:txEl>
                                          </p:spTgt>
                                        </p:tgtEl>
                                      </p:cBhvr>
                                      <p:to x="100000" y="95000"/>
                                    </p:animScale>
                                    <p:animScale>
                                      <p:cBhvr>
                                        <p:cTn id="120" dur="166" decel="50000">
                                          <p:stCondLst>
                                            <p:cond delay="1834"/>
                                          </p:stCondLst>
                                        </p:cTn>
                                        <p:tgtEl>
                                          <p:spTgt spid="232451">
                                            <p:txEl>
                                              <p:pRg st="6" end="6"/>
                                            </p:txEl>
                                          </p:spTgt>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232451">
                                            <p:txEl>
                                              <p:pRg st="7" end="7"/>
                                            </p:txEl>
                                          </p:spTgt>
                                        </p:tgtEl>
                                        <p:attrNameLst>
                                          <p:attrName>style.visibility</p:attrName>
                                        </p:attrNameLst>
                                      </p:cBhvr>
                                      <p:to>
                                        <p:strVal val="visible"/>
                                      </p:to>
                                    </p:set>
                                    <p:animEffect transition="in" filter="wipe(down)">
                                      <p:cBhvr>
                                        <p:cTn id="123" dur="580">
                                          <p:stCondLst>
                                            <p:cond delay="0"/>
                                          </p:stCondLst>
                                        </p:cTn>
                                        <p:tgtEl>
                                          <p:spTgt spid="232451">
                                            <p:txEl>
                                              <p:pRg st="7" end="7"/>
                                            </p:txEl>
                                          </p:spTgt>
                                        </p:tgtEl>
                                      </p:cBhvr>
                                    </p:animEffect>
                                    <p:anim calcmode="lin" valueType="num">
                                      <p:cBhvr>
                                        <p:cTn id="124" dur="1822" tmFilter="0,0; 0.14,0.36; 0.43,0.73; 0.71,0.91; 1.0,1.0">
                                          <p:stCondLst>
                                            <p:cond delay="0"/>
                                          </p:stCondLst>
                                        </p:cTn>
                                        <p:tgtEl>
                                          <p:spTgt spid="232451">
                                            <p:txEl>
                                              <p:pRg st="7" end="7"/>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232451">
                                            <p:txEl>
                                              <p:pRg st="7" end="7"/>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232451">
                                            <p:txEl>
                                              <p:pRg st="7" end="7"/>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232451">
                                            <p:txEl>
                                              <p:pRg st="7" end="7"/>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232451">
                                            <p:txEl>
                                              <p:pRg st="7" end="7"/>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232451">
                                            <p:txEl>
                                              <p:pRg st="7" end="7"/>
                                            </p:txEl>
                                          </p:spTgt>
                                        </p:tgtEl>
                                      </p:cBhvr>
                                      <p:to x="100000" y="60000"/>
                                    </p:animScale>
                                    <p:animScale>
                                      <p:cBhvr>
                                        <p:cTn id="130" dur="166" decel="50000">
                                          <p:stCondLst>
                                            <p:cond delay="676"/>
                                          </p:stCondLst>
                                        </p:cTn>
                                        <p:tgtEl>
                                          <p:spTgt spid="232451">
                                            <p:txEl>
                                              <p:pRg st="7" end="7"/>
                                            </p:txEl>
                                          </p:spTgt>
                                        </p:tgtEl>
                                      </p:cBhvr>
                                      <p:to x="100000" y="100000"/>
                                    </p:animScale>
                                    <p:animScale>
                                      <p:cBhvr>
                                        <p:cTn id="131" dur="26">
                                          <p:stCondLst>
                                            <p:cond delay="1312"/>
                                          </p:stCondLst>
                                        </p:cTn>
                                        <p:tgtEl>
                                          <p:spTgt spid="232451">
                                            <p:txEl>
                                              <p:pRg st="7" end="7"/>
                                            </p:txEl>
                                          </p:spTgt>
                                        </p:tgtEl>
                                      </p:cBhvr>
                                      <p:to x="100000" y="80000"/>
                                    </p:animScale>
                                    <p:animScale>
                                      <p:cBhvr>
                                        <p:cTn id="132" dur="166" decel="50000">
                                          <p:stCondLst>
                                            <p:cond delay="1338"/>
                                          </p:stCondLst>
                                        </p:cTn>
                                        <p:tgtEl>
                                          <p:spTgt spid="232451">
                                            <p:txEl>
                                              <p:pRg st="7" end="7"/>
                                            </p:txEl>
                                          </p:spTgt>
                                        </p:tgtEl>
                                      </p:cBhvr>
                                      <p:to x="100000" y="100000"/>
                                    </p:animScale>
                                    <p:animScale>
                                      <p:cBhvr>
                                        <p:cTn id="133" dur="26">
                                          <p:stCondLst>
                                            <p:cond delay="1642"/>
                                          </p:stCondLst>
                                        </p:cTn>
                                        <p:tgtEl>
                                          <p:spTgt spid="232451">
                                            <p:txEl>
                                              <p:pRg st="7" end="7"/>
                                            </p:txEl>
                                          </p:spTgt>
                                        </p:tgtEl>
                                      </p:cBhvr>
                                      <p:to x="100000" y="90000"/>
                                    </p:animScale>
                                    <p:animScale>
                                      <p:cBhvr>
                                        <p:cTn id="134" dur="166" decel="50000">
                                          <p:stCondLst>
                                            <p:cond delay="1668"/>
                                          </p:stCondLst>
                                        </p:cTn>
                                        <p:tgtEl>
                                          <p:spTgt spid="232451">
                                            <p:txEl>
                                              <p:pRg st="7" end="7"/>
                                            </p:txEl>
                                          </p:spTgt>
                                        </p:tgtEl>
                                      </p:cBhvr>
                                      <p:to x="100000" y="100000"/>
                                    </p:animScale>
                                    <p:animScale>
                                      <p:cBhvr>
                                        <p:cTn id="135" dur="26">
                                          <p:stCondLst>
                                            <p:cond delay="1808"/>
                                          </p:stCondLst>
                                        </p:cTn>
                                        <p:tgtEl>
                                          <p:spTgt spid="232451">
                                            <p:txEl>
                                              <p:pRg st="7" end="7"/>
                                            </p:txEl>
                                          </p:spTgt>
                                        </p:tgtEl>
                                      </p:cBhvr>
                                      <p:to x="100000" y="95000"/>
                                    </p:animScale>
                                    <p:animScale>
                                      <p:cBhvr>
                                        <p:cTn id="136" dur="166" decel="50000">
                                          <p:stCondLst>
                                            <p:cond delay="1834"/>
                                          </p:stCondLst>
                                        </p:cTn>
                                        <p:tgtEl>
                                          <p:spTgt spid="232451">
                                            <p:txEl>
                                              <p:pRg st="7" end="7"/>
                                            </p:txEl>
                                          </p:spTgt>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232451">
                                            <p:txEl>
                                              <p:pRg st="8" end="8"/>
                                            </p:txEl>
                                          </p:spTgt>
                                        </p:tgtEl>
                                        <p:attrNameLst>
                                          <p:attrName>style.visibility</p:attrName>
                                        </p:attrNameLst>
                                      </p:cBhvr>
                                      <p:to>
                                        <p:strVal val="visible"/>
                                      </p:to>
                                    </p:set>
                                    <p:animEffect transition="in" filter="wipe(down)">
                                      <p:cBhvr>
                                        <p:cTn id="139" dur="580">
                                          <p:stCondLst>
                                            <p:cond delay="0"/>
                                          </p:stCondLst>
                                        </p:cTn>
                                        <p:tgtEl>
                                          <p:spTgt spid="232451">
                                            <p:txEl>
                                              <p:pRg st="8" end="8"/>
                                            </p:txEl>
                                          </p:spTgt>
                                        </p:tgtEl>
                                      </p:cBhvr>
                                    </p:animEffect>
                                    <p:anim calcmode="lin" valueType="num">
                                      <p:cBhvr>
                                        <p:cTn id="140" dur="1822" tmFilter="0,0; 0.14,0.36; 0.43,0.73; 0.71,0.91; 1.0,1.0">
                                          <p:stCondLst>
                                            <p:cond delay="0"/>
                                          </p:stCondLst>
                                        </p:cTn>
                                        <p:tgtEl>
                                          <p:spTgt spid="232451">
                                            <p:txEl>
                                              <p:pRg st="8" end="8"/>
                                            </p:txEl>
                                          </p:spTgt>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232451">
                                            <p:txEl>
                                              <p:pRg st="8" end="8"/>
                                            </p:txEl>
                                          </p:spTgt>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232451">
                                            <p:txEl>
                                              <p:pRg st="8" end="8"/>
                                            </p:txEl>
                                          </p:spTgt>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232451">
                                            <p:txEl>
                                              <p:pRg st="8" end="8"/>
                                            </p:txEl>
                                          </p:spTgt>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232451">
                                            <p:txEl>
                                              <p:pRg st="8" end="8"/>
                                            </p:txEl>
                                          </p:spTgt>
                                        </p:tgtEl>
                                        <p:attrNameLst>
                                          <p:attrName>ppt_y</p:attrName>
                                        </p:attrNameLst>
                                      </p:cBhvr>
                                      <p:tavLst>
                                        <p:tav tm="0" fmla="#ppt_y-sin(pi*$)/81">
                                          <p:val>
                                            <p:fltVal val="0"/>
                                          </p:val>
                                        </p:tav>
                                        <p:tav tm="100000">
                                          <p:val>
                                            <p:fltVal val="1"/>
                                          </p:val>
                                        </p:tav>
                                      </p:tavLst>
                                    </p:anim>
                                    <p:animScale>
                                      <p:cBhvr>
                                        <p:cTn id="145" dur="26">
                                          <p:stCondLst>
                                            <p:cond delay="650"/>
                                          </p:stCondLst>
                                        </p:cTn>
                                        <p:tgtEl>
                                          <p:spTgt spid="232451">
                                            <p:txEl>
                                              <p:pRg st="8" end="8"/>
                                            </p:txEl>
                                          </p:spTgt>
                                        </p:tgtEl>
                                      </p:cBhvr>
                                      <p:to x="100000" y="60000"/>
                                    </p:animScale>
                                    <p:animScale>
                                      <p:cBhvr>
                                        <p:cTn id="146" dur="166" decel="50000">
                                          <p:stCondLst>
                                            <p:cond delay="676"/>
                                          </p:stCondLst>
                                        </p:cTn>
                                        <p:tgtEl>
                                          <p:spTgt spid="232451">
                                            <p:txEl>
                                              <p:pRg st="8" end="8"/>
                                            </p:txEl>
                                          </p:spTgt>
                                        </p:tgtEl>
                                      </p:cBhvr>
                                      <p:to x="100000" y="100000"/>
                                    </p:animScale>
                                    <p:animScale>
                                      <p:cBhvr>
                                        <p:cTn id="147" dur="26">
                                          <p:stCondLst>
                                            <p:cond delay="1312"/>
                                          </p:stCondLst>
                                        </p:cTn>
                                        <p:tgtEl>
                                          <p:spTgt spid="232451">
                                            <p:txEl>
                                              <p:pRg st="8" end="8"/>
                                            </p:txEl>
                                          </p:spTgt>
                                        </p:tgtEl>
                                      </p:cBhvr>
                                      <p:to x="100000" y="80000"/>
                                    </p:animScale>
                                    <p:animScale>
                                      <p:cBhvr>
                                        <p:cTn id="148" dur="166" decel="50000">
                                          <p:stCondLst>
                                            <p:cond delay="1338"/>
                                          </p:stCondLst>
                                        </p:cTn>
                                        <p:tgtEl>
                                          <p:spTgt spid="232451">
                                            <p:txEl>
                                              <p:pRg st="8" end="8"/>
                                            </p:txEl>
                                          </p:spTgt>
                                        </p:tgtEl>
                                      </p:cBhvr>
                                      <p:to x="100000" y="100000"/>
                                    </p:animScale>
                                    <p:animScale>
                                      <p:cBhvr>
                                        <p:cTn id="149" dur="26">
                                          <p:stCondLst>
                                            <p:cond delay="1642"/>
                                          </p:stCondLst>
                                        </p:cTn>
                                        <p:tgtEl>
                                          <p:spTgt spid="232451">
                                            <p:txEl>
                                              <p:pRg st="8" end="8"/>
                                            </p:txEl>
                                          </p:spTgt>
                                        </p:tgtEl>
                                      </p:cBhvr>
                                      <p:to x="100000" y="90000"/>
                                    </p:animScale>
                                    <p:animScale>
                                      <p:cBhvr>
                                        <p:cTn id="150" dur="166" decel="50000">
                                          <p:stCondLst>
                                            <p:cond delay="1668"/>
                                          </p:stCondLst>
                                        </p:cTn>
                                        <p:tgtEl>
                                          <p:spTgt spid="232451">
                                            <p:txEl>
                                              <p:pRg st="8" end="8"/>
                                            </p:txEl>
                                          </p:spTgt>
                                        </p:tgtEl>
                                      </p:cBhvr>
                                      <p:to x="100000" y="100000"/>
                                    </p:animScale>
                                    <p:animScale>
                                      <p:cBhvr>
                                        <p:cTn id="151" dur="26">
                                          <p:stCondLst>
                                            <p:cond delay="1808"/>
                                          </p:stCondLst>
                                        </p:cTn>
                                        <p:tgtEl>
                                          <p:spTgt spid="232451">
                                            <p:txEl>
                                              <p:pRg st="8" end="8"/>
                                            </p:txEl>
                                          </p:spTgt>
                                        </p:tgtEl>
                                      </p:cBhvr>
                                      <p:to x="100000" y="95000"/>
                                    </p:animScale>
                                    <p:animScale>
                                      <p:cBhvr>
                                        <p:cTn id="152" dur="166" decel="50000">
                                          <p:stCondLst>
                                            <p:cond delay="1834"/>
                                          </p:stCondLst>
                                        </p:cTn>
                                        <p:tgtEl>
                                          <p:spTgt spid="232451">
                                            <p:txEl>
                                              <p:pRg st="8" end="8"/>
                                            </p:txEl>
                                          </p:spTgt>
                                        </p:tgtEl>
                                      </p:cBhvr>
                                      <p:to x="100000" y="100000"/>
                                    </p:animScale>
                                  </p:childTnLst>
                                </p:cTn>
                              </p:par>
                              <p:par>
                                <p:cTn id="153" presetID="26" presetClass="entr" presetSubtype="0" fill="hold" nodeType="withEffect">
                                  <p:stCondLst>
                                    <p:cond delay="0"/>
                                  </p:stCondLst>
                                  <p:childTnLst>
                                    <p:set>
                                      <p:cBhvr>
                                        <p:cTn id="154" dur="1" fill="hold">
                                          <p:stCondLst>
                                            <p:cond delay="0"/>
                                          </p:stCondLst>
                                        </p:cTn>
                                        <p:tgtEl>
                                          <p:spTgt spid="232451">
                                            <p:txEl>
                                              <p:pRg st="9" end="9"/>
                                            </p:txEl>
                                          </p:spTgt>
                                        </p:tgtEl>
                                        <p:attrNameLst>
                                          <p:attrName>style.visibility</p:attrName>
                                        </p:attrNameLst>
                                      </p:cBhvr>
                                      <p:to>
                                        <p:strVal val="visible"/>
                                      </p:to>
                                    </p:set>
                                    <p:animEffect transition="in" filter="wipe(down)">
                                      <p:cBhvr>
                                        <p:cTn id="155" dur="580">
                                          <p:stCondLst>
                                            <p:cond delay="0"/>
                                          </p:stCondLst>
                                        </p:cTn>
                                        <p:tgtEl>
                                          <p:spTgt spid="232451">
                                            <p:txEl>
                                              <p:pRg st="9" end="9"/>
                                            </p:txEl>
                                          </p:spTgt>
                                        </p:tgtEl>
                                      </p:cBhvr>
                                    </p:animEffect>
                                    <p:anim calcmode="lin" valueType="num">
                                      <p:cBhvr>
                                        <p:cTn id="156" dur="1822" tmFilter="0,0; 0.14,0.36; 0.43,0.73; 0.71,0.91; 1.0,1.0">
                                          <p:stCondLst>
                                            <p:cond delay="0"/>
                                          </p:stCondLst>
                                        </p:cTn>
                                        <p:tgtEl>
                                          <p:spTgt spid="232451">
                                            <p:txEl>
                                              <p:pRg st="9" end="9"/>
                                            </p:txEl>
                                          </p:spTgt>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232451">
                                            <p:txEl>
                                              <p:pRg st="9" end="9"/>
                                            </p:txEl>
                                          </p:spTgt>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232451">
                                            <p:txEl>
                                              <p:pRg st="9" end="9"/>
                                            </p:txEl>
                                          </p:spTgt>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232451">
                                            <p:txEl>
                                              <p:pRg st="9" end="9"/>
                                            </p:txEl>
                                          </p:spTgt>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232451">
                                            <p:txEl>
                                              <p:pRg st="9" end="9"/>
                                            </p:txEl>
                                          </p:spTgt>
                                        </p:tgtEl>
                                        <p:attrNameLst>
                                          <p:attrName>ppt_y</p:attrName>
                                        </p:attrNameLst>
                                      </p:cBhvr>
                                      <p:tavLst>
                                        <p:tav tm="0" fmla="#ppt_y-sin(pi*$)/81">
                                          <p:val>
                                            <p:fltVal val="0"/>
                                          </p:val>
                                        </p:tav>
                                        <p:tav tm="100000">
                                          <p:val>
                                            <p:fltVal val="1"/>
                                          </p:val>
                                        </p:tav>
                                      </p:tavLst>
                                    </p:anim>
                                    <p:animScale>
                                      <p:cBhvr>
                                        <p:cTn id="161" dur="26">
                                          <p:stCondLst>
                                            <p:cond delay="650"/>
                                          </p:stCondLst>
                                        </p:cTn>
                                        <p:tgtEl>
                                          <p:spTgt spid="232451">
                                            <p:txEl>
                                              <p:pRg st="9" end="9"/>
                                            </p:txEl>
                                          </p:spTgt>
                                        </p:tgtEl>
                                      </p:cBhvr>
                                      <p:to x="100000" y="60000"/>
                                    </p:animScale>
                                    <p:animScale>
                                      <p:cBhvr>
                                        <p:cTn id="162" dur="166" decel="50000">
                                          <p:stCondLst>
                                            <p:cond delay="676"/>
                                          </p:stCondLst>
                                        </p:cTn>
                                        <p:tgtEl>
                                          <p:spTgt spid="232451">
                                            <p:txEl>
                                              <p:pRg st="9" end="9"/>
                                            </p:txEl>
                                          </p:spTgt>
                                        </p:tgtEl>
                                      </p:cBhvr>
                                      <p:to x="100000" y="100000"/>
                                    </p:animScale>
                                    <p:animScale>
                                      <p:cBhvr>
                                        <p:cTn id="163" dur="26">
                                          <p:stCondLst>
                                            <p:cond delay="1312"/>
                                          </p:stCondLst>
                                        </p:cTn>
                                        <p:tgtEl>
                                          <p:spTgt spid="232451">
                                            <p:txEl>
                                              <p:pRg st="9" end="9"/>
                                            </p:txEl>
                                          </p:spTgt>
                                        </p:tgtEl>
                                      </p:cBhvr>
                                      <p:to x="100000" y="80000"/>
                                    </p:animScale>
                                    <p:animScale>
                                      <p:cBhvr>
                                        <p:cTn id="164" dur="166" decel="50000">
                                          <p:stCondLst>
                                            <p:cond delay="1338"/>
                                          </p:stCondLst>
                                        </p:cTn>
                                        <p:tgtEl>
                                          <p:spTgt spid="232451">
                                            <p:txEl>
                                              <p:pRg st="9" end="9"/>
                                            </p:txEl>
                                          </p:spTgt>
                                        </p:tgtEl>
                                      </p:cBhvr>
                                      <p:to x="100000" y="100000"/>
                                    </p:animScale>
                                    <p:animScale>
                                      <p:cBhvr>
                                        <p:cTn id="165" dur="26">
                                          <p:stCondLst>
                                            <p:cond delay="1642"/>
                                          </p:stCondLst>
                                        </p:cTn>
                                        <p:tgtEl>
                                          <p:spTgt spid="232451">
                                            <p:txEl>
                                              <p:pRg st="9" end="9"/>
                                            </p:txEl>
                                          </p:spTgt>
                                        </p:tgtEl>
                                      </p:cBhvr>
                                      <p:to x="100000" y="90000"/>
                                    </p:animScale>
                                    <p:animScale>
                                      <p:cBhvr>
                                        <p:cTn id="166" dur="166" decel="50000">
                                          <p:stCondLst>
                                            <p:cond delay="1668"/>
                                          </p:stCondLst>
                                        </p:cTn>
                                        <p:tgtEl>
                                          <p:spTgt spid="232451">
                                            <p:txEl>
                                              <p:pRg st="9" end="9"/>
                                            </p:txEl>
                                          </p:spTgt>
                                        </p:tgtEl>
                                      </p:cBhvr>
                                      <p:to x="100000" y="100000"/>
                                    </p:animScale>
                                    <p:animScale>
                                      <p:cBhvr>
                                        <p:cTn id="167" dur="26">
                                          <p:stCondLst>
                                            <p:cond delay="1808"/>
                                          </p:stCondLst>
                                        </p:cTn>
                                        <p:tgtEl>
                                          <p:spTgt spid="232451">
                                            <p:txEl>
                                              <p:pRg st="9" end="9"/>
                                            </p:txEl>
                                          </p:spTgt>
                                        </p:tgtEl>
                                      </p:cBhvr>
                                      <p:to x="100000" y="95000"/>
                                    </p:animScale>
                                    <p:animScale>
                                      <p:cBhvr>
                                        <p:cTn id="168" dur="166" decel="50000">
                                          <p:stCondLst>
                                            <p:cond delay="1834"/>
                                          </p:stCondLst>
                                        </p:cTn>
                                        <p:tgtEl>
                                          <p:spTgt spid="232451">
                                            <p:txEl>
                                              <p:pRg st="9" end="9"/>
                                            </p:txEl>
                                          </p:spTgt>
                                        </p:tgtEl>
                                      </p:cBhvr>
                                      <p:to x="100000" y="100000"/>
                                    </p:animScale>
                                  </p:childTnLst>
                                </p:cTn>
                              </p:par>
                              <p:par>
                                <p:cTn id="169" presetID="26" presetClass="entr" presetSubtype="0" fill="hold" nodeType="withEffect">
                                  <p:stCondLst>
                                    <p:cond delay="0"/>
                                  </p:stCondLst>
                                  <p:childTnLst>
                                    <p:set>
                                      <p:cBhvr>
                                        <p:cTn id="170" dur="1" fill="hold">
                                          <p:stCondLst>
                                            <p:cond delay="0"/>
                                          </p:stCondLst>
                                        </p:cTn>
                                        <p:tgtEl>
                                          <p:spTgt spid="232451">
                                            <p:txEl>
                                              <p:pRg st="10" end="10"/>
                                            </p:txEl>
                                          </p:spTgt>
                                        </p:tgtEl>
                                        <p:attrNameLst>
                                          <p:attrName>style.visibility</p:attrName>
                                        </p:attrNameLst>
                                      </p:cBhvr>
                                      <p:to>
                                        <p:strVal val="visible"/>
                                      </p:to>
                                    </p:set>
                                    <p:animEffect transition="in" filter="wipe(down)">
                                      <p:cBhvr>
                                        <p:cTn id="171" dur="580">
                                          <p:stCondLst>
                                            <p:cond delay="0"/>
                                          </p:stCondLst>
                                        </p:cTn>
                                        <p:tgtEl>
                                          <p:spTgt spid="232451">
                                            <p:txEl>
                                              <p:pRg st="10" end="10"/>
                                            </p:txEl>
                                          </p:spTgt>
                                        </p:tgtEl>
                                      </p:cBhvr>
                                    </p:animEffect>
                                    <p:anim calcmode="lin" valueType="num">
                                      <p:cBhvr>
                                        <p:cTn id="172" dur="1822" tmFilter="0,0; 0.14,0.36; 0.43,0.73; 0.71,0.91; 1.0,1.0">
                                          <p:stCondLst>
                                            <p:cond delay="0"/>
                                          </p:stCondLst>
                                        </p:cTn>
                                        <p:tgtEl>
                                          <p:spTgt spid="232451">
                                            <p:txEl>
                                              <p:pRg st="10" end="10"/>
                                            </p:txEl>
                                          </p:spTgt>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232451">
                                            <p:txEl>
                                              <p:pRg st="10" end="10"/>
                                            </p:txEl>
                                          </p:spTgt>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232451">
                                            <p:txEl>
                                              <p:pRg st="10" end="10"/>
                                            </p:txEl>
                                          </p:spTgt>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232451">
                                            <p:txEl>
                                              <p:pRg st="10" end="10"/>
                                            </p:txEl>
                                          </p:spTgt>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232451">
                                            <p:txEl>
                                              <p:pRg st="10" end="10"/>
                                            </p:txEl>
                                          </p:spTgt>
                                        </p:tgtEl>
                                        <p:attrNameLst>
                                          <p:attrName>ppt_y</p:attrName>
                                        </p:attrNameLst>
                                      </p:cBhvr>
                                      <p:tavLst>
                                        <p:tav tm="0" fmla="#ppt_y-sin(pi*$)/81">
                                          <p:val>
                                            <p:fltVal val="0"/>
                                          </p:val>
                                        </p:tav>
                                        <p:tav tm="100000">
                                          <p:val>
                                            <p:fltVal val="1"/>
                                          </p:val>
                                        </p:tav>
                                      </p:tavLst>
                                    </p:anim>
                                    <p:animScale>
                                      <p:cBhvr>
                                        <p:cTn id="177" dur="26">
                                          <p:stCondLst>
                                            <p:cond delay="650"/>
                                          </p:stCondLst>
                                        </p:cTn>
                                        <p:tgtEl>
                                          <p:spTgt spid="232451">
                                            <p:txEl>
                                              <p:pRg st="10" end="10"/>
                                            </p:txEl>
                                          </p:spTgt>
                                        </p:tgtEl>
                                      </p:cBhvr>
                                      <p:to x="100000" y="60000"/>
                                    </p:animScale>
                                    <p:animScale>
                                      <p:cBhvr>
                                        <p:cTn id="178" dur="166" decel="50000">
                                          <p:stCondLst>
                                            <p:cond delay="676"/>
                                          </p:stCondLst>
                                        </p:cTn>
                                        <p:tgtEl>
                                          <p:spTgt spid="232451">
                                            <p:txEl>
                                              <p:pRg st="10" end="10"/>
                                            </p:txEl>
                                          </p:spTgt>
                                        </p:tgtEl>
                                      </p:cBhvr>
                                      <p:to x="100000" y="100000"/>
                                    </p:animScale>
                                    <p:animScale>
                                      <p:cBhvr>
                                        <p:cTn id="179" dur="26">
                                          <p:stCondLst>
                                            <p:cond delay="1312"/>
                                          </p:stCondLst>
                                        </p:cTn>
                                        <p:tgtEl>
                                          <p:spTgt spid="232451">
                                            <p:txEl>
                                              <p:pRg st="10" end="10"/>
                                            </p:txEl>
                                          </p:spTgt>
                                        </p:tgtEl>
                                      </p:cBhvr>
                                      <p:to x="100000" y="80000"/>
                                    </p:animScale>
                                    <p:animScale>
                                      <p:cBhvr>
                                        <p:cTn id="180" dur="166" decel="50000">
                                          <p:stCondLst>
                                            <p:cond delay="1338"/>
                                          </p:stCondLst>
                                        </p:cTn>
                                        <p:tgtEl>
                                          <p:spTgt spid="232451">
                                            <p:txEl>
                                              <p:pRg st="10" end="10"/>
                                            </p:txEl>
                                          </p:spTgt>
                                        </p:tgtEl>
                                      </p:cBhvr>
                                      <p:to x="100000" y="100000"/>
                                    </p:animScale>
                                    <p:animScale>
                                      <p:cBhvr>
                                        <p:cTn id="181" dur="26">
                                          <p:stCondLst>
                                            <p:cond delay="1642"/>
                                          </p:stCondLst>
                                        </p:cTn>
                                        <p:tgtEl>
                                          <p:spTgt spid="232451">
                                            <p:txEl>
                                              <p:pRg st="10" end="10"/>
                                            </p:txEl>
                                          </p:spTgt>
                                        </p:tgtEl>
                                      </p:cBhvr>
                                      <p:to x="100000" y="90000"/>
                                    </p:animScale>
                                    <p:animScale>
                                      <p:cBhvr>
                                        <p:cTn id="182" dur="166" decel="50000">
                                          <p:stCondLst>
                                            <p:cond delay="1668"/>
                                          </p:stCondLst>
                                        </p:cTn>
                                        <p:tgtEl>
                                          <p:spTgt spid="232451">
                                            <p:txEl>
                                              <p:pRg st="10" end="10"/>
                                            </p:txEl>
                                          </p:spTgt>
                                        </p:tgtEl>
                                      </p:cBhvr>
                                      <p:to x="100000" y="100000"/>
                                    </p:animScale>
                                    <p:animScale>
                                      <p:cBhvr>
                                        <p:cTn id="183" dur="26">
                                          <p:stCondLst>
                                            <p:cond delay="1808"/>
                                          </p:stCondLst>
                                        </p:cTn>
                                        <p:tgtEl>
                                          <p:spTgt spid="232451">
                                            <p:txEl>
                                              <p:pRg st="10" end="10"/>
                                            </p:txEl>
                                          </p:spTgt>
                                        </p:tgtEl>
                                      </p:cBhvr>
                                      <p:to x="100000" y="95000"/>
                                    </p:animScale>
                                    <p:animScale>
                                      <p:cBhvr>
                                        <p:cTn id="184" dur="166" decel="50000">
                                          <p:stCondLst>
                                            <p:cond delay="1834"/>
                                          </p:stCondLst>
                                        </p:cTn>
                                        <p:tgtEl>
                                          <p:spTgt spid="232451">
                                            <p:txEl>
                                              <p:pRg st="10" end="10"/>
                                            </p:txEl>
                                          </p:spTgt>
                                        </p:tgtEl>
                                      </p:cBhvr>
                                      <p:to x="100000" y="100000"/>
                                    </p:animScale>
                                  </p:childTnLst>
                                </p:cTn>
                              </p:par>
                            </p:childTnLst>
                          </p:cTn>
                        </p:par>
                        <p:par>
                          <p:cTn id="185" fill="hold" nodeType="afterGroup">
                            <p:stCondLst>
                              <p:cond delay="3000"/>
                            </p:stCondLst>
                            <p:childTnLst>
                              <p:par>
                                <p:cTn id="186" presetID="10" presetClass="entr" presetSubtype="0" fill="hold" nodeType="afterEffect">
                                  <p:stCondLst>
                                    <p:cond delay="2000"/>
                                  </p:stCondLst>
                                  <p:childTnLst>
                                    <p:set>
                                      <p:cBhvr>
                                        <p:cTn id="187" dur="1" fill="hold">
                                          <p:stCondLst>
                                            <p:cond delay="0"/>
                                          </p:stCondLst>
                                        </p:cTn>
                                        <p:tgtEl>
                                          <p:spTgt spid="232453"/>
                                        </p:tgtEl>
                                        <p:attrNameLst>
                                          <p:attrName>style.visibility</p:attrName>
                                        </p:attrNameLst>
                                      </p:cBhvr>
                                      <p:to>
                                        <p:strVal val="visible"/>
                                      </p:to>
                                    </p:set>
                                    <p:animEffect transition="in" filter="fade">
                                      <p:cBhvr>
                                        <p:cTn id="188" dur="2000"/>
                                        <p:tgtEl>
                                          <p:spTgt spid="232453"/>
                                        </p:tgtEl>
                                      </p:cBhvr>
                                    </p:animEffect>
                                  </p:childTnLst>
                                </p:cTn>
                              </p:par>
                            </p:childTnLst>
                          </p:cTn>
                        </p:par>
                        <p:par>
                          <p:cTn id="189" fill="hold" nodeType="afterGroup">
                            <p:stCondLst>
                              <p:cond delay="7000"/>
                            </p:stCondLst>
                            <p:childTnLst>
                              <p:par>
                                <p:cTn id="190" presetID="55" presetClass="entr" presetSubtype="0" fill="hold" nodeType="afterEffect">
                                  <p:stCondLst>
                                    <p:cond delay="0"/>
                                  </p:stCondLst>
                                  <p:childTnLst>
                                    <p:set>
                                      <p:cBhvr>
                                        <p:cTn id="191" dur="1" fill="hold">
                                          <p:stCondLst>
                                            <p:cond delay="0"/>
                                          </p:stCondLst>
                                        </p:cTn>
                                        <p:tgtEl>
                                          <p:spTgt spid="232451">
                                            <p:txEl>
                                              <p:pRg st="13" end="13"/>
                                            </p:txEl>
                                          </p:spTgt>
                                        </p:tgtEl>
                                        <p:attrNameLst>
                                          <p:attrName>style.visibility</p:attrName>
                                        </p:attrNameLst>
                                      </p:cBhvr>
                                      <p:to>
                                        <p:strVal val="visible"/>
                                      </p:to>
                                    </p:set>
                                    <p:anim calcmode="lin" valueType="num">
                                      <p:cBhvr>
                                        <p:cTn id="192" dur="1000" fill="hold"/>
                                        <p:tgtEl>
                                          <p:spTgt spid="232451">
                                            <p:txEl>
                                              <p:pRg st="13" end="13"/>
                                            </p:txEl>
                                          </p:spTgt>
                                        </p:tgtEl>
                                        <p:attrNameLst>
                                          <p:attrName>ppt_w</p:attrName>
                                        </p:attrNameLst>
                                      </p:cBhvr>
                                      <p:tavLst>
                                        <p:tav tm="0">
                                          <p:val>
                                            <p:strVal val="#ppt_w*0.70"/>
                                          </p:val>
                                        </p:tav>
                                        <p:tav tm="100000">
                                          <p:val>
                                            <p:strVal val="#ppt_w"/>
                                          </p:val>
                                        </p:tav>
                                      </p:tavLst>
                                    </p:anim>
                                    <p:anim calcmode="lin" valueType="num">
                                      <p:cBhvr>
                                        <p:cTn id="193" dur="1000" fill="hold"/>
                                        <p:tgtEl>
                                          <p:spTgt spid="232451">
                                            <p:txEl>
                                              <p:pRg st="13" end="13"/>
                                            </p:txEl>
                                          </p:spTgt>
                                        </p:tgtEl>
                                        <p:attrNameLst>
                                          <p:attrName>ppt_h</p:attrName>
                                        </p:attrNameLst>
                                      </p:cBhvr>
                                      <p:tavLst>
                                        <p:tav tm="0">
                                          <p:val>
                                            <p:strVal val="#ppt_h"/>
                                          </p:val>
                                        </p:tav>
                                        <p:tav tm="100000">
                                          <p:val>
                                            <p:strVal val="#ppt_h"/>
                                          </p:val>
                                        </p:tav>
                                      </p:tavLst>
                                    </p:anim>
                                    <p:animEffect transition="in" filter="fade">
                                      <p:cBhvr>
                                        <p:cTn id="194" dur="1000"/>
                                        <p:tgtEl>
                                          <p:spTgt spid="2324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C7F1856-AB33-4319-A53A-BC33FC111548}" type="slidenum">
              <a:rPr lang="en-US"/>
              <a:pPr>
                <a:defRPr/>
              </a:pPr>
              <a:t>26</a:t>
            </a:fld>
            <a:endParaRPr lang="en-US"/>
          </a:p>
        </p:txBody>
      </p:sp>
      <p:sp>
        <p:nvSpPr>
          <p:cNvPr id="282626" name="Rectangle 2"/>
          <p:cNvSpPr>
            <a:spLocks noGrp="1" noChangeArrowheads="1"/>
          </p:cNvSpPr>
          <p:nvPr>
            <p:ph type="title"/>
          </p:nvPr>
        </p:nvSpPr>
        <p:spPr>
          <a:xfrm>
            <a:off x="457200" y="152400"/>
            <a:ext cx="8229600" cy="533400"/>
          </a:xfrm>
        </p:spPr>
        <p:txBody>
          <a:bodyPr/>
          <a:lstStyle/>
          <a:p>
            <a:pPr eaLnBrk="1" hangingPunct="1">
              <a:defRPr/>
            </a:pPr>
            <a:r>
              <a:rPr lang="en-US" sz="3600" b="1" smtClean="0">
                <a:solidFill>
                  <a:srgbClr val="FFFF00"/>
                </a:solidFill>
              </a:rPr>
              <a:t>Teaching to Small Groups   </a:t>
            </a:r>
            <a:r>
              <a:rPr lang="en-US" sz="3600" b="1" smtClean="0">
                <a:solidFill>
                  <a:srgbClr val="F696E4"/>
                </a:solidFill>
              </a:rPr>
              <a:t>^</a:t>
            </a:r>
          </a:p>
        </p:txBody>
      </p:sp>
      <p:sp>
        <p:nvSpPr>
          <p:cNvPr id="282627" name="Rectangle 3"/>
          <p:cNvSpPr>
            <a:spLocks noGrp="1" noChangeArrowheads="1"/>
          </p:cNvSpPr>
          <p:nvPr>
            <p:ph type="body" idx="1"/>
          </p:nvPr>
        </p:nvSpPr>
        <p:spPr>
          <a:xfrm>
            <a:off x="0" y="838200"/>
            <a:ext cx="9144000" cy="6019800"/>
          </a:xfrm>
        </p:spPr>
        <p:txBody>
          <a:bodyPr/>
          <a:lstStyle/>
          <a:p>
            <a:pPr marL="609600" indent="-609600" eaLnBrk="1" hangingPunct="1">
              <a:buFont typeface="Wingdings" pitchFamily="2" charset="2"/>
              <a:buAutoNum type="arabicPeriod"/>
              <a:defRPr/>
            </a:pPr>
            <a:r>
              <a:rPr lang="en-US" smtClean="0">
                <a:solidFill>
                  <a:srgbClr val="FFFF99"/>
                </a:solidFill>
              </a:rPr>
              <a:t>SELECT</a:t>
            </a:r>
            <a:r>
              <a:rPr lang="en-US" smtClean="0">
                <a:solidFill>
                  <a:srgbClr val="FFFFCC"/>
                </a:solidFill>
              </a:rPr>
              <a:t> t</a:t>
            </a:r>
            <a:r>
              <a:rPr lang="en-US" smtClean="0"/>
              <a:t>arget students via assessment 		 </a:t>
            </a:r>
            <a:r>
              <a:rPr lang="en-US" sz="2800" smtClean="0"/>
              <a:t>(Teach all the kids in a self-contained BD class).</a:t>
            </a:r>
            <a:r>
              <a:rPr lang="en-US" sz="2400" smtClean="0"/>
              <a:t> </a:t>
            </a:r>
            <a:r>
              <a:rPr lang="en-US" sz="1000" smtClean="0"/>
              <a:t>	</a:t>
            </a:r>
          </a:p>
          <a:p>
            <a:pPr marL="609600" indent="-609600" eaLnBrk="1" hangingPunct="1">
              <a:buFont typeface="Wingdings" pitchFamily="2" charset="2"/>
              <a:buAutoNum type="arabicPeriod"/>
              <a:defRPr/>
            </a:pPr>
            <a:r>
              <a:rPr lang="en-US" smtClean="0"/>
              <a:t>Identify reinforcers that </a:t>
            </a:r>
            <a:r>
              <a:rPr lang="en-US" smtClean="0">
                <a:solidFill>
                  <a:srgbClr val="FFFF99"/>
                </a:solidFill>
              </a:rPr>
              <a:t>MOTIVATE</a:t>
            </a:r>
            <a:r>
              <a:rPr lang="en-US" smtClean="0"/>
              <a:t>.</a:t>
            </a:r>
            <a:endParaRPr lang="en-US" sz="1000" smtClean="0"/>
          </a:p>
          <a:p>
            <a:pPr marL="609600" indent="-609600" eaLnBrk="1" hangingPunct="1">
              <a:buFont typeface="Wingdings" pitchFamily="2" charset="2"/>
              <a:buAutoNum type="arabicPeriod"/>
              <a:defRPr/>
            </a:pPr>
            <a:endParaRPr lang="en-US" sz="1000" smtClean="0"/>
          </a:p>
          <a:p>
            <a:pPr marL="609600" indent="-609600" eaLnBrk="1" hangingPunct="1">
              <a:buFont typeface="Wingdings" pitchFamily="2" charset="2"/>
              <a:buAutoNum type="arabicPeriod"/>
              <a:defRPr/>
            </a:pPr>
            <a:r>
              <a:rPr lang="en-US" smtClean="0"/>
              <a:t>Identify &amp; define the </a:t>
            </a:r>
            <a:r>
              <a:rPr lang="en-US" smtClean="0">
                <a:solidFill>
                  <a:srgbClr val="FFFF99"/>
                </a:solidFill>
              </a:rPr>
              <a:t>TARGET</a:t>
            </a:r>
            <a:r>
              <a:rPr lang="en-US" smtClean="0"/>
              <a:t> behaviors.</a:t>
            </a:r>
            <a:endParaRPr lang="en-US" sz="1600" smtClean="0"/>
          </a:p>
          <a:p>
            <a:pPr marL="609600" indent="-609600" eaLnBrk="1" hangingPunct="1">
              <a:buFont typeface="Wingdings" pitchFamily="2" charset="2"/>
              <a:buAutoNum type="arabicPeriod"/>
              <a:defRPr/>
            </a:pPr>
            <a:endParaRPr lang="en-US" sz="1000" smtClean="0">
              <a:solidFill>
                <a:srgbClr val="FFFFCC"/>
              </a:solidFill>
            </a:endParaRPr>
          </a:p>
          <a:p>
            <a:pPr marL="609600" indent="-609600" eaLnBrk="1" hangingPunct="1">
              <a:buFont typeface="Wingdings" pitchFamily="2" charset="2"/>
              <a:buAutoNum type="arabicPeriod"/>
              <a:defRPr/>
            </a:pPr>
            <a:r>
              <a:rPr lang="en-US" smtClean="0">
                <a:solidFill>
                  <a:srgbClr val="FFFF99"/>
                </a:solidFill>
              </a:rPr>
              <a:t>TASK ANALYZE</a:t>
            </a:r>
            <a:r>
              <a:rPr lang="en-US" smtClean="0"/>
              <a:t> the target behavior.			</a:t>
            </a:r>
            <a:r>
              <a:rPr lang="en-US" sz="2800" smtClean="0"/>
              <a:t>(if not already done by a packaged program)</a:t>
            </a:r>
            <a:endParaRPr lang="en-US" sz="1000" smtClean="0"/>
          </a:p>
          <a:p>
            <a:pPr marL="609600" indent="-609600" eaLnBrk="1" hangingPunct="1">
              <a:buFont typeface="Wingdings" pitchFamily="2" charset="2"/>
              <a:buAutoNum type="arabicPeriod"/>
              <a:defRPr/>
            </a:pPr>
            <a:endParaRPr lang="en-US" sz="1000" smtClean="0"/>
          </a:p>
          <a:p>
            <a:pPr marL="609600" indent="-609600" eaLnBrk="1" hangingPunct="1">
              <a:buFont typeface="Wingdings" pitchFamily="2" charset="2"/>
              <a:buAutoNum type="arabicPeriod"/>
              <a:defRPr/>
            </a:pPr>
            <a:r>
              <a:rPr lang="en-US" smtClean="0">
                <a:solidFill>
                  <a:srgbClr val="FFFF99"/>
                </a:solidFill>
              </a:rPr>
              <a:t>TEACH</a:t>
            </a:r>
            <a:r>
              <a:rPr lang="en-US" smtClean="0">
                <a:solidFill>
                  <a:srgbClr val="66FF66"/>
                </a:solidFill>
              </a:rPr>
              <a:t>.</a:t>
            </a:r>
            <a:endParaRPr lang="en-US" sz="2000" smtClean="0">
              <a:solidFill>
                <a:srgbClr val="66FF66"/>
              </a:solidFill>
            </a:endParaRPr>
          </a:p>
          <a:p>
            <a:pPr marL="609600" indent="-609600" eaLnBrk="1" hangingPunct="1">
              <a:buFont typeface="Wingdings" pitchFamily="2" charset="2"/>
              <a:buNone/>
              <a:defRPr/>
            </a:pPr>
            <a:endParaRPr lang="en-US" sz="2000" smtClean="0">
              <a:solidFill>
                <a:srgbClr val="66FF66"/>
              </a:solidFill>
            </a:endParaRPr>
          </a:p>
          <a:p>
            <a:pPr marL="609600" indent="-609600" algn="ctr" eaLnBrk="1" hangingPunct="1">
              <a:buFont typeface="Wingdings" pitchFamily="2" charset="2"/>
              <a:buNone/>
              <a:defRPr/>
            </a:pPr>
            <a:r>
              <a:rPr lang="en-US" b="1" smtClean="0">
                <a:solidFill>
                  <a:srgbClr val="FC041C"/>
                </a:solidFill>
                <a:latin typeface="Comic Sans MS" pitchFamily="66" charset="0"/>
              </a:rPr>
              <a:t>**</a:t>
            </a:r>
            <a:r>
              <a:rPr lang="en-US" b="1" smtClean="0">
                <a:solidFill>
                  <a:srgbClr val="FFCCFF"/>
                </a:solidFill>
                <a:latin typeface="Comic Sans MS" pitchFamily="66" charset="0"/>
              </a:rPr>
              <a:t>We’ll do it a</a:t>
            </a:r>
            <a:r>
              <a:rPr lang="en-US" smtClean="0">
                <a:solidFill>
                  <a:srgbClr val="FFCCFF"/>
                </a:solidFill>
                <a:latin typeface="Comic Sans MS" pitchFamily="66" charset="0"/>
              </a:rPr>
              <a:t>ll during a later activity</a:t>
            </a:r>
            <a:r>
              <a:rPr lang="en-US" b="1" smtClean="0">
                <a:solidFill>
                  <a:srgbClr val="FC041C"/>
                </a:solidFill>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2626"/>
                                        </p:tgtEl>
                                        <p:attrNameLst>
                                          <p:attrName>style.visibility</p:attrName>
                                        </p:attrNameLst>
                                      </p:cBhvr>
                                      <p:to>
                                        <p:strVal val="visible"/>
                                      </p:to>
                                    </p:set>
                                    <p:animEffect transition="in" filter="dissolve">
                                      <p:cBhvr>
                                        <p:cTn id="7" dur="1000"/>
                                        <p:tgtEl>
                                          <p:spTgt spid="282626"/>
                                        </p:tgtEl>
                                      </p:cBhvr>
                                    </p:animEffect>
                                  </p:childTnLst>
                                </p:cTn>
                              </p:par>
                            </p:childTnLst>
                          </p:cTn>
                        </p:par>
                        <p:par>
                          <p:cTn id="8" fill="hold" nodeType="afterGroup">
                            <p:stCondLst>
                              <p:cond delay="1000"/>
                            </p:stCondLst>
                            <p:childTnLst>
                              <p:par>
                                <p:cTn id="9" presetID="37" presetClass="entr" presetSubtype="0" fill="hold" nodeType="afterEffect">
                                  <p:stCondLst>
                                    <p:cond delay="0"/>
                                  </p:stCondLst>
                                  <p:childTnLst>
                                    <p:set>
                                      <p:cBhvr>
                                        <p:cTn id="10" dur="1" fill="hold">
                                          <p:stCondLst>
                                            <p:cond delay="0"/>
                                          </p:stCondLst>
                                        </p:cTn>
                                        <p:tgtEl>
                                          <p:spTgt spid="282627">
                                            <p:txEl>
                                              <p:pRg st="0" end="0"/>
                                            </p:txEl>
                                          </p:spTgt>
                                        </p:tgtEl>
                                        <p:attrNameLst>
                                          <p:attrName>style.visibility</p:attrName>
                                        </p:attrNameLst>
                                      </p:cBhvr>
                                      <p:to>
                                        <p:strVal val="visible"/>
                                      </p:to>
                                    </p:set>
                                    <p:animEffect transition="in" filter="fade">
                                      <p:cBhvr>
                                        <p:cTn id="11" dur="1000"/>
                                        <p:tgtEl>
                                          <p:spTgt spid="282627">
                                            <p:txEl>
                                              <p:pRg st="0" end="0"/>
                                            </p:txEl>
                                          </p:spTgt>
                                        </p:tgtEl>
                                      </p:cBhvr>
                                    </p:animEffect>
                                    <p:anim calcmode="lin" valueType="num">
                                      <p:cBhvr>
                                        <p:cTn id="12" dur="1000" fill="hold"/>
                                        <p:tgtEl>
                                          <p:spTgt spid="282627">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282627">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82627">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282627">
                                            <p:txEl>
                                              <p:pRg st="1" end="1"/>
                                            </p:txEl>
                                          </p:spTgt>
                                        </p:tgtEl>
                                        <p:attrNameLst>
                                          <p:attrName>style.visibility</p:attrName>
                                        </p:attrNameLst>
                                      </p:cBhvr>
                                      <p:to>
                                        <p:strVal val="visible"/>
                                      </p:to>
                                    </p:set>
                                    <p:animEffect transition="in" filter="fade">
                                      <p:cBhvr>
                                        <p:cTn id="17" dur="1000"/>
                                        <p:tgtEl>
                                          <p:spTgt spid="282627">
                                            <p:txEl>
                                              <p:pRg st="1" end="1"/>
                                            </p:txEl>
                                          </p:spTgt>
                                        </p:tgtEl>
                                      </p:cBhvr>
                                    </p:animEffect>
                                    <p:anim calcmode="lin" valueType="num">
                                      <p:cBhvr>
                                        <p:cTn id="18" dur="1000" fill="hold"/>
                                        <p:tgtEl>
                                          <p:spTgt spid="282627">
                                            <p:txEl>
                                              <p:pRg st="1" end="1"/>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282627">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82627">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282627">
                                            <p:txEl>
                                              <p:pRg st="3" end="3"/>
                                            </p:txEl>
                                          </p:spTgt>
                                        </p:tgtEl>
                                        <p:attrNameLst>
                                          <p:attrName>style.visibility</p:attrName>
                                        </p:attrNameLst>
                                      </p:cBhvr>
                                      <p:to>
                                        <p:strVal val="visible"/>
                                      </p:to>
                                    </p:set>
                                    <p:animEffect transition="in" filter="fade">
                                      <p:cBhvr>
                                        <p:cTn id="23" dur="1000"/>
                                        <p:tgtEl>
                                          <p:spTgt spid="282627">
                                            <p:txEl>
                                              <p:pRg st="3" end="3"/>
                                            </p:txEl>
                                          </p:spTgt>
                                        </p:tgtEl>
                                      </p:cBhvr>
                                    </p:animEffect>
                                    <p:anim calcmode="lin" valueType="num">
                                      <p:cBhvr>
                                        <p:cTn id="24" dur="1000" fill="hold"/>
                                        <p:tgtEl>
                                          <p:spTgt spid="282627">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82627">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82627">
                                            <p:txEl>
                                              <p:pRg st="3" end="3"/>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282627">
                                            <p:txEl>
                                              <p:pRg st="5" end="5"/>
                                            </p:txEl>
                                          </p:spTgt>
                                        </p:tgtEl>
                                        <p:attrNameLst>
                                          <p:attrName>style.visibility</p:attrName>
                                        </p:attrNameLst>
                                      </p:cBhvr>
                                      <p:to>
                                        <p:strVal val="visible"/>
                                      </p:to>
                                    </p:set>
                                    <p:animEffect transition="in" filter="fade">
                                      <p:cBhvr>
                                        <p:cTn id="29" dur="1000"/>
                                        <p:tgtEl>
                                          <p:spTgt spid="282627">
                                            <p:txEl>
                                              <p:pRg st="5" end="5"/>
                                            </p:txEl>
                                          </p:spTgt>
                                        </p:tgtEl>
                                      </p:cBhvr>
                                    </p:animEffect>
                                    <p:anim calcmode="lin" valueType="num">
                                      <p:cBhvr>
                                        <p:cTn id="30" dur="1000" fill="hold"/>
                                        <p:tgtEl>
                                          <p:spTgt spid="282627">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282627">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82627">
                                            <p:txEl>
                                              <p:pRg st="5" end="5"/>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282627">
                                            <p:txEl>
                                              <p:pRg st="7" end="7"/>
                                            </p:txEl>
                                          </p:spTgt>
                                        </p:tgtEl>
                                        <p:attrNameLst>
                                          <p:attrName>style.visibility</p:attrName>
                                        </p:attrNameLst>
                                      </p:cBhvr>
                                      <p:to>
                                        <p:strVal val="visible"/>
                                      </p:to>
                                    </p:set>
                                    <p:animEffect transition="in" filter="fade">
                                      <p:cBhvr>
                                        <p:cTn id="35" dur="1000"/>
                                        <p:tgtEl>
                                          <p:spTgt spid="282627">
                                            <p:txEl>
                                              <p:pRg st="7" end="7"/>
                                            </p:txEl>
                                          </p:spTgt>
                                        </p:tgtEl>
                                      </p:cBhvr>
                                    </p:animEffect>
                                    <p:anim calcmode="lin" valueType="num">
                                      <p:cBhvr>
                                        <p:cTn id="36" dur="1000" fill="hold"/>
                                        <p:tgtEl>
                                          <p:spTgt spid="282627">
                                            <p:txEl>
                                              <p:pRg st="7" end="7"/>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82627">
                                            <p:txEl>
                                              <p:pRg st="7" end="7"/>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82627">
                                            <p:txEl>
                                              <p:pRg st="7" end="7"/>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282627">
                                            <p:txEl>
                                              <p:pRg st="9" end="9"/>
                                            </p:txEl>
                                          </p:spTgt>
                                        </p:tgtEl>
                                        <p:attrNameLst>
                                          <p:attrName>style.visibility</p:attrName>
                                        </p:attrNameLst>
                                      </p:cBhvr>
                                      <p:to>
                                        <p:strVal val="visible"/>
                                      </p:to>
                                    </p:set>
                                    <p:animEffect transition="in" filter="fade">
                                      <p:cBhvr>
                                        <p:cTn id="41" dur="1000"/>
                                        <p:tgtEl>
                                          <p:spTgt spid="282627">
                                            <p:txEl>
                                              <p:pRg st="9" end="9"/>
                                            </p:txEl>
                                          </p:spTgt>
                                        </p:tgtEl>
                                      </p:cBhvr>
                                    </p:animEffect>
                                    <p:anim calcmode="lin" valueType="num">
                                      <p:cBhvr>
                                        <p:cTn id="42" dur="1000" fill="hold"/>
                                        <p:tgtEl>
                                          <p:spTgt spid="282627">
                                            <p:txEl>
                                              <p:pRg st="9" end="9"/>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282627">
                                            <p:txEl>
                                              <p:pRg st="9" end="9"/>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2627">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7581278-4E02-4725-B395-5D4DD6D69704}" type="slidenum">
              <a:rPr lang="en-US"/>
              <a:pPr>
                <a:defRPr/>
              </a:pPr>
              <a:t>27</a:t>
            </a:fld>
            <a:endParaRPr lang="en-US"/>
          </a:p>
        </p:txBody>
      </p:sp>
      <p:sp>
        <p:nvSpPr>
          <p:cNvPr id="374786" name="Rectangle 2"/>
          <p:cNvSpPr>
            <a:spLocks noGrp="1" noChangeArrowheads="1"/>
          </p:cNvSpPr>
          <p:nvPr>
            <p:ph type="title"/>
          </p:nvPr>
        </p:nvSpPr>
        <p:spPr/>
        <p:txBody>
          <a:bodyPr/>
          <a:lstStyle/>
          <a:p>
            <a:pPr eaLnBrk="1" hangingPunct="1">
              <a:defRPr/>
            </a:pPr>
            <a:r>
              <a:rPr lang="en-US" sz="3600" b="1" smtClean="0">
                <a:solidFill>
                  <a:srgbClr val="FFFF00"/>
                </a:solidFill>
              </a:rPr>
              <a:t>Teaching social skills</a:t>
            </a:r>
          </a:p>
        </p:txBody>
      </p:sp>
      <p:sp>
        <p:nvSpPr>
          <p:cNvPr id="374787" name="Rectangle 3"/>
          <p:cNvSpPr>
            <a:spLocks noGrp="1" noChangeArrowheads="1"/>
          </p:cNvSpPr>
          <p:nvPr>
            <p:ph type="body" idx="1"/>
          </p:nvPr>
        </p:nvSpPr>
        <p:spPr>
          <a:xfrm>
            <a:off x="228600" y="1905000"/>
            <a:ext cx="8915400" cy="4953000"/>
          </a:xfrm>
        </p:spPr>
        <p:txBody>
          <a:bodyPr/>
          <a:lstStyle/>
          <a:p>
            <a:pPr eaLnBrk="1" hangingPunct="1">
              <a:defRPr/>
            </a:pPr>
            <a:r>
              <a:rPr lang="en-US" b="1" smtClean="0">
                <a:solidFill>
                  <a:srgbClr val="F696E4"/>
                </a:solidFill>
              </a:rPr>
              <a:t>Video:</a:t>
            </a:r>
            <a:r>
              <a:rPr lang="en-US" smtClean="0"/>
              <a:t> Teaching social skills to a small group.</a:t>
            </a:r>
            <a:endParaRPr lang="en-US" sz="1400" smtClean="0"/>
          </a:p>
          <a:p>
            <a:pPr eaLnBrk="1" hangingPunct="1">
              <a:defRPr/>
            </a:pPr>
            <a:endParaRPr lang="en-US" sz="1400" smtClean="0"/>
          </a:p>
          <a:p>
            <a:pPr eaLnBrk="1" hangingPunct="1">
              <a:defRPr/>
            </a:pPr>
            <a:endParaRPr lang="en-US" sz="1400" smtClean="0"/>
          </a:p>
          <a:p>
            <a:pPr eaLnBrk="1" hangingPunct="1">
              <a:defRPr/>
            </a:pPr>
            <a:endParaRPr lang="en-US" sz="1400" smtClean="0"/>
          </a:p>
          <a:p>
            <a:pPr eaLnBrk="1" hangingPunct="1">
              <a:defRPr/>
            </a:pPr>
            <a:endParaRPr lang="en-US" sz="1400" smtClean="0"/>
          </a:p>
          <a:p>
            <a:pPr eaLnBrk="1" hangingPunct="1">
              <a:defRPr/>
            </a:pPr>
            <a:endParaRPr lang="en-US" sz="1400" smtClean="0"/>
          </a:p>
          <a:p>
            <a:pPr eaLnBrk="1" hangingPunct="1">
              <a:defRPr/>
            </a:pPr>
            <a:endParaRPr lang="en-US" sz="1400" smtClean="0"/>
          </a:p>
          <a:p>
            <a:pPr eaLnBrk="1" hangingPunct="1">
              <a:defRPr/>
            </a:pPr>
            <a:endParaRPr lang="en-US" sz="1400" smtClean="0"/>
          </a:p>
          <a:p>
            <a:pPr eaLnBrk="1" hangingPunct="1">
              <a:defRPr/>
            </a:pPr>
            <a:endParaRPr lang="en-US" sz="1400" smtClean="0"/>
          </a:p>
          <a:p>
            <a:pPr eaLnBrk="1" hangingPunct="1">
              <a:defRPr/>
            </a:pPr>
            <a:endParaRPr lang="en-US" sz="1400" smtClean="0"/>
          </a:p>
          <a:p>
            <a:pPr eaLnBrk="1" hangingPunct="1">
              <a:defRPr/>
            </a:pPr>
            <a:endParaRPr lang="en-US" sz="1400" smtClean="0"/>
          </a:p>
          <a:p>
            <a:pPr eaLnBrk="1" hangingPunct="1">
              <a:defRPr/>
            </a:pPr>
            <a:endParaRPr lang="en-US" sz="1400" smtClean="0"/>
          </a:p>
          <a:p>
            <a:pPr eaLnBrk="1" hangingPunct="1">
              <a:defRPr/>
            </a:pPr>
            <a:endParaRPr lang="en-US" sz="1400" smtClean="0"/>
          </a:p>
          <a:p>
            <a:pPr eaLnBrk="1" hangingPunct="1">
              <a:defRPr/>
            </a:pPr>
            <a:endParaRPr lang="en-US" sz="1400" smtClean="0"/>
          </a:p>
          <a:p>
            <a:pPr eaLnBrk="1" hangingPunct="1">
              <a:defRPr/>
            </a:pPr>
            <a:endParaRPr lang="en-US" sz="1400" smtClean="0"/>
          </a:p>
          <a:p>
            <a:pPr eaLnBrk="1" hangingPunct="1">
              <a:defRPr/>
            </a:pPr>
            <a:endParaRPr lang="en-US" sz="1400" smtClean="0"/>
          </a:p>
          <a:p>
            <a:pPr eaLnBrk="1" hangingPunct="1">
              <a:buFont typeface="Wingdings" pitchFamily="2" charset="2"/>
              <a:buNone/>
              <a:defRPr/>
            </a:pPr>
            <a:r>
              <a:rPr lang="en-US" sz="1200" smtClean="0">
                <a:solidFill>
                  <a:srgbClr val="3366FF"/>
                </a:solidFill>
              </a:rPr>
              <a:t>NEA video of man with BD kids (3</a:t>
            </a:r>
            <a:r>
              <a:rPr lang="en-US" sz="1200" baseline="30000" smtClean="0">
                <a:solidFill>
                  <a:srgbClr val="3366FF"/>
                </a:solidFill>
              </a:rPr>
              <a:t>rd</a:t>
            </a:r>
            <a:r>
              <a:rPr lang="en-US" sz="1200" smtClean="0">
                <a:solidFill>
                  <a:srgbClr val="3366FF"/>
                </a:solidFill>
              </a:rPr>
              <a:t> or 4</a:t>
            </a:r>
            <a:r>
              <a:rPr lang="en-US" sz="1200" baseline="30000" smtClean="0">
                <a:solidFill>
                  <a:srgbClr val="3366FF"/>
                </a:solidFill>
              </a:rPr>
              <a:t>th</a:t>
            </a:r>
            <a:r>
              <a:rPr lang="en-US" sz="1200" smtClean="0">
                <a:solidFill>
                  <a:srgbClr val="3366FF"/>
                </a:solidFill>
              </a:rPr>
              <a:t> sequence)</a:t>
            </a:r>
          </a:p>
          <a:p>
            <a:pPr eaLnBrk="1" hangingPunct="1">
              <a:defRPr/>
            </a:pPr>
            <a:endParaRPr lang="en-US" sz="1200" smtClean="0">
              <a:solidFill>
                <a:srgbClr val="33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4786"/>
                                        </p:tgtEl>
                                        <p:attrNameLst>
                                          <p:attrName>style.visibility</p:attrName>
                                        </p:attrNameLst>
                                      </p:cBhvr>
                                      <p:to>
                                        <p:strVal val="visible"/>
                                      </p:to>
                                    </p:set>
                                    <p:animEffect transition="in" filter="dissolve">
                                      <p:cBhvr>
                                        <p:cTn id="7" dur="1000"/>
                                        <p:tgtEl>
                                          <p:spTgt spid="374786"/>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74787">
                                            <p:txEl>
                                              <p:pRg st="0" end="0"/>
                                            </p:txEl>
                                          </p:spTgt>
                                        </p:tgtEl>
                                        <p:attrNameLst>
                                          <p:attrName>style.visibility</p:attrName>
                                        </p:attrNameLst>
                                      </p:cBhvr>
                                      <p:to>
                                        <p:strVal val="visible"/>
                                      </p:to>
                                    </p:set>
                                    <p:animEffect transition="in" filter="fade">
                                      <p:cBhvr>
                                        <p:cTn id="11" dur="2000"/>
                                        <p:tgtEl>
                                          <p:spTgt spid="374787">
                                            <p:txEl>
                                              <p:pRg st="0" end="0"/>
                                            </p:txEl>
                                          </p:spTgt>
                                        </p:tgtEl>
                                      </p:cBhvr>
                                    </p:animEffect>
                                  </p:childTnLst>
                                </p:cTn>
                              </p:par>
                            </p:childTnLst>
                          </p:cTn>
                        </p:par>
                        <p:par>
                          <p:cTn id="12" fill="hold" nodeType="afterGroup">
                            <p:stCondLst>
                              <p:cond delay="3000"/>
                            </p:stCondLst>
                            <p:childTnLst>
                              <p:par>
                                <p:cTn id="13" presetID="10" presetClass="entr" presetSubtype="0" fill="hold" nodeType="afterEffect">
                                  <p:stCondLst>
                                    <p:cond delay="0"/>
                                  </p:stCondLst>
                                  <p:childTnLst>
                                    <p:set>
                                      <p:cBhvr>
                                        <p:cTn id="14" dur="1" fill="hold">
                                          <p:stCondLst>
                                            <p:cond delay="0"/>
                                          </p:stCondLst>
                                        </p:cTn>
                                        <p:tgtEl>
                                          <p:spTgt spid="374787">
                                            <p:txEl>
                                              <p:pRg st="16" end="16"/>
                                            </p:txEl>
                                          </p:spTgt>
                                        </p:tgtEl>
                                        <p:attrNameLst>
                                          <p:attrName>style.visibility</p:attrName>
                                        </p:attrNameLst>
                                      </p:cBhvr>
                                      <p:to>
                                        <p:strVal val="visible"/>
                                      </p:to>
                                    </p:set>
                                    <p:animEffect transition="in" filter="fade">
                                      <p:cBhvr>
                                        <p:cTn id="15" dur="2000"/>
                                        <p:tgtEl>
                                          <p:spTgt spid="37478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4ED1BD54-963E-4BFA-B5CF-0BD4C5EE866A}" type="slidenum">
              <a:rPr lang="en-US"/>
              <a:pPr>
                <a:defRPr/>
              </a:pPr>
              <a:t>28</a:t>
            </a:fld>
            <a:endParaRPr lang="en-US"/>
          </a:p>
        </p:txBody>
      </p:sp>
      <p:sp>
        <p:nvSpPr>
          <p:cNvPr id="293890" name="Rectangle 2"/>
          <p:cNvSpPr>
            <a:spLocks noGrp="1" noChangeArrowheads="1"/>
          </p:cNvSpPr>
          <p:nvPr>
            <p:ph type="title"/>
          </p:nvPr>
        </p:nvSpPr>
        <p:spPr>
          <a:xfrm>
            <a:off x="457200" y="152400"/>
            <a:ext cx="8229600" cy="533400"/>
          </a:xfrm>
        </p:spPr>
        <p:txBody>
          <a:bodyPr/>
          <a:lstStyle/>
          <a:p>
            <a:pPr eaLnBrk="1" hangingPunct="1">
              <a:defRPr/>
            </a:pPr>
            <a:r>
              <a:rPr lang="en-US" sz="3600" b="1" smtClean="0">
                <a:solidFill>
                  <a:srgbClr val="FFFF00"/>
                </a:solidFill>
              </a:rPr>
              <a:t>Jerry-Riggs  &amp;  MacGyvers   </a:t>
            </a:r>
            <a:r>
              <a:rPr lang="en-US" sz="3600" b="1" smtClean="0">
                <a:solidFill>
                  <a:srgbClr val="F696E4"/>
                </a:solidFill>
              </a:rPr>
              <a:t>^</a:t>
            </a:r>
          </a:p>
        </p:txBody>
      </p:sp>
      <p:sp>
        <p:nvSpPr>
          <p:cNvPr id="293891" name="Rectangle 3"/>
          <p:cNvSpPr>
            <a:spLocks noGrp="1" noChangeArrowheads="1"/>
          </p:cNvSpPr>
          <p:nvPr>
            <p:ph type="body" sz="half" idx="1"/>
          </p:nvPr>
        </p:nvSpPr>
        <p:spPr>
          <a:xfrm>
            <a:off x="0" y="609600"/>
            <a:ext cx="9144000" cy="6248400"/>
          </a:xfrm>
        </p:spPr>
        <p:txBody>
          <a:bodyPr/>
          <a:lstStyle/>
          <a:p>
            <a:pPr eaLnBrk="1" hangingPunct="1">
              <a:lnSpc>
                <a:spcPct val="90000"/>
              </a:lnSpc>
              <a:defRPr/>
            </a:pPr>
            <a:r>
              <a:rPr lang="en-US" sz="2800" smtClean="0"/>
              <a:t>Follow the suggested guidelines as best you can, modifying and improvising as necessary</a:t>
            </a:r>
            <a:r>
              <a:rPr lang="en-US" sz="2800" smtClean="0">
                <a:solidFill>
                  <a:srgbClr val="FC041C"/>
                </a:solidFill>
              </a:rPr>
              <a:t>.</a:t>
            </a:r>
          </a:p>
          <a:p>
            <a:pPr eaLnBrk="1" hangingPunct="1">
              <a:lnSpc>
                <a:spcPct val="90000"/>
              </a:lnSpc>
              <a:defRPr/>
            </a:pPr>
            <a:r>
              <a:rPr lang="en-US" sz="2800" smtClean="0"/>
              <a:t>Create groups of 1-5 students with similar skill needs</a:t>
            </a:r>
          </a:p>
          <a:p>
            <a:pPr eaLnBrk="1" hangingPunct="1">
              <a:lnSpc>
                <a:spcPct val="90000"/>
              </a:lnSpc>
              <a:defRPr/>
            </a:pPr>
            <a:r>
              <a:rPr lang="en-US" sz="2800" smtClean="0"/>
              <a:t>Choose easy-to-master skills 1</a:t>
            </a:r>
            <a:r>
              <a:rPr lang="en-US" sz="2800" baseline="30000" smtClean="0"/>
              <a:t>st</a:t>
            </a:r>
            <a:endParaRPr lang="en-US" sz="2800" smtClean="0"/>
          </a:p>
          <a:p>
            <a:pPr eaLnBrk="1" hangingPunct="1">
              <a:lnSpc>
                <a:spcPct val="90000"/>
              </a:lnSpc>
              <a:defRPr/>
            </a:pPr>
            <a:r>
              <a:rPr lang="en-US" sz="2800" smtClean="0"/>
              <a:t>Set up rules &amp; procedures</a:t>
            </a:r>
            <a:endParaRPr lang="en-US" sz="2800" smtClean="0">
              <a:solidFill>
                <a:schemeClr val="hlink"/>
              </a:solidFill>
            </a:endParaRPr>
          </a:p>
          <a:p>
            <a:pPr eaLnBrk="1" hangingPunct="1">
              <a:lnSpc>
                <a:spcPct val="90000"/>
              </a:lnSpc>
              <a:defRPr/>
            </a:pPr>
            <a:r>
              <a:rPr lang="en-US" sz="2800" smtClean="0"/>
              <a:t>Collect data</a:t>
            </a:r>
            <a:endParaRPr lang="en-US" sz="2800" smtClean="0">
              <a:solidFill>
                <a:schemeClr val="hlink"/>
              </a:solidFill>
            </a:endParaRPr>
          </a:p>
          <a:p>
            <a:pPr eaLnBrk="1" hangingPunct="1">
              <a:lnSpc>
                <a:spcPct val="90000"/>
              </a:lnSpc>
              <a:defRPr/>
            </a:pPr>
            <a:r>
              <a:rPr lang="en-US" sz="2800" smtClean="0"/>
              <a:t>Teach to high-status kids 1st</a:t>
            </a:r>
            <a:endParaRPr lang="en-US" sz="2800" smtClean="0">
              <a:solidFill>
                <a:schemeClr val="hlink"/>
              </a:solidFill>
            </a:endParaRPr>
          </a:p>
          <a:p>
            <a:pPr eaLnBrk="1" hangingPunct="1">
              <a:lnSpc>
                <a:spcPct val="90000"/>
              </a:lnSpc>
              <a:defRPr/>
            </a:pPr>
            <a:r>
              <a:rPr lang="en-US" sz="2800" smtClean="0"/>
              <a:t>Conduct sessions early in the morning</a:t>
            </a:r>
            <a:endParaRPr lang="en-US" sz="2800" smtClean="0">
              <a:solidFill>
                <a:schemeClr val="hlink"/>
              </a:solidFill>
            </a:endParaRPr>
          </a:p>
          <a:p>
            <a:pPr eaLnBrk="1" hangingPunct="1">
              <a:lnSpc>
                <a:spcPct val="90000"/>
              </a:lnSpc>
              <a:defRPr/>
            </a:pPr>
            <a:r>
              <a:rPr lang="en-US" sz="2800" smtClean="0"/>
              <a:t>Make the lessons fun</a:t>
            </a:r>
            <a:endParaRPr lang="en-US" sz="2800" smtClean="0">
              <a:solidFill>
                <a:schemeClr val="hlink"/>
              </a:solidFill>
            </a:endParaRPr>
          </a:p>
          <a:p>
            <a:pPr eaLnBrk="1" hangingPunct="1">
              <a:lnSpc>
                <a:spcPct val="90000"/>
              </a:lnSpc>
              <a:defRPr/>
            </a:pPr>
            <a:r>
              <a:rPr lang="en-US" sz="2800" smtClean="0"/>
              <a:t>Make lessons pertinent to their lives</a:t>
            </a:r>
          </a:p>
          <a:p>
            <a:pPr lvl="1" eaLnBrk="1" hangingPunct="1">
              <a:lnSpc>
                <a:spcPct val="90000"/>
              </a:lnSpc>
              <a:defRPr/>
            </a:pPr>
            <a:r>
              <a:rPr lang="en-US" smtClean="0"/>
              <a:t>How would you modify any of the following recommended skills to be more applicable to the lives of certain youngsters</a:t>
            </a:r>
            <a:r>
              <a:rPr lang="en-US" smtClean="0">
                <a:solidFill>
                  <a:srgbClr val="FC041C"/>
                </a:solidFill>
              </a:rPr>
              <a:t>?</a:t>
            </a:r>
            <a:r>
              <a:rPr lang="en-US" smtClean="0">
                <a:solidFill>
                  <a:srgbClr val="66FF66"/>
                </a:solidFill>
              </a:rPr>
              <a:t> </a:t>
            </a:r>
            <a:r>
              <a:rPr lang="en-US" sz="1800" smtClean="0">
                <a:solidFill>
                  <a:schemeClr val="hlink"/>
                </a:solidFill>
              </a:rPr>
              <a:t>(Next slide)</a:t>
            </a:r>
          </a:p>
        </p:txBody>
      </p:sp>
      <p:pic>
        <p:nvPicPr>
          <p:cNvPr id="293892"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37300" y="1905000"/>
            <a:ext cx="2806700" cy="32766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3890"/>
                                        </p:tgtEl>
                                        <p:attrNameLst>
                                          <p:attrName>style.visibility</p:attrName>
                                        </p:attrNameLst>
                                      </p:cBhvr>
                                      <p:to>
                                        <p:strVal val="visible"/>
                                      </p:to>
                                    </p:set>
                                    <p:animEffect transition="in" filter="dissolve">
                                      <p:cBhvr>
                                        <p:cTn id="7" dur="1000"/>
                                        <p:tgtEl>
                                          <p:spTgt spid="293890"/>
                                        </p:tgtEl>
                                      </p:cBhvr>
                                    </p:animEffect>
                                  </p:childTnLst>
                                </p:cTn>
                              </p:par>
                              <p:par>
                                <p:cTn id="8" presetID="55" presetClass="entr" presetSubtype="0" fill="hold" nodeType="withEffect">
                                  <p:stCondLst>
                                    <p:cond delay="0"/>
                                  </p:stCondLst>
                                  <p:childTnLst>
                                    <p:set>
                                      <p:cBhvr>
                                        <p:cTn id="9" dur="1" fill="hold">
                                          <p:stCondLst>
                                            <p:cond delay="0"/>
                                          </p:stCondLst>
                                        </p:cTn>
                                        <p:tgtEl>
                                          <p:spTgt spid="293892"/>
                                        </p:tgtEl>
                                        <p:attrNameLst>
                                          <p:attrName>style.visibility</p:attrName>
                                        </p:attrNameLst>
                                      </p:cBhvr>
                                      <p:to>
                                        <p:strVal val="visible"/>
                                      </p:to>
                                    </p:set>
                                    <p:anim calcmode="lin" valueType="num">
                                      <p:cBhvr>
                                        <p:cTn id="10" dur="1000" fill="hold"/>
                                        <p:tgtEl>
                                          <p:spTgt spid="293892"/>
                                        </p:tgtEl>
                                        <p:attrNameLst>
                                          <p:attrName>ppt_w</p:attrName>
                                        </p:attrNameLst>
                                      </p:cBhvr>
                                      <p:tavLst>
                                        <p:tav tm="0">
                                          <p:val>
                                            <p:strVal val="#ppt_w*0.70"/>
                                          </p:val>
                                        </p:tav>
                                        <p:tav tm="100000">
                                          <p:val>
                                            <p:strVal val="#ppt_w"/>
                                          </p:val>
                                        </p:tav>
                                      </p:tavLst>
                                    </p:anim>
                                    <p:anim calcmode="lin" valueType="num">
                                      <p:cBhvr>
                                        <p:cTn id="11" dur="1000" fill="hold"/>
                                        <p:tgtEl>
                                          <p:spTgt spid="293892"/>
                                        </p:tgtEl>
                                        <p:attrNameLst>
                                          <p:attrName>ppt_h</p:attrName>
                                        </p:attrNameLst>
                                      </p:cBhvr>
                                      <p:tavLst>
                                        <p:tav tm="0">
                                          <p:val>
                                            <p:strVal val="#ppt_h"/>
                                          </p:val>
                                        </p:tav>
                                        <p:tav tm="100000">
                                          <p:val>
                                            <p:strVal val="#ppt_h"/>
                                          </p:val>
                                        </p:tav>
                                      </p:tavLst>
                                    </p:anim>
                                    <p:animEffect transition="in" filter="fade">
                                      <p:cBhvr>
                                        <p:cTn id="12" dur="1000"/>
                                        <p:tgtEl>
                                          <p:spTgt spid="293892"/>
                                        </p:tgtEl>
                                      </p:cBhvr>
                                    </p:animEffect>
                                  </p:childTnLst>
                                </p:cTn>
                              </p:par>
                            </p:childTnLst>
                          </p:cTn>
                        </p:par>
                        <p:par>
                          <p:cTn id="13" fill="hold" nodeType="afterGroup">
                            <p:stCondLst>
                              <p:cond delay="1000"/>
                            </p:stCondLst>
                            <p:childTnLst>
                              <p:par>
                                <p:cTn id="14" presetID="10" presetClass="entr" presetSubtype="0" fill="hold" nodeType="afterEffect">
                                  <p:stCondLst>
                                    <p:cond delay="1000"/>
                                  </p:stCondLst>
                                  <p:childTnLst>
                                    <p:set>
                                      <p:cBhvr>
                                        <p:cTn id="15" dur="1" fill="hold">
                                          <p:stCondLst>
                                            <p:cond delay="0"/>
                                          </p:stCondLst>
                                        </p:cTn>
                                        <p:tgtEl>
                                          <p:spTgt spid="293891">
                                            <p:txEl>
                                              <p:pRg st="0" end="0"/>
                                            </p:txEl>
                                          </p:spTgt>
                                        </p:tgtEl>
                                        <p:attrNameLst>
                                          <p:attrName>style.visibility</p:attrName>
                                        </p:attrNameLst>
                                      </p:cBhvr>
                                      <p:to>
                                        <p:strVal val="visible"/>
                                      </p:to>
                                    </p:set>
                                    <p:animEffect transition="in" filter="fade">
                                      <p:cBhvr>
                                        <p:cTn id="16" dur="1000"/>
                                        <p:tgtEl>
                                          <p:spTgt spid="29389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nodeType="clickEffect">
                                  <p:stCondLst>
                                    <p:cond delay="0"/>
                                  </p:stCondLst>
                                  <p:childTnLst>
                                    <p:set>
                                      <p:cBhvr>
                                        <p:cTn id="20" dur="1" fill="hold">
                                          <p:stCondLst>
                                            <p:cond delay="0"/>
                                          </p:stCondLst>
                                        </p:cTn>
                                        <p:tgtEl>
                                          <p:spTgt spid="293891">
                                            <p:txEl>
                                              <p:pRg st="1" end="1"/>
                                            </p:txEl>
                                          </p:spTgt>
                                        </p:tgtEl>
                                        <p:attrNameLst>
                                          <p:attrName>style.visibility</p:attrName>
                                        </p:attrNameLst>
                                      </p:cBhvr>
                                      <p:to>
                                        <p:strVal val="visible"/>
                                      </p:to>
                                    </p:set>
                                    <p:animEffect transition="in" filter="wipe(down)">
                                      <p:cBhvr>
                                        <p:cTn id="21" dur="580">
                                          <p:stCondLst>
                                            <p:cond delay="0"/>
                                          </p:stCondLst>
                                        </p:cTn>
                                        <p:tgtEl>
                                          <p:spTgt spid="293891">
                                            <p:txEl>
                                              <p:pRg st="1" end="1"/>
                                            </p:txEl>
                                          </p:spTgt>
                                        </p:tgtEl>
                                      </p:cBhvr>
                                    </p:animEffect>
                                    <p:anim calcmode="lin" valueType="num">
                                      <p:cBhvr>
                                        <p:cTn id="22" dur="1822" tmFilter="0,0; 0.14,0.36; 0.43,0.73; 0.71,0.91; 1.0,1.0">
                                          <p:stCondLst>
                                            <p:cond delay="0"/>
                                          </p:stCondLst>
                                        </p:cTn>
                                        <p:tgtEl>
                                          <p:spTgt spid="293891">
                                            <p:txEl>
                                              <p:pRg st="1" end="1"/>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93891">
                                            <p:txEl>
                                              <p:pRg st="1" end="1"/>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93891">
                                            <p:txEl>
                                              <p:pRg st="1" end="1"/>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93891">
                                            <p:txEl>
                                              <p:pRg st="1" end="1"/>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93891">
                                            <p:txEl>
                                              <p:pRg st="1" end="1"/>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293891">
                                            <p:txEl>
                                              <p:pRg st="1" end="1"/>
                                            </p:txEl>
                                          </p:spTgt>
                                        </p:tgtEl>
                                      </p:cBhvr>
                                      <p:to x="100000" y="60000"/>
                                    </p:animScale>
                                    <p:animScale>
                                      <p:cBhvr>
                                        <p:cTn id="28" dur="166" decel="50000">
                                          <p:stCondLst>
                                            <p:cond delay="676"/>
                                          </p:stCondLst>
                                        </p:cTn>
                                        <p:tgtEl>
                                          <p:spTgt spid="293891">
                                            <p:txEl>
                                              <p:pRg st="1" end="1"/>
                                            </p:txEl>
                                          </p:spTgt>
                                        </p:tgtEl>
                                      </p:cBhvr>
                                      <p:to x="100000" y="100000"/>
                                    </p:animScale>
                                    <p:animScale>
                                      <p:cBhvr>
                                        <p:cTn id="29" dur="26">
                                          <p:stCondLst>
                                            <p:cond delay="1312"/>
                                          </p:stCondLst>
                                        </p:cTn>
                                        <p:tgtEl>
                                          <p:spTgt spid="293891">
                                            <p:txEl>
                                              <p:pRg st="1" end="1"/>
                                            </p:txEl>
                                          </p:spTgt>
                                        </p:tgtEl>
                                      </p:cBhvr>
                                      <p:to x="100000" y="80000"/>
                                    </p:animScale>
                                    <p:animScale>
                                      <p:cBhvr>
                                        <p:cTn id="30" dur="166" decel="50000">
                                          <p:stCondLst>
                                            <p:cond delay="1338"/>
                                          </p:stCondLst>
                                        </p:cTn>
                                        <p:tgtEl>
                                          <p:spTgt spid="293891">
                                            <p:txEl>
                                              <p:pRg st="1" end="1"/>
                                            </p:txEl>
                                          </p:spTgt>
                                        </p:tgtEl>
                                      </p:cBhvr>
                                      <p:to x="100000" y="100000"/>
                                    </p:animScale>
                                    <p:animScale>
                                      <p:cBhvr>
                                        <p:cTn id="31" dur="26">
                                          <p:stCondLst>
                                            <p:cond delay="1642"/>
                                          </p:stCondLst>
                                        </p:cTn>
                                        <p:tgtEl>
                                          <p:spTgt spid="293891">
                                            <p:txEl>
                                              <p:pRg st="1" end="1"/>
                                            </p:txEl>
                                          </p:spTgt>
                                        </p:tgtEl>
                                      </p:cBhvr>
                                      <p:to x="100000" y="90000"/>
                                    </p:animScale>
                                    <p:animScale>
                                      <p:cBhvr>
                                        <p:cTn id="32" dur="166" decel="50000">
                                          <p:stCondLst>
                                            <p:cond delay="1668"/>
                                          </p:stCondLst>
                                        </p:cTn>
                                        <p:tgtEl>
                                          <p:spTgt spid="293891">
                                            <p:txEl>
                                              <p:pRg st="1" end="1"/>
                                            </p:txEl>
                                          </p:spTgt>
                                        </p:tgtEl>
                                      </p:cBhvr>
                                      <p:to x="100000" y="100000"/>
                                    </p:animScale>
                                    <p:animScale>
                                      <p:cBhvr>
                                        <p:cTn id="33" dur="26">
                                          <p:stCondLst>
                                            <p:cond delay="1808"/>
                                          </p:stCondLst>
                                        </p:cTn>
                                        <p:tgtEl>
                                          <p:spTgt spid="293891">
                                            <p:txEl>
                                              <p:pRg st="1" end="1"/>
                                            </p:txEl>
                                          </p:spTgt>
                                        </p:tgtEl>
                                      </p:cBhvr>
                                      <p:to x="100000" y="95000"/>
                                    </p:animScale>
                                    <p:animScale>
                                      <p:cBhvr>
                                        <p:cTn id="34" dur="166" decel="50000">
                                          <p:stCondLst>
                                            <p:cond delay="1834"/>
                                          </p:stCondLst>
                                        </p:cTn>
                                        <p:tgtEl>
                                          <p:spTgt spid="293891">
                                            <p:txEl>
                                              <p:pRg st="1" end="1"/>
                                            </p:txEl>
                                          </p:spTgt>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293891">
                                            <p:txEl>
                                              <p:pRg st="2" end="2"/>
                                            </p:txEl>
                                          </p:spTgt>
                                        </p:tgtEl>
                                        <p:attrNameLst>
                                          <p:attrName>style.visibility</p:attrName>
                                        </p:attrNameLst>
                                      </p:cBhvr>
                                      <p:to>
                                        <p:strVal val="visible"/>
                                      </p:to>
                                    </p:set>
                                    <p:animEffect transition="in" filter="wipe(down)">
                                      <p:cBhvr>
                                        <p:cTn id="37" dur="580">
                                          <p:stCondLst>
                                            <p:cond delay="0"/>
                                          </p:stCondLst>
                                        </p:cTn>
                                        <p:tgtEl>
                                          <p:spTgt spid="293891">
                                            <p:txEl>
                                              <p:pRg st="2" end="2"/>
                                            </p:txEl>
                                          </p:spTgt>
                                        </p:tgtEl>
                                      </p:cBhvr>
                                    </p:animEffect>
                                    <p:anim calcmode="lin" valueType="num">
                                      <p:cBhvr>
                                        <p:cTn id="38" dur="1822" tmFilter="0,0; 0.14,0.36; 0.43,0.73; 0.71,0.91; 1.0,1.0">
                                          <p:stCondLst>
                                            <p:cond delay="0"/>
                                          </p:stCondLst>
                                        </p:cTn>
                                        <p:tgtEl>
                                          <p:spTgt spid="293891">
                                            <p:txEl>
                                              <p:pRg st="2" end="2"/>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93891">
                                            <p:txEl>
                                              <p:pRg st="2" end="2"/>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93891">
                                            <p:txEl>
                                              <p:pRg st="2" end="2"/>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93891">
                                            <p:txEl>
                                              <p:pRg st="2" end="2"/>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93891">
                                            <p:txEl>
                                              <p:pRg st="2" end="2"/>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293891">
                                            <p:txEl>
                                              <p:pRg st="2" end="2"/>
                                            </p:txEl>
                                          </p:spTgt>
                                        </p:tgtEl>
                                      </p:cBhvr>
                                      <p:to x="100000" y="60000"/>
                                    </p:animScale>
                                    <p:animScale>
                                      <p:cBhvr>
                                        <p:cTn id="44" dur="166" decel="50000">
                                          <p:stCondLst>
                                            <p:cond delay="676"/>
                                          </p:stCondLst>
                                        </p:cTn>
                                        <p:tgtEl>
                                          <p:spTgt spid="293891">
                                            <p:txEl>
                                              <p:pRg st="2" end="2"/>
                                            </p:txEl>
                                          </p:spTgt>
                                        </p:tgtEl>
                                      </p:cBhvr>
                                      <p:to x="100000" y="100000"/>
                                    </p:animScale>
                                    <p:animScale>
                                      <p:cBhvr>
                                        <p:cTn id="45" dur="26">
                                          <p:stCondLst>
                                            <p:cond delay="1312"/>
                                          </p:stCondLst>
                                        </p:cTn>
                                        <p:tgtEl>
                                          <p:spTgt spid="293891">
                                            <p:txEl>
                                              <p:pRg st="2" end="2"/>
                                            </p:txEl>
                                          </p:spTgt>
                                        </p:tgtEl>
                                      </p:cBhvr>
                                      <p:to x="100000" y="80000"/>
                                    </p:animScale>
                                    <p:animScale>
                                      <p:cBhvr>
                                        <p:cTn id="46" dur="166" decel="50000">
                                          <p:stCondLst>
                                            <p:cond delay="1338"/>
                                          </p:stCondLst>
                                        </p:cTn>
                                        <p:tgtEl>
                                          <p:spTgt spid="293891">
                                            <p:txEl>
                                              <p:pRg st="2" end="2"/>
                                            </p:txEl>
                                          </p:spTgt>
                                        </p:tgtEl>
                                      </p:cBhvr>
                                      <p:to x="100000" y="100000"/>
                                    </p:animScale>
                                    <p:animScale>
                                      <p:cBhvr>
                                        <p:cTn id="47" dur="26">
                                          <p:stCondLst>
                                            <p:cond delay="1642"/>
                                          </p:stCondLst>
                                        </p:cTn>
                                        <p:tgtEl>
                                          <p:spTgt spid="293891">
                                            <p:txEl>
                                              <p:pRg st="2" end="2"/>
                                            </p:txEl>
                                          </p:spTgt>
                                        </p:tgtEl>
                                      </p:cBhvr>
                                      <p:to x="100000" y="90000"/>
                                    </p:animScale>
                                    <p:animScale>
                                      <p:cBhvr>
                                        <p:cTn id="48" dur="166" decel="50000">
                                          <p:stCondLst>
                                            <p:cond delay="1668"/>
                                          </p:stCondLst>
                                        </p:cTn>
                                        <p:tgtEl>
                                          <p:spTgt spid="293891">
                                            <p:txEl>
                                              <p:pRg st="2" end="2"/>
                                            </p:txEl>
                                          </p:spTgt>
                                        </p:tgtEl>
                                      </p:cBhvr>
                                      <p:to x="100000" y="100000"/>
                                    </p:animScale>
                                    <p:animScale>
                                      <p:cBhvr>
                                        <p:cTn id="49" dur="26">
                                          <p:stCondLst>
                                            <p:cond delay="1808"/>
                                          </p:stCondLst>
                                        </p:cTn>
                                        <p:tgtEl>
                                          <p:spTgt spid="293891">
                                            <p:txEl>
                                              <p:pRg st="2" end="2"/>
                                            </p:txEl>
                                          </p:spTgt>
                                        </p:tgtEl>
                                      </p:cBhvr>
                                      <p:to x="100000" y="95000"/>
                                    </p:animScale>
                                    <p:animScale>
                                      <p:cBhvr>
                                        <p:cTn id="50" dur="166" decel="50000">
                                          <p:stCondLst>
                                            <p:cond delay="1834"/>
                                          </p:stCondLst>
                                        </p:cTn>
                                        <p:tgtEl>
                                          <p:spTgt spid="293891">
                                            <p:txEl>
                                              <p:pRg st="2" end="2"/>
                                            </p:txEl>
                                          </p:spTgt>
                                        </p:tgtEl>
                                      </p:cBhvr>
                                      <p:to x="100000" y="100000"/>
                                    </p:animScale>
                                  </p:childTnLst>
                                </p:cTn>
                              </p:par>
                              <p:par>
                                <p:cTn id="51" presetID="26" presetClass="entr" presetSubtype="0" fill="hold" nodeType="withEffect">
                                  <p:stCondLst>
                                    <p:cond delay="0"/>
                                  </p:stCondLst>
                                  <p:childTnLst>
                                    <p:set>
                                      <p:cBhvr>
                                        <p:cTn id="52" dur="1" fill="hold">
                                          <p:stCondLst>
                                            <p:cond delay="0"/>
                                          </p:stCondLst>
                                        </p:cTn>
                                        <p:tgtEl>
                                          <p:spTgt spid="293891">
                                            <p:txEl>
                                              <p:pRg st="3" end="3"/>
                                            </p:txEl>
                                          </p:spTgt>
                                        </p:tgtEl>
                                        <p:attrNameLst>
                                          <p:attrName>style.visibility</p:attrName>
                                        </p:attrNameLst>
                                      </p:cBhvr>
                                      <p:to>
                                        <p:strVal val="visible"/>
                                      </p:to>
                                    </p:set>
                                    <p:animEffect transition="in" filter="wipe(down)">
                                      <p:cBhvr>
                                        <p:cTn id="53" dur="580">
                                          <p:stCondLst>
                                            <p:cond delay="0"/>
                                          </p:stCondLst>
                                        </p:cTn>
                                        <p:tgtEl>
                                          <p:spTgt spid="293891">
                                            <p:txEl>
                                              <p:pRg st="3" end="3"/>
                                            </p:txEl>
                                          </p:spTgt>
                                        </p:tgtEl>
                                      </p:cBhvr>
                                    </p:animEffect>
                                    <p:anim calcmode="lin" valueType="num">
                                      <p:cBhvr>
                                        <p:cTn id="54" dur="1822" tmFilter="0,0; 0.14,0.36; 0.43,0.73; 0.71,0.91; 1.0,1.0">
                                          <p:stCondLst>
                                            <p:cond delay="0"/>
                                          </p:stCondLst>
                                        </p:cTn>
                                        <p:tgtEl>
                                          <p:spTgt spid="293891">
                                            <p:txEl>
                                              <p:pRg st="3" end="3"/>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93891">
                                            <p:txEl>
                                              <p:pRg st="3" end="3"/>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93891">
                                            <p:txEl>
                                              <p:pRg st="3" end="3"/>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93891">
                                            <p:txEl>
                                              <p:pRg st="3" end="3"/>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93891">
                                            <p:txEl>
                                              <p:pRg st="3" end="3"/>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293891">
                                            <p:txEl>
                                              <p:pRg st="3" end="3"/>
                                            </p:txEl>
                                          </p:spTgt>
                                        </p:tgtEl>
                                      </p:cBhvr>
                                      <p:to x="100000" y="60000"/>
                                    </p:animScale>
                                    <p:animScale>
                                      <p:cBhvr>
                                        <p:cTn id="60" dur="166" decel="50000">
                                          <p:stCondLst>
                                            <p:cond delay="676"/>
                                          </p:stCondLst>
                                        </p:cTn>
                                        <p:tgtEl>
                                          <p:spTgt spid="293891">
                                            <p:txEl>
                                              <p:pRg st="3" end="3"/>
                                            </p:txEl>
                                          </p:spTgt>
                                        </p:tgtEl>
                                      </p:cBhvr>
                                      <p:to x="100000" y="100000"/>
                                    </p:animScale>
                                    <p:animScale>
                                      <p:cBhvr>
                                        <p:cTn id="61" dur="26">
                                          <p:stCondLst>
                                            <p:cond delay="1312"/>
                                          </p:stCondLst>
                                        </p:cTn>
                                        <p:tgtEl>
                                          <p:spTgt spid="293891">
                                            <p:txEl>
                                              <p:pRg st="3" end="3"/>
                                            </p:txEl>
                                          </p:spTgt>
                                        </p:tgtEl>
                                      </p:cBhvr>
                                      <p:to x="100000" y="80000"/>
                                    </p:animScale>
                                    <p:animScale>
                                      <p:cBhvr>
                                        <p:cTn id="62" dur="166" decel="50000">
                                          <p:stCondLst>
                                            <p:cond delay="1338"/>
                                          </p:stCondLst>
                                        </p:cTn>
                                        <p:tgtEl>
                                          <p:spTgt spid="293891">
                                            <p:txEl>
                                              <p:pRg st="3" end="3"/>
                                            </p:txEl>
                                          </p:spTgt>
                                        </p:tgtEl>
                                      </p:cBhvr>
                                      <p:to x="100000" y="100000"/>
                                    </p:animScale>
                                    <p:animScale>
                                      <p:cBhvr>
                                        <p:cTn id="63" dur="26">
                                          <p:stCondLst>
                                            <p:cond delay="1642"/>
                                          </p:stCondLst>
                                        </p:cTn>
                                        <p:tgtEl>
                                          <p:spTgt spid="293891">
                                            <p:txEl>
                                              <p:pRg st="3" end="3"/>
                                            </p:txEl>
                                          </p:spTgt>
                                        </p:tgtEl>
                                      </p:cBhvr>
                                      <p:to x="100000" y="90000"/>
                                    </p:animScale>
                                    <p:animScale>
                                      <p:cBhvr>
                                        <p:cTn id="64" dur="166" decel="50000">
                                          <p:stCondLst>
                                            <p:cond delay="1668"/>
                                          </p:stCondLst>
                                        </p:cTn>
                                        <p:tgtEl>
                                          <p:spTgt spid="293891">
                                            <p:txEl>
                                              <p:pRg st="3" end="3"/>
                                            </p:txEl>
                                          </p:spTgt>
                                        </p:tgtEl>
                                      </p:cBhvr>
                                      <p:to x="100000" y="100000"/>
                                    </p:animScale>
                                    <p:animScale>
                                      <p:cBhvr>
                                        <p:cTn id="65" dur="26">
                                          <p:stCondLst>
                                            <p:cond delay="1808"/>
                                          </p:stCondLst>
                                        </p:cTn>
                                        <p:tgtEl>
                                          <p:spTgt spid="293891">
                                            <p:txEl>
                                              <p:pRg st="3" end="3"/>
                                            </p:txEl>
                                          </p:spTgt>
                                        </p:tgtEl>
                                      </p:cBhvr>
                                      <p:to x="100000" y="95000"/>
                                    </p:animScale>
                                    <p:animScale>
                                      <p:cBhvr>
                                        <p:cTn id="66" dur="166" decel="50000">
                                          <p:stCondLst>
                                            <p:cond delay="1834"/>
                                          </p:stCondLst>
                                        </p:cTn>
                                        <p:tgtEl>
                                          <p:spTgt spid="293891">
                                            <p:txEl>
                                              <p:pRg st="3" end="3"/>
                                            </p:txEl>
                                          </p:spTgt>
                                        </p:tgtEl>
                                      </p:cBhvr>
                                      <p:to x="100000" y="100000"/>
                                    </p:animScale>
                                  </p:childTnLst>
                                </p:cTn>
                              </p:par>
                              <p:par>
                                <p:cTn id="67" presetID="26" presetClass="entr" presetSubtype="0" fill="hold" nodeType="withEffect">
                                  <p:stCondLst>
                                    <p:cond delay="0"/>
                                  </p:stCondLst>
                                  <p:childTnLst>
                                    <p:set>
                                      <p:cBhvr>
                                        <p:cTn id="68" dur="1" fill="hold">
                                          <p:stCondLst>
                                            <p:cond delay="0"/>
                                          </p:stCondLst>
                                        </p:cTn>
                                        <p:tgtEl>
                                          <p:spTgt spid="293891">
                                            <p:txEl>
                                              <p:pRg st="4" end="4"/>
                                            </p:txEl>
                                          </p:spTgt>
                                        </p:tgtEl>
                                        <p:attrNameLst>
                                          <p:attrName>style.visibility</p:attrName>
                                        </p:attrNameLst>
                                      </p:cBhvr>
                                      <p:to>
                                        <p:strVal val="visible"/>
                                      </p:to>
                                    </p:set>
                                    <p:animEffect transition="in" filter="wipe(down)">
                                      <p:cBhvr>
                                        <p:cTn id="69" dur="580">
                                          <p:stCondLst>
                                            <p:cond delay="0"/>
                                          </p:stCondLst>
                                        </p:cTn>
                                        <p:tgtEl>
                                          <p:spTgt spid="293891">
                                            <p:txEl>
                                              <p:pRg st="4" end="4"/>
                                            </p:txEl>
                                          </p:spTgt>
                                        </p:tgtEl>
                                      </p:cBhvr>
                                    </p:animEffect>
                                    <p:anim calcmode="lin" valueType="num">
                                      <p:cBhvr>
                                        <p:cTn id="70" dur="1822" tmFilter="0,0; 0.14,0.36; 0.43,0.73; 0.71,0.91; 1.0,1.0">
                                          <p:stCondLst>
                                            <p:cond delay="0"/>
                                          </p:stCondLst>
                                        </p:cTn>
                                        <p:tgtEl>
                                          <p:spTgt spid="293891">
                                            <p:txEl>
                                              <p:pRg st="4" end="4"/>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93891">
                                            <p:txEl>
                                              <p:pRg st="4" end="4"/>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93891">
                                            <p:txEl>
                                              <p:pRg st="4" end="4"/>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93891">
                                            <p:txEl>
                                              <p:pRg st="4" end="4"/>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93891">
                                            <p:txEl>
                                              <p:pRg st="4" end="4"/>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293891">
                                            <p:txEl>
                                              <p:pRg st="4" end="4"/>
                                            </p:txEl>
                                          </p:spTgt>
                                        </p:tgtEl>
                                      </p:cBhvr>
                                      <p:to x="100000" y="60000"/>
                                    </p:animScale>
                                    <p:animScale>
                                      <p:cBhvr>
                                        <p:cTn id="76" dur="166" decel="50000">
                                          <p:stCondLst>
                                            <p:cond delay="676"/>
                                          </p:stCondLst>
                                        </p:cTn>
                                        <p:tgtEl>
                                          <p:spTgt spid="293891">
                                            <p:txEl>
                                              <p:pRg st="4" end="4"/>
                                            </p:txEl>
                                          </p:spTgt>
                                        </p:tgtEl>
                                      </p:cBhvr>
                                      <p:to x="100000" y="100000"/>
                                    </p:animScale>
                                    <p:animScale>
                                      <p:cBhvr>
                                        <p:cTn id="77" dur="26">
                                          <p:stCondLst>
                                            <p:cond delay="1312"/>
                                          </p:stCondLst>
                                        </p:cTn>
                                        <p:tgtEl>
                                          <p:spTgt spid="293891">
                                            <p:txEl>
                                              <p:pRg st="4" end="4"/>
                                            </p:txEl>
                                          </p:spTgt>
                                        </p:tgtEl>
                                      </p:cBhvr>
                                      <p:to x="100000" y="80000"/>
                                    </p:animScale>
                                    <p:animScale>
                                      <p:cBhvr>
                                        <p:cTn id="78" dur="166" decel="50000">
                                          <p:stCondLst>
                                            <p:cond delay="1338"/>
                                          </p:stCondLst>
                                        </p:cTn>
                                        <p:tgtEl>
                                          <p:spTgt spid="293891">
                                            <p:txEl>
                                              <p:pRg st="4" end="4"/>
                                            </p:txEl>
                                          </p:spTgt>
                                        </p:tgtEl>
                                      </p:cBhvr>
                                      <p:to x="100000" y="100000"/>
                                    </p:animScale>
                                    <p:animScale>
                                      <p:cBhvr>
                                        <p:cTn id="79" dur="26">
                                          <p:stCondLst>
                                            <p:cond delay="1642"/>
                                          </p:stCondLst>
                                        </p:cTn>
                                        <p:tgtEl>
                                          <p:spTgt spid="293891">
                                            <p:txEl>
                                              <p:pRg st="4" end="4"/>
                                            </p:txEl>
                                          </p:spTgt>
                                        </p:tgtEl>
                                      </p:cBhvr>
                                      <p:to x="100000" y="90000"/>
                                    </p:animScale>
                                    <p:animScale>
                                      <p:cBhvr>
                                        <p:cTn id="80" dur="166" decel="50000">
                                          <p:stCondLst>
                                            <p:cond delay="1668"/>
                                          </p:stCondLst>
                                        </p:cTn>
                                        <p:tgtEl>
                                          <p:spTgt spid="293891">
                                            <p:txEl>
                                              <p:pRg st="4" end="4"/>
                                            </p:txEl>
                                          </p:spTgt>
                                        </p:tgtEl>
                                      </p:cBhvr>
                                      <p:to x="100000" y="100000"/>
                                    </p:animScale>
                                    <p:animScale>
                                      <p:cBhvr>
                                        <p:cTn id="81" dur="26">
                                          <p:stCondLst>
                                            <p:cond delay="1808"/>
                                          </p:stCondLst>
                                        </p:cTn>
                                        <p:tgtEl>
                                          <p:spTgt spid="293891">
                                            <p:txEl>
                                              <p:pRg st="4" end="4"/>
                                            </p:txEl>
                                          </p:spTgt>
                                        </p:tgtEl>
                                      </p:cBhvr>
                                      <p:to x="100000" y="95000"/>
                                    </p:animScale>
                                    <p:animScale>
                                      <p:cBhvr>
                                        <p:cTn id="82" dur="166" decel="50000">
                                          <p:stCondLst>
                                            <p:cond delay="1834"/>
                                          </p:stCondLst>
                                        </p:cTn>
                                        <p:tgtEl>
                                          <p:spTgt spid="293891">
                                            <p:txEl>
                                              <p:pRg st="4" end="4"/>
                                            </p:txEl>
                                          </p:spTgt>
                                        </p:tgtEl>
                                      </p:cBhvr>
                                      <p:to x="100000" y="100000"/>
                                    </p:animScale>
                                  </p:childTnLst>
                                </p:cTn>
                              </p:par>
                              <p:par>
                                <p:cTn id="83" presetID="26" presetClass="entr" presetSubtype="0" fill="hold" nodeType="withEffect">
                                  <p:stCondLst>
                                    <p:cond delay="0"/>
                                  </p:stCondLst>
                                  <p:childTnLst>
                                    <p:set>
                                      <p:cBhvr>
                                        <p:cTn id="84" dur="1" fill="hold">
                                          <p:stCondLst>
                                            <p:cond delay="0"/>
                                          </p:stCondLst>
                                        </p:cTn>
                                        <p:tgtEl>
                                          <p:spTgt spid="293891">
                                            <p:txEl>
                                              <p:pRg st="5" end="5"/>
                                            </p:txEl>
                                          </p:spTgt>
                                        </p:tgtEl>
                                        <p:attrNameLst>
                                          <p:attrName>style.visibility</p:attrName>
                                        </p:attrNameLst>
                                      </p:cBhvr>
                                      <p:to>
                                        <p:strVal val="visible"/>
                                      </p:to>
                                    </p:set>
                                    <p:animEffect transition="in" filter="wipe(down)">
                                      <p:cBhvr>
                                        <p:cTn id="85" dur="580">
                                          <p:stCondLst>
                                            <p:cond delay="0"/>
                                          </p:stCondLst>
                                        </p:cTn>
                                        <p:tgtEl>
                                          <p:spTgt spid="293891">
                                            <p:txEl>
                                              <p:pRg st="5" end="5"/>
                                            </p:txEl>
                                          </p:spTgt>
                                        </p:tgtEl>
                                      </p:cBhvr>
                                    </p:animEffect>
                                    <p:anim calcmode="lin" valueType="num">
                                      <p:cBhvr>
                                        <p:cTn id="86" dur="1822" tmFilter="0,0; 0.14,0.36; 0.43,0.73; 0.71,0.91; 1.0,1.0">
                                          <p:stCondLst>
                                            <p:cond delay="0"/>
                                          </p:stCondLst>
                                        </p:cTn>
                                        <p:tgtEl>
                                          <p:spTgt spid="293891">
                                            <p:txEl>
                                              <p:pRg st="5" end="5"/>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93891">
                                            <p:txEl>
                                              <p:pRg st="5" end="5"/>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93891">
                                            <p:txEl>
                                              <p:pRg st="5" end="5"/>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93891">
                                            <p:txEl>
                                              <p:pRg st="5" end="5"/>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93891">
                                            <p:txEl>
                                              <p:pRg st="5" end="5"/>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293891">
                                            <p:txEl>
                                              <p:pRg st="5" end="5"/>
                                            </p:txEl>
                                          </p:spTgt>
                                        </p:tgtEl>
                                      </p:cBhvr>
                                      <p:to x="100000" y="60000"/>
                                    </p:animScale>
                                    <p:animScale>
                                      <p:cBhvr>
                                        <p:cTn id="92" dur="166" decel="50000">
                                          <p:stCondLst>
                                            <p:cond delay="676"/>
                                          </p:stCondLst>
                                        </p:cTn>
                                        <p:tgtEl>
                                          <p:spTgt spid="293891">
                                            <p:txEl>
                                              <p:pRg st="5" end="5"/>
                                            </p:txEl>
                                          </p:spTgt>
                                        </p:tgtEl>
                                      </p:cBhvr>
                                      <p:to x="100000" y="100000"/>
                                    </p:animScale>
                                    <p:animScale>
                                      <p:cBhvr>
                                        <p:cTn id="93" dur="26">
                                          <p:stCondLst>
                                            <p:cond delay="1312"/>
                                          </p:stCondLst>
                                        </p:cTn>
                                        <p:tgtEl>
                                          <p:spTgt spid="293891">
                                            <p:txEl>
                                              <p:pRg st="5" end="5"/>
                                            </p:txEl>
                                          </p:spTgt>
                                        </p:tgtEl>
                                      </p:cBhvr>
                                      <p:to x="100000" y="80000"/>
                                    </p:animScale>
                                    <p:animScale>
                                      <p:cBhvr>
                                        <p:cTn id="94" dur="166" decel="50000">
                                          <p:stCondLst>
                                            <p:cond delay="1338"/>
                                          </p:stCondLst>
                                        </p:cTn>
                                        <p:tgtEl>
                                          <p:spTgt spid="293891">
                                            <p:txEl>
                                              <p:pRg st="5" end="5"/>
                                            </p:txEl>
                                          </p:spTgt>
                                        </p:tgtEl>
                                      </p:cBhvr>
                                      <p:to x="100000" y="100000"/>
                                    </p:animScale>
                                    <p:animScale>
                                      <p:cBhvr>
                                        <p:cTn id="95" dur="26">
                                          <p:stCondLst>
                                            <p:cond delay="1642"/>
                                          </p:stCondLst>
                                        </p:cTn>
                                        <p:tgtEl>
                                          <p:spTgt spid="293891">
                                            <p:txEl>
                                              <p:pRg st="5" end="5"/>
                                            </p:txEl>
                                          </p:spTgt>
                                        </p:tgtEl>
                                      </p:cBhvr>
                                      <p:to x="100000" y="90000"/>
                                    </p:animScale>
                                    <p:animScale>
                                      <p:cBhvr>
                                        <p:cTn id="96" dur="166" decel="50000">
                                          <p:stCondLst>
                                            <p:cond delay="1668"/>
                                          </p:stCondLst>
                                        </p:cTn>
                                        <p:tgtEl>
                                          <p:spTgt spid="293891">
                                            <p:txEl>
                                              <p:pRg st="5" end="5"/>
                                            </p:txEl>
                                          </p:spTgt>
                                        </p:tgtEl>
                                      </p:cBhvr>
                                      <p:to x="100000" y="100000"/>
                                    </p:animScale>
                                    <p:animScale>
                                      <p:cBhvr>
                                        <p:cTn id="97" dur="26">
                                          <p:stCondLst>
                                            <p:cond delay="1808"/>
                                          </p:stCondLst>
                                        </p:cTn>
                                        <p:tgtEl>
                                          <p:spTgt spid="293891">
                                            <p:txEl>
                                              <p:pRg st="5" end="5"/>
                                            </p:txEl>
                                          </p:spTgt>
                                        </p:tgtEl>
                                      </p:cBhvr>
                                      <p:to x="100000" y="95000"/>
                                    </p:animScale>
                                    <p:animScale>
                                      <p:cBhvr>
                                        <p:cTn id="98" dur="166" decel="50000">
                                          <p:stCondLst>
                                            <p:cond delay="1834"/>
                                          </p:stCondLst>
                                        </p:cTn>
                                        <p:tgtEl>
                                          <p:spTgt spid="293891">
                                            <p:txEl>
                                              <p:pRg st="5" end="5"/>
                                            </p:txEl>
                                          </p:spTgt>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93891">
                                            <p:txEl>
                                              <p:pRg st="6" end="6"/>
                                            </p:txEl>
                                          </p:spTgt>
                                        </p:tgtEl>
                                        <p:attrNameLst>
                                          <p:attrName>style.visibility</p:attrName>
                                        </p:attrNameLst>
                                      </p:cBhvr>
                                      <p:to>
                                        <p:strVal val="visible"/>
                                      </p:to>
                                    </p:set>
                                    <p:animEffect transition="in" filter="wipe(down)">
                                      <p:cBhvr>
                                        <p:cTn id="101" dur="580">
                                          <p:stCondLst>
                                            <p:cond delay="0"/>
                                          </p:stCondLst>
                                        </p:cTn>
                                        <p:tgtEl>
                                          <p:spTgt spid="293891">
                                            <p:txEl>
                                              <p:pRg st="6" end="6"/>
                                            </p:txEl>
                                          </p:spTgt>
                                        </p:tgtEl>
                                      </p:cBhvr>
                                    </p:animEffect>
                                    <p:anim calcmode="lin" valueType="num">
                                      <p:cBhvr>
                                        <p:cTn id="102" dur="1822" tmFilter="0,0; 0.14,0.36; 0.43,0.73; 0.71,0.91; 1.0,1.0">
                                          <p:stCondLst>
                                            <p:cond delay="0"/>
                                          </p:stCondLst>
                                        </p:cTn>
                                        <p:tgtEl>
                                          <p:spTgt spid="293891">
                                            <p:txEl>
                                              <p:pRg st="6" end="6"/>
                                            </p:tx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93891">
                                            <p:txEl>
                                              <p:pRg st="6" end="6"/>
                                            </p:tx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93891">
                                            <p:txEl>
                                              <p:pRg st="6" end="6"/>
                                            </p:tx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93891">
                                            <p:txEl>
                                              <p:pRg st="6" end="6"/>
                                            </p:tx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93891">
                                            <p:txEl>
                                              <p:pRg st="6" end="6"/>
                                            </p:tx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293891">
                                            <p:txEl>
                                              <p:pRg st="6" end="6"/>
                                            </p:txEl>
                                          </p:spTgt>
                                        </p:tgtEl>
                                      </p:cBhvr>
                                      <p:to x="100000" y="60000"/>
                                    </p:animScale>
                                    <p:animScale>
                                      <p:cBhvr>
                                        <p:cTn id="108" dur="166" decel="50000">
                                          <p:stCondLst>
                                            <p:cond delay="676"/>
                                          </p:stCondLst>
                                        </p:cTn>
                                        <p:tgtEl>
                                          <p:spTgt spid="293891">
                                            <p:txEl>
                                              <p:pRg st="6" end="6"/>
                                            </p:txEl>
                                          </p:spTgt>
                                        </p:tgtEl>
                                      </p:cBhvr>
                                      <p:to x="100000" y="100000"/>
                                    </p:animScale>
                                    <p:animScale>
                                      <p:cBhvr>
                                        <p:cTn id="109" dur="26">
                                          <p:stCondLst>
                                            <p:cond delay="1312"/>
                                          </p:stCondLst>
                                        </p:cTn>
                                        <p:tgtEl>
                                          <p:spTgt spid="293891">
                                            <p:txEl>
                                              <p:pRg st="6" end="6"/>
                                            </p:txEl>
                                          </p:spTgt>
                                        </p:tgtEl>
                                      </p:cBhvr>
                                      <p:to x="100000" y="80000"/>
                                    </p:animScale>
                                    <p:animScale>
                                      <p:cBhvr>
                                        <p:cTn id="110" dur="166" decel="50000">
                                          <p:stCondLst>
                                            <p:cond delay="1338"/>
                                          </p:stCondLst>
                                        </p:cTn>
                                        <p:tgtEl>
                                          <p:spTgt spid="293891">
                                            <p:txEl>
                                              <p:pRg st="6" end="6"/>
                                            </p:txEl>
                                          </p:spTgt>
                                        </p:tgtEl>
                                      </p:cBhvr>
                                      <p:to x="100000" y="100000"/>
                                    </p:animScale>
                                    <p:animScale>
                                      <p:cBhvr>
                                        <p:cTn id="111" dur="26">
                                          <p:stCondLst>
                                            <p:cond delay="1642"/>
                                          </p:stCondLst>
                                        </p:cTn>
                                        <p:tgtEl>
                                          <p:spTgt spid="293891">
                                            <p:txEl>
                                              <p:pRg st="6" end="6"/>
                                            </p:txEl>
                                          </p:spTgt>
                                        </p:tgtEl>
                                      </p:cBhvr>
                                      <p:to x="100000" y="90000"/>
                                    </p:animScale>
                                    <p:animScale>
                                      <p:cBhvr>
                                        <p:cTn id="112" dur="166" decel="50000">
                                          <p:stCondLst>
                                            <p:cond delay="1668"/>
                                          </p:stCondLst>
                                        </p:cTn>
                                        <p:tgtEl>
                                          <p:spTgt spid="293891">
                                            <p:txEl>
                                              <p:pRg st="6" end="6"/>
                                            </p:txEl>
                                          </p:spTgt>
                                        </p:tgtEl>
                                      </p:cBhvr>
                                      <p:to x="100000" y="100000"/>
                                    </p:animScale>
                                    <p:animScale>
                                      <p:cBhvr>
                                        <p:cTn id="113" dur="26">
                                          <p:stCondLst>
                                            <p:cond delay="1808"/>
                                          </p:stCondLst>
                                        </p:cTn>
                                        <p:tgtEl>
                                          <p:spTgt spid="293891">
                                            <p:txEl>
                                              <p:pRg st="6" end="6"/>
                                            </p:txEl>
                                          </p:spTgt>
                                        </p:tgtEl>
                                      </p:cBhvr>
                                      <p:to x="100000" y="95000"/>
                                    </p:animScale>
                                    <p:animScale>
                                      <p:cBhvr>
                                        <p:cTn id="114" dur="166" decel="50000">
                                          <p:stCondLst>
                                            <p:cond delay="1834"/>
                                          </p:stCondLst>
                                        </p:cTn>
                                        <p:tgtEl>
                                          <p:spTgt spid="293891">
                                            <p:txEl>
                                              <p:pRg st="6" end="6"/>
                                            </p:txEl>
                                          </p:spTgt>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3891">
                                            <p:txEl>
                                              <p:pRg st="7" end="7"/>
                                            </p:txEl>
                                          </p:spTgt>
                                        </p:tgtEl>
                                        <p:attrNameLst>
                                          <p:attrName>style.visibility</p:attrName>
                                        </p:attrNameLst>
                                      </p:cBhvr>
                                      <p:to>
                                        <p:strVal val="visible"/>
                                      </p:to>
                                    </p:set>
                                    <p:animEffect transition="in" filter="wipe(down)">
                                      <p:cBhvr>
                                        <p:cTn id="117" dur="580">
                                          <p:stCondLst>
                                            <p:cond delay="0"/>
                                          </p:stCondLst>
                                        </p:cTn>
                                        <p:tgtEl>
                                          <p:spTgt spid="293891">
                                            <p:txEl>
                                              <p:pRg st="7" end="7"/>
                                            </p:txEl>
                                          </p:spTgt>
                                        </p:tgtEl>
                                      </p:cBhvr>
                                    </p:animEffect>
                                    <p:anim calcmode="lin" valueType="num">
                                      <p:cBhvr>
                                        <p:cTn id="118" dur="1822" tmFilter="0,0; 0.14,0.36; 0.43,0.73; 0.71,0.91; 1.0,1.0">
                                          <p:stCondLst>
                                            <p:cond delay="0"/>
                                          </p:stCondLst>
                                        </p:cTn>
                                        <p:tgtEl>
                                          <p:spTgt spid="293891">
                                            <p:txEl>
                                              <p:pRg st="7" end="7"/>
                                            </p:tx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3891">
                                            <p:txEl>
                                              <p:pRg st="7" end="7"/>
                                            </p:tx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3891">
                                            <p:txEl>
                                              <p:pRg st="7" end="7"/>
                                            </p:tx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3891">
                                            <p:txEl>
                                              <p:pRg st="7" end="7"/>
                                            </p:tx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3891">
                                            <p:txEl>
                                              <p:pRg st="7" end="7"/>
                                            </p:tx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3891">
                                            <p:txEl>
                                              <p:pRg st="7" end="7"/>
                                            </p:txEl>
                                          </p:spTgt>
                                        </p:tgtEl>
                                      </p:cBhvr>
                                      <p:to x="100000" y="60000"/>
                                    </p:animScale>
                                    <p:animScale>
                                      <p:cBhvr>
                                        <p:cTn id="124" dur="166" decel="50000">
                                          <p:stCondLst>
                                            <p:cond delay="676"/>
                                          </p:stCondLst>
                                        </p:cTn>
                                        <p:tgtEl>
                                          <p:spTgt spid="293891">
                                            <p:txEl>
                                              <p:pRg st="7" end="7"/>
                                            </p:txEl>
                                          </p:spTgt>
                                        </p:tgtEl>
                                      </p:cBhvr>
                                      <p:to x="100000" y="100000"/>
                                    </p:animScale>
                                    <p:animScale>
                                      <p:cBhvr>
                                        <p:cTn id="125" dur="26">
                                          <p:stCondLst>
                                            <p:cond delay="1312"/>
                                          </p:stCondLst>
                                        </p:cTn>
                                        <p:tgtEl>
                                          <p:spTgt spid="293891">
                                            <p:txEl>
                                              <p:pRg st="7" end="7"/>
                                            </p:txEl>
                                          </p:spTgt>
                                        </p:tgtEl>
                                      </p:cBhvr>
                                      <p:to x="100000" y="80000"/>
                                    </p:animScale>
                                    <p:animScale>
                                      <p:cBhvr>
                                        <p:cTn id="126" dur="166" decel="50000">
                                          <p:stCondLst>
                                            <p:cond delay="1338"/>
                                          </p:stCondLst>
                                        </p:cTn>
                                        <p:tgtEl>
                                          <p:spTgt spid="293891">
                                            <p:txEl>
                                              <p:pRg st="7" end="7"/>
                                            </p:txEl>
                                          </p:spTgt>
                                        </p:tgtEl>
                                      </p:cBhvr>
                                      <p:to x="100000" y="100000"/>
                                    </p:animScale>
                                    <p:animScale>
                                      <p:cBhvr>
                                        <p:cTn id="127" dur="26">
                                          <p:stCondLst>
                                            <p:cond delay="1642"/>
                                          </p:stCondLst>
                                        </p:cTn>
                                        <p:tgtEl>
                                          <p:spTgt spid="293891">
                                            <p:txEl>
                                              <p:pRg st="7" end="7"/>
                                            </p:txEl>
                                          </p:spTgt>
                                        </p:tgtEl>
                                      </p:cBhvr>
                                      <p:to x="100000" y="90000"/>
                                    </p:animScale>
                                    <p:animScale>
                                      <p:cBhvr>
                                        <p:cTn id="128" dur="166" decel="50000">
                                          <p:stCondLst>
                                            <p:cond delay="1668"/>
                                          </p:stCondLst>
                                        </p:cTn>
                                        <p:tgtEl>
                                          <p:spTgt spid="293891">
                                            <p:txEl>
                                              <p:pRg st="7" end="7"/>
                                            </p:txEl>
                                          </p:spTgt>
                                        </p:tgtEl>
                                      </p:cBhvr>
                                      <p:to x="100000" y="100000"/>
                                    </p:animScale>
                                    <p:animScale>
                                      <p:cBhvr>
                                        <p:cTn id="129" dur="26">
                                          <p:stCondLst>
                                            <p:cond delay="1808"/>
                                          </p:stCondLst>
                                        </p:cTn>
                                        <p:tgtEl>
                                          <p:spTgt spid="293891">
                                            <p:txEl>
                                              <p:pRg st="7" end="7"/>
                                            </p:txEl>
                                          </p:spTgt>
                                        </p:tgtEl>
                                      </p:cBhvr>
                                      <p:to x="100000" y="95000"/>
                                    </p:animScale>
                                    <p:animScale>
                                      <p:cBhvr>
                                        <p:cTn id="130" dur="166" decel="50000">
                                          <p:stCondLst>
                                            <p:cond delay="1834"/>
                                          </p:stCondLst>
                                        </p:cTn>
                                        <p:tgtEl>
                                          <p:spTgt spid="293891">
                                            <p:txEl>
                                              <p:pRg st="7" end="7"/>
                                            </p:txEl>
                                          </p:spTgt>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293891">
                                            <p:txEl>
                                              <p:pRg st="8" end="8"/>
                                            </p:txEl>
                                          </p:spTgt>
                                        </p:tgtEl>
                                        <p:attrNameLst>
                                          <p:attrName>style.visibility</p:attrName>
                                        </p:attrNameLst>
                                      </p:cBhvr>
                                      <p:to>
                                        <p:strVal val="visible"/>
                                      </p:to>
                                    </p:set>
                                    <p:animEffect transition="in" filter="wipe(down)">
                                      <p:cBhvr>
                                        <p:cTn id="133" dur="580">
                                          <p:stCondLst>
                                            <p:cond delay="0"/>
                                          </p:stCondLst>
                                        </p:cTn>
                                        <p:tgtEl>
                                          <p:spTgt spid="293891">
                                            <p:txEl>
                                              <p:pRg st="8" end="8"/>
                                            </p:txEl>
                                          </p:spTgt>
                                        </p:tgtEl>
                                      </p:cBhvr>
                                    </p:animEffect>
                                    <p:anim calcmode="lin" valueType="num">
                                      <p:cBhvr>
                                        <p:cTn id="134" dur="1822" tmFilter="0,0; 0.14,0.36; 0.43,0.73; 0.71,0.91; 1.0,1.0">
                                          <p:stCondLst>
                                            <p:cond delay="0"/>
                                          </p:stCondLst>
                                        </p:cTn>
                                        <p:tgtEl>
                                          <p:spTgt spid="293891">
                                            <p:txEl>
                                              <p:pRg st="8" end="8"/>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293891">
                                            <p:txEl>
                                              <p:pRg st="8" end="8"/>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293891">
                                            <p:txEl>
                                              <p:pRg st="8" end="8"/>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293891">
                                            <p:txEl>
                                              <p:pRg st="8" end="8"/>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293891">
                                            <p:txEl>
                                              <p:pRg st="8" end="8"/>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293891">
                                            <p:txEl>
                                              <p:pRg st="8" end="8"/>
                                            </p:txEl>
                                          </p:spTgt>
                                        </p:tgtEl>
                                      </p:cBhvr>
                                      <p:to x="100000" y="60000"/>
                                    </p:animScale>
                                    <p:animScale>
                                      <p:cBhvr>
                                        <p:cTn id="140" dur="166" decel="50000">
                                          <p:stCondLst>
                                            <p:cond delay="676"/>
                                          </p:stCondLst>
                                        </p:cTn>
                                        <p:tgtEl>
                                          <p:spTgt spid="293891">
                                            <p:txEl>
                                              <p:pRg st="8" end="8"/>
                                            </p:txEl>
                                          </p:spTgt>
                                        </p:tgtEl>
                                      </p:cBhvr>
                                      <p:to x="100000" y="100000"/>
                                    </p:animScale>
                                    <p:animScale>
                                      <p:cBhvr>
                                        <p:cTn id="141" dur="26">
                                          <p:stCondLst>
                                            <p:cond delay="1312"/>
                                          </p:stCondLst>
                                        </p:cTn>
                                        <p:tgtEl>
                                          <p:spTgt spid="293891">
                                            <p:txEl>
                                              <p:pRg st="8" end="8"/>
                                            </p:txEl>
                                          </p:spTgt>
                                        </p:tgtEl>
                                      </p:cBhvr>
                                      <p:to x="100000" y="80000"/>
                                    </p:animScale>
                                    <p:animScale>
                                      <p:cBhvr>
                                        <p:cTn id="142" dur="166" decel="50000">
                                          <p:stCondLst>
                                            <p:cond delay="1338"/>
                                          </p:stCondLst>
                                        </p:cTn>
                                        <p:tgtEl>
                                          <p:spTgt spid="293891">
                                            <p:txEl>
                                              <p:pRg st="8" end="8"/>
                                            </p:txEl>
                                          </p:spTgt>
                                        </p:tgtEl>
                                      </p:cBhvr>
                                      <p:to x="100000" y="100000"/>
                                    </p:animScale>
                                    <p:animScale>
                                      <p:cBhvr>
                                        <p:cTn id="143" dur="26">
                                          <p:stCondLst>
                                            <p:cond delay="1642"/>
                                          </p:stCondLst>
                                        </p:cTn>
                                        <p:tgtEl>
                                          <p:spTgt spid="293891">
                                            <p:txEl>
                                              <p:pRg st="8" end="8"/>
                                            </p:txEl>
                                          </p:spTgt>
                                        </p:tgtEl>
                                      </p:cBhvr>
                                      <p:to x="100000" y="90000"/>
                                    </p:animScale>
                                    <p:animScale>
                                      <p:cBhvr>
                                        <p:cTn id="144" dur="166" decel="50000">
                                          <p:stCondLst>
                                            <p:cond delay="1668"/>
                                          </p:stCondLst>
                                        </p:cTn>
                                        <p:tgtEl>
                                          <p:spTgt spid="293891">
                                            <p:txEl>
                                              <p:pRg st="8" end="8"/>
                                            </p:txEl>
                                          </p:spTgt>
                                        </p:tgtEl>
                                      </p:cBhvr>
                                      <p:to x="100000" y="100000"/>
                                    </p:animScale>
                                    <p:animScale>
                                      <p:cBhvr>
                                        <p:cTn id="145" dur="26">
                                          <p:stCondLst>
                                            <p:cond delay="1808"/>
                                          </p:stCondLst>
                                        </p:cTn>
                                        <p:tgtEl>
                                          <p:spTgt spid="293891">
                                            <p:txEl>
                                              <p:pRg st="8" end="8"/>
                                            </p:txEl>
                                          </p:spTgt>
                                        </p:tgtEl>
                                      </p:cBhvr>
                                      <p:to x="100000" y="95000"/>
                                    </p:animScale>
                                    <p:animScale>
                                      <p:cBhvr>
                                        <p:cTn id="146" dur="166" decel="50000">
                                          <p:stCondLst>
                                            <p:cond delay="1834"/>
                                          </p:stCondLst>
                                        </p:cTn>
                                        <p:tgtEl>
                                          <p:spTgt spid="293891">
                                            <p:txEl>
                                              <p:pRg st="8" end="8"/>
                                            </p:txEl>
                                          </p:spTgt>
                                        </p:tgtEl>
                                      </p:cBhvr>
                                      <p:to x="100000" y="100000"/>
                                    </p:animScale>
                                  </p:childTnLst>
                                </p:cTn>
                              </p:par>
                            </p:childTnLst>
                          </p:cTn>
                        </p:par>
                        <p:par>
                          <p:cTn id="147" fill="hold" nodeType="afterGroup">
                            <p:stCondLst>
                              <p:cond delay="2000"/>
                            </p:stCondLst>
                            <p:childTnLst>
                              <p:par>
                                <p:cTn id="148" presetID="10" presetClass="entr" presetSubtype="0" fill="hold" nodeType="afterEffect">
                                  <p:stCondLst>
                                    <p:cond delay="4000"/>
                                  </p:stCondLst>
                                  <p:childTnLst>
                                    <p:set>
                                      <p:cBhvr>
                                        <p:cTn id="149" dur="1" fill="hold">
                                          <p:stCondLst>
                                            <p:cond delay="0"/>
                                          </p:stCondLst>
                                        </p:cTn>
                                        <p:tgtEl>
                                          <p:spTgt spid="293891">
                                            <p:txEl>
                                              <p:pRg st="9" end="9"/>
                                            </p:txEl>
                                          </p:spTgt>
                                        </p:tgtEl>
                                        <p:attrNameLst>
                                          <p:attrName>style.visibility</p:attrName>
                                        </p:attrNameLst>
                                      </p:cBhvr>
                                      <p:to>
                                        <p:strVal val="visible"/>
                                      </p:to>
                                    </p:set>
                                    <p:animEffect transition="in" filter="fade">
                                      <p:cBhvr>
                                        <p:cTn id="150" dur="3000"/>
                                        <p:tgtEl>
                                          <p:spTgt spid="2938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22FF540-93AC-4125-8611-BB2CADC3976F}" type="slidenum">
              <a:rPr lang="en-US"/>
              <a:pPr>
                <a:defRPr/>
              </a:pPr>
              <a:t>29</a:t>
            </a:fld>
            <a:endParaRPr lang="en-US"/>
          </a:p>
        </p:txBody>
      </p:sp>
      <p:sp>
        <p:nvSpPr>
          <p:cNvPr id="231426" name="Rectangle 2"/>
          <p:cNvSpPr>
            <a:spLocks noGrp="1" noChangeArrowheads="1"/>
          </p:cNvSpPr>
          <p:nvPr>
            <p:ph type="title"/>
          </p:nvPr>
        </p:nvSpPr>
        <p:spPr>
          <a:xfrm>
            <a:off x="7239000" y="0"/>
            <a:ext cx="1905000" cy="6858000"/>
          </a:xfrm>
        </p:spPr>
        <p:txBody>
          <a:bodyPr/>
          <a:lstStyle/>
          <a:p>
            <a:pPr algn="l" eaLnBrk="1" hangingPunct="1">
              <a:defRPr/>
            </a:pPr>
            <a:r>
              <a:rPr lang="en-US" sz="2400" smtClean="0">
                <a:solidFill>
                  <a:schemeClr val="tx1"/>
                </a:solidFill>
              </a:rPr>
              <a:t>Take a minute to review these behaviors.  Might some of the preferred actions ever be contra-indicated with certain kids</a:t>
            </a:r>
            <a:r>
              <a:rPr lang="en-US" sz="2400" b="1" smtClean="0">
                <a:solidFill>
                  <a:srgbClr val="FC041C"/>
                </a:solidFill>
              </a:rPr>
              <a:t>?</a:t>
            </a:r>
            <a:r>
              <a:rPr lang="en-US" sz="1000" smtClean="0">
                <a:solidFill>
                  <a:srgbClr val="FFFF00"/>
                </a:solidFill>
              </a:rPr>
              <a:t/>
            </a:r>
            <a:br>
              <a:rPr lang="en-US" sz="1000" smtClean="0">
                <a:solidFill>
                  <a:srgbClr val="FFFF00"/>
                </a:solidFill>
              </a:rPr>
            </a:br>
            <a:r>
              <a:rPr lang="en-US" sz="1000" smtClean="0">
                <a:solidFill>
                  <a:schemeClr val="hlink"/>
                </a:solidFill>
              </a:rPr>
              <a:t/>
            </a:r>
            <a:br>
              <a:rPr lang="en-US" sz="1000" smtClean="0">
                <a:solidFill>
                  <a:schemeClr val="hlink"/>
                </a:solidFill>
              </a:rPr>
            </a:br>
            <a:endParaRPr lang="en-US" smtClean="0"/>
          </a:p>
        </p:txBody>
      </p:sp>
      <p:sp>
        <p:nvSpPr>
          <p:cNvPr id="231427" name="Rectangle 3"/>
          <p:cNvSpPr>
            <a:spLocks noGrp="1" noChangeArrowheads="1"/>
          </p:cNvSpPr>
          <p:nvPr>
            <p:ph type="body" idx="1"/>
          </p:nvPr>
        </p:nvSpPr>
        <p:spPr>
          <a:xfrm>
            <a:off x="457200" y="6553200"/>
            <a:ext cx="8229600" cy="304800"/>
          </a:xfrm>
        </p:spPr>
        <p:txBody>
          <a:bodyPr/>
          <a:lstStyle/>
          <a:p>
            <a:pPr eaLnBrk="1" hangingPunct="1">
              <a:lnSpc>
                <a:spcPct val="90000"/>
              </a:lnSpc>
              <a:defRPr/>
            </a:pPr>
            <a:r>
              <a:rPr lang="en-US" sz="1000" b="1" smtClean="0"/>
              <a:t>From Kay Burke</a:t>
            </a:r>
            <a:r>
              <a:rPr lang="en-US" sz="1000" smtClean="0"/>
              <a:t> </a:t>
            </a:r>
            <a:r>
              <a:rPr lang="en-US" sz="1000" smtClean="0">
                <a:hlinkClick r:id="rId3"/>
              </a:rPr>
              <a:t>http://www.phschool.com/eteach/professional_development/teaching_the_social_skills/essay.html</a:t>
            </a:r>
            <a:endParaRPr lang="en-US" sz="2400" smtClean="0"/>
          </a:p>
        </p:txBody>
      </p:sp>
      <p:pic>
        <p:nvPicPr>
          <p:cNvPr id="231429" name="Picture 5" descr="fig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866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31429"/>
                                        </p:tgtEl>
                                        <p:attrNameLst>
                                          <p:attrName>style.visibility</p:attrName>
                                        </p:attrNameLst>
                                      </p:cBhvr>
                                      <p:to>
                                        <p:strVal val="visible"/>
                                      </p:to>
                                    </p:set>
                                    <p:animEffect transition="in" filter="dissolve">
                                      <p:cBhvr>
                                        <p:cTn id="7" dur="1000"/>
                                        <p:tgtEl>
                                          <p:spTgt spid="231429"/>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31426"/>
                                        </p:tgtEl>
                                        <p:attrNameLst>
                                          <p:attrName>style.visibility</p:attrName>
                                        </p:attrNameLst>
                                      </p:cBhvr>
                                      <p:to>
                                        <p:strVal val="visible"/>
                                      </p:to>
                                    </p:set>
                                    <p:animEffect transition="in" filter="dissolve">
                                      <p:cBhvr>
                                        <p:cTn id="11" dur="1000"/>
                                        <p:tgtEl>
                                          <p:spTgt spid="231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ED8C9041-D155-42AC-8261-3D8CEB47C5A6}" type="slidenum">
              <a:rPr lang="en-US"/>
              <a:pPr>
                <a:defRPr/>
              </a:pPr>
              <a:t>3</a:t>
            </a:fld>
            <a:endParaRPr lang="en-US"/>
          </a:p>
        </p:txBody>
      </p:sp>
      <p:sp>
        <p:nvSpPr>
          <p:cNvPr id="328709" name="Rectangle 5"/>
          <p:cNvSpPr>
            <a:spLocks noGrp="1" noChangeArrowheads="1"/>
          </p:cNvSpPr>
          <p:nvPr>
            <p:ph type="title"/>
          </p:nvPr>
        </p:nvSpPr>
        <p:spPr/>
        <p:txBody>
          <a:bodyPr/>
          <a:lstStyle/>
          <a:p>
            <a:pPr eaLnBrk="1" hangingPunct="1">
              <a:defRPr/>
            </a:pPr>
            <a:endParaRPr lang="en-US" smtClean="0"/>
          </a:p>
        </p:txBody>
      </p:sp>
      <p:sp>
        <p:nvSpPr>
          <p:cNvPr id="328707" name="Rectangle 3"/>
          <p:cNvSpPr>
            <a:spLocks noGrp="1" noChangeArrowheads="1"/>
          </p:cNvSpPr>
          <p:nvPr>
            <p:ph type="body" sz="half" idx="1"/>
          </p:nvPr>
        </p:nvSpPr>
        <p:spPr>
          <a:xfrm>
            <a:off x="152400" y="381000"/>
            <a:ext cx="8991600" cy="6477000"/>
          </a:xfrm>
        </p:spPr>
        <p:txBody>
          <a:bodyPr/>
          <a:lstStyle/>
          <a:p>
            <a:pPr eaLnBrk="1" hangingPunct="1">
              <a:defRPr/>
            </a:pPr>
            <a:r>
              <a:rPr lang="en-US" sz="2800" smtClean="0">
                <a:solidFill>
                  <a:srgbClr val="FFFF00"/>
                </a:solidFill>
              </a:rPr>
              <a:t>“</a:t>
            </a:r>
            <a:r>
              <a:rPr lang="en-US" sz="2800" b="1" smtClean="0">
                <a:solidFill>
                  <a:srgbClr val="FFFF00"/>
                </a:solidFill>
              </a:rPr>
              <a:t>Social Skills Training</a:t>
            </a:r>
            <a:r>
              <a:rPr lang="en-US" sz="2800" smtClean="0">
                <a:solidFill>
                  <a:srgbClr val="FFFF00"/>
                </a:solidFill>
              </a:rPr>
              <a:t>”:</a:t>
            </a:r>
            <a:r>
              <a:rPr lang="en-US" sz="2800" smtClean="0"/>
              <a:t> The teaching of	appropriate interaction skills.</a:t>
            </a:r>
            <a:endParaRPr lang="en-US" sz="800" smtClean="0"/>
          </a:p>
          <a:p>
            <a:pPr eaLnBrk="1" hangingPunct="1">
              <a:defRPr/>
            </a:pPr>
            <a:endParaRPr lang="en-US" sz="800" smtClean="0">
              <a:solidFill>
                <a:srgbClr val="FFFF00"/>
              </a:solidFill>
            </a:endParaRPr>
          </a:p>
          <a:p>
            <a:pPr lvl="1" eaLnBrk="1" hangingPunct="1">
              <a:defRPr/>
            </a:pPr>
            <a:r>
              <a:rPr lang="en-US" sz="2400" b="1" smtClean="0"/>
              <a:t>Direct instruction</a:t>
            </a:r>
            <a:r>
              <a:rPr lang="en-US" sz="2400" smtClean="0"/>
              <a:t> via planned lessons &amp; spontaneous 	training in a “</a:t>
            </a:r>
            <a:r>
              <a:rPr lang="en-US" sz="2400" i="1" smtClean="0"/>
              <a:t>teachable moment</a:t>
            </a:r>
            <a:r>
              <a:rPr lang="en-US" sz="2400" smtClean="0"/>
              <a:t>”.</a:t>
            </a:r>
          </a:p>
          <a:p>
            <a:pPr lvl="1" eaLnBrk="1" hangingPunct="1">
              <a:defRPr/>
            </a:pPr>
            <a:r>
              <a:rPr lang="en-US" sz="2400" b="1" smtClean="0"/>
              <a:t>Indirect</a:t>
            </a:r>
            <a:r>
              <a:rPr lang="en-US" sz="2400" smtClean="0"/>
              <a:t> via prompting, modeling, “</a:t>
            </a:r>
            <a:r>
              <a:rPr lang="en-US" sz="2400" i="1" smtClean="0"/>
              <a:t>descriptive praise</a:t>
            </a:r>
            <a:r>
              <a:rPr lang="en-US" sz="2400" smtClean="0"/>
              <a:t>”, &amp; 	“</a:t>
            </a:r>
            <a:r>
              <a:rPr lang="en-US" sz="2400" i="1" smtClean="0"/>
              <a:t>ripple effect</a:t>
            </a:r>
            <a:r>
              <a:rPr lang="en-US" sz="2400" smtClean="0"/>
              <a:t>”.</a:t>
            </a:r>
          </a:p>
          <a:p>
            <a:pPr lvl="1" eaLnBrk="1" hangingPunct="1">
              <a:defRPr/>
            </a:pPr>
            <a:endParaRPr lang="en-US" sz="2400" smtClean="0"/>
          </a:p>
          <a:p>
            <a:pPr eaLnBrk="1" hangingPunct="1">
              <a:defRPr/>
            </a:pPr>
            <a:r>
              <a:rPr lang="en-US" sz="2800" b="1" smtClean="0">
                <a:solidFill>
                  <a:srgbClr val="FFFF5F"/>
                </a:solidFill>
              </a:rPr>
              <a:t>Objective of SST:</a:t>
            </a:r>
            <a:r>
              <a:rPr lang="en-US" sz="2800" smtClean="0"/>
              <a:t> To help students develop the 	ability to relate well to others who share an 	activity </a:t>
            </a:r>
            <a:r>
              <a:rPr lang="en-US" sz="2400" b="1" smtClean="0">
                <a:latin typeface="Times New Roman" pitchFamily="18" charset="0"/>
              </a:rPr>
              <a:t>and/or</a:t>
            </a:r>
            <a:r>
              <a:rPr lang="en-US" sz="2800" smtClean="0"/>
              <a:t> setting</a:t>
            </a:r>
            <a:r>
              <a:rPr lang="en-US" sz="2800" smtClean="0">
                <a:solidFill>
                  <a:srgbClr val="66FF66"/>
                </a:solidFill>
              </a:rPr>
              <a:t>.</a:t>
            </a:r>
          </a:p>
          <a:p>
            <a:pPr eaLnBrk="1" hangingPunct="1">
              <a:defRPr/>
            </a:pPr>
            <a:endParaRPr lang="en-US" sz="2800" smtClean="0"/>
          </a:p>
        </p:txBody>
      </p:sp>
      <p:pic>
        <p:nvPicPr>
          <p:cNvPr id="328708"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4648200"/>
            <a:ext cx="2895600" cy="1524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animEffect transition="in" filter="fade">
                                      <p:cBhvr>
                                        <p:cTn id="7" dur="1000"/>
                                        <p:tgtEl>
                                          <p:spTgt spid="328707">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28707">
                                            <p:txEl>
                                              <p:pRg st="2" end="2"/>
                                            </p:txEl>
                                          </p:spTgt>
                                        </p:tgtEl>
                                        <p:attrNameLst>
                                          <p:attrName>style.visibility</p:attrName>
                                        </p:attrNameLst>
                                      </p:cBhvr>
                                      <p:to>
                                        <p:strVal val="visible"/>
                                      </p:to>
                                    </p:set>
                                    <p:animEffect transition="in" filter="fade">
                                      <p:cBhvr>
                                        <p:cTn id="11" dur="2000"/>
                                        <p:tgtEl>
                                          <p:spTgt spid="328707">
                                            <p:txEl>
                                              <p:pRg st="2" end="2"/>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28707">
                                            <p:txEl>
                                              <p:pRg st="3" end="3"/>
                                            </p:txEl>
                                          </p:spTgt>
                                        </p:tgtEl>
                                        <p:attrNameLst>
                                          <p:attrName>style.visibility</p:attrName>
                                        </p:attrNameLst>
                                      </p:cBhvr>
                                      <p:to>
                                        <p:strVal val="visible"/>
                                      </p:to>
                                    </p:set>
                                    <p:animEffect transition="in" filter="fade">
                                      <p:cBhvr>
                                        <p:cTn id="15" dur="2000"/>
                                        <p:tgtEl>
                                          <p:spTgt spid="328707">
                                            <p:txEl>
                                              <p:pRg st="3" end="3"/>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2000"/>
                                  </p:stCondLst>
                                  <p:childTnLst>
                                    <p:set>
                                      <p:cBhvr>
                                        <p:cTn id="18" dur="1" fill="hold">
                                          <p:stCondLst>
                                            <p:cond delay="0"/>
                                          </p:stCondLst>
                                        </p:cTn>
                                        <p:tgtEl>
                                          <p:spTgt spid="328707">
                                            <p:txEl>
                                              <p:pRg st="5" end="5"/>
                                            </p:txEl>
                                          </p:spTgt>
                                        </p:tgtEl>
                                        <p:attrNameLst>
                                          <p:attrName>style.visibility</p:attrName>
                                        </p:attrNameLst>
                                      </p:cBhvr>
                                      <p:to>
                                        <p:strVal val="visible"/>
                                      </p:to>
                                    </p:set>
                                    <p:animEffect transition="in" filter="fade">
                                      <p:cBhvr>
                                        <p:cTn id="19" dur="2000"/>
                                        <p:tgtEl>
                                          <p:spTgt spid="328707">
                                            <p:txEl>
                                              <p:pRg st="5" end="5"/>
                                            </p:txEl>
                                          </p:spTgt>
                                        </p:tgtEl>
                                      </p:cBhvr>
                                    </p:animEffect>
                                  </p:childTnLst>
                                </p:cTn>
                              </p:par>
                            </p:childTnLst>
                          </p:cTn>
                        </p:par>
                        <p:par>
                          <p:cTn id="20" fill="hold" nodeType="afterGroup">
                            <p:stCondLst>
                              <p:cond delay="10000"/>
                            </p:stCondLst>
                            <p:childTnLst>
                              <p:par>
                                <p:cTn id="21" presetID="55" presetClass="entr" presetSubtype="0" fill="hold" nodeType="afterEffect">
                                  <p:stCondLst>
                                    <p:cond delay="0"/>
                                  </p:stCondLst>
                                  <p:childTnLst>
                                    <p:set>
                                      <p:cBhvr>
                                        <p:cTn id="22" dur="1" fill="hold">
                                          <p:stCondLst>
                                            <p:cond delay="0"/>
                                          </p:stCondLst>
                                        </p:cTn>
                                        <p:tgtEl>
                                          <p:spTgt spid="328708"/>
                                        </p:tgtEl>
                                        <p:attrNameLst>
                                          <p:attrName>style.visibility</p:attrName>
                                        </p:attrNameLst>
                                      </p:cBhvr>
                                      <p:to>
                                        <p:strVal val="visible"/>
                                      </p:to>
                                    </p:set>
                                    <p:anim calcmode="lin" valueType="num">
                                      <p:cBhvr>
                                        <p:cTn id="23" dur="2000" fill="hold"/>
                                        <p:tgtEl>
                                          <p:spTgt spid="328708"/>
                                        </p:tgtEl>
                                        <p:attrNameLst>
                                          <p:attrName>ppt_w</p:attrName>
                                        </p:attrNameLst>
                                      </p:cBhvr>
                                      <p:tavLst>
                                        <p:tav tm="0">
                                          <p:val>
                                            <p:strVal val="#ppt_w*0.70"/>
                                          </p:val>
                                        </p:tav>
                                        <p:tav tm="100000">
                                          <p:val>
                                            <p:strVal val="#ppt_w"/>
                                          </p:val>
                                        </p:tav>
                                      </p:tavLst>
                                    </p:anim>
                                    <p:anim calcmode="lin" valueType="num">
                                      <p:cBhvr>
                                        <p:cTn id="24" dur="2000" fill="hold"/>
                                        <p:tgtEl>
                                          <p:spTgt spid="328708"/>
                                        </p:tgtEl>
                                        <p:attrNameLst>
                                          <p:attrName>ppt_h</p:attrName>
                                        </p:attrNameLst>
                                      </p:cBhvr>
                                      <p:tavLst>
                                        <p:tav tm="0">
                                          <p:val>
                                            <p:strVal val="#ppt_h"/>
                                          </p:val>
                                        </p:tav>
                                        <p:tav tm="100000">
                                          <p:val>
                                            <p:strVal val="#ppt_h"/>
                                          </p:val>
                                        </p:tav>
                                      </p:tavLst>
                                    </p:anim>
                                    <p:animEffect transition="in" filter="fade">
                                      <p:cBhvr>
                                        <p:cTn id="25" dur="2000"/>
                                        <p:tgtEl>
                                          <p:spTgt spid="32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4232FFA-83EF-498E-8439-DEECD2C00B8A}" type="slidenum">
              <a:rPr lang="en-US"/>
              <a:pPr>
                <a:defRPr/>
              </a:pPr>
              <a:t>30</a:t>
            </a:fld>
            <a:endParaRPr lang="en-US"/>
          </a:p>
        </p:txBody>
      </p:sp>
      <p:sp>
        <p:nvSpPr>
          <p:cNvPr id="233474" name="Rectangle 2"/>
          <p:cNvSpPr>
            <a:spLocks noGrp="1" noChangeArrowheads="1"/>
          </p:cNvSpPr>
          <p:nvPr>
            <p:ph type="title"/>
          </p:nvPr>
        </p:nvSpPr>
        <p:spPr>
          <a:xfrm>
            <a:off x="0" y="152400"/>
            <a:ext cx="9144000" cy="609600"/>
          </a:xfrm>
        </p:spPr>
        <p:txBody>
          <a:bodyPr/>
          <a:lstStyle/>
          <a:p>
            <a:pPr eaLnBrk="1" hangingPunct="1">
              <a:defRPr/>
            </a:pPr>
            <a:r>
              <a:rPr lang="en-US" sz="3600" b="1" smtClean="0">
                <a:solidFill>
                  <a:srgbClr val="FFFF00"/>
                </a:solidFill>
              </a:rPr>
              <a:t>The American Way?</a:t>
            </a:r>
          </a:p>
        </p:txBody>
      </p:sp>
      <p:sp>
        <p:nvSpPr>
          <p:cNvPr id="233475" name="Rectangle 3"/>
          <p:cNvSpPr>
            <a:spLocks noGrp="1" noChangeArrowheads="1"/>
          </p:cNvSpPr>
          <p:nvPr>
            <p:ph type="body" idx="1"/>
          </p:nvPr>
        </p:nvSpPr>
        <p:spPr>
          <a:xfrm>
            <a:off x="152400" y="990600"/>
            <a:ext cx="8839200" cy="5562600"/>
          </a:xfrm>
        </p:spPr>
        <p:txBody>
          <a:bodyPr/>
          <a:lstStyle/>
          <a:p>
            <a:pPr eaLnBrk="1" hangingPunct="1">
              <a:defRPr/>
            </a:pPr>
            <a:r>
              <a:rPr lang="en-US" sz="2800" smtClean="0"/>
              <a:t>If a student displays actions appropriate in his/her cultural group, but “</a:t>
            </a:r>
            <a:r>
              <a:rPr lang="en-US" sz="2800" i="1" smtClean="0"/>
              <a:t>incorrect</a:t>
            </a:r>
            <a:r>
              <a:rPr lang="en-US" sz="2800" smtClean="0"/>
              <a:t>” in mainstream North American culture</a:t>
            </a:r>
            <a:r>
              <a:rPr lang="en-US" smtClean="0"/>
              <a:t> </a:t>
            </a:r>
            <a:r>
              <a:rPr lang="en-US" sz="2400" smtClean="0"/>
              <a:t>(e.g., lowering one's eyes when spoken to by an adult, physically fighting when mother's honor is insulted by another),</a:t>
            </a:r>
            <a:r>
              <a:rPr lang="en-US" smtClean="0"/>
              <a:t> </a:t>
            </a:r>
            <a:r>
              <a:rPr lang="en-US" sz="2800" smtClean="0"/>
              <a:t>is it appropriate to teach the "</a:t>
            </a:r>
            <a:r>
              <a:rPr lang="en-US" sz="2800" i="1" smtClean="0"/>
              <a:t>right ways</a:t>
            </a:r>
            <a:r>
              <a:rPr lang="en-US" sz="2800" smtClean="0"/>
              <a:t>" preferred in the schools </a:t>
            </a:r>
            <a:r>
              <a:rPr lang="en-US" sz="2400" smtClean="0"/>
              <a:t>(and found in social skills kits)</a:t>
            </a:r>
            <a:r>
              <a:rPr lang="en-US" sz="2800" b="1" smtClean="0">
                <a:solidFill>
                  <a:srgbClr val="FC041C"/>
                </a:solidFill>
              </a:rPr>
              <a:t>?</a:t>
            </a:r>
            <a:endParaRPr lang="en-US" sz="1400" b="1" smtClean="0">
              <a:solidFill>
                <a:srgbClr val="FC041C"/>
              </a:solidFill>
            </a:endParaRPr>
          </a:p>
          <a:p>
            <a:pPr eaLnBrk="1" hangingPunct="1">
              <a:defRPr/>
            </a:pPr>
            <a:endParaRPr lang="en-US" sz="1400" smtClean="0"/>
          </a:p>
          <a:p>
            <a:pPr eaLnBrk="1" hangingPunct="1">
              <a:defRPr/>
            </a:pPr>
            <a:r>
              <a:rPr lang="en-US" sz="2800" smtClean="0"/>
              <a:t>When, how &amp; why would you do so</a:t>
            </a:r>
            <a:r>
              <a:rPr lang="en-US" sz="2800" b="1" smtClean="0">
                <a:solidFill>
                  <a:srgbClr val="FF0000"/>
                </a:solidFill>
              </a:rPr>
              <a:t>?</a:t>
            </a:r>
            <a:r>
              <a:rPr lang="en-US" sz="28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3474"/>
                                        </p:tgtEl>
                                        <p:attrNameLst>
                                          <p:attrName>style.visibility</p:attrName>
                                        </p:attrNameLst>
                                      </p:cBhvr>
                                      <p:to>
                                        <p:strVal val="visible"/>
                                      </p:to>
                                    </p:set>
                                    <p:animEffect transition="in" filter="dissolve">
                                      <p:cBhvr>
                                        <p:cTn id="7" dur="1000"/>
                                        <p:tgtEl>
                                          <p:spTgt spid="233474"/>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33475">
                                            <p:txEl>
                                              <p:pRg st="0" end="0"/>
                                            </p:txEl>
                                          </p:spTgt>
                                        </p:tgtEl>
                                        <p:attrNameLst>
                                          <p:attrName>style.visibility</p:attrName>
                                        </p:attrNameLst>
                                      </p:cBhvr>
                                      <p:to>
                                        <p:strVal val="visible"/>
                                      </p:to>
                                    </p:set>
                                    <p:animEffect transition="in" filter="fade">
                                      <p:cBhvr>
                                        <p:cTn id="11" dur="1000"/>
                                        <p:tgtEl>
                                          <p:spTgt spid="233475">
                                            <p:txEl>
                                              <p:pRg st="0" end="0"/>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2000"/>
                                  </p:stCondLst>
                                  <p:childTnLst>
                                    <p:set>
                                      <p:cBhvr>
                                        <p:cTn id="14" dur="1" fill="hold">
                                          <p:stCondLst>
                                            <p:cond delay="0"/>
                                          </p:stCondLst>
                                        </p:cTn>
                                        <p:tgtEl>
                                          <p:spTgt spid="233475">
                                            <p:txEl>
                                              <p:pRg st="2" end="2"/>
                                            </p:txEl>
                                          </p:spTgt>
                                        </p:tgtEl>
                                        <p:attrNameLst>
                                          <p:attrName>style.visibility</p:attrName>
                                        </p:attrNameLst>
                                      </p:cBhvr>
                                      <p:to>
                                        <p:strVal val="visible"/>
                                      </p:to>
                                    </p:set>
                                    <p:animEffect transition="in" filter="fade">
                                      <p:cBhvr>
                                        <p:cTn id="15" dur="2000"/>
                                        <p:tgtEl>
                                          <p:spTgt spid="2334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0BE4FCA-FDE6-4863-8090-14F566D9B71A}" type="slidenum">
              <a:rPr lang="en-US"/>
              <a:pPr>
                <a:defRPr/>
              </a:pPr>
              <a:t>31</a:t>
            </a:fld>
            <a:endParaRPr lang="en-US"/>
          </a:p>
        </p:txBody>
      </p:sp>
      <p:sp>
        <p:nvSpPr>
          <p:cNvPr id="269314" name="Rectangle 2"/>
          <p:cNvSpPr>
            <a:spLocks noGrp="1" noChangeArrowheads="1"/>
          </p:cNvSpPr>
          <p:nvPr>
            <p:ph type="title"/>
          </p:nvPr>
        </p:nvSpPr>
        <p:spPr>
          <a:xfrm>
            <a:off x="0" y="152400"/>
            <a:ext cx="9144000" cy="1447800"/>
          </a:xfrm>
        </p:spPr>
        <p:txBody>
          <a:bodyPr/>
          <a:lstStyle/>
          <a:p>
            <a:pPr eaLnBrk="1" hangingPunct="1">
              <a:defRPr/>
            </a:pPr>
            <a:r>
              <a:rPr lang="en-US" sz="3600" b="1" smtClean="0">
                <a:solidFill>
                  <a:srgbClr val="FFFF00"/>
                </a:solidFill>
              </a:rPr>
              <a:t>When does differentiation of behaviors for different situations &amp; settings trump “generalization” to other settings</a:t>
            </a:r>
            <a:r>
              <a:rPr lang="en-US" sz="3600" b="1" smtClean="0">
                <a:solidFill>
                  <a:srgbClr val="FC041C"/>
                </a:solidFill>
              </a:rPr>
              <a:t>?</a:t>
            </a:r>
          </a:p>
        </p:txBody>
      </p:sp>
      <p:sp>
        <p:nvSpPr>
          <p:cNvPr id="269315" name="Rectangle 3"/>
          <p:cNvSpPr>
            <a:spLocks noGrp="1" noChangeArrowheads="1"/>
          </p:cNvSpPr>
          <p:nvPr>
            <p:ph type="body" idx="1"/>
          </p:nvPr>
        </p:nvSpPr>
        <p:spPr>
          <a:xfrm>
            <a:off x="228600" y="1828800"/>
            <a:ext cx="8686800" cy="4800600"/>
          </a:xfrm>
        </p:spPr>
        <p:txBody>
          <a:bodyPr/>
          <a:lstStyle/>
          <a:p>
            <a:pPr eaLnBrk="1" hangingPunct="1">
              <a:defRPr/>
            </a:pPr>
            <a:r>
              <a:rPr lang="en-US" sz="2800" smtClean="0"/>
              <a:t>“Streetcorner kids”.  Why</a:t>
            </a:r>
            <a:r>
              <a:rPr lang="en-US" sz="2800" smtClean="0">
                <a:solidFill>
                  <a:srgbClr val="FC041C"/>
                </a:solidFill>
              </a:rPr>
              <a:t>?</a:t>
            </a:r>
          </a:p>
          <a:p>
            <a:pPr eaLnBrk="1" hangingPunct="1">
              <a:defRPr/>
            </a:pPr>
            <a:endParaRPr lang="en-US" sz="700" smtClean="0">
              <a:solidFill>
                <a:srgbClr val="FC041C"/>
              </a:solidFill>
            </a:endParaRPr>
          </a:p>
          <a:p>
            <a:pPr eaLnBrk="1" hangingPunct="1">
              <a:defRPr/>
            </a:pPr>
            <a:r>
              <a:rPr lang="en-US" sz="2800" smtClean="0"/>
              <a:t>Traditional cultural differences are present in the home...  Differences in “</a:t>
            </a:r>
            <a:r>
              <a:rPr lang="en-US" sz="2800" i="1" smtClean="0"/>
              <a:t>correct behavior</a:t>
            </a:r>
            <a:r>
              <a:rPr lang="en-US" sz="2800" smtClean="0"/>
              <a:t>” such as</a:t>
            </a:r>
            <a:r>
              <a:rPr lang="en-US" sz="2800" smtClean="0">
                <a:solidFill>
                  <a:srgbClr val="FC041C"/>
                </a:solidFill>
              </a:rPr>
              <a:t>?</a:t>
            </a:r>
          </a:p>
          <a:p>
            <a:pPr lvl="1" eaLnBrk="1" hangingPunct="1">
              <a:defRPr/>
            </a:pPr>
            <a:r>
              <a:rPr lang="en-US" smtClean="0">
                <a:solidFill>
                  <a:srgbClr val="FFFFCC"/>
                </a:solidFill>
              </a:rPr>
              <a:t>Eye contact</a:t>
            </a:r>
          </a:p>
          <a:p>
            <a:pPr lvl="1" eaLnBrk="1" hangingPunct="1">
              <a:defRPr/>
            </a:pPr>
            <a:r>
              <a:rPr lang="en-US" smtClean="0">
                <a:solidFill>
                  <a:srgbClr val="FFFFCC"/>
                </a:solidFill>
              </a:rPr>
              <a:t>Body spacing &amp; touch conformities</a:t>
            </a:r>
          </a:p>
          <a:p>
            <a:pPr lvl="1" eaLnBrk="1" hangingPunct="1">
              <a:defRPr/>
            </a:pPr>
            <a:r>
              <a:rPr lang="en-US" smtClean="0">
                <a:solidFill>
                  <a:srgbClr val="FFFFCC"/>
                </a:solidFill>
              </a:rPr>
              <a:t>Gender constrictions on body spacing &amp; touch</a:t>
            </a:r>
          </a:p>
          <a:p>
            <a:pPr lvl="1" eaLnBrk="1" hangingPunct="1">
              <a:defRPr/>
            </a:pPr>
            <a:r>
              <a:rPr lang="en-US" smtClean="0">
                <a:solidFill>
                  <a:srgbClr val="FFFFCC"/>
                </a:solidFill>
              </a:rPr>
              <a:t>Conversational pauses</a:t>
            </a:r>
          </a:p>
          <a:p>
            <a:pPr lvl="1" eaLnBrk="1" hangingPunct="1">
              <a:defRPr/>
            </a:pPr>
            <a:r>
              <a:rPr lang="en-US" smtClean="0">
                <a:solidFill>
                  <a:srgbClr val="FFFFCC"/>
                </a:solidFill>
              </a:rPr>
              <a:t>How one responds to directions one does not 	wish to follow</a:t>
            </a:r>
            <a:r>
              <a:rPr lang="en-US" sz="2400" b="1" smtClean="0">
                <a:solidFill>
                  <a:srgbClr val="66FF33"/>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9314"/>
                                        </p:tgtEl>
                                        <p:attrNameLst>
                                          <p:attrName>style.visibility</p:attrName>
                                        </p:attrNameLst>
                                      </p:cBhvr>
                                      <p:to>
                                        <p:strVal val="visible"/>
                                      </p:to>
                                    </p:set>
                                    <p:animEffect transition="in" filter="dissolve">
                                      <p:cBhvr>
                                        <p:cTn id="7" dur="1000"/>
                                        <p:tgtEl>
                                          <p:spTgt spid="269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9315">
                                            <p:txEl>
                                              <p:pRg st="0" end="0"/>
                                            </p:txEl>
                                          </p:spTgt>
                                        </p:tgtEl>
                                        <p:attrNameLst>
                                          <p:attrName>style.visibility</p:attrName>
                                        </p:attrNameLst>
                                      </p:cBhvr>
                                      <p:to>
                                        <p:strVal val="visible"/>
                                      </p:to>
                                    </p:set>
                                    <p:animEffect transition="in" filter="fade">
                                      <p:cBhvr>
                                        <p:cTn id="12" dur="1000"/>
                                        <p:tgtEl>
                                          <p:spTgt spid="269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9315">
                                            <p:txEl>
                                              <p:pRg st="2" end="2"/>
                                            </p:txEl>
                                          </p:spTgt>
                                        </p:tgtEl>
                                        <p:attrNameLst>
                                          <p:attrName>style.visibility</p:attrName>
                                        </p:attrNameLst>
                                      </p:cBhvr>
                                      <p:to>
                                        <p:strVal val="visible"/>
                                      </p:to>
                                    </p:set>
                                    <p:animEffect transition="in" filter="fade">
                                      <p:cBhvr>
                                        <p:cTn id="17" dur="2000"/>
                                        <p:tgtEl>
                                          <p:spTgt spid="269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69315">
                                            <p:txEl>
                                              <p:pRg st="3" end="3"/>
                                            </p:txEl>
                                          </p:spTgt>
                                        </p:tgtEl>
                                        <p:attrNameLst>
                                          <p:attrName>style.visibility</p:attrName>
                                        </p:attrNameLst>
                                      </p:cBhvr>
                                      <p:to>
                                        <p:strVal val="visible"/>
                                      </p:to>
                                    </p:set>
                                    <p:animEffect transition="in" filter="fade">
                                      <p:cBhvr>
                                        <p:cTn id="22" dur="1000"/>
                                        <p:tgtEl>
                                          <p:spTgt spid="26931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69315">
                                            <p:txEl>
                                              <p:pRg st="4" end="4"/>
                                            </p:txEl>
                                          </p:spTgt>
                                        </p:tgtEl>
                                        <p:attrNameLst>
                                          <p:attrName>style.visibility</p:attrName>
                                        </p:attrNameLst>
                                      </p:cBhvr>
                                      <p:to>
                                        <p:strVal val="visible"/>
                                      </p:to>
                                    </p:set>
                                    <p:animEffect transition="in" filter="fade">
                                      <p:cBhvr>
                                        <p:cTn id="25" dur="1000"/>
                                        <p:tgtEl>
                                          <p:spTgt spid="26931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69315">
                                            <p:txEl>
                                              <p:pRg st="5" end="5"/>
                                            </p:txEl>
                                          </p:spTgt>
                                        </p:tgtEl>
                                        <p:attrNameLst>
                                          <p:attrName>style.visibility</p:attrName>
                                        </p:attrNameLst>
                                      </p:cBhvr>
                                      <p:to>
                                        <p:strVal val="visible"/>
                                      </p:to>
                                    </p:set>
                                    <p:animEffect transition="in" filter="fade">
                                      <p:cBhvr>
                                        <p:cTn id="28" dur="1000"/>
                                        <p:tgtEl>
                                          <p:spTgt spid="26931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69315">
                                            <p:txEl>
                                              <p:pRg st="6" end="6"/>
                                            </p:txEl>
                                          </p:spTgt>
                                        </p:tgtEl>
                                        <p:attrNameLst>
                                          <p:attrName>style.visibility</p:attrName>
                                        </p:attrNameLst>
                                      </p:cBhvr>
                                      <p:to>
                                        <p:strVal val="visible"/>
                                      </p:to>
                                    </p:set>
                                    <p:animEffect transition="in" filter="fade">
                                      <p:cBhvr>
                                        <p:cTn id="31" dur="1000"/>
                                        <p:tgtEl>
                                          <p:spTgt spid="26931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69315">
                                            <p:txEl>
                                              <p:pRg st="7" end="7"/>
                                            </p:txEl>
                                          </p:spTgt>
                                        </p:tgtEl>
                                        <p:attrNameLst>
                                          <p:attrName>style.visibility</p:attrName>
                                        </p:attrNameLst>
                                      </p:cBhvr>
                                      <p:to>
                                        <p:strVal val="visible"/>
                                      </p:to>
                                    </p:set>
                                    <p:animEffect transition="in" filter="fade">
                                      <p:cBhvr>
                                        <p:cTn id="34" dur="1000"/>
                                        <p:tgtEl>
                                          <p:spTgt spid="269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7A71FAD-FF05-43CE-9B5E-C6683984EF7D}" type="slidenum">
              <a:rPr lang="en-US"/>
              <a:pPr>
                <a:defRPr/>
              </a:pPr>
              <a:t>32</a:t>
            </a:fld>
            <a:endParaRPr lang="en-US"/>
          </a:p>
        </p:txBody>
      </p:sp>
      <p:sp>
        <p:nvSpPr>
          <p:cNvPr id="307202" name="Rectangle 2"/>
          <p:cNvSpPr>
            <a:spLocks noGrp="1" noChangeArrowheads="1"/>
          </p:cNvSpPr>
          <p:nvPr>
            <p:ph type="title"/>
          </p:nvPr>
        </p:nvSpPr>
        <p:spPr>
          <a:xfrm>
            <a:off x="457200" y="152400"/>
            <a:ext cx="8229600" cy="609600"/>
          </a:xfrm>
        </p:spPr>
        <p:txBody>
          <a:bodyPr/>
          <a:lstStyle/>
          <a:p>
            <a:pPr eaLnBrk="1" hangingPunct="1">
              <a:defRPr/>
            </a:pPr>
            <a:r>
              <a:rPr lang="en-US" sz="3600" b="1" smtClean="0">
                <a:solidFill>
                  <a:srgbClr val="FFFF00"/>
                </a:solidFill>
              </a:rPr>
              <a:t>Be Like Me</a:t>
            </a:r>
          </a:p>
        </p:txBody>
      </p:sp>
      <p:sp>
        <p:nvSpPr>
          <p:cNvPr id="307203" name="Rectangle 3"/>
          <p:cNvSpPr>
            <a:spLocks noGrp="1" noChangeArrowheads="1"/>
          </p:cNvSpPr>
          <p:nvPr>
            <p:ph type="body" idx="1"/>
          </p:nvPr>
        </p:nvSpPr>
        <p:spPr>
          <a:xfrm>
            <a:off x="228600" y="914400"/>
            <a:ext cx="8686800" cy="5943600"/>
          </a:xfrm>
        </p:spPr>
        <p:txBody>
          <a:bodyPr/>
          <a:lstStyle/>
          <a:p>
            <a:pPr eaLnBrk="1" hangingPunct="1">
              <a:defRPr/>
            </a:pPr>
            <a:r>
              <a:rPr lang="en-US" smtClean="0"/>
              <a:t>Often, packaged social skills programs promote social actions that, while esteemed by adults, would never be shown by any socially accepted kids in the mainstream </a:t>
            </a:r>
            <a:r>
              <a:rPr lang="en-US" sz="2800" smtClean="0"/>
              <a:t>(or student’s social group).</a:t>
            </a:r>
          </a:p>
          <a:p>
            <a:pPr eaLnBrk="1" hangingPunct="1">
              <a:defRPr/>
            </a:pPr>
            <a:endParaRPr lang="en-US" sz="1200" smtClean="0"/>
          </a:p>
          <a:p>
            <a:pPr eaLnBrk="1" hangingPunct="1">
              <a:defRPr/>
            </a:pPr>
            <a:r>
              <a:rPr lang="en-US" smtClean="0"/>
              <a:t>In that case, becoming skilled in the new behavior does little to promote acceptance &amp; positive interactions in most of the youngster’s lifespace</a:t>
            </a:r>
            <a:r>
              <a:rPr lang="en-US" smtClean="0">
                <a:solidFill>
                  <a:srgbClr val="66FF66"/>
                </a:solidFill>
              </a:rPr>
              <a:t>.</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202"/>
                                        </p:tgtEl>
                                        <p:attrNameLst>
                                          <p:attrName>style.visibility</p:attrName>
                                        </p:attrNameLst>
                                      </p:cBhvr>
                                      <p:to>
                                        <p:strVal val="visible"/>
                                      </p:to>
                                    </p:set>
                                    <p:animEffect transition="in" filter="dissolve">
                                      <p:cBhvr>
                                        <p:cTn id="7" dur="1000"/>
                                        <p:tgtEl>
                                          <p:spTgt spid="30720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07203">
                                            <p:txEl>
                                              <p:pRg st="0" end="0"/>
                                            </p:txEl>
                                          </p:spTgt>
                                        </p:tgtEl>
                                        <p:attrNameLst>
                                          <p:attrName>style.visibility</p:attrName>
                                        </p:attrNameLst>
                                      </p:cBhvr>
                                      <p:to>
                                        <p:strVal val="visible"/>
                                      </p:to>
                                    </p:set>
                                    <p:animEffect transition="in" filter="fade">
                                      <p:cBhvr>
                                        <p:cTn id="11" dur="1000"/>
                                        <p:tgtEl>
                                          <p:spTgt spid="307203">
                                            <p:txEl>
                                              <p:pRg st="0" end="0"/>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2000"/>
                                  </p:stCondLst>
                                  <p:childTnLst>
                                    <p:set>
                                      <p:cBhvr>
                                        <p:cTn id="14" dur="1" fill="hold">
                                          <p:stCondLst>
                                            <p:cond delay="0"/>
                                          </p:stCondLst>
                                        </p:cTn>
                                        <p:tgtEl>
                                          <p:spTgt spid="307203">
                                            <p:txEl>
                                              <p:pRg st="2" end="2"/>
                                            </p:txEl>
                                          </p:spTgt>
                                        </p:tgtEl>
                                        <p:attrNameLst>
                                          <p:attrName>style.visibility</p:attrName>
                                        </p:attrNameLst>
                                      </p:cBhvr>
                                      <p:to>
                                        <p:strVal val="visible"/>
                                      </p:to>
                                    </p:set>
                                    <p:animEffect transition="in" filter="fade">
                                      <p:cBhvr>
                                        <p:cTn id="15" dur="2000"/>
                                        <p:tgtEl>
                                          <p:spTgt spid="307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82B397C-019B-4645-B7F7-96B4B0E812A6}" type="slidenum">
              <a:rPr lang="en-US"/>
              <a:pPr>
                <a:defRPr/>
              </a:pPr>
              <a:t>33</a:t>
            </a:fld>
            <a:endParaRPr lang="en-US"/>
          </a:p>
        </p:txBody>
      </p:sp>
      <p:sp>
        <p:nvSpPr>
          <p:cNvPr id="309250" name="Rectangle 2"/>
          <p:cNvSpPr>
            <a:spLocks noGrp="1" noChangeArrowheads="1"/>
          </p:cNvSpPr>
          <p:nvPr>
            <p:ph type="title"/>
          </p:nvPr>
        </p:nvSpPr>
        <p:spPr>
          <a:xfrm>
            <a:off x="457200" y="152400"/>
            <a:ext cx="8229600" cy="1143000"/>
          </a:xfrm>
        </p:spPr>
        <p:txBody>
          <a:bodyPr/>
          <a:lstStyle/>
          <a:p>
            <a:pPr eaLnBrk="1" hangingPunct="1">
              <a:defRPr/>
            </a:pPr>
            <a:r>
              <a:rPr lang="en-US" sz="3600" b="1" smtClean="0">
                <a:solidFill>
                  <a:srgbClr val="FFFF00"/>
                </a:solidFill>
              </a:rPr>
              <a:t>The Typical Social Skills Lesson</a:t>
            </a:r>
            <a:r>
              <a:rPr lang="en-US" smtClean="0"/>
              <a:t> </a:t>
            </a:r>
            <a:r>
              <a:rPr lang="en-US" sz="3200" smtClean="0">
                <a:solidFill>
                  <a:srgbClr val="FFFF5F"/>
                </a:solidFill>
              </a:rPr>
              <a:t>(desired outcome)</a:t>
            </a:r>
          </a:p>
        </p:txBody>
      </p:sp>
      <p:sp>
        <p:nvSpPr>
          <p:cNvPr id="309251" name="Rectangle 3"/>
          <p:cNvSpPr>
            <a:spLocks noGrp="1" noChangeArrowheads="1"/>
          </p:cNvSpPr>
          <p:nvPr>
            <p:ph type="body" idx="1"/>
          </p:nvPr>
        </p:nvSpPr>
        <p:spPr>
          <a:xfrm>
            <a:off x="0" y="1371600"/>
            <a:ext cx="9144000" cy="5486400"/>
          </a:xfrm>
        </p:spPr>
        <p:txBody>
          <a:bodyPr/>
          <a:lstStyle/>
          <a:p>
            <a:pPr eaLnBrk="1" hangingPunct="1">
              <a:lnSpc>
                <a:spcPct val="90000"/>
              </a:lnSpc>
              <a:defRPr/>
            </a:pPr>
            <a:r>
              <a:rPr lang="en-US" b="1" u="sng" smtClean="0">
                <a:solidFill>
                  <a:srgbClr val="FFFFCC"/>
                </a:solidFill>
              </a:rPr>
              <a:t>Situation</a:t>
            </a:r>
            <a:r>
              <a:rPr lang="en-US" u="sng" smtClean="0">
                <a:solidFill>
                  <a:srgbClr val="FFFFCC"/>
                </a:solidFill>
              </a:rPr>
              <a:t>:</a:t>
            </a:r>
            <a:r>
              <a:rPr lang="en-US" smtClean="0"/>
              <a:t>  </a:t>
            </a:r>
            <a:r>
              <a:rPr lang="en-US" sz="2800" smtClean="0"/>
              <a:t>Victor shows his yellow lunch card to the cashier.  Joe, standing behind him with two other kids </a:t>
            </a:r>
            <a:r>
              <a:rPr lang="en-US" sz="2400" smtClean="0"/>
              <a:t>(from higher economic standing)</a:t>
            </a:r>
            <a:r>
              <a:rPr lang="en-US" sz="2800" smtClean="0"/>
              <a:t> taunts Victor saying </a:t>
            </a:r>
            <a:r>
              <a:rPr lang="en-US" sz="2800" b="1" smtClean="0">
                <a:solidFill>
                  <a:srgbClr val="FFFFCC"/>
                </a:solidFill>
                <a:latin typeface="Times New Roman" pitchFamily="18" charset="0"/>
              </a:rPr>
              <a:t>“Hey Po’ Boy…Eating on my parents’ taxes again?  How do you like the food I’m buying for you?”</a:t>
            </a:r>
            <a:r>
              <a:rPr lang="en-US" sz="2800" smtClean="0"/>
              <a:t>  Joe’s friends chuckle.</a:t>
            </a:r>
          </a:p>
          <a:p>
            <a:pPr eaLnBrk="1" hangingPunct="1">
              <a:lnSpc>
                <a:spcPct val="90000"/>
              </a:lnSpc>
              <a:defRPr/>
            </a:pPr>
            <a:endParaRPr lang="en-US" sz="800" smtClean="0"/>
          </a:p>
          <a:p>
            <a:pPr eaLnBrk="1" hangingPunct="1">
              <a:lnSpc>
                <a:spcPct val="90000"/>
              </a:lnSpc>
              <a:defRPr/>
            </a:pPr>
            <a:r>
              <a:rPr lang="en-US" sz="2800" b="1" smtClean="0">
                <a:solidFill>
                  <a:srgbClr val="FFFFCC"/>
                </a:solidFill>
              </a:rPr>
              <a:t>Victor:</a:t>
            </a:r>
            <a:r>
              <a:rPr lang="en-US" sz="2800" smtClean="0"/>
              <a:t> “</a:t>
            </a:r>
            <a:r>
              <a:rPr lang="en-US" sz="2800" smtClean="0">
                <a:solidFill>
                  <a:srgbClr val="FFFFCC"/>
                </a:solidFill>
              </a:rPr>
              <a:t>Please mind your own business.”</a:t>
            </a:r>
            <a:endParaRPr lang="en-US" sz="900" smtClean="0">
              <a:solidFill>
                <a:srgbClr val="FFFFCC"/>
              </a:solidFill>
            </a:endParaRPr>
          </a:p>
          <a:p>
            <a:pPr eaLnBrk="1" hangingPunct="1">
              <a:lnSpc>
                <a:spcPct val="90000"/>
              </a:lnSpc>
              <a:defRPr/>
            </a:pPr>
            <a:endParaRPr lang="en-US" sz="900" b="1" smtClean="0">
              <a:solidFill>
                <a:srgbClr val="FFFFCC"/>
              </a:solidFill>
            </a:endParaRPr>
          </a:p>
          <a:p>
            <a:pPr eaLnBrk="1" hangingPunct="1">
              <a:lnSpc>
                <a:spcPct val="90000"/>
              </a:lnSpc>
              <a:defRPr/>
            </a:pPr>
            <a:r>
              <a:rPr lang="en-US" sz="2800" b="1" smtClean="0">
                <a:solidFill>
                  <a:srgbClr val="FFFFCC"/>
                </a:solidFill>
              </a:rPr>
              <a:t>Joe:</a:t>
            </a:r>
            <a:r>
              <a:rPr lang="en-US" sz="2800" smtClean="0"/>
              <a:t> </a:t>
            </a:r>
            <a:r>
              <a:rPr lang="en-US" sz="2800" b="1" smtClean="0">
                <a:solidFill>
                  <a:srgbClr val="FFFFCC"/>
                </a:solidFill>
                <a:latin typeface="Times New Roman" pitchFamily="18" charset="0"/>
              </a:rPr>
              <a:t>“Yeah, sure dirtball.  You just go on over to your friends at the trailer trash table.”</a:t>
            </a:r>
          </a:p>
          <a:p>
            <a:pPr eaLnBrk="1" hangingPunct="1">
              <a:lnSpc>
                <a:spcPct val="90000"/>
              </a:lnSpc>
              <a:defRPr/>
            </a:pPr>
            <a:endParaRPr lang="en-US" sz="1400" smtClean="0"/>
          </a:p>
          <a:p>
            <a:pPr eaLnBrk="1" hangingPunct="1">
              <a:lnSpc>
                <a:spcPct val="90000"/>
              </a:lnSpc>
              <a:defRPr/>
            </a:pPr>
            <a:r>
              <a:rPr lang="en-US" sz="2800" b="1" smtClean="0">
                <a:solidFill>
                  <a:srgbClr val="FFFFCC"/>
                </a:solidFill>
              </a:rPr>
              <a:t>Victor:</a:t>
            </a:r>
            <a:r>
              <a:rPr lang="en-US" sz="2800" smtClean="0"/>
              <a:t> </a:t>
            </a:r>
            <a:r>
              <a:rPr lang="en-US" sz="2800" smtClean="0">
                <a:solidFill>
                  <a:srgbClr val="FFFFCC"/>
                </a:solidFill>
              </a:rPr>
              <a:t>“Joe, I don't appreciate the way you talk about me and my family.”</a:t>
            </a:r>
            <a:r>
              <a:rPr lang="en-US" smtClean="0"/>
              <a:t> </a:t>
            </a:r>
            <a:r>
              <a:rPr lang="en-US" sz="2800" i="1" smtClean="0"/>
              <a:t>(Victor walks away.)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9250"/>
                                        </p:tgtEl>
                                        <p:attrNameLst>
                                          <p:attrName>style.visibility</p:attrName>
                                        </p:attrNameLst>
                                      </p:cBhvr>
                                      <p:to>
                                        <p:strVal val="visible"/>
                                      </p:to>
                                    </p:set>
                                    <p:animEffect transition="in" filter="dissolve">
                                      <p:cBhvr>
                                        <p:cTn id="7" dur="1000"/>
                                        <p:tgtEl>
                                          <p:spTgt spid="309250"/>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09251">
                                            <p:txEl>
                                              <p:pRg st="0" end="0"/>
                                            </p:txEl>
                                          </p:spTgt>
                                        </p:tgtEl>
                                        <p:attrNameLst>
                                          <p:attrName>style.visibility</p:attrName>
                                        </p:attrNameLst>
                                      </p:cBhvr>
                                      <p:to>
                                        <p:strVal val="visible"/>
                                      </p:to>
                                    </p:set>
                                    <p:animEffect transition="in" filter="fade">
                                      <p:cBhvr>
                                        <p:cTn id="11" dur="1000"/>
                                        <p:tgtEl>
                                          <p:spTgt spid="309251">
                                            <p:txEl>
                                              <p:pRg st="0" end="0"/>
                                            </p:txEl>
                                          </p:spTgt>
                                        </p:tgtEl>
                                      </p:cBhvr>
                                    </p:animEffect>
                                  </p:childTnLst>
                                </p:cTn>
                              </p:par>
                            </p:childTnLst>
                          </p:cTn>
                        </p:par>
                        <p:par>
                          <p:cTn id="12" fill="hold" nodeType="afterGroup">
                            <p:stCondLst>
                              <p:cond delay="3000"/>
                            </p:stCondLst>
                            <p:childTnLst>
                              <p:par>
                                <p:cTn id="13" presetID="10" presetClass="entr" presetSubtype="0" fill="hold" nodeType="afterEffect">
                                  <p:stCondLst>
                                    <p:cond delay="3000"/>
                                  </p:stCondLst>
                                  <p:childTnLst>
                                    <p:set>
                                      <p:cBhvr>
                                        <p:cTn id="14" dur="1" fill="hold">
                                          <p:stCondLst>
                                            <p:cond delay="0"/>
                                          </p:stCondLst>
                                        </p:cTn>
                                        <p:tgtEl>
                                          <p:spTgt spid="309251">
                                            <p:txEl>
                                              <p:pRg st="2" end="2"/>
                                            </p:txEl>
                                          </p:spTgt>
                                        </p:tgtEl>
                                        <p:attrNameLst>
                                          <p:attrName>style.visibility</p:attrName>
                                        </p:attrNameLst>
                                      </p:cBhvr>
                                      <p:to>
                                        <p:strVal val="visible"/>
                                      </p:to>
                                    </p:set>
                                    <p:animEffect transition="in" filter="fade">
                                      <p:cBhvr>
                                        <p:cTn id="15" dur="2000"/>
                                        <p:tgtEl>
                                          <p:spTgt spid="309251">
                                            <p:txEl>
                                              <p:pRg st="2" end="2"/>
                                            </p:txEl>
                                          </p:spTgt>
                                        </p:tgtEl>
                                      </p:cBhvr>
                                    </p:animEffect>
                                  </p:childTnLst>
                                </p:cTn>
                              </p:par>
                            </p:childTnLst>
                          </p:cTn>
                        </p:par>
                        <p:par>
                          <p:cTn id="16" fill="hold" nodeType="afterGroup">
                            <p:stCondLst>
                              <p:cond delay="8000"/>
                            </p:stCondLst>
                            <p:childTnLst>
                              <p:par>
                                <p:cTn id="17" presetID="10" presetClass="entr" presetSubtype="0" fill="hold" nodeType="afterEffect">
                                  <p:stCondLst>
                                    <p:cond delay="1000"/>
                                  </p:stCondLst>
                                  <p:childTnLst>
                                    <p:set>
                                      <p:cBhvr>
                                        <p:cTn id="18" dur="1" fill="hold">
                                          <p:stCondLst>
                                            <p:cond delay="0"/>
                                          </p:stCondLst>
                                        </p:cTn>
                                        <p:tgtEl>
                                          <p:spTgt spid="309251">
                                            <p:txEl>
                                              <p:pRg st="4" end="4"/>
                                            </p:txEl>
                                          </p:spTgt>
                                        </p:tgtEl>
                                        <p:attrNameLst>
                                          <p:attrName>style.visibility</p:attrName>
                                        </p:attrNameLst>
                                      </p:cBhvr>
                                      <p:to>
                                        <p:strVal val="visible"/>
                                      </p:to>
                                    </p:set>
                                    <p:animEffect transition="in" filter="fade">
                                      <p:cBhvr>
                                        <p:cTn id="19" dur="2000"/>
                                        <p:tgtEl>
                                          <p:spTgt spid="309251">
                                            <p:txEl>
                                              <p:pRg st="4" end="4"/>
                                            </p:txEl>
                                          </p:spTgt>
                                        </p:tgtEl>
                                      </p:cBhvr>
                                    </p:animEffect>
                                  </p:childTnLst>
                                </p:cTn>
                              </p:par>
                            </p:childTnLst>
                          </p:cTn>
                        </p:par>
                        <p:par>
                          <p:cTn id="20" fill="hold" nodeType="afterGroup">
                            <p:stCondLst>
                              <p:cond delay="11000"/>
                            </p:stCondLst>
                            <p:childTnLst>
                              <p:par>
                                <p:cTn id="21" presetID="10" presetClass="entr" presetSubtype="0" fill="hold" nodeType="afterEffect">
                                  <p:stCondLst>
                                    <p:cond delay="2000"/>
                                  </p:stCondLst>
                                  <p:childTnLst>
                                    <p:set>
                                      <p:cBhvr>
                                        <p:cTn id="22" dur="1" fill="hold">
                                          <p:stCondLst>
                                            <p:cond delay="0"/>
                                          </p:stCondLst>
                                        </p:cTn>
                                        <p:tgtEl>
                                          <p:spTgt spid="309251">
                                            <p:txEl>
                                              <p:pRg st="6" end="6"/>
                                            </p:txEl>
                                          </p:spTgt>
                                        </p:tgtEl>
                                        <p:attrNameLst>
                                          <p:attrName>style.visibility</p:attrName>
                                        </p:attrNameLst>
                                      </p:cBhvr>
                                      <p:to>
                                        <p:strVal val="visible"/>
                                      </p:to>
                                    </p:set>
                                    <p:animEffect transition="in" filter="fade">
                                      <p:cBhvr>
                                        <p:cTn id="23" dur="2000"/>
                                        <p:tgtEl>
                                          <p:spTgt spid="309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3CC8DE3-3E43-42F2-B36C-ED052A131744}" type="slidenum">
              <a:rPr lang="en-US"/>
              <a:pPr>
                <a:defRPr/>
              </a:pPr>
              <a:t>34</a:t>
            </a:fld>
            <a:endParaRPr lang="en-US"/>
          </a:p>
        </p:txBody>
      </p:sp>
      <p:sp>
        <p:nvSpPr>
          <p:cNvPr id="311298" name="Rectangle 2"/>
          <p:cNvSpPr>
            <a:spLocks noGrp="1" noChangeArrowheads="1"/>
          </p:cNvSpPr>
          <p:nvPr>
            <p:ph type="title"/>
          </p:nvPr>
        </p:nvSpPr>
        <p:spPr>
          <a:xfrm>
            <a:off x="228600" y="152400"/>
            <a:ext cx="8686800" cy="5943600"/>
          </a:xfrm>
        </p:spPr>
        <p:txBody>
          <a:bodyPr/>
          <a:lstStyle/>
          <a:p>
            <a:pPr eaLnBrk="1" hangingPunct="1">
              <a:defRPr/>
            </a:pPr>
            <a:r>
              <a:rPr lang="en-US" sz="3600" b="1" smtClean="0">
                <a:solidFill>
                  <a:srgbClr val="FFFF00"/>
                </a:solidFill>
              </a:rPr>
              <a:t>Role Play #1</a:t>
            </a:r>
            <a:br>
              <a:rPr lang="en-US" sz="3600" b="1" smtClean="0">
                <a:solidFill>
                  <a:srgbClr val="FFFF00"/>
                </a:solidFill>
              </a:rPr>
            </a:br>
            <a:r>
              <a:rPr lang="en-US" sz="3600" smtClean="0"/>
              <a:t> </a:t>
            </a:r>
            <a:r>
              <a:rPr lang="en-US" sz="3600" smtClean="0">
                <a:solidFill>
                  <a:srgbClr val="FFFF5F"/>
                </a:solidFill>
              </a:rPr>
              <a:t>(to be followed by discussion)</a:t>
            </a:r>
            <a:r>
              <a:rPr lang="en-US" sz="3600" smtClean="0">
                <a:solidFill>
                  <a:srgbClr val="FC041C"/>
                </a:solidFill>
              </a:rPr>
              <a:t>.</a:t>
            </a:r>
            <a:r>
              <a:rPr lang="en-US" sz="2000" smtClean="0">
                <a:solidFill>
                  <a:srgbClr val="FC041C"/>
                </a:solidFill>
              </a:rPr>
              <a:t/>
            </a:r>
            <a:br>
              <a:rPr lang="en-US" sz="2000" smtClean="0">
                <a:solidFill>
                  <a:srgbClr val="FC041C"/>
                </a:solidFill>
              </a:rPr>
            </a:br>
            <a:r>
              <a:rPr lang="en-US" sz="2000" smtClean="0">
                <a:solidFill>
                  <a:srgbClr val="FC041C"/>
                </a:solidFill>
              </a:rPr>
              <a:t/>
            </a:r>
            <a:br>
              <a:rPr lang="en-US" sz="2000" smtClean="0">
                <a:solidFill>
                  <a:srgbClr val="FC041C"/>
                </a:solidFill>
              </a:rPr>
            </a:br>
            <a:r>
              <a:rPr lang="en-US" sz="3600" smtClean="0">
                <a:solidFill>
                  <a:srgbClr val="FC041C"/>
                </a:solidFill>
              </a:rPr>
              <a:t> </a:t>
            </a:r>
            <a:r>
              <a:rPr lang="en-US" sz="3200" b="1" i="1" smtClean="0">
                <a:solidFill>
                  <a:srgbClr val="FFFF5F"/>
                </a:solidFill>
              </a:rPr>
              <a:t>Situation:</a:t>
            </a:r>
            <a:r>
              <a:rPr lang="en-US" sz="3200" i="1" smtClean="0"/>
              <a:t> </a:t>
            </a:r>
            <a:r>
              <a:rPr lang="en-US" sz="3200" smtClean="0"/>
              <a:t>Two teams are playing basketball.  Time is running out &amp; the score is close when Kip &amp; Casey have a 2-on-1 fast break.</a:t>
            </a:r>
            <a:br>
              <a:rPr lang="en-US" sz="3200" smtClean="0"/>
            </a:br>
            <a:r>
              <a:rPr lang="en-US" sz="3200" smtClean="0"/>
              <a:t>   The sole defender goes out to guard Kip who pulls up to miss a long-distance jump shot from beyond the 3-point circle.  Casey is furious because he was wide open under the basket hoping for the ball</a:t>
            </a:r>
            <a:r>
              <a:rPr lang="en-US" sz="3200" smtClean="0">
                <a:solidFill>
                  <a:srgbClr val="FC041C"/>
                </a:solidFill>
              </a:rPr>
              <a:t>.</a:t>
            </a:r>
            <a:endParaRPr lang="en-US" sz="3600" smtClean="0">
              <a:solidFill>
                <a:srgbClr val="FC041C"/>
              </a:solidFill>
            </a:endParaRPr>
          </a:p>
        </p:txBody>
      </p:sp>
      <p:sp>
        <p:nvSpPr>
          <p:cNvPr id="311299" name="Rectangle 3"/>
          <p:cNvSpPr>
            <a:spLocks noGrp="1" noChangeArrowheads="1"/>
          </p:cNvSpPr>
          <p:nvPr>
            <p:ph type="body" idx="1"/>
          </p:nvPr>
        </p:nvSpPr>
        <p:spPr>
          <a:xfrm>
            <a:off x="0" y="152400"/>
            <a:ext cx="9144000" cy="7010400"/>
          </a:xfrm>
        </p:spPr>
        <p:txBody>
          <a:bodyPr/>
          <a:lstStyle/>
          <a:p>
            <a:pPr eaLnBrk="1" hangingPunct="1">
              <a:defRPr/>
            </a:pPr>
            <a:r>
              <a:rPr lang="en-US" sz="2800" b="1" smtClean="0">
                <a:solidFill>
                  <a:srgbClr val="FFFFCC"/>
                </a:solidFill>
              </a:rPr>
              <a:t>Casey:</a:t>
            </a:r>
            <a:r>
              <a:rPr lang="en-US" sz="2800" smtClean="0"/>
              <a:t> Yo' Punk!  W’sup with not passing the ball to 	me under the net?  Open yo’ eyes, sleepy.”</a:t>
            </a:r>
            <a:endParaRPr lang="en-US" sz="2800" b="1" smtClean="0"/>
          </a:p>
          <a:p>
            <a:pPr eaLnBrk="1" hangingPunct="1">
              <a:defRPr/>
            </a:pPr>
            <a:r>
              <a:rPr lang="en-US" sz="2800" b="1" smtClean="0">
                <a:solidFill>
                  <a:srgbClr val="FFFFCC"/>
                </a:solidFill>
              </a:rPr>
              <a:t>Kip:</a:t>
            </a:r>
            <a:r>
              <a:rPr lang="en-US" sz="2800" smtClean="0"/>
              <a:t> </a:t>
            </a:r>
            <a:r>
              <a:rPr lang="en-US" sz="2800" smtClean="0">
                <a:solidFill>
                  <a:srgbClr val="FFFFCC"/>
                </a:solidFill>
              </a:rPr>
              <a:t>Man, my blindfolded hook beats yo’ best lay 	up</a:t>
            </a:r>
            <a:r>
              <a:rPr lang="en-US" sz="2800" smtClean="0"/>
              <a:t>.</a:t>
            </a:r>
            <a:endParaRPr lang="en-US" sz="2800" b="1" smtClean="0"/>
          </a:p>
          <a:p>
            <a:pPr eaLnBrk="1" hangingPunct="1">
              <a:defRPr/>
            </a:pPr>
            <a:r>
              <a:rPr lang="en-US" sz="2800" b="1" smtClean="0">
                <a:solidFill>
                  <a:srgbClr val="FFFFCC"/>
                </a:solidFill>
              </a:rPr>
              <a:t>Casey:</a:t>
            </a:r>
            <a:r>
              <a:rPr lang="en-US" sz="2800" smtClean="0"/>
              <a:t>  I ain’t seein’ all dat today.  Yo’ “J” is broke.</a:t>
            </a:r>
            <a:endParaRPr lang="en-US" sz="2800" b="1" smtClean="0"/>
          </a:p>
          <a:p>
            <a:pPr eaLnBrk="1" hangingPunct="1">
              <a:defRPr/>
            </a:pPr>
            <a:r>
              <a:rPr lang="en-US" sz="2800" b="1" smtClean="0">
                <a:solidFill>
                  <a:srgbClr val="FFFFCC"/>
                </a:solidFill>
              </a:rPr>
              <a:t>Kip:</a:t>
            </a:r>
            <a:r>
              <a:rPr lang="en-US" sz="2800" smtClean="0"/>
              <a:t> </a:t>
            </a:r>
            <a:r>
              <a:rPr lang="en-US" sz="2800" smtClean="0">
                <a:solidFill>
                  <a:srgbClr val="FFFFCC"/>
                </a:solidFill>
              </a:rPr>
              <a:t>Man, you be gettin’ used like soap by yo’ man the 	whole game.  Don’t be talking no trash to me ‘til 	you get yo’ game on, Bubbles</a:t>
            </a:r>
            <a:r>
              <a:rPr lang="en-US" sz="2800" smtClean="0">
                <a:solidFill>
                  <a:srgbClr val="FC041C"/>
                </a:solidFill>
              </a:rPr>
              <a:t>.</a:t>
            </a:r>
            <a:endParaRPr lang="en-US" sz="2800" b="1" smtClean="0">
              <a:solidFill>
                <a:srgbClr val="FC041C"/>
              </a:solidFill>
            </a:endParaRPr>
          </a:p>
          <a:p>
            <a:pPr eaLnBrk="1" hangingPunct="1">
              <a:defRPr/>
            </a:pPr>
            <a:r>
              <a:rPr lang="en-US" sz="2800" b="1" smtClean="0">
                <a:solidFill>
                  <a:srgbClr val="FFFFCC"/>
                </a:solidFill>
              </a:rPr>
              <a:t>Casey:</a:t>
            </a:r>
            <a:r>
              <a:rPr lang="en-US" sz="2800" smtClean="0"/>
              <a:t> Your mama throws better when she’s workin’ 	the pole, J man.</a:t>
            </a:r>
            <a:endParaRPr lang="en-US" sz="2800" b="1" smtClean="0"/>
          </a:p>
          <a:p>
            <a:pPr eaLnBrk="1" hangingPunct="1">
              <a:defRPr/>
            </a:pPr>
            <a:r>
              <a:rPr lang="en-US" sz="2800" b="1" smtClean="0">
                <a:solidFill>
                  <a:srgbClr val="FFFFCC"/>
                </a:solidFill>
              </a:rPr>
              <a:t>Kip:</a:t>
            </a:r>
            <a:r>
              <a:rPr lang="en-US" sz="2800" smtClean="0"/>
              <a:t> </a:t>
            </a:r>
            <a:r>
              <a:rPr lang="en-US" sz="2800" smtClean="0">
                <a:solidFill>
                  <a:srgbClr val="FFFFCC"/>
                </a:solidFill>
              </a:rPr>
              <a:t>Oh…playin’ house, huh?  N----er, yo’ mama 	score more times today than you.  She better at 	lay downs than yo’ lay ups</a:t>
            </a:r>
            <a:r>
              <a:rPr lang="en-US" sz="2800" smtClean="0"/>
              <a:t>. </a:t>
            </a:r>
            <a:r>
              <a:rPr lang="en-US" sz="2400" smtClean="0"/>
              <a:t>(Casey moves 	aggressively toward Kip who says “</a:t>
            </a:r>
            <a:r>
              <a:rPr lang="en-US" sz="2400" i="1" smtClean="0"/>
              <a:t>Bring it on soapy</a:t>
            </a:r>
            <a:r>
              <a:rPr lang="en-US" sz="2400" smtClean="0"/>
              <a:t>.”)</a:t>
            </a:r>
            <a:r>
              <a:rPr lang="en-US" sz="2400" smtClean="0">
                <a:solidFill>
                  <a:srgbClr val="66FF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childTnLst>
                                    <p:set>
                                      <p:cBhvr>
                                        <p:cTn id="6" dur="1" fill="hold">
                                          <p:stCondLst>
                                            <p:cond delay="0"/>
                                          </p:stCondLst>
                                        </p:cTn>
                                        <p:tgtEl>
                                          <p:spTgt spid="311298"/>
                                        </p:tgtEl>
                                        <p:attrNameLst>
                                          <p:attrName>style.visibility</p:attrName>
                                        </p:attrNameLst>
                                      </p:cBhvr>
                                      <p:to>
                                        <p:strVal val="visible"/>
                                      </p:to>
                                    </p:set>
                                    <p:animEffect transition="in" filter="dissolve">
                                      <p:cBhvr>
                                        <p:cTn id="7" dur="1000"/>
                                        <p:tgtEl>
                                          <p:spTgt spid="311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xit" presetSubtype="0" fill="hold" grpId="0" nodeType="clickEffect">
                                  <p:stCondLst>
                                    <p:cond delay="0"/>
                                  </p:stCondLst>
                                  <p:childTnLst>
                                    <p:animEffect transition="out" filter="fade">
                                      <p:cBhvr>
                                        <p:cTn id="11" dur="1000"/>
                                        <p:tgtEl>
                                          <p:spTgt spid="311298"/>
                                        </p:tgtEl>
                                      </p:cBhvr>
                                    </p:animEffect>
                                    <p:anim calcmode="lin" valueType="num">
                                      <p:cBhvr>
                                        <p:cTn id="12" dur="1000"/>
                                        <p:tgtEl>
                                          <p:spTgt spid="311298"/>
                                        </p:tgtEl>
                                        <p:attrNameLst>
                                          <p:attrName>ppt_x</p:attrName>
                                        </p:attrNameLst>
                                      </p:cBhvr>
                                      <p:tavLst>
                                        <p:tav tm="0">
                                          <p:val>
                                            <p:strVal val="ppt_x"/>
                                          </p:val>
                                        </p:tav>
                                        <p:tav tm="100000">
                                          <p:val>
                                            <p:strVal val="ppt_x"/>
                                          </p:val>
                                        </p:tav>
                                      </p:tavLst>
                                    </p:anim>
                                    <p:anim calcmode="lin" valueType="num">
                                      <p:cBhvr>
                                        <p:cTn id="13" dur="100" decel="100000"/>
                                        <p:tgtEl>
                                          <p:spTgt spid="311298"/>
                                        </p:tgtEl>
                                        <p:attrNameLst>
                                          <p:attrName>ppt_y</p:attrName>
                                        </p:attrNameLst>
                                      </p:cBhvr>
                                      <p:tavLst>
                                        <p:tav tm="0">
                                          <p:val>
                                            <p:strVal val="ppt_y"/>
                                          </p:val>
                                        </p:tav>
                                        <p:tav tm="100000">
                                          <p:val>
                                            <p:strVal val="ppt_y-.03"/>
                                          </p:val>
                                        </p:tav>
                                      </p:tavLst>
                                    </p:anim>
                                    <p:anim calcmode="lin" valueType="num">
                                      <p:cBhvr>
                                        <p:cTn id="14" dur="900" accel="100000">
                                          <p:stCondLst>
                                            <p:cond delay="100"/>
                                          </p:stCondLst>
                                        </p:cTn>
                                        <p:tgtEl>
                                          <p:spTgt spid="311298"/>
                                        </p:tgtEl>
                                        <p:attrNameLst>
                                          <p:attrName>ppt_y</p:attrName>
                                        </p:attrNameLst>
                                      </p:cBhvr>
                                      <p:tavLst>
                                        <p:tav tm="0">
                                          <p:val>
                                            <p:strVal val="ppt_y"/>
                                          </p:val>
                                        </p:tav>
                                        <p:tav tm="100000">
                                          <p:val>
                                            <p:strVal val="ppt_y+1"/>
                                          </p:val>
                                        </p:tav>
                                      </p:tavLst>
                                    </p:anim>
                                    <p:set>
                                      <p:cBhvr>
                                        <p:cTn id="15" dur="1" fill="hold">
                                          <p:stCondLst>
                                            <p:cond delay="999"/>
                                          </p:stCondLst>
                                        </p:cTn>
                                        <p:tgtEl>
                                          <p:spTgt spid="311298"/>
                                        </p:tgtEl>
                                        <p:attrNameLst>
                                          <p:attrName>style.visibility</p:attrName>
                                        </p:attrNameLst>
                                      </p:cBhvr>
                                      <p:to>
                                        <p:strVal val="hidden"/>
                                      </p:to>
                                    </p:set>
                                  </p:childTnLst>
                                </p:cTn>
                              </p:par>
                            </p:childTnLst>
                          </p:cTn>
                        </p:par>
                        <p:par>
                          <p:cTn id="16" fill="hold" nodeType="afterGroup">
                            <p:stCondLst>
                              <p:cond delay="1000"/>
                            </p:stCondLst>
                            <p:childTnLst>
                              <p:par>
                                <p:cTn id="17" presetID="37" presetClass="entr" presetSubtype="0" fill="hold" nodeType="afterEffect">
                                  <p:stCondLst>
                                    <p:cond delay="0"/>
                                  </p:stCondLst>
                                  <p:childTnLst>
                                    <p:set>
                                      <p:cBhvr>
                                        <p:cTn id="18" dur="1" fill="hold">
                                          <p:stCondLst>
                                            <p:cond delay="0"/>
                                          </p:stCondLst>
                                        </p:cTn>
                                        <p:tgtEl>
                                          <p:spTgt spid="311299">
                                            <p:txEl>
                                              <p:pRg st="0" end="0"/>
                                            </p:txEl>
                                          </p:spTgt>
                                        </p:tgtEl>
                                        <p:attrNameLst>
                                          <p:attrName>style.visibility</p:attrName>
                                        </p:attrNameLst>
                                      </p:cBhvr>
                                      <p:to>
                                        <p:strVal val="visible"/>
                                      </p:to>
                                    </p:set>
                                    <p:animEffect transition="in" filter="fade">
                                      <p:cBhvr>
                                        <p:cTn id="19" dur="1000"/>
                                        <p:tgtEl>
                                          <p:spTgt spid="311299">
                                            <p:txEl>
                                              <p:pRg st="0" end="0"/>
                                            </p:txEl>
                                          </p:spTgt>
                                        </p:tgtEl>
                                      </p:cBhvr>
                                    </p:animEffect>
                                    <p:anim calcmode="lin" valueType="num">
                                      <p:cBhvr>
                                        <p:cTn id="20" dur="1000" fill="hold"/>
                                        <p:tgtEl>
                                          <p:spTgt spid="311299">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11299">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11299">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11299">
                                            <p:txEl>
                                              <p:pRg st="1" end="1"/>
                                            </p:txEl>
                                          </p:spTgt>
                                        </p:tgtEl>
                                        <p:attrNameLst>
                                          <p:attrName>style.visibility</p:attrName>
                                        </p:attrNameLst>
                                      </p:cBhvr>
                                      <p:to>
                                        <p:strVal val="visible"/>
                                      </p:to>
                                    </p:set>
                                    <p:animEffect transition="in" filter="fade">
                                      <p:cBhvr>
                                        <p:cTn id="25" dur="1000"/>
                                        <p:tgtEl>
                                          <p:spTgt spid="311299">
                                            <p:txEl>
                                              <p:pRg st="1" end="1"/>
                                            </p:txEl>
                                          </p:spTgt>
                                        </p:tgtEl>
                                      </p:cBhvr>
                                    </p:animEffect>
                                    <p:anim calcmode="lin" valueType="num">
                                      <p:cBhvr>
                                        <p:cTn id="26" dur="1000" fill="hold"/>
                                        <p:tgtEl>
                                          <p:spTgt spid="311299">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11299">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11299">
                                            <p:txEl>
                                              <p:pRg st="1" end="1"/>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311299">
                                            <p:txEl>
                                              <p:pRg st="2" end="2"/>
                                            </p:txEl>
                                          </p:spTgt>
                                        </p:tgtEl>
                                        <p:attrNameLst>
                                          <p:attrName>style.visibility</p:attrName>
                                        </p:attrNameLst>
                                      </p:cBhvr>
                                      <p:to>
                                        <p:strVal val="visible"/>
                                      </p:to>
                                    </p:set>
                                    <p:animEffect transition="in" filter="fade">
                                      <p:cBhvr>
                                        <p:cTn id="31" dur="1000"/>
                                        <p:tgtEl>
                                          <p:spTgt spid="311299">
                                            <p:txEl>
                                              <p:pRg st="2" end="2"/>
                                            </p:txEl>
                                          </p:spTgt>
                                        </p:tgtEl>
                                      </p:cBhvr>
                                    </p:animEffect>
                                    <p:anim calcmode="lin" valueType="num">
                                      <p:cBhvr>
                                        <p:cTn id="32" dur="1000" fill="hold"/>
                                        <p:tgtEl>
                                          <p:spTgt spid="311299">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1129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11299">
                                            <p:txEl>
                                              <p:pRg st="2" end="2"/>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311299">
                                            <p:txEl>
                                              <p:pRg st="3" end="3"/>
                                            </p:txEl>
                                          </p:spTgt>
                                        </p:tgtEl>
                                        <p:attrNameLst>
                                          <p:attrName>style.visibility</p:attrName>
                                        </p:attrNameLst>
                                      </p:cBhvr>
                                      <p:to>
                                        <p:strVal val="visible"/>
                                      </p:to>
                                    </p:set>
                                    <p:animEffect transition="in" filter="fade">
                                      <p:cBhvr>
                                        <p:cTn id="37" dur="1000"/>
                                        <p:tgtEl>
                                          <p:spTgt spid="311299">
                                            <p:txEl>
                                              <p:pRg st="3" end="3"/>
                                            </p:txEl>
                                          </p:spTgt>
                                        </p:tgtEl>
                                      </p:cBhvr>
                                    </p:animEffect>
                                    <p:anim calcmode="lin" valueType="num">
                                      <p:cBhvr>
                                        <p:cTn id="38" dur="1000" fill="hold"/>
                                        <p:tgtEl>
                                          <p:spTgt spid="311299">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11299">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1129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nodeType="clickEffect">
                                  <p:stCondLst>
                                    <p:cond delay="0"/>
                                  </p:stCondLst>
                                  <p:childTnLst>
                                    <p:set>
                                      <p:cBhvr>
                                        <p:cTn id="44" dur="1" fill="hold">
                                          <p:stCondLst>
                                            <p:cond delay="0"/>
                                          </p:stCondLst>
                                        </p:cTn>
                                        <p:tgtEl>
                                          <p:spTgt spid="311299">
                                            <p:txEl>
                                              <p:pRg st="4" end="4"/>
                                            </p:txEl>
                                          </p:spTgt>
                                        </p:tgtEl>
                                        <p:attrNameLst>
                                          <p:attrName>style.visibility</p:attrName>
                                        </p:attrNameLst>
                                      </p:cBhvr>
                                      <p:to>
                                        <p:strVal val="visible"/>
                                      </p:to>
                                    </p:set>
                                    <p:animEffect transition="in" filter="wipe(down)">
                                      <p:cBhvr>
                                        <p:cTn id="45" dur="580">
                                          <p:stCondLst>
                                            <p:cond delay="0"/>
                                          </p:stCondLst>
                                        </p:cTn>
                                        <p:tgtEl>
                                          <p:spTgt spid="311299">
                                            <p:txEl>
                                              <p:pRg st="4" end="4"/>
                                            </p:txEl>
                                          </p:spTgt>
                                        </p:tgtEl>
                                      </p:cBhvr>
                                    </p:animEffect>
                                    <p:anim calcmode="lin" valueType="num">
                                      <p:cBhvr>
                                        <p:cTn id="46" dur="1822" tmFilter="0,0; 0.14,0.36; 0.43,0.73; 0.71,0.91; 1.0,1.0">
                                          <p:stCondLst>
                                            <p:cond delay="0"/>
                                          </p:stCondLst>
                                        </p:cTn>
                                        <p:tgtEl>
                                          <p:spTgt spid="311299">
                                            <p:txEl>
                                              <p:pRg st="4" end="4"/>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11299">
                                            <p:txEl>
                                              <p:pRg st="4" end="4"/>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11299">
                                            <p:txEl>
                                              <p:pRg st="4" end="4"/>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11299">
                                            <p:txEl>
                                              <p:pRg st="4" end="4"/>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11299">
                                            <p:txEl>
                                              <p:pRg st="4" end="4"/>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11299">
                                            <p:txEl>
                                              <p:pRg st="4" end="4"/>
                                            </p:txEl>
                                          </p:spTgt>
                                        </p:tgtEl>
                                      </p:cBhvr>
                                      <p:to x="100000" y="60000"/>
                                    </p:animScale>
                                    <p:animScale>
                                      <p:cBhvr>
                                        <p:cTn id="52" dur="166" decel="50000">
                                          <p:stCondLst>
                                            <p:cond delay="676"/>
                                          </p:stCondLst>
                                        </p:cTn>
                                        <p:tgtEl>
                                          <p:spTgt spid="311299">
                                            <p:txEl>
                                              <p:pRg st="4" end="4"/>
                                            </p:txEl>
                                          </p:spTgt>
                                        </p:tgtEl>
                                      </p:cBhvr>
                                      <p:to x="100000" y="100000"/>
                                    </p:animScale>
                                    <p:animScale>
                                      <p:cBhvr>
                                        <p:cTn id="53" dur="26">
                                          <p:stCondLst>
                                            <p:cond delay="1312"/>
                                          </p:stCondLst>
                                        </p:cTn>
                                        <p:tgtEl>
                                          <p:spTgt spid="311299">
                                            <p:txEl>
                                              <p:pRg st="4" end="4"/>
                                            </p:txEl>
                                          </p:spTgt>
                                        </p:tgtEl>
                                      </p:cBhvr>
                                      <p:to x="100000" y="80000"/>
                                    </p:animScale>
                                    <p:animScale>
                                      <p:cBhvr>
                                        <p:cTn id="54" dur="166" decel="50000">
                                          <p:stCondLst>
                                            <p:cond delay="1338"/>
                                          </p:stCondLst>
                                        </p:cTn>
                                        <p:tgtEl>
                                          <p:spTgt spid="311299">
                                            <p:txEl>
                                              <p:pRg st="4" end="4"/>
                                            </p:txEl>
                                          </p:spTgt>
                                        </p:tgtEl>
                                      </p:cBhvr>
                                      <p:to x="100000" y="100000"/>
                                    </p:animScale>
                                    <p:animScale>
                                      <p:cBhvr>
                                        <p:cTn id="55" dur="26">
                                          <p:stCondLst>
                                            <p:cond delay="1642"/>
                                          </p:stCondLst>
                                        </p:cTn>
                                        <p:tgtEl>
                                          <p:spTgt spid="311299">
                                            <p:txEl>
                                              <p:pRg st="4" end="4"/>
                                            </p:txEl>
                                          </p:spTgt>
                                        </p:tgtEl>
                                      </p:cBhvr>
                                      <p:to x="100000" y="90000"/>
                                    </p:animScale>
                                    <p:animScale>
                                      <p:cBhvr>
                                        <p:cTn id="56" dur="166" decel="50000">
                                          <p:stCondLst>
                                            <p:cond delay="1668"/>
                                          </p:stCondLst>
                                        </p:cTn>
                                        <p:tgtEl>
                                          <p:spTgt spid="311299">
                                            <p:txEl>
                                              <p:pRg st="4" end="4"/>
                                            </p:txEl>
                                          </p:spTgt>
                                        </p:tgtEl>
                                      </p:cBhvr>
                                      <p:to x="100000" y="100000"/>
                                    </p:animScale>
                                    <p:animScale>
                                      <p:cBhvr>
                                        <p:cTn id="57" dur="26">
                                          <p:stCondLst>
                                            <p:cond delay="1808"/>
                                          </p:stCondLst>
                                        </p:cTn>
                                        <p:tgtEl>
                                          <p:spTgt spid="311299">
                                            <p:txEl>
                                              <p:pRg st="4" end="4"/>
                                            </p:txEl>
                                          </p:spTgt>
                                        </p:tgtEl>
                                      </p:cBhvr>
                                      <p:to x="100000" y="95000"/>
                                    </p:animScale>
                                    <p:animScale>
                                      <p:cBhvr>
                                        <p:cTn id="58" dur="166" decel="50000">
                                          <p:stCondLst>
                                            <p:cond delay="1834"/>
                                          </p:stCondLst>
                                        </p:cTn>
                                        <p:tgtEl>
                                          <p:spTgt spid="311299">
                                            <p:txEl>
                                              <p:pRg st="4" end="4"/>
                                            </p:txEl>
                                          </p:spTgt>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311299">
                                            <p:txEl>
                                              <p:pRg st="5" end="5"/>
                                            </p:txEl>
                                          </p:spTgt>
                                        </p:tgtEl>
                                        <p:attrNameLst>
                                          <p:attrName>style.visibility</p:attrName>
                                        </p:attrNameLst>
                                      </p:cBhvr>
                                      <p:to>
                                        <p:strVal val="visible"/>
                                      </p:to>
                                    </p:set>
                                    <p:animEffect transition="in" filter="wipe(down)">
                                      <p:cBhvr>
                                        <p:cTn id="61" dur="580">
                                          <p:stCondLst>
                                            <p:cond delay="0"/>
                                          </p:stCondLst>
                                        </p:cTn>
                                        <p:tgtEl>
                                          <p:spTgt spid="311299">
                                            <p:txEl>
                                              <p:pRg st="5" end="5"/>
                                            </p:txEl>
                                          </p:spTgt>
                                        </p:tgtEl>
                                      </p:cBhvr>
                                    </p:animEffect>
                                    <p:anim calcmode="lin" valueType="num">
                                      <p:cBhvr>
                                        <p:cTn id="62" dur="1822" tmFilter="0,0; 0.14,0.36; 0.43,0.73; 0.71,0.91; 1.0,1.0">
                                          <p:stCondLst>
                                            <p:cond delay="0"/>
                                          </p:stCondLst>
                                        </p:cTn>
                                        <p:tgtEl>
                                          <p:spTgt spid="311299">
                                            <p:txEl>
                                              <p:pRg st="5" end="5"/>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11299">
                                            <p:txEl>
                                              <p:pRg st="5" end="5"/>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11299">
                                            <p:txEl>
                                              <p:pRg st="5" end="5"/>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11299">
                                            <p:txEl>
                                              <p:pRg st="5" end="5"/>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11299">
                                            <p:txEl>
                                              <p:pRg st="5" end="5"/>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11299">
                                            <p:txEl>
                                              <p:pRg st="5" end="5"/>
                                            </p:txEl>
                                          </p:spTgt>
                                        </p:tgtEl>
                                      </p:cBhvr>
                                      <p:to x="100000" y="60000"/>
                                    </p:animScale>
                                    <p:animScale>
                                      <p:cBhvr>
                                        <p:cTn id="68" dur="166" decel="50000">
                                          <p:stCondLst>
                                            <p:cond delay="676"/>
                                          </p:stCondLst>
                                        </p:cTn>
                                        <p:tgtEl>
                                          <p:spTgt spid="311299">
                                            <p:txEl>
                                              <p:pRg st="5" end="5"/>
                                            </p:txEl>
                                          </p:spTgt>
                                        </p:tgtEl>
                                      </p:cBhvr>
                                      <p:to x="100000" y="100000"/>
                                    </p:animScale>
                                    <p:animScale>
                                      <p:cBhvr>
                                        <p:cTn id="69" dur="26">
                                          <p:stCondLst>
                                            <p:cond delay="1312"/>
                                          </p:stCondLst>
                                        </p:cTn>
                                        <p:tgtEl>
                                          <p:spTgt spid="311299">
                                            <p:txEl>
                                              <p:pRg st="5" end="5"/>
                                            </p:txEl>
                                          </p:spTgt>
                                        </p:tgtEl>
                                      </p:cBhvr>
                                      <p:to x="100000" y="80000"/>
                                    </p:animScale>
                                    <p:animScale>
                                      <p:cBhvr>
                                        <p:cTn id="70" dur="166" decel="50000">
                                          <p:stCondLst>
                                            <p:cond delay="1338"/>
                                          </p:stCondLst>
                                        </p:cTn>
                                        <p:tgtEl>
                                          <p:spTgt spid="311299">
                                            <p:txEl>
                                              <p:pRg st="5" end="5"/>
                                            </p:txEl>
                                          </p:spTgt>
                                        </p:tgtEl>
                                      </p:cBhvr>
                                      <p:to x="100000" y="100000"/>
                                    </p:animScale>
                                    <p:animScale>
                                      <p:cBhvr>
                                        <p:cTn id="71" dur="26">
                                          <p:stCondLst>
                                            <p:cond delay="1642"/>
                                          </p:stCondLst>
                                        </p:cTn>
                                        <p:tgtEl>
                                          <p:spTgt spid="311299">
                                            <p:txEl>
                                              <p:pRg st="5" end="5"/>
                                            </p:txEl>
                                          </p:spTgt>
                                        </p:tgtEl>
                                      </p:cBhvr>
                                      <p:to x="100000" y="90000"/>
                                    </p:animScale>
                                    <p:animScale>
                                      <p:cBhvr>
                                        <p:cTn id="72" dur="166" decel="50000">
                                          <p:stCondLst>
                                            <p:cond delay="1668"/>
                                          </p:stCondLst>
                                        </p:cTn>
                                        <p:tgtEl>
                                          <p:spTgt spid="311299">
                                            <p:txEl>
                                              <p:pRg st="5" end="5"/>
                                            </p:txEl>
                                          </p:spTgt>
                                        </p:tgtEl>
                                      </p:cBhvr>
                                      <p:to x="100000" y="100000"/>
                                    </p:animScale>
                                    <p:animScale>
                                      <p:cBhvr>
                                        <p:cTn id="73" dur="26">
                                          <p:stCondLst>
                                            <p:cond delay="1808"/>
                                          </p:stCondLst>
                                        </p:cTn>
                                        <p:tgtEl>
                                          <p:spTgt spid="311299">
                                            <p:txEl>
                                              <p:pRg st="5" end="5"/>
                                            </p:txEl>
                                          </p:spTgt>
                                        </p:tgtEl>
                                      </p:cBhvr>
                                      <p:to x="100000" y="95000"/>
                                    </p:animScale>
                                    <p:animScale>
                                      <p:cBhvr>
                                        <p:cTn id="74" dur="166" decel="50000">
                                          <p:stCondLst>
                                            <p:cond delay="1834"/>
                                          </p:stCondLst>
                                        </p:cTn>
                                        <p:tgtEl>
                                          <p:spTgt spid="311299">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p:bldP spid="311298"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508F670-1898-4CA5-AC24-28A050EDF7C9}" type="slidenum">
              <a:rPr lang="en-US"/>
              <a:pPr>
                <a:defRPr/>
              </a:pPr>
              <a:t>35</a:t>
            </a:fld>
            <a:endParaRPr lang="en-US"/>
          </a:p>
        </p:txBody>
      </p:sp>
      <p:sp>
        <p:nvSpPr>
          <p:cNvPr id="312322" name="Rectangle 2"/>
          <p:cNvSpPr>
            <a:spLocks noGrp="1" noChangeArrowheads="1"/>
          </p:cNvSpPr>
          <p:nvPr>
            <p:ph type="title"/>
          </p:nvPr>
        </p:nvSpPr>
        <p:spPr>
          <a:xfrm>
            <a:off x="457200" y="152400"/>
            <a:ext cx="8229600" cy="609600"/>
          </a:xfrm>
        </p:spPr>
        <p:txBody>
          <a:bodyPr/>
          <a:lstStyle/>
          <a:p>
            <a:pPr eaLnBrk="1" hangingPunct="1">
              <a:defRPr/>
            </a:pPr>
            <a:r>
              <a:rPr lang="en-US" sz="3600" b="1" smtClean="0">
                <a:solidFill>
                  <a:srgbClr val="FFFF00"/>
                </a:solidFill>
              </a:rPr>
              <a:t>Role Play #2</a:t>
            </a:r>
            <a:r>
              <a:rPr lang="en-US" sz="3600" smtClean="0"/>
              <a:t> </a:t>
            </a:r>
            <a:r>
              <a:rPr lang="en-US" sz="2800" smtClean="0">
                <a:solidFill>
                  <a:srgbClr val="FFFF5F"/>
                </a:solidFill>
              </a:rPr>
              <a:t>(to be followed by discussion)</a:t>
            </a:r>
          </a:p>
        </p:txBody>
      </p:sp>
      <p:sp>
        <p:nvSpPr>
          <p:cNvPr id="312323" name="Rectangle 3"/>
          <p:cNvSpPr>
            <a:spLocks noGrp="1" noChangeArrowheads="1"/>
          </p:cNvSpPr>
          <p:nvPr>
            <p:ph type="body" idx="1"/>
          </p:nvPr>
        </p:nvSpPr>
        <p:spPr>
          <a:xfrm>
            <a:off x="0" y="838200"/>
            <a:ext cx="9144000" cy="5867400"/>
          </a:xfrm>
        </p:spPr>
        <p:txBody>
          <a:bodyPr/>
          <a:lstStyle/>
          <a:p>
            <a:pPr eaLnBrk="1" hangingPunct="1">
              <a:defRPr/>
            </a:pPr>
            <a:r>
              <a:rPr lang="en-US" b="1" smtClean="0">
                <a:solidFill>
                  <a:srgbClr val="FFFFCC"/>
                </a:solidFill>
              </a:rPr>
              <a:t>Casey:</a:t>
            </a:r>
            <a:r>
              <a:rPr lang="en-US" smtClean="0"/>
              <a:t> </a:t>
            </a:r>
            <a:r>
              <a:rPr lang="en-US" smtClean="0">
                <a:solidFill>
                  <a:srgbClr val="FFFFCC"/>
                </a:solidFill>
                <a:latin typeface="Times New Roman" pitchFamily="18" charset="0"/>
              </a:rPr>
              <a:t>Hey, Kip.  I was open under the hoop. Pass the ball, man.</a:t>
            </a:r>
            <a:r>
              <a:rPr lang="en-US" smtClean="0"/>
              <a:t> </a:t>
            </a:r>
            <a:r>
              <a:rPr lang="en-US" sz="2800" smtClean="0"/>
              <a:t>(Respectful with suggestion. Disagreement is with the problem, not the person.)</a:t>
            </a:r>
            <a:endParaRPr lang="en-US" sz="2800" b="1" smtClean="0"/>
          </a:p>
          <a:p>
            <a:pPr eaLnBrk="1" hangingPunct="1">
              <a:defRPr/>
            </a:pPr>
            <a:r>
              <a:rPr lang="en-US" b="1" smtClean="0">
                <a:solidFill>
                  <a:srgbClr val="FFFFCC"/>
                </a:solidFill>
              </a:rPr>
              <a:t>Kip:</a:t>
            </a:r>
            <a:r>
              <a:rPr lang="en-US" smtClean="0"/>
              <a:t> </a:t>
            </a:r>
            <a:r>
              <a:rPr lang="en-US" smtClean="0">
                <a:solidFill>
                  <a:srgbClr val="FFFFCC"/>
                </a:solidFill>
                <a:latin typeface="Times New Roman" pitchFamily="18" charset="0"/>
              </a:rPr>
              <a:t>Alright, man.  I'll get you next time. I 	thought I could hit it or you’d get the rebound.</a:t>
            </a:r>
            <a:r>
              <a:rPr lang="en-US" smtClean="0"/>
              <a:t> 	</a:t>
            </a:r>
            <a:r>
              <a:rPr lang="en-US" sz="2800" smtClean="0"/>
              <a:t>(Has opportunity to respond with reason)</a:t>
            </a:r>
            <a:endParaRPr lang="en-US" sz="2800" b="1" smtClean="0"/>
          </a:p>
          <a:p>
            <a:pPr eaLnBrk="1" hangingPunct="1">
              <a:defRPr/>
            </a:pPr>
            <a:r>
              <a:rPr lang="en-US" b="1" smtClean="0">
                <a:solidFill>
                  <a:srgbClr val="FFFFCC"/>
                </a:solidFill>
              </a:rPr>
              <a:t>Casey:</a:t>
            </a:r>
            <a:r>
              <a:rPr lang="en-US" smtClean="0"/>
              <a:t> </a:t>
            </a:r>
            <a:r>
              <a:rPr lang="en-US" smtClean="0">
                <a:solidFill>
                  <a:srgbClr val="FFFFCC"/>
                </a:solidFill>
                <a:latin typeface="Times New Roman" pitchFamily="18" charset="0"/>
              </a:rPr>
              <a:t>Let's just get the ball back, Bro.</a:t>
            </a:r>
            <a:r>
              <a:rPr lang="en-US" smtClean="0"/>
              <a:t>			</a:t>
            </a:r>
            <a:r>
              <a:rPr lang="en-US" sz="2800" smtClean="0"/>
              <a:t>(Focus on solution &amp; keeping the bond)</a:t>
            </a:r>
            <a:endParaRPr lang="en-US" sz="2800" b="1" smtClean="0"/>
          </a:p>
          <a:p>
            <a:pPr eaLnBrk="1" hangingPunct="1">
              <a:defRPr/>
            </a:pPr>
            <a:r>
              <a:rPr lang="en-US" b="1" smtClean="0">
                <a:solidFill>
                  <a:srgbClr val="FFFFCC"/>
                </a:solidFill>
              </a:rPr>
              <a:t>Outcome:</a:t>
            </a:r>
            <a:r>
              <a:rPr lang="en-US" smtClean="0"/>
              <a:t> They play hard. Kip gets a rebound and passes “</a:t>
            </a:r>
            <a:r>
              <a:rPr lang="en-US" i="1" smtClean="0"/>
              <a:t>the rock</a:t>
            </a:r>
            <a:r>
              <a:rPr lang="en-US" smtClean="0"/>
              <a:t>” down-court to Casey who scores on a break-away lay-up.</a:t>
            </a:r>
            <a:r>
              <a:rPr lang="en-US" sz="36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2322"/>
                                        </p:tgtEl>
                                        <p:attrNameLst>
                                          <p:attrName>style.visibility</p:attrName>
                                        </p:attrNameLst>
                                      </p:cBhvr>
                                      <p:to>
                                        <p:strVal val="visible"/>
                                      </p:to>
                                    </p:set>
                                    <p:animEffect transition="in" filter="dissolve">
                                      <p:cBhvr>
                                        <p:cTn id="7" dur="1000"/>
                                        <p:tgtEl>
                                          <p:spTgt spid="31232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12323">
                                            <p:txEl>
                                              <p:pRg st="0" end="0"/>
                                            </p:txEl>
                                          </p:spTgt>
                                        </p:tgtEl>
                                        <p:attrNameLst>
                                          <p:attrName>style.visibility</p:attrName>
                                        </p:attrNameLst>
                                      </p:cBhvr>
                                      <p:to>
                                        <p:strVal val="visible"/>
                                      </p:to>
                                    </p:set>
                                    <p:animEffect transition="in" filter="fade">
                                      <p:cBhvr>
                                        <p:cTn id="11" dur="1000"/>
                                        <p:tgtEl>
                                          <p:spTgt spid="312323">
                                            <p:txEl>
                                              <p:pRg st="0" end="0"/>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312323">
                                            <p:txEl>
                                              <p:pRg st="1" end="1"/>
                                            </p:txEl>
                                          </p:spTgt>
                                        </p:tgtEl>
                                        <p:attrNameLst>
                                          <p:attrName>style.visibility</p:attrName>
                                        </p:attrNameLst>
                                      </p:cBhvr>
                                      <p:to>
                                        <p:strVal val="visible"/>
                                      </p:to>
                                    </p:set>
                                    <p:animEffect transition="in" filter="fade">
                                      <p:cBhvr>
                                        <p:cTn id="15" dur="2000"/>
                                        <p:tgtEl>
                                          <p:spTgt spid="312323">
                                            <p:txEl>
                                              <p:pRg st="1" end="1"/>
                                            </p:txEl>
                                          </p:spTgt>
                                        </p:tgtEl>
                                      </p:cBhvr>
                                    </p:animEffect>
                                  </p:childTnLst>
                                </p:cTn>
                              </p:par>
                            </p:childTnLst>
                          </p:cTn>
                        </p:par>
                        <p:par>
                          <p:cTn id="16" fill="hold" nodeType="afterGroup">
                            <p:stCondLst>
                              <p:cond delay="4000"/>
                            </p:stCondLst>
                            <p:childTnLst>
                              <p:par>
                                <p:cTn id="17" presetID="10" presetClass="entr" presetSubtype="0" fill="hold" nodeType="afterEffect">
                                  <p:stCondLst>
                                    <p:cond delay="0"/>
                                  </p:stCondLst>
                                  <p:childTnLst>
                                    <p:set>
                                      <p:cBhvr>
                                        <p:cTn id="18" dur="1" fill="hold">
                                          <p:stCondLst>
                                            <p:cond delay="0"/>
                                          </p:stCondLst>
                                        </p:cTn>
                                        <p:tgtEl>
                                          <p:spTgt spid="312323">
                                            <p:txEl>
                                              <p:pRg st="2" end="2"/>
                                            </p:txEl>
                                          </p:spTgt>
                                        </p:tgtEl>
                                        <p:attrNameLst>
                                          <p:attrName>style.visibility</p:attrName>
                                        </p:attrNameLst>
                                      </p:cBhvr>
                                      <p:to>
                                        <p:strVal val="visible"/>
                                      </p:to>
                                    </p:set>
                                    <p:animEffect transition="in" filter="fade">
                                      <p:cBhvr>
                                        <p:cTn id="19" dur="2000"/>
                                        <p:tgtEl>
                                          <p:spTgt spid="312323">
                                            <p:txEl>
                                              <p:pRg st="2" end="2"/>
                                            </p:txEl>
                                          </p:spTgt>
                                        </p:tgtEl>
                                      </p:cBhvr>
                                    </p:animEffect>
                                  </p:childTnLst>
                                </p:cTn>
                              </p:par>
                            </p:childTnLst>
                          </p:cTn>
                        </p:par>
                        <p:par>
                          <p:cTn id="20" fill="hold" nodeType="afterGroup">
                            <p:stCondLst>
                              <p:cond delay="6000"/>
                            </p:stCondLst>
                            <p:childTnLst>
                              <p:par>
                                <p:cTn id="21" presetID="10" presetClass="entr" presetSubtype="0" fill="hold" nodeType="afterEffect">
                                  <p:stCondLst>
                                    <p:cond delay="3000"/>
                                  </p:stCondLst>
                                  <p:childTnLst>
                                    <p:set>
                                      <p:cBhvr>
                                        <p:cTn id="22" dur="1" fill="hold">
                                          <p:stCondLst>
                                            <p:cond delay="0"/>
                                          </p:stCondLst>
                                        </p:cTn>
                                        <p:tgtEl>
                                          <p:spTgt spid="312323">
                                            <p:txEl>
                                              <p:pRg st="3" end="3"/>
                                            </p:txEl>
                                          </p:spTgt>
                                        </p:tgtEl>
                                        <p:attrNameLst>
                                          <p:attrName>style.visibility</p:attrName>
                                        </p:attrNameLst>
                                      </p:cBhvr>
                                      <p:to>
                                        <p:strVal val="visible"/>
                                      </p:to>
                                    </p:set>
                                    <p:animEffect transition="in" filter="fade">
                                      <p:cBhvr>
                                        <p:cTn id="23" dur="1000"/>
                                        <p:tgtEl>
                                          <p:spTgt spid="312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1F012E9-12FA-405F-83A3-8137B72E59FE}" type="slidenum">
              <a:rPr lang="en-US"/>
              <a:pPr>
                <a:defRPr/>
              </a:pPr>
              <a:t>36</a:t>
            </a:fld>
            <a:endParaRPr lang="en-US"/>
          </a:p>
        </p:txBody>
      </p:sp>
      <p:sp>
        <p:nvSpPr>
          <p:cNvPr id="294914" name="Rectangle 2"/>
          <p:cNvSpPr>
            <a:spLocks noGrp="1" noChangeArrowheads="1"/>
          </p:cNvSpPr>
          <p:nvPr>
            <p:ph type="title"/>
          </p:nvPr>
        </p:nvSpPr>
        <p:spPr>
          <a:xfrm>
            <a:off x="0" y="152400"/>
            <a:ext cx="9144000" cy="609600"/>
          </a:xfrm>
        </p:spPr>
        <p:txBody>
          <a:bodyPr/>
          <a:lstStyle/>
          <a:p>
            <a:pPr eaLnBrk="1" hangingPunct="1">
              <a:defRPr/>
            </a:pPr>
            <a:r>
              <a:rPr lang="en-US" sz="3600" b="1" smtClean="0">
                <a:solidFill>
                  <a:srgbClr val="FFFF00"/>
                </a:solidFill>
              </a:rPr>
              <a:t>Micro-Cultures: Teaching “Tough” Kids</a:t>
            </a:r>
            <a:r>
              <a:rPr lang="en-US" sz="3600" b="1" smtClean="0">
                <a:solidFill>
                  <a:srgbClr val="F696E4"/>
                </a:solidFill>
              </a:rPr>
              <a:t>^</a:t>
            </a:r>
          </a:p>
        </p:txBody>
      </p:sp>
      <p:sp>
        <p:nvSpPr>
          <p:cNvPr id="294915" name="Rectangle 3"/>
          <p:cNvSpPr>
            <a:spLocks noGrp="1" noChangeArrowheads="1"/>
          </p:cNvSpPr>
          <p:nvPr>
            <p:ph type="body" idx="1"/>
          </p:nvPr>
        </p:nvSpPr>
        <p:spPr>
          <a:xfrm>
            <a:off x="0" y="838200"/>
            <a:ext cx="9144000" cy="6019800"/>
          </a:xfrm>
        </p:spPr>
        <p:txBody>
          <a:bodyPr/>
          <a:lstStyle/>
          <a:p>
            <a:pPr eaLnBrk="1" hangingPunct="1">
              <a:defRPr/>
            </a:pPr>
            <a:r>
              <a:rPr lang="en-US" sz="2800" smtClean="0"/>
              <a:t>Joke &amp; laugh about the new behaviors in order to…</a:t>
            </a:r>
            <a:r>
              <a:rPr lang="en-US" sz="2800" b="1" smtClean="0">
                <a:solidFill>
                  <a:srgbClr val="FC041C"/>
                </a:solidFill>
              </a:rPr>
              <a:t>?</a:t>
            </a:r>
          </a:p>
          <a:p>
            <a:pPr lvl="1" eaLnBrk="1" hangingPunct="1">
              <a:buFontTx/>
              <a:buNone/>
              <a:defRPr/>
            </a:pPr>
            <a:r>
              <a:rPr lang="en-US" smtClean="0"/>
              <a:t>	Address &amp; defuse the issues up front </a:t>
            </a:r>
            <a:r>
              <a:rPr lang="en-US" sz="2400" smtClean="0"/>
              <a:t>(&amp; again later)</a:t>
            </a:r>
            <a:r>
              <a:rPr lang="en-US" smtClean="0"/>
              <a:t> </a:t>
            </a:r>
          </a:p>
          <a:p>
            <a:pPr eaLnBrk="1" hangingPunct="1">
              <a:defRPr/>
            </a:pPr>
            <a:r>
              <a:rPr lang="en-US" sz="2800" smtClean="0"/>
              <a:t>Switch to serious tone to talk about their importance.</a:t>
            </a:r>
          </a:p>
          <a:p>
            <a:pPr lvl="1" eaLnBrk="1" hangingPunct="1">
              <a:defRPr/>
            </a:pPr>
            <a:r>
              <a:rPr lang="en-US" smtClean="0"/>
              <a:t>Why would “resistant” kids want to use the new 	actions if they’re contra-indicated in their milieu</a:t>
            </a:r>
            <a:r>
              <a:rPr lang="en-US" b="1" smtClean="0">
                <a:solidFill>
                  <a:srgbClr val="FC041C"/>
                </a:solidFill>
              </a:rPr>
              <a:t>?</a:t>
            </a:r>
          </a:p>
          <a:p>
            <a:pPr lvl="1" eaLnBrk="1" hangingPunct="1">
              <a:defRPr/>
            </a:pPr>
            <a:r>
              <a:rPr lang="en-US" smtClean="0"/>
              <a:t>What are the benefits outside of their present life-	space</a:t>
            </a:r>
            <a:r>
              <a:rPr lang="en-US" b="1" smtClean="0">
                <a:solidFill>
                  <a:srgbClr val="FC041C"/>
                </a:solidFill>
              </a:rPr>
              <a:t>?</a:t>
            </a:r>
          </a:p>
          <a:p>
            <a:pPr lvl="1" eaLnBrk="1" hangingPunct="1">
              <a:buFontTx/>
              <a:buNone/>
              <a:defRPr/>
            </a:pPr>
            <a:r>
              <a:rPr lang="en-US" sz="2400" smtClean="0">
                <a:solidFill>
                  <a:srgbClr val="FFFFCC"/>
                </a:solidFill>
              </a:rPr>
              <a:t>Job interviews, disciplinary meetings, police stops, meeting new people outside of group, etc.</a:t>
            </a:r>
            <a:r>
              <a:rPr lang="en-US" smtClean="0"/>
              <a:t> </a:t>
            </a:r>
          </a:p>
          <a:p>
            <a:pPr eaLnBrk="1" hangingPunct="1">
              <a:defRPr/>
            </a:pPr>
            <a:r>
              <a:rPr lang="en-US" sz="2800" smtClean="0"/>
              <a:t>We must also engage in “</a:t>
            </a:r>
            <a:r>
              <a:rPr lang="en-US" sz="2800" i="1" smtClean="0"/>
              <a:t>character education</a:t>
            </a:r>
            <a:r>
              <a:rPr lang="en-US" sz="2800" smtClean="0"/>
              <a:t>” in order 	to avoid…</a:t>
            </a:r>
            <a:r>
              <a:rPr lang="en-US" sz="2800" b="1" smtClean="0">
                <a:solidFill>
                  <a:srgbClr val="FC041C"/>
                </a:solidFill>
              </a:rPr>
              <a:t>?</a:t>
            </a:r>
          </a:p>
          <a:p>
            <a:pPr eaLnBrk="1" hangingPunct="1">
              <a:buFont typeface="Wingdings" pitchFamily="2" charset="2"/>
              <a:buNone/>
              <a:defRPr/>
            </a:pPr>
            <a:r>
              <a:rPr lang="en-US" sz="2400" smtClean="0"/>
              <a:t>			</a:t>
            </a:r>
            <a:r>
              <a:rPr lang="en-US" sz="2800" smtClean="0"/>
              <a:t>	</a:t>
            </a:r>
            <a:r>
              <a:rPr lang="en-US" sz="2800" smtClean="0">
                <a:solidFill>
                  <a:srgbClr val="FFFFCC"/>
                </a:solidFill>
              </a:rPr>
              <a:t>creating better manipulators</a:t>
            </a:r>
            <a:r>
              <a:rPr lang="en-US" sz="2800" smtClean="0">
                <a:solidFill>
                  <a:srgbClr val="66FF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4914"/>
                                        </p:tgtEl>
                                        <p:attrNameLst>
                                          <p:attrName>style.visibility</p:attrName>
                                        </p:attrNameLst>
                                      </p:cBhvr>
                                      <p:to>
                                        <p:strVal val="visible"/>
                                      </p:to>
                                    </p:set>
                                    <p:animEffect transition="in" filter="dissolve">
                                      <p:cBhvr>
                                        <p:cTn id="7" dur="1000"/>
                                        <p:tgtEl>
                                          <p:spTgt spid="294914"/>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94915">
                                            <p:txEl>
                                              <p:pRg st="0" end="0"/>
                                            </p:txEl>
                                          </p:spTgt>
                                        </p:tgtEl>
                                        <p:attrNameLst>
                                          <p:attrName>style.visibility</p:attrName>
                                        </p:attrNameLst>
                                      </p:cBhvr>
                                      <p:to>
                                        <p:strVal val="visible"/>
                                      </p:to>
                                    </p:set>
                                    <p:animEffect transition="in" filter="fade">
                                      <p:cBhvr>
                                        <p:cTn id="11" dur="2000"/>
                                        <p:tgtEl>
                                          <p:spTgt spid="29491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94915">
                                            <p:txEl>
                                              <p:pRg st="1" end="1"/>
                                            </p:txEl>
                                          </p:spTgt>
                                        </p:tgtEl>
                                        <p:attrNameLst>
                                          <p:attrName>style.visibility</p:attrName>
                                        </p:attrNameLst>
                                      </p:cBhvr>
                                      <p:to>
                                        <p:strVal val="visible"/>
                                      </p:to>
                                    </p:set>
                                    <p:animEffect transition="in" filter="fade">
                                      <p:cBhvr>
                                        <p:cTn id="16" dur="1000"/>
                                        <p:tgtEl>
                                          <p:spTgt spid="294915">
                                            <p:txEl>
                                              <p:pRg st="1" end="1"/>
                                            </p:txEl>
                                          </p:spTgt>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294915">
                                            <p:txEl>
                                              <p:pRg st="2" end="2"/>
                                            </p:txEl>
                                          </p:spTgt>
                                        </p:tgtEl>
                                        <p:attrNameLst>
                                          <p:attrName>style.visibility</p:attrName>
                                        </p:attrNameLst>
                                      </p:cBhvr>
                                      <p:to>
                                        <p:strVal val="visible"/>
                                      </p:to>
                                    </p:set>
                                    <p:animEffect transition="in" filter="fade">
                                      <p:cBhvr>
                                        <p:cTn id="20" dur="2000"/>
                                        <p:tgtEl>
                                          <p:spTgt spid="294915">
                                            <p:txEl>
                                              <p:pRg st="2" end="2"/>
                                            </p:txEl>
                                          </p:spTgt>
                                        </p:tgtEl>
                                      </p:cBhvr>
                                    </p:animEffect>
                                  </p:childTnLst>
                                </p:cTn>
                              </p:par>
                            </p:childTnLst>
                          </p:cTn>
                        </p:par>
                        <p:par>
                          <p:cTn id="21" fill="hold" nodeType="afterGroup">
                            <p:stCondLst>
                              <p:cond delay="3000"/>
                            </p:stCondLst>
                            <p:childTnLst>
                              <p:par>
                                <p:cTn id="22" presetID="10" presetClass="entr" presetSubtype="0" fill="hold" nodeType="afterEffect">
                                  <p:stCondLst>
                                    <p:cond delay="0"/>
                                  </p:stCondLst>
                                  <p:childTnLst>
                                    <p:set>
                                      <p:cBhvr>
                                        <p:cTn id="23" dur="1" fill="hold">
                                          <p:stCondLst>
                                            <p:cond delay="0"/>
                                          </p:stCondLst>
                                        </p:cTn>
                                        <p:tgtEl>
                                          <p:spTgt spid="294915">
                                            <p:txEl>
                                              <p:pRg st="3" end="3"/>
                                            </p:txEl>
                                          </p:spTgt>
                                        </p:tgtEl>
                                        <p:attrNameLst>
                                          <p:attrName>style.visibility</p:attrName>
                                        </p:attrNameLst>
                                      </p:cBhvr>
                                      <p:to>
                                        <p:strVal val="visible"/>
                                      </p:to>
                                    </p:set>
                                    <p:animEffect transition="in" filter="fade">
                                      <p:cBhvr>
                                        <p:cTn id="24" dur="2000"/>
                                        <p:tgtEl>
                                          <p:spTgt spid="294915">
                                            <p:txEl>
                                              <p:pRg st="3" end="3"/>
                                            </p:txEl>
                                          </p:spTgt>
                                        </p:tgtEl>
                                      </p:cBhvr>
                                    </p:animEffect>
                                  </p:childTnLst>
                                </p:cTn>
                              </p:par>
                            </p:childTnLst>
                          </p:cTn>
                        </p:par>
                        <p:par>
                          <p:cTn id="25" fill="hold" nodeType="afterGroup">
                            <p:stCondLst>
                              <p:cond delay="5000"/>
                            </p:stCondLst>
                            <p:childTnLst>
                              <p:par>
                                <p:cTn id="26" presetID="10" presetClass="entr" presetSubtype="0" fill="hold" nodeType="afterEffect">
                                  <p:stCondLst>
                                    <p:cond delay="0"/>
                                  </p:stCondLst>
                                  <p:childTnLst>
                                    <p:set>
                                      <p:cBhvr>
                                        <p:cTn id="27" dur="1" fill="hold">
                                          <p:stCondLst>
                                            <p:cond delay="0"/>
                                          </p:stCondLst>
                                        </p:cTn>
                                        <p:tgtEl>
                                          <p:spTgt spid="294915">
                                            <p:txEl>
                                              <p:pRg st="4" end="4"/>
                                            </p:txEl>
                                          </p:spTgt>
                                        </p:tgtEl>
                                        <p:attrNameLst>
                                          <p:attrName>style.visibility</p:attrName>
                                        </p:attrNameLst>
                                      </p:cBhvr>
                                      <p:to>
                                        <p:strVal val="visible"/>
                                      </p:to>
                                    </p:set>
                                    <p:animEffect transition="in" filter="fade">
                                      <p:cBhvr>
                                        <p:cTn id="28" dur="2000"/>
                                        <p:tgtEl>
                                          <p:spTgt spid="294915">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nodeType="clickEffect">
                                  <p:stCondLst>
                                    <p:cond delay="0"/>
                                  </p:stCondLst>
                                  <p:childTnLst>
                                    <p:set>
                                      <p:cBhvr>
                                        <p:cTn id="32" dur="1" fill="hold">
                                          <p:stCondLst>
                                            <p:cond delay="0"/>
                                          </p:stCondLst>
                                        </p:cTn>
                                        <p:tgtEl>
                                          <p:spTgt spid="294915">
                                            <p:txEl>
                                              <p:pRg st="5" end="5"/>
                                            </p:txEl>
                                          </p:spTgt>
                                        </p:tgtEl>
                                        <p:attrNameLst>
                                          <p:attrName>style.visibility</p:attrName>
                                        </p:attrNameLst>
                                      </p:cBhvr>
                                      <p:to>
                                        <p:strVal val="visible"/>
                                      </p:to>
                                    </p:set>
                                    <p:animEffect transition="in" filter="fade">
                                      <p:cBhvr>
                                        <p:cTn id="33" dur="1000"/>
                                        <p:tgtEl>
                                          <p:spTgt spid="294915">
                                            <p:txEl>
                                              <p:pRg st="5" end="5"/>
                                            </p:txEl>
                                          </p:spTgt>
                                        </p:tgtEl>
                                      </p:cBhvr>
                                    </p:animEffect>
                                    <p:anim calcmode="lin" valueType="num">
                                      <p:cBhvr>
                                        <p:cTn id="34" dur="1000" fill="hold"/>
                                        <p:tgtEl>
                                          <p:spTgt spid="294915">
                                            <p:txEl>
                                              <p:pRg st="5" end="5"/>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294915">
                                            <p:txEl>
                                              <p:pRg st="5" end="5"/>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4915">
                                            <p:txEl>
                                              <p:pRg st="5" end="5"/>
                                            </p:txEl>
                                          </p:spTgt>
                                        </p:tgtEl>
                                        <p:attrNameLst>
                                          <p:attrName>ppt_y</p:attrName>
                                        </p:attrNameLst>
                                      </p:cBhvr>
                                      <p:tavLst>
                                        <p:tav tm="0">
                                          <p:val>
                                            <p:strVal val="#ppt_y-.03"/>
                                          </p:val>
                                        </p:tav>
                                        <p:tav tm="100000">
                                          <p:val>
                                            <p:strVal val="#ppt_y"/>
                                          </p:val>
                                        </p:tav>
                                      </p:tavLst>
                                    </p:anim>
                                  </p:childTnLst>
                                </p:cTn>
                              </p:par>
                            </p:childTnLst>
                          </p:cTn>
                        </p:par>
                        <p:par>
                          <p:cTn id="37" fill="hold" nodeType="afterGroup">
                            <p:stCondLst>
                              <p:cond delay="1000"/>
                            </p:stCondLst>
                            <p:childTnLst>
                              <p:par>
                                <p:cTn id="38" presetID="10" presetClass="entr" presetSubtype="0" fill="hold" nodeType="afterEffect">
                                  <p:stCondLst>
                                    <p:cond delay="0"/>
                                  </p:stCondLst>
                                  <p:childTnLst>
                                    <p:set>
                                      <p:cBhvr>
                                        <p:cTn id="39" dur="1" fill="hold">
                                          <p:stCondLst>
                                            <p:cond delay="0"/>
                                          </p:stCondLst>
                                        </p:cTn>
                                        <p:tgtEl>
                                          <p:spTgt spid="294915">
                                            <p:txEl>
                                              <p:pRg st="6" end="6"/>
                                            </p:txEl>
                                          </p:spTgt>
                                        </p:tgtEl>
                                        <p:attrNameLst>
                                          <p:attrName>style.visibility</p:attrName>
                                        </p:attrNameLst>
                                      </p:cBhvr>
                                      <p:to>
                                        <p:strVal val="visible"/>
                                      </p:to>
                                    </p:set>
                                    <p:animEffect transition="in" filter="fade">
                                      <p:cBhvr>
                                        <p:cTn id="40" dur="2000"/>
                                        <p:tgtEl>
                                          <p:spTgt spid="294915">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294915">
                                            <p:txEl>
                                              <p:pRg st="7" end="7"/>
                                            </p:txEl>
                                          </p:spTgt>
                                        </p:tgtEl>
                                        <p:attrNameLst>
                                          <p:attrName>style.visibility</p:attrName>
                                        </p:attrNameLst>
                                      </p:cBhvr>
                                      <p:to>
                                        <p:strVal val="visible"/>
                                      </p:to>
                                    </p:set>
                                    <p:animEffect transition="in" filter="fade">
                                      <p:cBhvr>
                                        <p:cTn id="45" dur="1000"/>
                                        <p:tgtEl>
                                          <p:spTgt spid="294915">
                                            <p:txEl>
                                              <p:pRg st="7" end="7"/>
                                            </p:txEl>
                                          </p:spTgt>
                                        </p:tgtEl>
                                      </p:cBhvr>
                                    </p:animEffect>
                                    <p:anim calcmode="lin" valueType="num">
                                      <p:cBhvr>
                                        <p:cTn id="46" dur="1000" fill="hold"/>
                                        <p:tgtEl>
                                          <p:spTgt spid="294915">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294915">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94915">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7D6D8CF-30DE-4AC9-8972-462FB8C70DFE}" type="slidenum">
              <a:rPr lang="en-US"/>
              <a:pPr>
                <a:defRPr/>
              </a:pPr>
              <a:t>37</a:t>
            </a:fld>
            <a:endParaRPr lang="en-US"/>
          </a:p>
        </p:txBody>
      </p:sp>
      <p:sp>
        <p:nvSpPr>
          <p:cNvPr id="230402" name="Rectangle 2"/>
          <p:cNvSpPr>
            <a:spLocks noGrp="1" noChangeArrowheads="1"/>
          </p:cNvSpPr>
          <p:nvPr>
            <p:ph type="title"/>
          </p:nvPr>
        </p:nvSpPr>
        <p:spPr>
          <a:xfrm>
            <a:off x="457200" y="152400"/>
            <a:ext cx="8229600" cy="609600"/>
          </a:xfrm>
        </p:spPr>
        <p:txBody>
          <a:bodyPr/>
          <a:lstStyle/>
          <a:p>
            <a:pPr eaLnBrk="1" hangingPunct="1">
              <a:defRPr/>
            </a:pPr>
            <a:r>
              <a:rPr lang="en-US" sz="3600" b="1" smtClean="0">
                <a:solidFill>
                  <a:srgbClr val="FFFF00"/>
                </a:solidFill>
              </a:rPr>
              <a:t>From Talk to Action…</a:t>
            </a:r>
          </a:p>
        </p:txBody>
      </p:sp>
      <p:sp>
        <p:nvSpPr>
          <p:cNvPr id="230403" name="Rectangle 3"/>
          <p:cNvSpPr>
            <a:spLocks noGrp="1" noChangeArrowheads="1"/>
          </p:cNvSpPr>
          <p:nvPr>
            <p:ph type="body" idx="1"/>
          </p:nvPr>
        </p:nvSpPr>
        <p:spPr>
          <a:xfrm>
            <a:off x="152400" y="838200"/>
            <a:ext cx="8763000" cy="6019800"/>
          </a:xfrm>
        </p:spPr>
        <p:txBody>
          <a:bodyPr/>
          <a:lstStyle/>
          <a:p>
            <a:pPr eaLnBrk="1" hangingPunct="1">
              <a:defRPr/>
            </a:pPr>
            <a:r>
              <a:rPr lang="en-US" sz="2800" smtClean="0"/>
              <a:t>During the rest of today’s session, we’ll be putting this information into practice… Remembering that each lesson or experience should be processed &amp; evaluated in 2 ways:</a:t>
            </a:r>
          </a:p>
          <a:p>
            <a:pPr lvl="1" eaLnBrk="1" hangingPunct="1">
              <a:defRPr/>
            </a:pPr>
            <a:r>
              <a:rPr lang="en-US" sz="2400" smtClean="0"/>
              <a:t>How well was the behavior </a:t>
            </a:r>
            <a:r>
              <a:rPr lang="en-US" sz="2400" b="1" smtClean="0"/>
              <a:t>displayed</a:t>
            </a:r>
            <a:r>
              <a:rPr lang="en-US" sz="2400" smtClean="0"/>
              <a:t>?				(</a:t>
            </a:r>
            <a:r>
              <a:rPr lang="en-US" sz="2400" smtClean="0">
                <a:solidFill>
                  <a:srgbClr val="FFFFCC"/>
                </a:solidFill>
              </a:rPr>
              <a:t>Social skills</a:t>
            </a:r>
            <a:r>
              <a:rPr lang="en-US" sz="2400" smtClean="0"/>
              <a:t>)</a:t>
            </a:r>
          </a:p>
          <a:p>
            <a:pPr lvl="1" eaLnBrk="1" hangingPunct="1">
              <a:defRPr/>
            </a:pPr>
            <a:r>
              <a:rPr lang="en-US" sz="2400" smtClean="0"/>
              <a:t>What has been </a:t>
            </a:r>
            <a:r>
              <a:rPr lang="en-US" sz="2400" b="1" smtClean="0"/>
              <a:t>learned</a:t>
            </a:r>
            <a:r>
              <a:rPr lang="en-US" sz="2400" smtClean="0"/>
              <a:t> from the experiences? 			(</a:t>
            </a:r>
            <a:r>
              <a:rPr lang="en-US" sz="2400" smtClean="0">
                <a:solidFill>
                  <a:srgbClr val="FFFFCC"/>
                </a:solidFill>
              </a:rPr>
              <a:t>Cognitive skills</a:t>
            </a:r>
            <a:r>
              <a:rPr lang="en-US" sz="2400" smtClean="0"/>
              <a:t>)</a:t>
            </a:r>
            <a:endParaRPr lang="en-US" sz="1000" smtClean="0"/>
          </a:p>
          <a:p>
            <a:pPr lvl="1" eaLnBrk="1" hangingPunct="1">
              <a:defRPr/>
            </a:pPr>
            <a:endParaRPr lang="en-US" sz="1000" smtClean="0"/>
          </a:p>
          <a:p>
            <a:pPr eaLnBrk="1" hangingPunct="1">
              <a:defRPr/>
            </a:pPr>
            <a:r>
              <a:rPr lang="en-US" sz="2800" smtClean="0"/>
              <a:t>In other words…Students report on what they have learned from a role play or real-life attempt as well as their progress in displaying appropriate social skills via the </a:t>
            </a:r>
            <a:r>
              <a:rPr lang="en-US" sz="2400" smtClean="0">
                <a:solidFill>
                  <a:srgbClr val="FFFFCC"/>
                </a:solidFill>
                <a:hlinkClick r:id="rId3" action="ppaction://hlinksldjump"/>
              </a:rPr>
              <a:t>5 W &amp; HA! example</a:t>
            </a:r>
            <a:r>
              <a:rPr lang="en-US" sz="2400" smtClean="0">
                <a:solidFill>
                  <a:srgbClr val="FFFFCC"/>
                </a:solidFill>
              </a:rPr>
              <a:t> </a:t>
            </a:r>
            <a:r>
              <a:rPr lang="en-US" sz="1400" smtClean="0">
                <a:solidFill>
                  <a:srgbClr val="FFFFCC"/>
                </a:solidFill>
              </a:rPr>
              <a:t>(</a:t>
            </a:r>
            <a:r>
              <a:rPr lang="en-US" sz="1400" smtClean="0">
                <a:solidFill>
                  <a:schemeClr val="accent1"/>
                </a:solidFill>
                <a:latin typeface="Courier New" pitchFamily="49" charset="0"/>
              </a:rPr>
              <a:t>click here</a:t>
            </a:r>
            <a:r>
              <a:rPr lang="en-US" sz="1400" smtClean="0"/>
              <a:t>)</a:t>
            </a:r>
            <a:r>
              <a:rPr lang="en-US" sz="2800" smtClean="0">
                <a:solidFill>
                  <a:srgbClr val="66FF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0402"/>
                                        </p:tgtEl>
                                        <p:attrNameLst>
                                          <p:attrName>style.visibility</p:attrName>
                                        </p:attrNameLst>
                                      </p:cBhvr>
                                      <p:to>
                                        <p:strVal val="visible"/>
                                      </p:to>
                                    </p:set>
                                    <p:animEffect transition="in" filter="dissolve">
                                      <p:cBhvr>
                                        <p:cTn id="7" dur="1000"/>
                                        <p:tgtEl>
                                          <p:spTgt spid="23040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30403">
                                            <p:txEl>
                                              <p:pRg st="0" end="0"/>
                                            </p:txEl>
                                          </p:spTgt>
                                        </p:tgtEl>
                                        <p:attrNameLst>
                                          <p:attrName>style.visibility</p:attrName>
                                        </p:attrNameLst>
                                      </p:cBhvr>
                                      <p:to>
                                        <p:strVal val="visible"/>
                                      </p:to>
                                    </p:set>
                                    <p:animEffect transition="in" filter="fade">
                                      <p:cBhvr>
                                        <p:cTn id="11" dur="1000"/>
                                        <p:tgtEl>
                                          <p:spTgt spid="23040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30403">
                                            <p:txEl>
                                              <p:pRg st="1" end="1"/>
                                            </p:txEl>
                                          </p:spTgt>
                                        </p:tgtEl>
                                        <p:attrNameLst>
                                          <p:attrName>style.visibility</p:attrName>
                                        </p:attrNameLst>
                                      </p:cBhvr>
                                      <p:to>
                                        <p:strVal val="visible"/>
                                      </p:to>
                                    </p:set>
                                    <p:animEffect transition="in" filter="fade">
                                      <p:cBhvr>
                                        <p:cTn id="14" dur="1000"/>
                                        <p:tgtEl>
                                          <p:spTgt spid="23040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30403">
                                            <p:txEl>
                                              <p:pRg st="2" end="2"/>
                                            </p:txEl>
                                          </p:spTgt>
                                        </p:tgtEl>
                                        <p:attrNameLst>
                                          <p:attrName>style.visibility</p:attrName>
                                        </p:attrNameLst>
                                      </p:cBhvr>
                                      <p:to>
                                        <p:strVal val="visible"/>
                                      </p:to>
                                    </p:set>
                                    <p:animEffect transition="in" filter="fade">
                                      <p:cBhvr>
                                        <p:cTn id="17" dur="1000"/>
                                        <p:tgtEl>
                                          <p:spTgt spid="230403">
                                            <p:txEl>
                                              <p:pRg st="2" end="2"/>
                                            </p:txEl>
                                          </p:spTgt>
                                        </p:tgtEl>
                                      </p:cBhvr>
                                    </p:animEffect>
                                  </p:childTnLst>
                                </p:cTn>
                              </p:par>
                            </p:childTnLst>
                          </p:cTn>
                        </p:par>
                        <p:par>
                          <p:cTn id="18" fill="hold" nodeType="afterGroup">
                            <p:stCondLst>
                              <p:cond delay="2000"/>
                            </p:stCondLst>
                            <p:childTnLst>
                              <p:par>
                                <p:cTn id="19" presetID="10" presetClass="entr" presetSubtype="0" fill="hold" nodeType="afterEffect">
                                  <p:stCondLst>
                                    <p:cond delay="3000"/>
                                  </p:stCondLst>
                                  <p:childTnLst>
                                    <p:set>
                                      <p:cBhvr>
                                        <p:cTn id="20" dur="1" fill="hold">
                                          <p:stCondLst>
                                            <p:cond delay="0"/>
                                          </p:stCondLst>
                                        </p:cTn>
                                        <p:tgtEl>
                                          <p:spTgt spid="230403">
                                            <p:txEl>
                                              <p:pRg st="4" end="4"/>
                                            </p:txEl>
                                          </p:spTgt>
                                        </p:tgtEl>
                                        <p:attrNameLst>
                                          <p:attrName>style.visibility</p:attrName>
                                        </p:attrNameLst>
                                      </p:cBhvr>
                                      <p:to>
                                        <p:strVal val="visible"/>
                                      </p:to>
                                    </p:set>
                                    <p:animEffect transition="in" filter="fade">
                                      <p:cBhvr>
                                        <p:cTn id="21" dur="2000"/>
                                        <p:tgtEl>
                                          <p:spTgt spid="230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CED33AB-0412-44F1-8743-F8020428D318}" type="slidenum">
              <a:rPr lang="en-US"/>
              <a:pPr>
                <a:defRPr/>
              </a:pPr>
              <a:t>38</a:t>
            </a:fld>
            <a:endParaRPr lang="en-US"/>
          </a:p>
        </p:txBody>
      </p:sp>
      <p:sp>
        <p:nvSpPr>
          <p:cNvPr id="314370" name="Rectangle 2"/>
          <p:cNvSpPr>
            <a:spLocks noGrp="1" noChangeArrowheads="1"/>
          </p:cNvSpPr>
          <p:nvPr>
            <p:ph type="title"/>
          </p:nvPr>
        </p:nvSpPr>
        <p:spPr>
          <a:xfrm>
            <a:off x="152400" y="152400"/>
            <a:ext cx="8991600" cy="457200"/>
          </a:xfrm>
        </p:spPr>
        <p:txBody>
          <a:bodyPr/>
          <a:lstStyle/>
          <a:p>
            <a:pPr marL="838200" indent="-838200" eaLnBrk="1" hangingPunct="1">
              <a:buFontTx/>
              <a:buAutoNum type="arabicPeriod"/>
              <a:defRPr/>
            </a:pPr>
            <a:r>
              <a:rPr lang="en-US" sz="3600" b="1" smtClean="0">
                <a:solidFill>
                  <a:srgbClr val="FFFF00"/>
                </a:solidFill>
              </a:rPr>
              <a:t>Select Target Students   </a:t>
            </a:r>
            <a:r>
              <a:rPr lang="en-US" sz="3600" b="1" smtClean="0">
                <a:solidFill>
                  <a:srgbClr val="F696E4"/>
                </a:solidFill>
              </a:rPr>
              <a:t>^</a:t>
            </a:r>
          </a:p>
        </p:txBody>
      </p:sp>
      <p:sp>
        <p:nvSpPr>
          <p:cNvPr id="314371" name="Rectangle 3"/>
          <p:cNvSpPr>
            <a:spLocks noGrp="1" noChangeArrowheads="1"/>
          </p:cNvSpPr>
          <p:nvPr>
            <p:ph type="body" idx="1"/>
          </p:nvPr>
        </p:nvSpPr>
        <p:spPr>
          <a:xfrm>
            <a:off x="0" y="762000"/>
            <a:ext cx="9144000" cy="6096000"/>
          </a:xfrm>
        </p:spPr>
        <p:txBody>
          <a:bodyPr/>
          <a:lstStyle/>
          <a:p>
            <a:pPr algn="ctr" eaLnBrk="1" hangingPunct="1">
              <a:lnSpc>
                <a:spcPct val="80000"/>
              </a:lnSpc>
              <a:buFont typeface="Wingdings" pitchFamily="2" charset="2"/>
              <a:buNone/>
              <a:defRPr/>
            </a:pPr>
            <a:r>
              <a:rPr lang="en-US" sz="2800" b="1" u="sng" smtClean="0">
                <a:solidFill>
                  <a:srgbClr val="FFFF5F"/>
                </a:solidFill>
              </a:rPr>
              <a:t>Student’s  Self  Assessment</a:t>
            </a:r>
            <a:endParaRPr lang="en-US" sz="900" u="sng" smtClean="0">
              <a:solidFill>
                <a:srgbClr val="FFFF5F"/>
              </a:solidFill>
            </a:endParaRPr>
          </a:p>
          <a:p>
            <a:pPr eaLnBrk="1" hangingPunct="1">
              <a:lnSpc>
                <a:spcPct val="80000"/>
              </a:lnSpc>
              <a:defRPr/>
            </a:pPr>
            <a:endParaRPr lang="en-US" sz="900" smtClean="0">
              <a:solidFill>
                <a:srgbClr val="FFFF5F"/>
              </a:solidFill>
            </a:endParaRPr>
          </a:p>
          <a:p>
            <a:pPr lvl="1" eaLnBrk="1" hangingPunct="1">
              <a:lnSpc>
                <a:spcPct val="80000"/>
              </a:lnSpc>
              <a:buFontTx/>
              <a:buNone/>
              <a:defRPr/>
            </a:pPr>
            <a:r>
              <a:rPr lang="en-US" sz="2400" b="1" smtClean="0"/>
              <a:t>1</a:t>
            </a:r>
            <a:r>
              <a:rPr lang="en-US" sz="2400" b="1" baseline="30000" smtClean="0"/>
              <a:t>st</a:t>
            </a:r>
            <a:r>
              <a:rPr lang="en-US" sz="2400" b="1" smtClean="0"/>
              <a:t> step -</a:t>
            </a:r>
            <a:r>
              <a:rPr lang="en-US" sz="2400" smtClean="0"/>
              <a:t> Students complete </a:t>
            </a:r>
            <a:r>
              <a:rPr lang="en-US" sz="2000" smtClean="0"/>
              <a:t>(by self or in conference)</a:t>
            </a:r>
          </a:p>
          <a:p>
            <a:pPr lvl="1" eaLnBrk="1" hangingPunct="1">
              <a:lnSpc>
                <a:spcPct val="80000"/>
              </a:lnSpc>
              <a:buFontTx/>
              <a:buNone/>
              <a:defRPr/>
            </a:pPr>
            <a:r>
              <a:rPr lang="en-US" sz="2400" smtClean="0"/>
              <a:t> 	</a:t>
            </a:r>
            <a:r>
              <a:rPr lang="en-US" sz="2400" smtClean="0">
                <a:solidFill>
                  <a:srgbClr val="FFFF5F"/>
                </a:solidFill>
              </a:rPr>
              <a:t>“</a:t>
            </a:r>
            <a:r>
              <a:rPr lang="en-US" sz="2400" i="1" smtClean="0">
                <a:solidFill>
                  <a:srgbClr val="FFFF5F"/>
                </a:solidFill>
              </a:rPr>
              <a:t>Teaching Social Skills: Student Self-Report Form”</a:t>
            </a:r>
            <a:r>
              <a:rPr lang="en-US" sz="2400" i="1" smtClean="0"/>
              <a:t>  </a:t>
            </a:r>
            <a:r>
              <a:rPr lang="en-US" sz="2400" smtClean="0">
                <a:latin typeface="Times New Roman" pitchFamily="18" charset="0"/>
              </a:rPr>
              <a:t>(elem.)</a:t>
            </a:r>
          </a:p>
          <a:p>
            <a:pPr lvl="1" eaLnBrk="1" hangingPunct="1">
              <a:lnSpc>
                <a:spcPct val="80000"/>
              </a:lnSpc>
              <a:buFontTx/>
              <a:buNone/>
              <a:defRPr/>
            </a:pPr>
            <a:r>
              <a:rPr lang="en-US" sz="1800" b="1" i="1" smtClean="0">
                <a:solidFill>
                  <a:srgbClr val="FFCCFF"/>
                </a:solidFill>
                <a:latin typeface="Times New Roman" pitchFamily="18" charset="0"/>
              </a:rPr>
              <a:t>OR</a:t>
            </a:r>
            <a:r>
              <a:rPr lang="en-US" sz="2400" i="1" smtClean="0"/>
              <a:t> </a:t>
            </a:r>
            <a:r>
              <a:rPr lang="en-US" sz="2400" i="1" smtClean="0">
                <a:solidFill>
                  <a:srgbClr val="FFFF5F"/>
                </a:solidFill>
              </a:rPr>
              <a:t>“How Are My Social Skills Checklist” </a:t>
            </a:r>
            <a:r>
              <a:rPr lang="en-US" sz="2400" smtClean="0">
                <a:latin typeface="Times New Roman" pitchFamily="18" charset="0"/>
              </a:rPr>
              <a:t>(adolescent)</a:t>
            </a:r>
          </a:p>
          <a:p>
            <a:pPr lvl="1" eaLnBrk="1" hangingPunct="1">
              <a:lnSpc>
                <a:spcPct val="80000"/>
              </a:lnSpc>
              <a:buFontTx/>
              <a:buNone/>
              <a:defRPr/>
            </a:pPr>
            <a:r>
              <a:rPr lang="en-US" sz="2400" i="1" smtClean="0"/>
              <a:t>		 </a:t>
            </a:r>
            <a:r>
              <a:rPr lang="en-US" sz="2000" i="1" smtClean="0">
                <a:solidFill>
                  <a:srgbClr val="FFCCFF"/>
                </a:solidFill>
              </a:rPr>
              <a:t>(Pages</a:t>
            </a:r>
            <a:r>
              <a:rPr lang="en-US" sz="2000" smtClean="0">
                <a:solidFill>
                  <a:srgbClr val="FFCCFF"/>
                </a:solidFill>
              </a:rPr>
              <a:t> 1 - 4 in your packet)</a:t>
            </a:r>
          </a:p>
          <a:p>
            <a:pPr lvl="1" eaLnBrk="1" hangingPunct="1">
              <a:lnSpc>
                <a:spcPct val="80000"/>
              </a:lnSpc>
              <a:buFontTx/>
              <a:buNone/>
              <a:defRPr/>
            </a:pPr>
            <a:endParaRPr lang="en-US" sz="1200" smtClean="0"/>
          </a:p>
          <a:p>
            <a:pPr lvl="1" eaLnBrk="1" hangingPunct="1">
              <a:lnSpc>
                <a:spcPct val="80000"/>
              </a:lnSpc>
              <a:buFontTx/>
              <a:buNone/>
              <a:defRPr/>
            </a:pPr>
            <a:r>
              <a:rPr lang="en-US" sz="2400" b="1" smtClean="0"/>
              <a:t>2</a:t>
            </a:r>
            <a:r>
              <a:rPr lang="en-US" sz="2400" b="1" baseline="30000" smtClean="0"/>
              <a:t>nd</a:t>
            </a:r>
            <a:r>
              <a:rPr lang="en-US" sz="2400" b="1" smtClean="0"/>
              <a:t> step – </a:t>
            </a:r>
            <a:r>
              <a:rPr lang="en-US" sz="2400" smtClean="0"/>
              <a:t>Use the information for…</a:t>
            </a:r>
            <a:r>
              <a:rPr lang="en-US" sz="2400" b="1" smtClean="0">
                <a:solidFill>
                  <a:srgbClr val="FC041C"/>
                </a:solidFill>
              </a:rPr>
              <a:t>?</a:t>
            </a:r>
          </a:p>
          <a:p>
            <a:pPr lvl="1" eaLnBrk="1" hangingPunct="1">
              <a:lnSpc>
                <a:spcPct val="80000"/>
              </a:lnSpc>
              <a:buFontTx/>
              <a:buNone/>
              <a:defRPr/>
            </a:pPr>
            <a:r>
              <a:rPr lang="en-US" sz="2400" smtClean="0"/>
              <a:t>	- understanding of the student</a:t>
            </a:r>
          </a:p>
          <a:p>
            <a:pPr lvl="1" eaLnBrk="1" hangingPunct="1">
              <a:lnSpc>
                <a:spcPct val="80000"/>
              </a:lnSpc>
              <a:buFontTx/>
              <a:buNone/>
              <a:defRPr/>
            </a:pPr>
            <a:r>
              <a:rPr lang="en-US" sz="2400" smtClean="0"/>
              <a:t>	- determining accuracy of self perceptions</a:t>
            </a:r>
          </a:p>
          <a:p>
            <a:pPr lvl="1" eaLnBrk="1" hangingPunct="1">
              <a:lnSpc>
                <a:spcPct val="80000"/>
              </a:lnSpc>
              <a:buFontTx/>
              <a:buNone/>
              <a:defRPr/>
            </a:pPr>
            <a:r>
              <a:rPr lang="en-US" sz="2400" smtClean="0"/>
              <a:t>	- conversation starters to attempt to motivate active 		  participation from the student</a:t>
            </a:r>
            <a:r>
              <a:rPr lang="en-US" sz="2400" smtClean="0">
                <a:solidFill>
                  <a:srgbClr val="66FF66"/>
                </a:solidFill>
              </a:rPr>
              <a:t>.</a:t>
            </a:r>
          </a:p>
          <a:p>
            <a:pPr lvl="1" eaLnBrk="1" hangingPunct="1">
              <a:lnSpc>
                <a:spcPct val="80000"/>
              </a:lnSpc>
              <a:buFontTx/>
              <a:buNone/>
              <a:defRPr/>
            </a:pPr>
            <a:endParaRPr lang="en-US" sz="2400" smtClean="0">
              <a:solidFill>
                <a:srgbClr val="66FF66"/>
              </a:solidFill>
            </a:endParaRPr>
          </a:p>
          <a:p>
            <a:pPr lvl="1" eaLnBrk="1" hangingPunct="1">
              <a:lnSpc>
                <a:spcPct val="80000"/>
              </a:lnSpc>
              <a:buFontTx/>
              <a:buNone/>
              <a:defRPr/>
            </a:pPr>
            <a:r>
              <a:rPr lang="en-US" sz="2400" smtClean="0">
                <a:solidFill>
                  <a:srgbClr val="FF0000"/>
                </a:solidFill>
              </a:rPr>
              <a:t>?</a:t>
            </a:r>
            <a:r>
              <a:rPr lang="en-US" sz="2400" smtClean="0">
                <a:solidFill>
                  <a:srgbClr val="FFFF99"/>
                </a:solidFill>
              </a:rPr>
              <a:t>Any thoughts on the questions asked of the students</a:t>
            </a:r>
            <a:r>
              <a:rPr lang="en-US" sz="2400" smtClean="0">
                <a:solidFill>
                  <a:srgbClr val="FF0000"/>
                </a:solidFill>
              </a:rPr>
              <a:t>?</a:t>
            </a:r>
          </a:p>
          <a:p>
            <a:pPr lvl="1" eaLnBrk="1" hangingPunct="1">
              <a:lnSpc>
                <a:spcPct val="80000"/>
              </a:lnSpc>
              <a:buFontTx/>
              <a:buNone/>
              <a:defRPr/>
            </a:pPr>
            <a:endParaRPr lang="en-US" sz="2400" smtClean="0">
              <a:solidFill>
                <a:srgbClr val="66FF66"/>
              </a:solidFill>
            </a:endParaRPr>
          </a:p>
          <a:p>
            <a:pPr lvl="1" eaLnBrk="1" hangingPunct="1">
              <a:lnSpc>
                <a:spcPct val="80000"/>
              </a:lnSpc>
              <a:buFontTx/>
              <a:buNone/>
              <a:defRPr/>
            </a:pPr>
            <a:endParaRPr lang="en-US" sz="1800" smtClean="0">
              <a:solidFill>
                <a:srgbClr val="66FF66"/>
              </a:solidFill>
            </a:endParaRPr>
          </a:p>
          <a:p>
            <a:pPr lvl="1" eaLnBrk="1" hangingPunct="1">
              <a:lnSpc>
                <a:spcPct val="80000"/>
              </a:lnSpc>
              <a:buFontTx/>
              <a:buNone/>
              <a:defRPr/>
            </a:pPr>
            <a:endParaRPr lang="en-US" sz="1800" smtClean="0">
              <a:solidFill>
                <a:srgbClr val="66FF66"/>
              </a:solidFill>
            </a:endParaRPr>
          </a:p>
          <a:p>
            <a:pPr lvl="1" eaLnBrk="1" hangingPunct="1">
              <a:lnSpc>
                <a:spcPct val="80000"/>
              </a:lnSpc>
              <a:buFontTx/>
              <a:buNone/>
              <a:defRPr/>
            </a:pPr>
            <a:r>
              <a:rPr lang="en-US" sz="1600" smtClean="0">
                <a:solidFill>
                  <a:srgbClr val="66FF66"/>
                </a:solidFill>
              </a:rPr>
              <a:t>If you’re enrolled in an online staff development course, you can find a checklist at: </a:t>
            </a:r>
            <a:r>
              <a:rPr lang="en-US" sz="1600" smtClean="0"/>
              <a:t>http://www.4-h.uiuc.edu/opps/pyd_club/lp_careadult_socialskills.pdf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4370"/>
                                        </p:tgtEl>
                                        <p:attrNameLst>
                                          <p:attrName>style.visibility</p:attrName>
                                        </p:attrNameLst>
                                      </p:cBhvr>
                                      <p:to>
                                        <p:strVal val="visible"/>
                                      </p:to>
                                    </p:set>
                                    <p:animEffect transition="in" filter="dissolve">
                                      <p:cBhvr>
                                        <p:cTn id="7" dur="1000"/>
                                        <p:tgtEl>
                                          <p:spTgt spid="31437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14371">
                                            <p:txEl>
                                              <p:pRg st="0" end="0"/>
                                            </p:txEl>
                                          </p:spTgt>
                                        </p:tgtEl>
                                        <p:attrNameLst>
                                          <p:attrName>style.visibility</p:attrName>
                                        </p:attrNameLst>
                                      </p:cBhvr>
                                      <p:to>
                                        <p:strVal val="visible"/>
                                      </p:to>
                                    </p:set>
                                    <p:animEffect transition="in" filter="fade">
                                      <p:cBhvr>
                                        <p:cTn id="11" dur="1000"/>
                                        <p:tgtEl>
                                          <p:spTgt spid="314371">
                                            <p:txEl>
                                              <p:pRg st="0" end="0"/>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314371">
                                            <p:txEl>
                                              <p:pRg st="2" end="2"/>
                                            </p:txEl>
                                          </p:spTgt>
                                        </p:tgtEl>
                                        <p:attrNameLst>
                                          <p:attrName>style.visibility</p:attrName>
                                        </p:attrNameLst>
                                      </p:cBhvr>
                                      <p:to>
                                        <p:strVal val="visible"/>
                                      </p:to>
                                    </p:set>
                                    <p:animEffect transition="in" filter="fade">
                                      <p:cBhvr>
                                        <p:cTn id="15" dur="1000"/>
                                        <p:tgtEl>
                                          <p:spTgt spid="314371">
                                            <p:txEl>
                                              <p:pRg st="2" end="2"/>
                                            </p:txEl>
                                          </p:spTgt>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314371">
                                            <p:txEl>
                                              <p:pRg st="3" end="3"/>
                                            </p:txEl>
                                          </p:spTgt>
                                        </p:tgtEl>
                                        <p:attrNameLst>
                                          <p:attrName>style.visibility</p:attrName>
                                        </p:attrNameLst>
                                      </p:cBhvr>
                                      <p:to>
                                        <p:strVal val="visible"/>
                                      </p:to>
                                    </p:set>
                                    <p:animEffect transition="in" filter="fade">
                                      <p:cBhvr>
                                        <p:cTn id="19" dur="2000"/>
                                        <p:tgtEl>
                                          <p:spTgt spid="314371">
                                            <p:txEl>
                                              <p:pRg st="3" end="3"/>
                                            </p:txEl>
                                          </p:spTgt>
                                        </p:tgtEl>
                                      </p:cBhvr>
                                    </p:animEffect>
                                  </p:childTnLst>
                                </p:cTn>
                              </p:par>
                            </p:childTnLst>
                          </p:cTn>
                        </p:par>
                        <p:par>
                          <p:cTn id="20" fill="hold" nodeType="afterGroup">
                            <p:stCondLst>
                              <p:cond delay="5000"/>
                            </p:stCondLst>
                            <p:childTnLst>
                              <p:par>
                                <p:cTn id="21" presetID="10" presetClass="entr" presetSubtype="0" fill="hold" nodeType="afterEffect">
                                  <p:stCondLst>
                                    <p:cond delay="0"/>
                                  </p:stCondLst>
                                  <p:childTnLst>
                                    <p:set>
                                      <p:cBhvr>
                                        <p:cTn id="22" dur="1" fill="hold">
                                          <p:stCondLst>
                                            <p:cond delay="0"/>
                                          </p:stCondLst>
                                        </p:cTn>
                                        <p:tgtEl>
                                          <p:spTgt spid="314371">
                                            <p:txEl>
                                              <p:pRg st="4" end="4"/>
                                            </p:txEl>
                                          </p:spTgt>
                                        </p:tgtEl>
                                        <p:attrNameLst>
                                          <p:attrName>style.visibility</p:attrName>
                                        </p:attrNameLst>
                                      </p:cBhvr>
                                      <p:to>
                                        <p:strVal val="visible"/>
                                      </p:to>
                                    </p:set>
                                    <p:animEffect transition="in" filter="fade">
                                      <p:cBhvr>
                                        <p:cTn id="23" dur="1000"/>
                                        <p:tgtEl>
                                          <p:spTgt spid="314371">
                                            <p:txEl>
                                              <p:pRg st="4" end="4"/>
                                            </p:txEl>
                                          </p:spTgt>
                                        </p:tgtEl>
                                      </p:cBhvr>
                                    </p:animEffect>
                                  </p:childTnLst>
                                </p:cTn>
                              </p:par>
                            </p:childTnLst>
                          </p:cTn>
                        </p:par>
                        <p:par>
                          <p:cTn id="24" fill="hold" nodeType="afterGroup">
                            <p:stCondLst>
                              <p:cond delay="6000"/>
                            </p:stCondLst>
                            <p:childTnLst>
                              <p:par>
                                <p:cTn id="25" presetID="10" presetClass="entr" presetSubtype="0" fill="hold" nodeType="afterEffect">
                                  <p:stCondLst>
                                    <p:cond delay="0"/>
                                  </p:stCondLst>
                                  <p:childTnLst>
                                    <p:set>
                                      <p:cBhvr>
                                        <p:cTn id="26" dur="1" fill="hold">
                                          <p:stCondLst>
                                            <p:cond delay="0"/>
                                          </p:stCondLst>
                                        </p:cTn>
                                        <p:tgtEl>
                                          <p:spTgt spid="314371">
                                            <p:txEl>
                                              <p:pRg st="5" end="5"/>
                                            </p:txEl>
                                          </p:spTgt>
                                        </p:tgtEl>
                                        <p:attrNameLst>
                                          <p:attrName>style.visibility</p:attrName>
                                        </p:attrNameLst>
                                      </p:cBhvr>
                                      <p:to>
                                        <p:strVal val="visible"/>
                                      </p:to>
                                    </p:set>
                                    <p:animEffect transition="in" filter="fade">
                                      <p:cBhvr>
                                        <p:cTn id="27" dur="1000"/>
                                        <p:tgtEl>
                                          <p:spTgt spid="314371">
                                            <p:txEl>
                                              <p:pRg st="5" end="5"/>
                                            </p:txEl>
                                          </p:spTgt>
                                        </p:tgtEl>
                                      </p:cBhvr>
                                    </p:animEffect>
                                  </p:childTnLst>
                                </p:cTn>
                              </p:par>
                            </p:childTnLst>
                          </p:cTn>
                        </p:par>
                        <p:par>
                          <p:cTn id="28" fill="hold" nodeType="afterGroup">
                            <p:stCondLst>
                              <p:cond delay="7000"/>
                            </p:stCondLst>
                            <p:childTnLst>
                              <p:par>
                                <p:cTn id="29" presetID="10" presetClass="entr" presetSubtype="0" fill="hold" nodeType="afterEffect">
                                  <p:stCondLst>
                                    <p:cond delay="0"/>
                                  </p:stCondLst>
                                  <p:childTnLst>
                                    <p:set>
                                      <p:cBhvr>
                                        <p:cTn id="30" dur="1" fill="hold">
                                          <p:stCondLst>
                                            <p:cond delay="0"/>
                                          </p:stCondLst>
                                        </p:cTn>
                                        <p:tgtEl>
                                          <p:spTgt spid="314371">
                                            <p:txEl>
                                              <p:pRg st="7" end="7"/>
                                            </p:txEl>
                                          </p:spTgt>
                                        </p:tgtEl>
                                        <p:attrNameLst>
                                          <p:attrName>style.visibility</p:attrName>
                                        </p:attrNameLst>
                                      </p:cBhvr>
                                      <p:to>
                                        <p:strVal val="visible"/>
                                      </p:to>
                                    </p:set>
                                    <p:animEffect transition="in" filter="fade">
                                      <p:cBhvr>
                                        <p:cTn id="31" dur="2000"/>
                                        <p:tgtEl>
                                          <p:spTgt spid="314371">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nodeType="clickEffect">
                                  <p:stCondLst>
                                    <p:cond delay="0"/>
                                  </p:stCondLst>
                                  <p:childTnLst>
                                    <p:set>
                                      <p:cBhvr>
                                        <p:cTn id="35" dur="1" fill="hold">
                                          <p:stCondLst>
                                            <p:cond delay="0"/>
                                          </p:stCondLst>
                                        </p:cTn>
                                        <p:tgtEl>
                                          <p:spTgt spid="314371">
                                            <p:txEl>
                                              <p:pRg st="8" end="8"/>
                                            </p:txEl>
                                          </p:spTgt>
                                        </p:tgtEl>
                                        <p:attrNameLst>
                                          <p:attrName>style.visibility</p:attrName>
                                        </p:attrNameLst>
                                      </p:cBhvr>
                                      <p:to>
                                        <p:strVal val="visible"/>
                                      </p:to>
                                    </p:set>
                                    <p:animEffect transition="in" filter="fade">
                                      <p:cBhvr>
                                        <p:cTn id="36" dur="1000"/>
                                        <p:tgtEl>
                                          <p:spTgt spid="314371">
                                            <p:txEl>
                                              <p:pRg st="8" end="8"/>
                                            </p:txEl>
                                          </p:spTgt>
                                        </p:tgtEl>
                                      </p:cBhvr>
                                    </p:animEffect>
                                    <p:anim calcmode="lin" valueType="num">
                                      <p:cBhvr>
                                        <p:cTn id="37" dur="1000" fill="hold"/>
                                        <p:tgtEl>
                                          <p:spTgt spid="314371">
                                            <p:txEl>
                                              <p:pRg st="8" end="8"/>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14371">
                                            <p:txEl>
                                              <p:pRg st="8" end="8"/>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14371">
                                            <p:txEl>
                                              <p:pRg st="8" end="8"/>
                                            </p:txEl>
                                          </p:spTgt>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314371">
                                            <p:txEl>
                                              <p:pRg st="9" end="9"/>
                                            </p:txEl>
                                          </p:spTgt>
                                        </p:tgtEl>
                                        <p:attrNameLst>
                                          <p:attrName>style.visibility</p:attrName>
                                        </p:attrNameLst>
                                      </p:cBhvr>
                                      <p:to>
                                        <p:strVal val="visible"/>
                                      </p:to>
                                    </p:set>
                                    <p:animEffect transition="in" filter="fade">
                                      <p:cBhvr>
                                        <p:cTn id="42" dur="1000"/>
                                        <p:tgtEl>
                                          <p:spTgt spid="314371">
                                            <p:txEl>
                                              <p:pRg st="9" end="9"/>
                                            </p:txEl>
                                          </p:spTgt>
                                        </p:tgtEl>
                                      </p:cBhvr>
                                    </p:animEffect>
                                    <p:anim calcmode="lin" valueType="num">
                                      <p:cBhvr>
                                        <p:cTn id="43" dur="1000" fill="hold"/>
                                        <p:tgtEl>
                                          <p:spTgt spid="314371">
                                            <p:txEl>
                                              <p:pRg st="9" end="9"/>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14371">
                                            <p:txEl>
                                              <p:pRg st="9" end="9"/>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14371">
                                            <p:txEl>
                                              <p:pRg st="9" end="9"/>
                                            </p:txEl>
                                          </p:spTgt>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0"/>
                                  </p:stCondLst>
                                  <p:childTnLst>
                                    <p:set>
                                      <p:cBhvr>
                                        <p:cTn id="47" dur="1" fill="hold">
                                          <p:stCondLst>
                                            <p:cond delay="0"/>
                                          </p:stCondLst>
                                        </p:cTn>
                                        <p:tgtEl>
                                          <p:spTgt spid="314371">
                                            <p:txEl>
                                              <p:pRg st="10" end="10"/>
                                            </p:txEl>
                                          </p:spTgt>
                                        </p:tgtEl>
                                        <p:attrNameLst>
                                          <p:attrName>style.visibility</p:attrName>
                                        </p:attrNameLst>
                                      </p:cBhvr>
                                      <p:to>
                                        <p:strVal val="visible"/>
                                      </p:to>
                                    </p:set>
                                    <p:animEffect transition="in" filter="fade">
                                      <p:cBhvr>
                                        <p:cTn id="48" dur="1000"/>
                                        <p:tgtEl>
                                          <p:spTgt spid="314371">
                                            <p:txEl>
                                              <p:pRg st="10" end="10"/>
                                            </p:txEl>
                                          </p:spTgt>
                                        </p:tgtEl>
                                      </p:cBhvr>
                                    </p:animEffect>
                                    <p:anim calcmode="lin" valueType="num">
                                      <p:cBhvr>
                                        <p:cTn id="49" dur="1000" fill="hold"/>
                                        <p:tgtEl>
                                          <p:spTgt spid="314371">
                                            <p:txEl>
                                              <p:pRg st="10" end="10"/>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314371">
                                            <p:txEl>
                                              <p:pRg st="10" end="10"/>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14371">
                                            <p:txEl>
                                              <p:pRg st="10" end="10"/>
                                            </p:txEl>
                                          </p:spTgt>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314371">
                                            <p:txEl>
                                              <p:pRg st="12" end="12"/>
                                            </p:txEl>
                                          </p:spTgt>
                                        </p:tgtEl>
                                        <p:attrNameLst>
                                          <p:attrName>style.visibility</p:attrName>
                                        </p:attrNameLst>
                                      </p:cBhvr>
                                      <p:to>
                                        <p:strVal val="visible"/>
                                      </p:to>
                                    </p:set>
                                    <p:animEffect transition="in" filter="fade">
                                      <p:cBhvr>
                                        <p:cTn id="54" dur="1000"/>
                                        <p:tgtEl>
                                          <p:spTgt spid="314371">
                                            <p:txEl>
                                              <p:pRg st="12" end="12"/>
                                            </p:txEl>
                                          </p:spTgt>
                                        </p:tgtEl>
                                      </p:cBhvr>
                                    </p:animEffect>
                                    <p:anim calcmode="lin" valueType="num">
                                      <p:cBhvr>
                                        <p:cTn id="55" dur="1000" fill="hold"/>
                                        <p:tgtEl>
                                          <p:spTgt spid="314371">
                                            <p:txEl>
                                              <p:pRg st="12" end="12"/>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314371">
                                            <p:txEl>
                                              <p:pRg st="12" end="12"/>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14371">
                                            <p:txEl>
                                              <p:pRg st="12" end="1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17AF91D-181F-4558-B507-35A51AB45C8D}" type="slidenum">
              <a:rPr lang="en-US"/>
              <a:pPr>
                <a:defRPr/>
              </a:pPr>
              <a:t>39</a:t>
            </a:fld>
            <a:endParaRPr lang="en-US"/>
          </a:p>
        </p:txBody>
      </p:sp>
      <p:sp>
        <p:nvSpPr>
          <p:cNvPr id="356354" name="Rectangle 2"/>
          <p:cNvSpPr>
            <a:spLocks noGrp="1" noChangeArrowheads="1"/>
          </p:cNvSpPr>
          <p:nvPr>
            <p:ph type="title"/>
          </p:nvPr>
        </p:nvSpPr>
        <p:spPr>
          <a:xfrm>
            <a:off x="457200" y="152400"/>
            <a:ext cx="8229600" cy="609600"/>
          </a:xfrm>
        </p:spPr>
        <p:txBody>
          <a:bodyPr/>
          <a:lstStyle/>
          <a:p>
            <a:pPr eaLnBrk="1" hangingPunct="1">
              <a:defRPr/>
            </a:pPr>
            <a:r>
              <a:rPr lang="en-US" sz="3600" b="1" smtClean="0">
                <a:solidFill>
                  <a:srgbClr val="FFFF00"/>
                </a:solidFill>
              </a:rPr>
              <a:t>Teacher’s  Assessment  </a:t>
            </a:r>
            <a:r>
              <a:rPr lang="en-US" sz="3600" b="1" smtClean="0">
                <a:solidFill>
                  <a:srgbClr val="F696E4"/>
                </a:solidFill>
              </a:rPr>
              <a:t>^</a:t>
            </a:r>
          </a:p>
        </p:txBody>
      </p:sp>
      <p:sp>
        <p:nvSpPr>
          <p:cNvPr id="356355" name="Rectangle 3"/>
          <p:cNvSpPr>
            <a:spLocks noGrp="1" noChangeArrowheads="1"/>
          </p:cNvSpPr>
          <p:nvPr>
            <p:ph type="body" idx="1"/>
          </p:nvPr>
        </p:nvSpPr>
        <p:spPr>
          <a:xfrm>
            <a:off x="0" y="762000"/>
            <a:ext cx="9144000" cy="6096000"/>
          </a:xfrm>
        </p:spPr>
        <p:txBody>
          <a:bodyPr/>
          <a:lstStyle/>
          <a:p>
            <a:pPr eaLnBrk="1" hangingPunct="1">
              <a:lnSpc>
                <a:spcPct val="80000"/>
              </a:lnSpc>
              <a:defRPr/>
            </a:pPr>
            <a:endParaRPr lang="en-US" sz="800" smtClean="0"/>
          </a:p>
          <a:p>
            <a:pPr lvl="1" eaLnBrk="1" hangingPunct="1">
              <a:lnSpc>
                <a:spcPct val="80000"/>
              </a:lnSpc>
              <a:buFontTx/>
              <a:buNone/>
              <a:defRPr/>
            </a:pPr>
            <a:r>
              <a:rPr lang="en-US" sz="2400" b="1" smtClean="0"/>
              <a:t>1</a:t>
            </a:r>
            <a:r>
              <a:rPr lang="en-US" sz="2400" b="1" baseline="30000" smtClean="0"/>
              <a:t>st</a:t>
            </a:r>
            <a:r>
              <a:rPr lang="en-US" sz="2400" b="1" smtClean="0"/>
              <a:t> step – </a:t>
            </a:r>
            <a:r>
              <a:rPr lang="en-US" sz="2400" smtClean="0"/>
              <a:t>Complete the</a:t>
            </a:r>
            <a:r>
              <a:rPr lang="en-US" sz="2400" smtClean="0">
                <a:solidFill>
                  <a:srgbClr val="FFFF5F"/>
                </a:solidFill>
              </a:rPr>
              <a:t> “</a:t>
            </a:r>
            <a:r>
              <a:rPr lang="en-US" sz="2400" b="1" smtClean="0">
                <a:solidFill>
                  <a:srgbClr val="FFFF5F"/>
                </a:solidFill>
              </a:rPr>
              <a:t>Social Competence Screening Form</a:t>
            </a:r>
            <a:r>
              <a:rPr lang="en-US" sz="2400" smtClean="0">
                <a:solidFill>
                  <a:srgbClr val="FFFF5F"/>
                </a:solidFill>
              </a:rPr>
              <a:t>” (SCSF) </a:t>
            </a:r>
            <a:r>
              <a:rPr lang="en-US" sz="2000" smtClean="0"/>
              <a:t>(To identify students in most need)   </a:t>
            </a:r>
            <a:r>
              <a:rPr lang="en-US" sz="2000" smtClean="0">
                <a:solidFill>
                  <a:srgbClr val="FFCCFF"/>
                </a:solidFill>
              </a:rPr>
              <a:t>(Page 5 in packet)</a:t>
            </a:r>
            <a:endParaRPr lang="en-US" sz="800" smtClean="0">
              <a:solidFill>
                <a:srgbClr val="FFCCFF"/>
              </a:solidFill>
            </a:endParaRPr>
          </a:p>
          <a:p>
            <a:pPr lvl="1" eaLnBrk="1" hangingPunct="1">
              <a:lnSpc>
                <a:spcPct val="80000"/>
              </a:lnSpc>
              <a:buFontTx/>
              <a:buNone/>
              <a:defRPr/>
            </a:pPr>
            <a:endParaRPr lang="en-US" sz="800" smtClean="0"/>
          </a:p>
          <a:p>
            <a:pPr lvl="1" eaLnBrk="1" hangingPunct="1">
              <a:lnSpc>
                <a:spcPct val="80000"/>
              </a:lnSpc>
              <a:buFontTx/>
              <a:buNone/>
              <a:defRPr/>
            </a:pPr>
            <a:endParaRPr lang="en-US" sz="800" smtClean="0"/>
          </a:p>
          <a:p>
            <a:pPr lvl="1" eaLnBrk="1" hangingPunct="1">
              <a:lnSpc>
                <a:spcPct val="80000"/>
              </a:lnSpc>
              <a:buFontTx/>
              <a:buNone/>
              <a:defRPr/>
            </a:pPr>
            <a:r>
              <a:rPr lang="en-US" sz="2400" b="1" smtClean="0"/>
              <a:t>2</a:t>
            </a:r>
            <a:r>
              <a:rPr lang="en-US" sz="2400" b="1" baseline="30000" smtClean="0"/>
              <a:t>nd</a:t>
            </a:r>
            <a:r>
              <a:rPr lang="en-US" sz="2400" b="1" smtClean="0"/>
              <a:t> step – </a:t>
            </a:r>
            <a:r>
              <a:rPr lang="en-US" sz="2400" smtClean="0"/>
              <a:t>Complete the </a:t>
            </a:r>
            <a:r>
              <a:rPr lang="en-US" sz="2400" smtClean="0">
                <a:solidFill>
                  <a:srgbClr val="FFFF5F"/>
                </a:solidFill>
              </a:rPr>
              <a:t>“</a:t>
            </a:r>
            <a:r>
              <a:rPr lang="en-US" sz="2400" b="1" smtClean="0">
                <a:solidFill>
                  <a:srgbClr val="FFFF5F"/>
                </a:solidFill>
              </a:rPr>
              <a:t>Social Skills Matching Form</a:t>
            </a:r>
            <a:r>
              <a:rPr lang="en-US" sz="2400" smtClean="0"/>
              <a:t>”, circling the numbers of the students </a:t>
            </a:r>
            <a:r>
              <a:rPr lang="en-US" sz="2000" smtClean="0"/>
              <a:t>(from the </a:t>
            </a:r>
            <a:r>
              <a:rPr lang="en-US" sz="2000" b="1" smtClean="0">
                <a:solidFill>
                  <a:srgbClr val="FFFF5F"/>
                </a:solidFill>
              </a:rPr>
              <a:t>SCSF</a:t>
            </a:r>
            <a:r>
              <a:rPr lang="en-US" sz="2000" smtClean="0"/>
              <a:t>)</a:t>
            </a:r>
            <a:r>
              <a:rPr lang="en-US" sz="2400" smtClean="0"/>
              <a:t> who need instruction in each of the 23 skills listed </a:t>
            </a:r>
            <a:r>
              <a:rPr lang="en-US" sz="2000" smtClean="0"/>
              <a:t>(or others you identify). 	</a:t>
            </a:r>
            <a:r>
              <a:rPr lang="en-US" sz="2000" smtClean="0">
                <a:solidFill>
                  <a:srgbClr val="FFCCFF"/>
                </a:solidFill>
              </a:rPr>
              <a:t>(Pages 6-7 in packet)</a:t>
            </a:r>
          </a:p>
          <a:p>
            <a:pPr lvl="1" eaLnBrk="1" hangingPunct="1">
              <a:lnSpc>
                <a:spcPct val="80000"/>
              </a:lnSpc>
              <a:buFontTx/>
              <a:buNone/>
              <a:defRPr/>
            </a:pPr>
            <a:endParaRPr lang="en-US" sz="800" smtClean="0">
              <a:solidFill>
                <a:srgbClr val="FFCCFF"/>
              </a:solidFill>
            </a:endParaRPr>
          </a:p>
          <a:p>
            <a:pPr lvl="1" eaLnBrk="1" hangingPunct="1">
              <a:lnSpc>
                <a:spcPct val="80000"/>
              </a:lnSpc>
              <a:buFontTx/>
              <a:buNone/>
              <a:defRPr/>
            </a:pPr>
            <a:endParaRPr lang="en-US" sz="800" smtClean="0">
              <a:solidFill>
                <a:srgbClr val="FFCCFF"/>
              </a:solidFill>
            </a:endParaRPr>
          </a:p>
          <a:p>
            <a:pPr lvl="1" eaLnBrk="1" hangingPunct="1">
              <a:lnSpc>
                <a:spcPct val="80000"/>
              </a:lnSpc>
              <a:buFontTx/>
              <a:buNone/>
              <a:defRPr/>
            </a:pPr>
            <a:r>
              <a:rPr lang="en-US" sz="2400" b="1" smtClean="0"/>
              <a:t>3</a:t>
            </a:r>
            <a:r>
              <a:rPr lang="en-US" sz="2400" b="1" baseline="30000" smtClean="0"/>
              <a:t>rd</a:t>
            </a:r>
            <a:r>
              <a:rPr lang="en-US" sz="2400" b="1" smtClean="0"/>
              <a:t> step -</a:t>
            </a:r>
            <a:r>
              <a:rPr lang="en-US" sz="2400" smtClean="0"/>
              <a:t>  Use info from the </a:t>
            </a:r>
            <a:r>
              <a:rPr lang="en-US" sz="2400" b="1" smtClean="0">
                <a:solidFill>
                  <a:srgbClr val="FFFF5F"/>
                </a:solidFill>
              </a:rPr>
              <a:t>SSMF</a:t>
            </a:r>
            <a:r>
              <a:rPr lang="en-US" sz="2400" smtClean="0"/>
              <a:t> to form groups for each social skill unit.</a:t>
            </a:r>
            <a:endParaRPr lang="en-US" sz="1600" smtClean="0"/>
          </a:p>
          <a:p>
            <a:pPr lvl="1" eaLnBrk="1" hangingPunct="1">
              <a:lnSpc>
                <a:spcPct val="80000"/>
              </a:lnSpc>
              <a:buFontTx/>
              <a:buNone/>
              <a:defRPr/>
            </a:pPr>
            <a:endParaRPr lang="en-US" sz="1600" smtClean="0"/>
          </a:p>
          <a:p>
            <a:pPr lvl="1" eaLnBrk="1" hangingPunct="1">
              <a:lnSpc>
                <a:spcPct val="80000"/>
              </a:lnSpc>
              <a:buFontTx/>
              <a:buNone/>
              <a:defRPr/>
            </a:pPr>
            <a:endParaRPr lang="en-US" sz="1600" smtClean="0"/>
          </a:p>
          <a:p>
            <a:pPr eaLnBrk="1" hangingPunct="1">
              <a:lnSpc>
                <a:spcPct val="80000"/>
              </a:lnSpc>
              <a:defRPr/>
            </a:pPr>
            <a:r>
              <a:rPr lang="en-US" sz="2800" b="1" u="sng" smtClean="0">
                <a:solidFill>
                  <a:srgbClr val="F696E4"/>
                </a:solidFill>
              </a:rPr>
              <a:t>Your Task</a:t>
            </a:r>
            <a:r>
              <a:rPr lang="en-US" sz="2800" b="1" smtClean="0">
                <a:solidFill>
                  <a:srgbClr val="F696E4"/>
                </a:solidFill>
              </a:rPr>
              <a:t>:</a:t>
            </a:r>
            <a:r>
              <a:rPr lang="en-US" sz="2800" smtClean="0">
                <a:solidFill>
                  <a:srgbClr val="66FF66"/>
                </a:solidFill>
              </a:rPr>
              <a:t> </a:t>
            </a:r>
            <a:r>
              <a:rPr lang="en-US" sz="2800" smtClean="0"/>
              <a:t>Complete the teacher forms.</a:t>
            </a:r>
          </a:p>
          <a:p>
            <a:pPr lvl="1" eaLnBrk="1" hangingPunct="1">
              <a:lnSpc>
                <a:spcPct val="80000"/>
              </a:lnSpc>
              <a:defRPr/>
            </a:pPr>
            <a:r>
              <a:rPr lang="en-US" sz="2400" smtClean="0"/>
              <a:t>Take 10 minutes to do so.</a:t>
            </a:r>
          </a:p>
          <a:p>
            <a:pPr lvl="1" eaLnBrk="1" hangingPunct="1">
              <a:lnSpc>
                <a:spcPct val="80000"/>
              </a:lnSpc>
              <a:defRPr/>
            </a:pPr>
            <a:r>
              <a:rPr lang="en-US" sz="2400" smtClean="0"/>
              <a:t>Tom is available to explain &amp; assist</a:t>
            </a:r>
            <a:r>
              <a:rPr lang="en-US" sz="2400" smtClean="0">
                <a:solidFill>
                  <a:srgbClr val="66FF66"/>
                </a:solidFill>
              </a:rPr>
              <a:t>.</a:t>
            </a:r>
            <a:endParaRPr lang="en-US" sz="1600" smtClean="0">
              <a:solidFill>
                <a:srgbClr val="66FF66"/>
              </a:solidFill>
            </a:endParaRPr>
          </a:p>
          <a:p>
            <a:pPr eaLnBrk="1" hangingPunct="1">
              <a:lnSpc>
                <a:spcPct val="80000"/>
              </a:lnSpc>
              <a:defRPr/>
            </a:pPr>
            <a:endParaRPr lang="en-US" sz="1800" smtClean="0">
              <a:solidFill>
                <a:srgbClr val="66FF66"/>
              </a:solidFill>
            </a:endParaRPr>
          </a:p>
          <a:p>
            <a:pPr eaLnBrk="1" hangingPunct="1">
              <a:lnSpc>
                <a:spcPct val="80000"/>
              </a:lnSpc>
              <a:defRPr/>
            </a:pPr>
            <a:endParaRPr lang="en-US" sz="1800" smtClean="0">
              <a:solidFill>
                <a:srgbClr val="66FF66"/>
              </a:solidFill>
            </a:endParaRPr>
          </a:p>
          <a:p>
            <a:pPr eaLnBrk="1" hangingPunct="1">
              <a:lnSpc>
                <a:spcPct val="80000"/>
              </a:lnSpc>
              <a:defRPr/>
            </a:pPr>
            <a:endParaRPr lang="en-US" sz="1600" smtClean="0">
              <a:solidFill>
                <a:srgbClr val="66FF66"/>
              </a:solidFill>
            </a:endParaRPr>
          </a:p>
          <a:p>
            <a:pPr eaLnBrk="1" hangingPunct="1">
              <a:lnSpc>
                <a:spcPct val="80000"/>
              </a:lnSpc>
              <a:defRPr/>
            </a:pPr>
            <a:r>
              <a:rPr lang="en-US" sz="1600" smtClean="0">
                <a:solidFill>
                  <a:srgbClr val="66FF66"/>
                </a:solidFill>
              </a:rPr>
              <a:t>If you’re enrolled in an online staff development course, you can find a checklist at: </a:t>
            </a:r>
            <a:r>
              <a:rPr lang="en-US" sz="1600" smtClean="0"/>
              <a:t>http://www.centraliowachildcare.org/healthconsulting/schoolagescreentoolkg.pdf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dissolve">
                                      <p:cBhvr>
                                        <p:cTn id="7" dur="1000"/>
                                        <p:tgtEl>
                                          <p:spTgt spid="356354"/>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56355">
                                            <p:txEl>
                                              <p:pRg st="1" end="1"/>
                                            </p:txEl>
                                          </p:spTgt>
                                        </p:tgtEl>
                                        <p:attrNameLst>
                                          <p:attrName>style.visibility</p:attrName>
                                        </p:attrNameLst>
                                      </p:cBhvr>
                                      <p:to>
                                        <p:strVal val="visible"/>
                                      </p:to>
                                    </p:set>
                                    <p:animEffect transition="in" filter="fade">
                                      <p:cBhvr>
                                        <p:cTn id="11" dur="1000"/>
                                        <p:tgtEl>
                                          <p:spTgt spid="356355">
                                            <p:txEl>
                                              <p:pRg st="1" end="1"/>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3000"/>
                                  </p:stCondLst>
                                  <p:childTnLst>
                                    <p:set>
                                      <p:cBhvr>
                                        <p:cTn id="14" dur="1" fill="hold">
                                          <p:stCondLst>
                                            <p:cond delay="0"/>
                                          </p:stCondLst>
                                        </p:cTn>
                                        <p:tgtEl>
                                          <p:spTgt spid="356355">
                                            <p:txEl>
                                              <p:pRg st="4" end="4"/>
                                            </p:txEl>
                                          </p:spTgt>
                                        </p:tgtEl>
                                        <p:attrNameLst>
                                          <p:attrName>style.visibility</p:attrName>
                                        </p:attrNameLst>
                                      </p:cBhvr>
                                      <p:to>
                                        <p:strVal val="visible"/>
                                      </p:to>
                                    </p:set>
                                    <p:animEffect transition="in" filter="fade">
                                      <p:cBhvr>
                                        <p:cTn id="15" dur="1000"/>
                                        <p:tgtEl>
                                          <p:spTgt spid="356355">
                                            <p:txEl>
                                              <p:pRg st="4" end="4"/>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3000"/>
                                  </p:stCondLst>
                                  <p:childTnLst>
                                    <p:set>
                                      <p:cBhvr>
                                        <p:cTn id="18" dur="1" fill="hold">
                                          <p:stCondLst>
                                            <p:cond delay="0"/>
                                          </p:stCondLst>
                                        </p:cTn>
                                        <p:tgtEl>
                                          <p:spTgt spid="356355">
                                            <p:txEl>
                                              <p:pRg st="7" end="7"/>
                                            </p:txEl>
                                          </p:spTgt>
                                        </p:tgtEl>
                                        <p:attrNameLst>
                                          <p:attrName>style.visibility</p:attrName>
                                        </p:attrNameLst>
                                      </p:cBhvr>
                                      <p:to>
                                        <p:strVal val="visible"/>
                                      </p:to>
                                    </p:set>
                                    <p:animEffect transition="in" filter="fade">
                                      <p:cBhvr>
                                        <p:cTn id="19" dur="1000"/>
                                        <p:tgtEl>
                                          <p:spTgt spid="356355">
                                            <p:txEl>
                                              <p:pRg st="7" end="7"/>
                                            </p:txEl>
                                          </p:spTgt>
                                        </p:tgtEl>
                                      </p:cBhvr>
                                    </p:animEffect>
                                  </p:childTnLst>
                                </p:cTn>
                              </p:par>
                            </p:childTnLst>
                          </p:cTn>
                        </p:par>
                        <p:par>
                          <p:cTn id="20" fill="hold" nodeType="afterGroup">
                            <p:stCondLst>
                              <p:cond delay="10000"/>
                            </p:stCondLst>
                            <p:childTnLst>
                              <p:par>
                                <p:cTn id="21" presetID="55" presetClass="entr" presetSubtype="0" fill="hold" nodeType="afterEffect">
                                  <p:stCondLst>
                                    <p:cond delay="2000"/>
                                  </p:stCondLst>
                                  <p:childTnLst>
                                    <p:set>
                                      <p:cBhvr>
                                        <p:cTn id="22" dur="1" fill="hold">
                                          <p:stCondLst>
                                            <p:cond delay="0"/>
                                          </p:stCondLst>
                                        </p:cTn>
                                        <p:tgtEl>
                                          <p:spTgt spid="356355">
                                            <p:txEl>
                                              <p:pRg st="10" end="10"/>
                                            </p:txEl>
                                          </p:spTgt>
                                        </p:tgtEl>
                                        <p:attrNameLst>
                                          <p:attrName>style.visibility</p:attrName>
                                        </p:attrNameLst>
                                      </p:cBhvr>
                                      <p:to>
                                        <p:strVal val="visible"/>
                                      </p:to>
                                    </p:set>
                                    <p:anim calcmode="lin" valueType="num">
                                      <p:cBhvr>
                                        <p:cTn id="23" dur="1000" fill="hold"/>
                                        <p:tgtEl>
                                          <p:spTgt spid="356355">
                                            <p:txEl>
                                              <p:pRg st="10" end="10"/>
                                            </p:txEl>
                                          </p:spTgt>
                                        </p:tgtEl>
                                        <p:attrNameLst>
                                          <p:attrName>ppt_w</p:attrName>
                                        </p:attrNameLst>
                                      </p:cBhvr>
                                      <p:tavLst>
                                        <p:tav tm="0">
                                          <p:val>
                                            <p:strVal val="#ppt_w*0.70"/>
                                          </p:val>
                                        </p:tav>
                                        <p:tav tm="100000">
                                          <p:val>
                                            <p:strVal val="#ppt_w"/>
                                          </p:val>
                                        </p:tav>
                                      </p:tavLst>
                                    </p:anim>
                                    <p:anim calcmode="lin" valueType="num">
                                      <p:cBhvr>
                                        <p:cTn id="24" dur="1000" fill="hold"/>
                                        <p:tgtEl>
                                          <p:spTgt spid="356355">
                                            <p:txEl>
                                              <p:pRg st="10" end="10"/>
                                            </p:txEl>
                                          </p:spTgt>
                                        </p:tgtEl>
                                        <p:attrNameLst>
                                          <p:attrName>ppt_h</p:attrName>
                                        </p:attrNameLst>
                                      </p:cBhvr>
                                      <p:tavLst>
                                        <p:tav tm="0">
                                          <p:val>
                                            <p:strVal val="#ppt_h"/>
                                          </p:val>
                                        </p:tav>
                                        <p:tav tm="100000">
                                          <p:val>
                                            <p:strVal val="#ppt_h"/>
                                          </p:val>
                                        </p:tav>
                                      </p:tavLst>
                                    </p:anim>
                                    <p:animEffect transition="in" filter="fade">
                                      <p:cBhvr>
                                        <p:cTn id="25" dur="1000"/>
                                        <p:tgtEl>
                                          <p:spTgt spid="356355">
                                            <p:txEl>
                                              <p:pRg st="10" end="10"/>
                                            </p:txEl>
                                          </p:spTgt>
                                        </p:tgtEl>
                                      </p:cBhvr>
                                    </p:animEffect>
                                  </p:childTnLst>
                                </p:cTn>
                              </p:par>
                            </p:childTnLst>
                          </p:cTn>
                        </p:par>
                        <p:par>
                          <p:cTn id="26" fill="hold" nodeType="afterGroup">
                            <p:stCondLst>
                              <p:cond delay="13000"/>
                            </p:stCondLst>
                            <p:childTnLst>
                              <p:par>
                                <p:cTn id="27" presetID="55" presetClass="entr" presetSubtype="0" fill="hold" nodeType="afterEffect">
                                  <p:stCondLst>
                                    <p:cond delay="1000"/>
                                  </p:stCondLst>
                                  <p:childTnLst>
                                    <p:set>
                                      <p:cBhvr>
                                        <p:cTn id="28" dur="1" fill="hold">
                                          <p:stCondLst>
                                            <p:cond delay="0"/>
                                          </p:stCondLst>
                                        </p:cTn>
                                        <p:tgtEl>
                                          <p:spTgt spid="356355">
                                            <p:txEl>
                                              <p:pRg st="11" end="11"/>
                                            </p:txEl>
                                          </p:spTgt>
                                        </p:tgtEl>
                                        <p:attrNameLst>
                                          <p:attrName>style.visibility</p:attrName>
                                        </p:attrNameLst>
                                      </p:cBhvr>
                                      <p:to>
                                        <p:strVal val="visible"/>
                                      </p:to>
                                    </p:set>
                                    <p:anim calcmode="lin" valueType="num">
                                      <p:cBhvr>
                                        <p:cTn id="29" dur="1000" fill="hold"/>
                                        <p:tgtEl>
                                          <p:spTgt spid="356355">
                                            <p:txEl>
                                              <p:pRg st="11" end="11"/>
                                            </p:txEl>
                                          </p:spTgt>
                                        </p:tgtEl>
                                        <p:attrNameLst>
                                          <p:attrName>ppt_w</p:attrName>
                                        </p:attrNameLst>
                                      </p:cBhvr>
                                      <p:tavLst>
                                        <p:tav tm="0">
                                          <p:val>
                                            <p:strVal val="#ppt_w*0.70"/>
                                          </p:val>
                                        </p:tav>
                                        <p:tav tm="100000">
                                          <p:val>
                                            <p:strVal val="#ppt_w"/>
                                          </p:val>
                                        </p:tav>
                                      </p:tavLst>
                                    </p:anim>
                                    <p:anim calcmode="lin" valueType="num">
                                      <p:cBhvr>
                                        <p:cTn id="30" dur="1000" fill="hold"/>
                                        <p:tgtEl>
                                          <p:spTgt spid="356355">
                                            <p:txEl>
                                              <p:pRg st="11" end="11"/>
                                            </p:txEl>
                                          </p:spTgt>
                                        </p:tgtEl>
                                        <p:attrNameLst>
                                          <p:attrName>ppt_h</p:attrName>
                                        </p:attrNameLst>
                                      </p:cBhvr>
                                      <p:tavLst>
                                        <p:tav tm="0">
                                          <p:val>
                                            <p:strVal val="#ppt_h"/>
                                          </p:val>
                                        </p:tav>
                                        <p:tav tm="100000">
                                          <p:val>
                                            <p:strVal val="#ppt_h"/>
                                          </p:val>
                                        </p:tav>
                                      </p:tavLst>
                                    </p:anim>
                                    <p:animEffect transition="in" filter="fade">
                                      <p:cBhvr>
                                        <p:cTn id="31" dur="1000"/>
                                        <p:tgtEl>
                                          <p:spTgt spid="356355">
                                            <p:txEl>
                                              <p:pRg st="11" end="11"/>
                                            </p:txEl>
                                          </p:spTgt>
                                        </p:tgtEl>
                                      </p:cBhvr>
                                    </p:animEffect>
                                  </p:childTnLst>
                                </p:cTn>
                              </p:par>
                            </p:childTnLst>
                          </p:cTn>
                        </p:par>
                        <p:par>
                          <p:cTn id="32" fill="hold" nodeType="afterGroup">
                            <p:stCondLst>
                              <p:cond delay="15000"/>
                            </p:stCondLst>
                            <p:childTnLst>
                              <p:par>
                                <p:cTn id="33" presetID="55" presetClass="entr" presetSubtype="0" fill="hold" nodeType="afterEffect">
                                  <p:stCondLst>
                                    <p:cond delay="1000"/>
                                  </p:stCondLst>
                                  <p:childTnLst>
                                    <p:set>
                                      <p:cBhvr>
                                        <p:cTn id="34" dur="1" fill="hold">
                                          <p:stCondLst>
                                            <p:cond delay="0"/>
                                          </p:stCondLst>
                                        </p:cTn>
                                        <p:tgtEl>
                                          <p:spTgt spid="356355">
                                            <p:txEl>
                                              <p:pRg st="12" end="12"/>
                                            </p:txEl>
                                          </p:spTgt>
                                        </p:tgtEl>
                                        <p:attrNameLst>
                                          <p:attrName>style.visibility</p:attrName>
                                        </p:attrNameLst>
                                      </p:cBhvr>
                                      <p:to>
                                        <p:strVal val="visible"/>
                                      </p:to>
                                    </p:set>
                                    <p:anim calcmode="lin" valueType="num">
                                      <p:cBhvr>
                                        <p:cTn id="35" dur="1000" fill="hold"/>
                                        <p:tgtEl>
                                          <p:spTgt spid="356355">
                                            <p:txEl>
                                              <p:pRg st="12" end="12"/>
                                            </p:txEl>
                                          </p:spTgt>
                                        </p:tgtEl>
                                        <p:attrNameLst>
                                          <p:attrName>ppt_w</p:attrName>
                                        </p:attrNameLst>
                                      </p:cBhvr>
                                      <p:tavLst>
                                        <p:tav tm="0">
                                          <p:val>
                                            <p:strVal val="#ppt_w*0.70"/>
                                          </p:val>
                                        </p:tav>
                                        <p:tav tm="100000">
                                          <p:val>
                                            <p:strVal val="#ppt_w"/>
                                          </p:val>
                                        </p:tav>
                                      </p:tavLst>
                                    </p:anim>
                                    <p:anim calcmode="lin" valueType="num">
                                      <p:cBhvr>
                                        <p:cTn id="36" dur="1000" fill="hold"/>
                                        <p:tgtEl>
                                          <p:spTgt spid="356355">
                                            <p:txEl>
                                              <p:pRg st="12" end="12"/>
                                            </p:txEl>
                                          </p:spTgt>
                                        </p:tgtEl>
                                        <p:attrNameLst>
                                          <p:attrName>ppt_h</p:attrName>
                                        </p:attrNameLst>
                                      </p:cBhvr>
                                      <p:tavLst>
                                        <p:tav tm="0">
                                          <p:val>
                                            <p:strVal val="#ppt_h"/>
                                          </p:val>
                                        </p:tav>
                                        <p:tav tm="100000">
                                          <p:val>
                                            <p:strVal val="#ppt_h"/>
                                          </p:val>
                                        </p:tav>
                                      </p:tavLst>
                                    </p:anim>
                                    <p:animEffect transition="in" filter="fade">
                                      <p:cBhvr>
                                        <p:cTn id="37" dur="1000"/>
                                        <p:tgtEl>
                                          <p:spTgt spid="35635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7696B8BA-EAA5-4050-8FE4-EC0B6586FF40}" type="slidenum">
              <a:rPr lang="en-US"/>
              <a:pPr>
                <a:defRPr/>
              </a:pPr>
              <a:t>4</a:t>
            </a:fld>
            <a:endParaRPr lang="en-US"/>
          </a:p>
        </p:txBody>
      </p:sp>
      <p:sp>
        <p:nvSpPr>
          <p:cNvPr id="265218" name="Rectangle 2"/>
          <p:cNvSpPr>
            <a:spLocks noGrp="1" noChangeArrowheads="1"/>
          </p:cNvSpPr>
          <p:nvPr>
            <p:ph type="title"/>
          </p:nvPr>
        </p:nvSpPr>
        <p:spPr>
          <a:xfrm>
            <a:off x="457200" y="0"/>
            <a:ext cx="8229600" cy="685800"/>
          </a:xfrm>
        </p:spPr>
        <p:txBody>
          <a:bodyPr/>
          <a:lstStyle/>
          <a:p>
            <a:pPr eaLnBrk="1" hangingPunct="1">
              <a:defRPr/>
            </a:pPr>
            <a:r>
              <a:rPr lang="en-US" sz="3600" b="1" smtClean="0">
                <a:solidFill>
                  <a:srgbClr val="FFFF00"/>
                </a:solidFill>
              </a:rPr>
              <a:t>Fitting In</a:t>
            </a:r>
          </a:p>
        </p:txBody>
      </p:sp>
      <p:sp>
        <p:nvSpPr>
          <p:cNvPr id="265219" name="Rectangle 3"/>
          <p:cNvSpPr>
            <a:spLocks noGrp="1" noChangeArrowheads="1"/>
          </p:cNvSpPr>
          <p:nvPr>
            <p:ph type="body" sz="half" idx="1"/>
          </p:nvPr>
        </p:nvSpPr>
        <p:spPr>
          <a:xfrm>
            <a:off x="0" y="609600"/>
            <a:ext cx="9144000" cy="6248400"/>
          </a:xfrm>
        </p:spPr>
        <p:txBody>
          <a:bodyPr/>
          <a:lstStyle/>
          <a:p>
            <a:pPr eaLnBrk="1" hangingPunct="1">
              <a:defRPr/>
            </a:pPr>
            <a:r>
              <a:rPr lang="en-US" sz="2800" smtClean="0"/>
              <a:t>How comfortable would you feel at:</a:t>
            </a:r>
          </a:p>
          <a:p>
            <a:pPr lvl="1" eaLnBrk="1" hangingPunct="1">
              <a:defRPr/>
            </a:pPr>
            <a:r>
              <a:rPr lang="en-US" sz="2400" smtClean="0"/>
              <a:t>Streetcorner gathering</a:t>
            </a:r>
          </a:p>
          <a:p>
            <a:pPr lvl="1" eaLnBrk="1" hangingPunct="1">
              <a:defRPr/>
            </a:pPr>
            <a:r>
              <a:rPr lang="en-US" sz="2400" smtClean="0"/>
              <a:t>Black barbershop</a:t>
            </a:r>
          </a:p>
          <a:p>
            <a:pPr lvl="1" eaLnBrk="1" hangingPunct="1">
              <a:defRPr/>
            </a:pPr>
            <a:r>
              <a:rPr lang="en-US" sz="2400" smtClean="0"/>
              <a:t>Traditional large-family Chinese New Year meal</a:t>
            </a:r>
            <a:endParaRPr lang="en-US" sz="2400" smtClean="0">
              <a:solidFill>
                <a:srgbClr val="FC041C"/>
              </a:solidFill>
            </a:endParaRPr>
          </a:p>
          <a:p>
            <a:pPr lvl="1" eaLnBrk="1" hangingPunct="1">
              <a:defRPr/>
            </a:pPr>
            <a:r>
              <a:rPr lang="en-US" sz="2400" smtClean="0"/>
              <a:t>Knighthood induction ceremony</a:t>
            </a:r>
            <a:endParaRPr lang="en-US" sz="1600" smtClean="0">
              <a:solidFill>
                <a:srgbClr val="FC041C"/>
              </a:solidFill>
            </a:endParaRPr>
          </a:p>
          <a:p>
            <a:pPr lvl="1" eaLnBrk="1" hangingPunct="1">
              <a:defRPr/>
            </a:pPr>
            <a:endParaRPr lang="en-US" sz="1600" smtClean="0"/>
          </a:p>
          <a:p>
            <a:pPr eaLnBrk="1" hangingPunct="1">
              <a:defRPr/>
            </a:pPr>
            <a:r>
              <a:rPr lang="en-US" sz="2800" smtClean="0">
                <a:solidFill>
                  <a:srgbClr val="FFFF5F"/>
                </a:solidFill>
              </a:rPr>
              <a:t>Cultural informants:</a:t>
            </a:r>
            <a:r>
              <a:rPr lang="en-US" sz="2800" smtClean="0"/>
              <a:t> What is needed for success in each of the above settings/events</a:t>
            </a:r>
            <a:r>
              <a:rPr lang="en-US" sz="2800" smtClean="0">
                <a:solidFill>
                  <a:srgbClr val="FC041C"/>
                </a:solidFill>
              </a:rPr>
              <a:t>?</a:t>
            </a:r>
            <a:endParaRPr lang="en-US" sz="900" smtClean="0">
              <a:solidFill>
                <a:srgbClr val="FC041C"/>
              </a:solidFill>
            </a:endParaRPr>
          </a:p>
          <a:p>
            <a:pPr eaLnBrk="1" hangingPunct="1">
              <a:defRPr/>
            </a:pPr>
            <a:endParaRPr lang="en-US" sz="900" smtClean="0">
              <a:solidFill>
                <a:srgbClr val="FC041C"/>
              </a:solidFill>
            </a:endParaRPr>
          </a:p>
          <a:p>
            <a:pPr eaLnBrk="1" hangingPunct="1">
              <a:defRPr/>
            </a:pPr>
            <a:r>
              <a:rPr lang="en-US" sz="2800" smtClean="0"/>
              <a:t>Might some of us become more socially skilled than others in the above situations.  Why</a:t>
            </a:r>
            <a:r>
              <a:rPr lang="en-US" sz="2800" smtClean="0">
                <a:solidFill>
                  <a:srgbClr val="FC041C"/>
                </a:solidFill>
              </a:rPr>
              <a:t>?</a:t>
            </a:r>
          </a:p>
          <a:p>
            <a:pPr eaLnBrk="1" hangingPunct="1">
              <a:defRPr/>
            </a:pPr>
            <a:endParaRPr lang="en-US" sz="900" smtClean="0"/>
          </a:p>
          <a:p>
            <a:pPr eaLnBrk="1" hangingPunct="1">
              <a:defRPr/>
            </a:pPr>
            <a:r>
              <a:rPr lang="en-US" sz="2800" smtClean="0"/>
              <a:t>Might some of your students lack social skills for the school setting</a:t>
            </a:r>
            <a:r>
              <a:rPr lang="en-US" sz="2800" smtClean="0">
                <a:solidFill>
                  <a:srgbClr val="FC041C"/>
                </a:solidFill>
              </a:rPr>
              <a:t>?</a:t>
            </a:r>
          </a:p>
          <a:p>
            <a:pPr lvl="1" eaLnBrk="1" hangingPunct="1">
              <a:defRPr/>
            </a:pPr>
            <a:r>
              <a:rPr lang="en-US" sz="2400" smtClean="0"/>
              <a:t>Why?					</a:t>
            </a:r>
            <a:r>
              <a:rPr lang="en-US" sz="2400" smtClean="0">
                <a:solidFill>
                  <a:srgbClr val="66FF66"/>
                </a:solidFill>
              </a:rPr>
              <a:t>.</a:t>
            </a:r>
          </a:p>
        </p:txBody>
      </p:sp>
      <p:pic>
        <p:nvPicPr>
          <p:cNvPr id="265224" name="Picture 8"/>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391400" y="457200"/>
            <a:ext cx="1408113" cy="25908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5218"/>
                                        </p:tgtEl>
                                        <p:attrNameLst>
                                          <p:attrName>style.visibility</p:attrName>
                                        </p:attrNameLst>
                                      </p:cBhvr>
                                      <p:to>
                                        <p:strVal val="visible"/>
                                      </p:to>
                                    </p:set>
                                    <p:animEffect transition="in" filter="dissolve">
                                      <p:cBhvr>
                                        <p:cTn id="7" dur="1000"/>
                                        <p:tgtEl>
                                          <p:spTgt spid="265218"/>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65219">
                                            <p:txEl>
                                              <p:pRg st="0" end="0"/>
                                            </p:txEl>
                                          </p:spTgt>
                                        </p:tgtEl>
                                        <p:attrNameLst>
                                          <p:attrName>style.visibility</p:attrName>
                                        </p:attrNameLst>
                                      </p:cBhvr>
                                      <p:to>
                                        <p:strVal val="visible"/>
                                      </p:to>
                                    </p:set>
                                    <p:animEffect transition="in" filter="fade">
                                      <p:cBhvr>
                                        <p:cTn id="11" dur="1000"/>
                                        <p:tgtEl>
                                          <p:spTgt spid="265219">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65219">
                                            <p:txEl>
                                              <p:pRg st="1" end="1"/>
                                            </p:txEl>
                                          </p:spTgt>
                                        </p:tgtEl>
                                        <p:attrNameLst>
                                          <p:attrName>style.visibility</p:attrName>
                                        </p:attrNameLst>
                                      </p:cBhvr>
                                      <p:to>
                                        <p:strVal val="visible"/>
                                      </p:to>
                                    </p:set>
                                    <p:animEffect transition="in" filter="fade">
                                      <p:cBhvr>
                                        <p:cTn id="14" dur="1000"/>
                                        <p:tgtEl>
                                          <p:spTgt spid="265219">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65219">
                                            <p:txEl>
                                              <p:pRg st="2" end="2"/>
                                            </p:txEl>
                                          </p:spTgt>
                                        </p:tgtEl>
                                        <p:attrNameLst>
                                          <p:attrName>style.visibility</p:attrName>
                                        </p:attrNameLst>
                                      </p:cBhvr>
                                      <p:to>
                                        <p:strVal val="visible"/>
                                      </p:to>
                                    </p:set>
                                    <p:animEffect transition="in" filter="fade">
                                      <p:cBhvr>
                                        <p:cTn id="17" dur="1000"/>
                                        <p:tgtEl>
                                          <p:spTgt spid="265219">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65219">
                                            <p:txEl>
                                              <p:pRg st="3" end="3"/>
                                            </p:txEl>
                                          </p:spTgt>
                                        </p:tgtEl>
                                        <p:attrNameLst>
                                          <p:attrName>style.visibility</p:attrName>
                                        </p:attrNameLst>
                                      </p:cBhvr>
                                      <p:to>
                                        <p:strVal val="visible"/>
                                      </p:to>
                                    </p:set>
                                    <p:animEffect transition="in" filter="fade">
                                      <p:cBhvr>
                                        <p:cTn id="20" dur="1000"/>
                                        <p:tgtEl>
                                          <p:spTgt spid="265219">
                                            <p:txEl>
                                              <p:pRg st="3" end="3"/>
                                            </p:txEl>
                                          </p:spTgt>
                                        </p:tgtEl>
                                      </p:cBhvr>
                                    </p:animEffect>
                                  </p:childTnLst>
                                </p:cTn>
                              </p:par>
                            </p:childTnLst>
                          </p:cTn>
                        </p:par>
                        <p:par>
                          <p:cTn id="21" fill="hold" nodeType="afterGroup">
                            <p:stCondLst>
                              <p:cond delay="2000"/>
                            </p:stCondLst>
                            <p:childTnLst>
                              <p:par>
                                <p:cTn id="22" presetID="10" presetClass="entr" presetSubtype="0" fill="hold" nodeType="afterEffect">
                                  <p:stCondLst>
                                    <p:cond delay="3000"/>
                                  </p:stCondLst>
                                  <p:childTnLst>
                                    <p:set>
                                      <p:cBhvr>
                                        <p:cTn id="23" dur="1" fill="hold">
                                          <p:stCondLst>
                                            <p:cond delay="0"/>
                                          </p:stCondLst>
                                        </p:cTn>
                                        <p:tgtEl>
                                          <p:spTgt spid="265219">
                                            <p:txEl>
                                              <p:pRg st="4" end="4"/>
                                            </p:txEl>
                                          </p:spTgt>
                                        </p:tgtEl>
                                        <p:attrNameLst>
                                          <p:attrName>style.visibility</p:attrName>
                                        </p:attrNameLst>
                                      </p:cBhvr>
                                      <p:to>
                                        <p:strVal val="visible"/>
                                      </p:to>
                                    </p:set>
                                    <p:animEffect transition="in" filter="fade">
                                      <p:cBhvr>
                                        <p:cTn id="24" dur="2000"/>
                                        <p:tgtEl>
                                          <p:spTgt spid="265219">
                                            <p:txEl>
                                              <p:pRg st="4" end="4"/>
                                            </p:txEl>
                                          </p:spTgt>
                                        </p:tgtEl>
                                      </p:cBhvr>
                                    </p:animEffect>
                                  </p:childTnLst>
                                </p:cTn>
                              </p:par>
                            </p:childTnLst>
                          </p:cTn>
                        </p:par>
                        <p:par>
                          <p:cTn id="25" fill="hold" nodeType="afterGroup">
                            <p:stCondLst>
                              <p:cond delay="7000"/>
                            </p:stCondLst>
                            <p:childTnLst>
                              <p:par>
                                <p:cTn id="26" presetID="37" presetClass="entr" presetSubtype="0" fill="hold" nodeType="afterEffect">
                                  <p:stCondLst>
                                    <p:cond delay="0"/>
                                  </p:stCondLst>
                                  <p:childTnLst>
                                    <p:set>
                                      <p:cBhvr>
                                        <p:cTn id="27" dur="1" fill="hold">
                                          <p:stCondLst>
                                            <p:cond delay="0"/>
                                          </p:stCondLst>
                                        </p:cTn>
                                        <p:tgtEl>
                                          <p:spTgt spid="265224"/>
                                        </p:tgtEl>
                                        <p:attrNameLst>
                                          <p:attrName>style.visibility</p:attrName>
                                        </p:attrNameLst>
                                      </p:cBhvr>
                                      <p:to>
                                        <p:strVal val="visible"/>
                                      </p:to>
                                    </p:set>
                                    <p:animEffect transition="in" filter="fade">
                                      <p:cBhvr>
                                        <p:cTn id="28" dur="2000"/>
                                        <p:tgtEl>
                                          <p:spTgt spid="265224"/>
                                        </p:tgtEl>
                                      </p:cBhvr>
                                    </p:animEffect>
                                    <p:anim calcmode="lin" valueType="num">
                                      <p:cBhvr>
                                        <p:cTn id="29" dur="2000" fill="hold"/>
                                        <p:tgtEl>
                                          <p:spTgt spid="265224"/>
                                        </p:tgtEl>
                                        <p:attrNameLst>
                                          <p:attrName>ppt_x</p:attrName>
                                        </p:attrNameLst>
                                      </p:cBhvr>
                                      <p:tavLst>
                                        <p:tav tm="0">
                                          <p:val>
                                            <p:strVal val="#ppt_x"/>
                                          </p:val>
                                        </p:tav>
                                        <p:tav tm="100000">
                                          <p:val>
                                            <p:strVal val="#ppt_x"/>
                                          </p:val>
                                        </p:tav>
                                      </p:tavLst>
                                    </p:anim>
                                    <p:anim calcmode="lin" valueType="num">
                                      <p:cBhvr>
                                        <p:cTn id="30" dur="1800" decel="100000" fill="hold"/>
                                        <p:tgtEl>
                                          <p:spTgt spid="265224"/>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265224"/>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9000"/>
                            </p:stCondLst>
                            <p:childTnLst>
                              <p:par>
                                <p:cTn id="33" presetID="10" presetClass="entr" presetSubtype="0" fill="hold" nodeType="afterEffect">
                                  <p:stCondLst>
                                    <p:cond delay="2000"/>
                                  </p:stCondLst>
                                  <p:childTnLst>
                                    <p:set>
                                      <p:cBhvr>
                                        <p:cTn id="34" dur="1" fill="hold">
                                          <p:stCondLst>
                                            <p:cond delay="0"/>
                                          </p:stCondLst>
                                        </p:cTn>
                                        <p:tgtEl>
                                          <p:spTgt spid="265219">
                                            <p:txEl>
                                              <p:pRg st="6" end="6"/>
                                            </p:txEl>
                                          </p:spTgt>
                                        </p:tgtEl>
                                        <p:attrNameLst>
                                          <p:attrName>style.visibility</p:attrName>
                                        </p:attrNameLst>
                                      </p:cBhvr>
                                      <p:to>
                                        <p:strVal val="visible"/>
                                      </p:to>
                                    </p:set>
                                    <p:animEffect transition="in" filter="fade">
                                      <p:cBhvr>
                                        <p:cTn id="35" dur="1000"/>
                                        <p:tgtEl>
                                          <p:spTgt spid="265219">
                                            <p:txEl>
                                              <p:pRg st="6" end="6"/>
                                            </p:txEl>
                                          </p:spTgt>
                                        </p:tgtEl>
                                      </p:cBhvr>
                                    </p:animEffect>
                                  </p:childTnLst>
                                </p:cTn>
                              </p:par>
                            </p:childTnLst>
                          </p:cTn>
                        </p:par>
                        <p:par>
                          <p:cTn id="36" fill="hold" nodeType="afterGroup">
                            <p:stCondLst>
                              <p:cond delay="12000"/>
                            </p:stCondLst>
                            <p:childTnLst>
                              <p:par>
                                <p:cTn id="37" presetID="10" presetClass="entr" presetSubtype="0" fill="hold" nodeType="afterEffect">
                                  <p:stCondLst>
                                    <p:cond delay="9500"/>
                                  </p:stCondLst>
                                  <p:childTnLst>
                                    <p:set>
                                      <p:cBhvr>
                                        <p:cTn id="38" dur="1" fill="hold">
                                          <p:stCondLst>
                                            <p:cond delay="0"/>
                                          </p:stCondLst>
                                        </p:cTn>
                                        <p:tgtEl>
                                          <p:spTgt spid="265219">
                                            <p:txEl>
                                              <p:pRg st="8" end="8"/>
                                            </p:txEl>
                                          </p:spTgt>
                                        </p:tgtEl>
                                        <p:attrNameLst>
                                          <p:attrName>style.visibility</p:attrName>
                                        </p:attrNameLst>
                                      </p:cBhvr>
                                      <p:to>
                                        <p:strVal val="visible"/>
                                      </p:to>
                                    </p:set>
                                    <p:animEffect transition="in" filter="fade">
                                      <p:cBhvr>
                                        <p:cTn id="39" dur="5000"/>
                                        <p:tgtEl>
                                          <p:spTgt spid="265219">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265219">
                                            <p:txEl>
                                              <p:pRg st="10" end="10"/>
                                            </p:txEl>
                                          </p:spTgt>
                                        </p:tgtEl>
                                        <p:attrNameLst>
                                          <p:attrName>style.visibility</p:attrName>
                                        </p:attrNameLst>
                                      </p:cBhvr>
                                      <p:to>
                                        <p:strVal val="visible"/>
                                      </p:to>
                                    </p:set>
                                    <p:animEffect transition="in" filter="fade">
                                      <p:cBhvr>
                                        <p:cTn id="44" dur="1000"/>
                                        <p:tgtEl>
                                          <p:spTgt spid="265219">
                                            <p:txEl>
                                              <p:pRg st="10" end="10"/>
                                            </p:txEl>
                                          </p:spTgt>
                                        </p:tgtEl>
                                      </p:cBhvr>
                                    </p:animEffect>
                                  </p:childTnLst>
                                </p:cTn>
                              </p:par>
                            </p:childTnLst>
                          </p:cTn>
                        </p:par>
                        <p:par>
                          <p:cTn id="45" fill="hold" nodeType="afterGroup">
                            <p:stCondLst>
                              <p:cond delay="1000"/>
                            </p:stCondLst>
                            <p:childTnLst>
                              <p:par>
                                <p:cTn id="46" presetID="10" presetClass="entr" presetSubtype="0" fill="hold" nodeType="afterEffect">
                                  <p:stCondLst>
                                    <p:cond delay="500"/>
                                  </p:stCondLst>
                                  <p:childTnLst>
                                    <p:set>
                                      <p:cBhvr>
                                        <p:cTn id="47" dur="1" fill="hold">
                                          <p:stCondLst>
                                            <p:cond delay="0"/>
                                          </p:stCondLst>
                                        </p:cTn>
                                        <p:tgtEl>
                                          <p:spTgt spid="265219">
                                            <p:txEl>
                                              <p:pRg st="11" end="11"/>
                                            </p:txEl>
                                          </p:spTgt>
                                        </p:tgtEl>
                                        <p:attrNameLst>
                                          <p:attrName>style.visibility</p:attrName>
                                        </p:attrNameLst>
                                      </p:cBhvr>
                                      <p:to>
                                        <p:strVal val="visible"/>
                                      </p:to>
                                    </p:set>
                                    <p:animEffect transition="in" filter="fade">
                                      <p:cBhvr>
                                        <p:cTn id="48" dur="1000"/>
                                        <p:tgtEl>
                                          <p:spTgt spid="2652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7972E89-C542-4043-8B60-ADBB0EB4952D}" type="slidenum">
              <a:rPr lang="en-US"/>
              <a:pPr>
                <a:defRPr/>
              </a:pPr>
              <a:t>40</a:t>
            </a:fld>
            <a:endParaRPr lang="en-US"/>
          </a:p>
        </p:txBody>
      </p:sp>
      <p:sp>
        <p:nvSpPr>
          <p:cNvPr id="287746" name="Rectangle 2"/>
          <p:cNvSpPr>
            <a:spLocks noGrp="1" noChangeArrowheads="1"/>
          </p:cNvSpPr>
          <p:nvPr>
            <p:ph type="title"/>
          </p:nvPr>
        </p:nvSpPr>
        <p:spPr>
          <a:xfrm>
            <a:off x="152400" y="152400"/>
            <a:ext cx="8839200" cy="1143000"/>
          </a:xfrm>
        </p:spPr>
        <p:txBody>
          <a:bodyPr/>
          <a:lstStyle/>
          <a:p>
            <a:pPr eaLnBrk="1" hangingPunct="1">
              <a:defRPr/>
            </a:pPr>
            <a:r>
              <a:rPr lang="en-US" sz="3600" b="1" smtClean="0">
                <a:solidFill>
                  <a:srgbClr val="FFFF00"/>
                </a:solidFill>
              </a:rPr>
              <a:t>2.  Identify reinforcers that will</a:t>
            </a:r>
            <a:br>
              <a:rPr lang="en-US" sz="3600" b="1" smtClean="0">
                <a:solidFill>
                  <a:srgbClr val="FFFF00"/>
                </a:solidFill>
              </a:rPr>
            </a:br>
            <a:r>
              <a:rPr lang="en-US" sz="3600" b="1" smtClean="0">
                <a:solidFill>
                  <a:srgbClr val="FFFF00"/>
                </a:solidFill>
              </a:rPr>
              <a:t>motivate participation.  </a:t>
            </a:r>
            <a:r>
              <a:rPr lang="en-US" sz="3600" b="1" smtClean="0">
                <a:solidFill>
                  <a:srgbClr val="F696E4"/>
                </a:solidFill>
              </a:rPr>
              <a:t>^</a:t>
            </a:r>
          </a:p>
        </p:txBody>
      </p:sp>
      <p:sp>
        <p:nvSpPr>
          <p:cNvPr id="287747" name="Rectangle 3"/>
          <p:cNvSpPr>
            <a:spLocks noGrp="1" noChangeArrowheads="1"/>
          </p:cNvSpPr>
          <p:nvPr>
            <p:ph type="body" idx="1"/>
          </p:nvPr>
        </p:nvSpPr>
        <p:spPr>
          <a:xfrm>
            <a:off x="152400" y="1371600"/>
            <a:ext cx="8839200" cy="5334000"/>
          </a:xfrm>
        </p:spPr>
        <p:txBody>
          <a:bodyPr/>
          <a:lstStyle/>
          <a:p>
            <a:pPr eaLnBrk="1" hangingPunct="1">
              <a:defRPr/>
            </a:pPr>
            <a:r>
              <a:rPr lang="en-US" sz="2800" smtClean="0"/>
              <a:t>Move Clifford along the wall toward Emily</a:t>
            </a:r>
            <a:endParaRPr lang="en-US" sz="1000" smtClean="0"/>
          </a:p>
          <a:p>
            <a:pPr eaLnBrk="1" hangingPunct="1">
              <a:defRPr/>
            </a:pPr>
            <a:endParaRPr lang="en-US" sz="1000" smtClean="0"/>
          </a:p>
          <a:p>
            <a:pPr eaLnBrk="1" hangingPunct="1">
              <a:defRPr/>
            </a:pPr>
            <a:r>
              <a:rPr lang="en-US" sz="2800" smtClean="0"/>
              <a:t>Raffle tix</a:t>
            </a:r>
          </a:p>
          <a:p>
            <a:pPr eaLnBrk="1" hangingPunct="1">
              <a:defRPr/>
            </a:pPr>
            <a:endParaRPr lang="en-US" sz="1000" smtClean="0"/>
          </a:p>
          <a:p>
            <a:pPr eaLnBrk="1" hangingPunct="1">
              <a:defRPr/>
            </a:pPr>
            <a:r>
              <a:rPr lang="en-US" sz="2800" smtClean="0"/>
              <a:t>Group or individual points toward event or privilege </a:t>
            </a:r>
            <a:r>
              <a:rPr lang="en-US" sz="2400" smtClean="0"/>
              <a:t>(1-3 points for each 5 min. review of attention/participation)</a:t>
            </a:r>
          </a:p>
          <a:p>
            <a:pPr eaLnBrk="1" hangingPunct="1">
              <a:defRPr/>
            </a:pPr>
            <a:endParaRPr lang="en-US" sz="1000" smtClean="0"/>
          </a:p>
          <a:p>
            <a:pPr eaLnBrk="1" hangingPunct="1">
              <a:defRPr/>
            </a:pPr>
            <a:r>
              <a:rPr lang="en-US" sz="2800" smtClean="0"/>
              <a:t>Progressively open or close window blinds</a:t>
            </a:r>
          </a:p>
          <a:p>
            <a:pPr eaLnBrk="1" hangingPunct="1">
              <a:defRPr/>
            </a:pPr>
            <a:endParaRPr lang="en-US" sz="2800" smtClean="0"/>
          </a:p>
          <a:p>
            <a:pPr eaLnBrk="1" hangingPunct="1">
              <a:defRPr/>
            </a:pPr>
            <a:r>
              <a:rPr lang="en-US" sz="2800" b="1" smtClean="0">
                <a:solidFill>
                  <a:srgbClr val="FFFFCC"/>
                </a:solidFill>
              </a:rPr>
              <a:t>Others that might work for your students</a:t>
            </a:r>
            <a:r>
              <a:rPr lang="en-US" sz="2800" b="1" smtClean="0">
                <a:solidFill>
                  <a:srgbClr val="FC041C"/>
                </a:solidFill>
              </a:rPr>
              <a:t>?</a:t>
            </a:r>
          </a:p>
          <a:p>
            <a:pPr eaLnBrk="1" hangingPunct="1">
              <a:defRPr/>
            </a:pPr>
            <a:endParaRPr lang="en-US" sz="2800" smtClean="0"/>
          </a:p>
        </p:txBody>
      </p:sp>
      <p:pic>
        <p:nvPicPr>
          <p:cNvPr id="287751" name="Picture 7" descr="0439734312-crop-325x32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066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Effect transition="in" filter="dissolve">
                                      <p:cBhvr>
                                        <p:cTn id="7" dur="1000"/>
                                        <p:tgtEl>
                                          <p:spTgt spid="287746"/>
                                        </p:tgtEl>
                                      </p:cBhvr>
                                    </p:animEffect>
                                  </p:childTnLst>
                                </p:cTn>
                              </p:par>
                            </p:childTnLst>
                          </p:cTn>
                        </p:par>
                        <p:par>
                          <p:cTn id="8" fill="hold" nodeType="afterGroup">
                            <p:stCondLst>
                              <p:cond delay="1000"/>
                            </p:stCondLst>
                            <p:childTnLst>
                              <p:par>
                                <p:cTn id="9" presetID="10" presetClass="entr" presetSubtype="0" fill="hold" nodeType="afterEffect">
                                  <p:stCondLst>
                                    <p:cond delay="1500"/>
                                  </p:stCondLst>
                                  <p:childTnLst>
                                    <p:set>
                                      <p:cBhvr>
                                        <p:cTn id="10" dur="1" fill="hold">
                                          <p:stCondLst>
                                            <p:cond delay="0"/>
                                          </p:stCondLst>
                                        </p:cTn>
                                        <p:tgtEl>
                                          <p:spTgt spid="287747">
                                            <p:txEl>
                                              <p:pRg st="0" end="0"/>
                                            </p:txEl>
                                          </p:spTgt>
                                        </p:tgtEl>
                                        <p:attrNameLst>
                                          <p:attrName>style.visibility</p:attrName>
                                        </p:attrNameLst>
                                      </p:cBhvr>
                                      <p:to>
                                        <p:strVal val="visible"/>
                                      </p:to>
                                    </p:set>
                                    <p:animEffect transition="in" filter="fade">
                                      <p:cBhvr>
                                        <p:cTn id="11" dur="1000"/>
                                        <p:tgtEl>
                                          <p:spTgt spid="287747">
                                            <p:txEl>
                                              <p:pRg st="0" end="0"/>
                                            </p:txEl>
                                          </p:spTgt>
                                        </p:tgtEl>
                                      </p:cBhvr>
                                    </p:animEffect>
                                  </p:childTnLst>
                                </p:cTn>
                              </p:par>
                              <p:par>
                                <p:cTn id="12" presetID="12" presetClass="entr" presetSubtype="8" fill="hold" nodeType="withEffect">
                                  <p:stCondLst>
                                    <p:cond delay="0"/>
                                  </p:stCondLst>
                                  <p:childTnLst>
                                    <p:set>
                                      <p:cBhvr>
                                        <p:cTn id="13" dur="1" fill="hold">
                                          <p:stCondLst>
                                            <p:cond delay="0"/>
                                          </p:stCondLst>
                                        </p:cTn>
                                        <p:tgtEl>
                                          <p:spTgt spid="287751"/>
                                        </p:tgtEl>
                                        <p:attrNameLst>
                                          <p:attrName>style.visibility</p:attrName>
                                        </p:attrNameLst>
                                      </p:cBhvr>
                                      <p:to>
                                        <p:strVal val="visible"/>
                                      </p:to>
                                    </p:set>
                                    <p:animEffect transition="in" filter="slide(fromLeft)">
                                      <p:cBhvr>
                                        <p:cTn id="14" dur="1000"/>
                                        <p:tgtEl>
                                          <p:spTgt spid="287751"/>
                                        </p:tgtEl>
                                      </p:cBhvr>
                                    </p:animEffect>
                                  </p:childTnLst>
                                </p:cTn>
                              </p:par>
                            </p:childTnLst>
                          </p:cTn>
                        </p:par>
                        <p:par>
                          <p:cTn id="15" fill="hold" nodeType="afterGroup">
                            <p:stCondLst>
                              <p:cond delay="3500"/>
                            </p:stCondLst>
                            <p:childTnLst>
                              <p:par>
                                <p:cTn id="16" presetID="10" presetClass="entr" presetSubtype="0" fill="hold" nodeType="afterEffect">
                                  <p:stCondLst>
                                    <p:cond delay="0"/>
                                  </p:stCondLst>
                                  <p:childTnLst>
                                    <p:set>
                                      <p:cBhvr>
                                        <p:cTn id="17" dur="1" fill="hold">
                                          <p:stCondLst>
                                            <p:cond delay="0"/>
                                          </p:stCondLst>
                                        </p:cTn>
                                        <p:tgtEl>
                                          <p:spTgt spid="287747">
                                            <p:txEl>
                                              <p:pRg st="2" end="2"/>
                                            </p:txEl>
                                          </p:spTgt>
                                        </p:tgtEl>
                                        <p:attrNameLst>
                                          <p:attrName>style.visibility</p:attrName>
                                        </p:attrNameLst>
                                      </p:cBhvr>
                                      <p:to>
                                        <p:strVal val="visible"/>
                                      </p:to>
                                    </p:set>
                                    <p:animEffect transition="in" filter="fade">
                                      <p:cBhvr>
                                        <p:cTn id="18" dur="2000"/>
                                        <p:tgtEl>
                                          <p:spTgt spid="287747">
                                            <p:txEl>
                                              <p:pRg st="2" end="2"/>
                                            </p:txEl>
                                          </p:spTgt>
                                        </p:tgtEl>
                                      </p:cBhvr>
                                    </p:animEffect>
                                  </p:childTnLst>
                                </p:cTn>
                              </p:par>
                            </p:childTnLst>
                          </p:cTn>
                        </p:par>
                        <p:par>
                          <p:cTn id="19" fill="hold" nodeType="afterGroup">
                            <p:stCondLst>
                              <p:cond delay="5500"/>
                            </p:stCondLst>
                            <p:childTnLst>
                              <p:par>
                                <p:cTn id="20" presetID="10" presetClass="entr" presetSubtype="0" fill="hold" nodeType="afterEffect">
                                  <p:stCondLst>
                                    <p:cond delay="0"/>
                                  </p:stCondLst>
                                  <p:childTnLst>
                                    <p:set>
                                      <p:cBhvr>
                                        <p:cTn id="21" dur="1" fill="hold">
                                          <p:stCondLst>
                                            <p:cond delay="0"/>
                                          </p:stCondLst>
                                        </p:cTn>
                                        <p:tgtEl>
                                          <p:spTgt spid="287747">
                                            <p:txEl>
                                              <p:pRg st="4" end="4"/>
                                            </p:txEl>
                                          </p:spTgt>
                                        </p:tgtEl>
                                        <p:attrNameLst>
                                          <p:attrName>style.visibility</p:attrName>
                                        </p:attrNameLst>
                                      </p:cBhvr>
                                      <p:to>
                                        <p:strVal val="visible"/>
                                      </p:to>
                                    </p:set>
                                    <p:animEffect transition="in" filter="fade">
                                      <p:cBhvr>
                                        <p:cTn id="22" dur="2000"/>
                                        <p:tgtEl>
                                          <p:spTgt spid="287747">
                                            <p:txEl>
                                              <p:pRg st="4" end="4"/>
                                            </p:txEl>
                                          </p:spTgt>
                                        </p:tgtEl>
                                      </p:cBhvr>
                                    </p:animEffect>
                                  </p:childTnLst>
                                </p:cTn>
                              </p:par>
                            </p:childTnLst>
                          </p:cTn>
                        </p:par>
                        <p:par>
                          <p:cTn id="23" fill="hold" nodeType="afterGroup">
                            <p:stCondLst>
                              <p:cond delay="7500"/>
                            </p:stCondLst>
                            <p:childTnLst>
                              <p:par>
                                <p:cTn id="24" presetID="10" presetClass="entr" presetSubtype="0" fill="hold" nodeType="afterEffect">
                                  <p:stCondLst>
                                    <p:cond delay="0"/>
                                  </p:stCondLst>
                                  <p:childTnLst>
                                    <p:set>
                                      <p:cBhvr>
                                        <p:cTn id="25" dur="1" fill="hold">
                                          <p:stCondLst>
                                            <p:cond delay="0"/>
                                          </p:stCondLst>
                                        </p:cTn>
                                        <p:tgtEl>
                                          <p:spTgt spid="287747">
                                            <p:txEl>
                                              <p:pRg st="6" end="6"/>
                                            </p:txEl>
                                          </p:spTgt>
                                        </p:tgtEl>
                                        <p:attrNameLst>
                                          <p:attrName>style.visibility</p:attrName>
                                        </p:attrNameLst>
                                      </p:cBhvr>
                                      <p:to>
                                        <p:strVal val="visible"/>
                                      </p:to>
                                    </p:set>
                                    <p:animEffect transition="in" filter="fade">
                                      <p:cBhvr>
                                        <p:cTn id="26" dur="2000"/>
                                        <p:tgtEl>
                                          <p:spTgt spid="287747">
                                            <p:txEl>
                                              <p:pRg st="6" end="6"/>
                                            </p:txEl>
                                          </p:spTgt>
                                        </p:tgtEl>
                                      </p:cBhvr>
                                    </p:animEffect>
                                  </p:childTnLst>
                                </p:cTn>
                              </p:par>
                            </p:childTnLst>
                          </p:cTn>
                        </p:par>
                        <p:par>
                          <p:cTn id="27" fill="hold" nodeType="afterGroup">
                            <p:stCondLst>
                              <p:cond delay="9500"/>
                            </p:stCondLst>
                            <p:childTnLst>
                              <p:par>
                                <p:cTn id="28" presetID="10" presetClass="entr" presetSubtype="0" fill="hold" nodeType="afterEffect">
                                  <p:stCondLst>
                                    <p:cond delay="0"/>
                                  </p:stCondLst>
                                  <p:childTnLst>
                                    <p:set>
                                      <p:cBhvr>
                                        <p:cTn id="29" dur="1" fill="hold">
                                          <p:stCondLst>
                                            <p:cond delay="0"/>
                                          </p:stCondLst>
                                        </p:cTn>
                                        <p:tgtEl>
                                          <p:spTgt spid="287747">
                                            <p:txEl>
                                              <p:pRg st="8" end="8"/>
                                            </p:txEl>
                                          </p:spTgt>
                                        </p:tgtEl>
                                        <p:attrNameLst>
                                          <p:attrName>style.visibility</p:attrName>
                                        </p:attrNameLst>
                                      </p:cBhvr>
                                      <p:to>
                                        <p:strVal val="visible"/>
                                      </p:to>
                                    </p:set>
                                    <p:animEffect transition="in" filter="fade">
                                      <p:cBhvr>
                                        <p:cTn id="30" dur="2000"/>
                                        <p:tgtEl>
                                          <p:spTgt spid="287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54A7582-352C-4787-8332-ADC62C499547}" type="slidenum">
              <a:rPr lang="en-US"/>
              <a:pPr>
                <a:defRPr/>
              </a:pPr>
              <a:t>41</a:t>
            </a:fld>
            <a:endParaRPr lang="en-US"/>
          </a:p>
        </p:txBody>
      </p:sp>
      <p:sp>
        <p:nvSpPr>
          <p:cNvPr id="288770" name="Rectangle 2"/>
          <p:cNvSpPr>
            <a:spLocks noGrp="1" noChangeArrowheads="1"/>
          </p:cNvSpPr>
          <p:nvPr>
            <p:ph type="title"/>
          </p:nvPr>
        </p:nvSpPr>
        <p:spPr>
          <a:xfrm>
            <a:off x="0" y="152400"/>
            <a:ext cx="9144000" cy="381000"/>
          </a:xfrm>
        </p:spPr>
        <p:txBody>
          <a:bodyPr/>
          <a:lstStyle/>
          <a:p>
            <a:pPr eaLnBrk="1" hangingPunct="1">
              <a:defRPr/>
            </a:pPr>
            <a:r>
              <a:rPr lang="en-US" sz="3600" b="1" smtClean="0">
                <a:solidFill>
                  <a:srgbClr val="FFFF00"/>
                </a:solidFill>
              </a:rPr>
              <a:t>3.  Identify &amp; define target behaviors.  </a:t>
            </a:r>
            <a:r>
              <a:rPr lang="en-US" sz="3600" b="1" smtClean="0">
                <a:solidFill>
                  <a:srgbClr val="F696E4"/>
                </a:solidFill>
              </a:rPr>
              <a:t>^</a:t>
            </a:r>
          </a:p>
        </p:txBody>
      </p:sp>
      <p:sp>
        <p:nvSpPr>
          <p:cNvPr id="288771" name="Rectangle 3"/>
          <p:cNvSpPr>
            <a:spLocks noGrp="1" noChangeArrowheads="1"/>
          </p:cNvSpPr>
          <p:nvPr>
            <p:ph type="body" idx="1"/>
          </p:nvPr>
        </p:nvSpPr>
        <p:spPr>
          <a:xfrm>
            <a:off x="0" y="762000"/>
            <a:ext cx="9144000" cy="5943600"/>
          </a:xfrm>
        </p:spPr>
        <p:txBody>
          <a:bodyPr/>
          <a:lstStyle/>
          <a:p>
            <a:pPr eaLnBrk="1" hangingPunct="1">
              <a:lnSpc>
                <a:spcPct val="80000"/>
              </a:lnSpc>
              <a:defRPr/>
            </a:pPr>
            <a:r>
              <a:rPr lang="en-US" sz="2800" smtClean="0"/>
              <a:t>Decide upon the </a:t>
            </a:r>
            <a:r>
              <a:rPr lang="en-US" sz="2800" smtClean="0">
                <a:solidFill>
                  <a:srgbClr val="FFFFCC"/>
                </a:solidFill>
              </a:rPr>
              <a:t>most needed</a:t>
            </a:r>
            <a:r>
              <a:rPr lang="en-US" sz="2800" smtClean="0"/>
              <a:t> social behavior.</a:t>
            </a:r>
            <a:endParaRPr lang="en-US" sz="1200" smtClean="0"/>
          </a:p>
          <a:p>
            <a:pPr eaLnBrk="1" hangingPunct="1">
              <a:lnSpc>
                <a:spcPct val="80000"/>
              </a:lnSpc>
              <a:defRPr/>
            </a:pPr>
            <a:endParaRPr lang="en-US" sz="1200" smtClean="0"/>
          </a:p>
          <a:p>
            <a:pPr eaLnBrk="1" hangingPunct="1">
              <a:lnSpc>
                <a:spcPct val="80000"/>
              </a:lnSpc>
              <a:defRPr/>
            </a:pPr>
            <a:r>
              <a:rPr lang="en-US" sz="2800" smtClean="0">
                <a:solidFill>
                  <a:srgbClr val="FFFFCC"/>
                </a:solidFill>
              </a:rPr>
              <a:t>Define the behavior</a:t>
            </a:r>
            <a:r>
              <a:rPr lang="en-US" sz="2800" smtClean="0"/>
              <a:t> so precisely that everyone agrees as to which actions are to be demonstrated.  Instead of </a:t>
            </a:r>
            <a:r>
              <a:rPr lang="en-US" sz="2800" i="1" smtClean="0">
                <a:solidFill>
                  <a:srgbClr val="FFFFCC"/>
                </a:solidFill>
              </a:rPr>
              <a:t>“</a:t>
            </a:r>
            <a:r>
              <a:rPr lang="en-US" sz="2800" smtClean="0">
                <a:solidFill>
                  <a:srgbClr val="FFFFCC"/>
                </a:solidFill>
                <a:latin typeface="Times New Roman" pitchFamily="18" charset="0"/>
              </a:rPr>
              <a:t>Student will be polite.”,</a:t>
            </a:r>
            <a:r>
              <a:rPr lang="en-US" sz="2800" smtClean="0"/>
              <a:t> identify the actions:</a:t>
            </a:r>
            <a:endParaRPr lang="en-US" sz="1200" smtClean="0"/>
          </a:p>
          <a:p>
            <a:pPr eaLnBrk="1" hangingPunct="1">
              <a:lnSpc>
                <a:spcPct val="80000"/>
              </a:lnSpc>
              <a:defRPr/>
            </a:pPr>
            <a:endParaRPr lang="en-US" sz="1200" smtClean="0"/>
          </a:p>
          <a:p>
            <a:pPr lvl="1" eaLnBrk="1" hangingPunct="1">
              <a:lnSpc>
                <a:spcPct val="80000"/>
              </a:lnSpc>
              <a:defRPr/>
            </a:pPr>
            <a:r>
              <a:rPr lang="en-US" smtClean="0"/>
              <a:t>Students will say </a:t>
            </a:r>
            <a:r>
              <a:rPr lang="en-US" b="1" smtClean="0">
                <a:latin typeface="Times New Roman" pitchFamily="18" charset="0"/>
              </a:rPr>
              <a:t>“</a:t>
            </a:r>
            <a:r>
              <a:rPr lang="en-US" b="1" smtClean="0">
                <a:solidFill>
                  <a:srgbClr val="FFFFCC"/>
                </a:solidFill>
                <a:latin typeface="Times New Roman" pitchFamily="18" charset="0"/>
              </a:rPr>
              <a:t>Thank you.”</a:t>
            </a:r>
            <a:r>
              <a:rPr lang="en-US" smtClean="0"/>
              <a:t> when someone does something nice for them or gives them something.</a:t>
            </a:r>
            <a:endParaRPr lang="en-US" sz="1200" smtClean="0"/>
          </a:p>
          <a:p>
            <a:pPr lvl="1" eaLnBrk="1" hangingPunct="1">
              <a:lnSpc>
                <a:spcPct val="80000"/>
              </a:lnSpc>
              <a:defRPr/>
            </a:pPr>
            <a:endParaRPr lang="en-US" sz="1200" smtClean="0"/>
          </a:p>
          <a:p>
            <a:pPr lvl="1" eaLnBrk="1" hangingPunct="1">
              <a:lnSpc>
                <a:spcPct val="80000"/>
              </a:lnSpc>
              <a:defRPr/>
            </a:pPr>
            <a:r>
              <a:rPr lang="en-US" smtClean="0"/>
              <a:t>Students will say </a:t>
            </a:r>
            <a:r>
              <a:rPr lang="en-US" b="1" smtClean="0">
                <a:latin typeface="Times New Roman" pitchFamily="18" charset="0"/>
              </a:rPr>
              <a:t>“</a:t>
            </a:r>
            <a:r>
              <a:rPr lang="en-US" b="1" smtClean="0">
                <a:solidFill>
                  <a:srgbClr val="FFFFCC"/>
                </a:solidFill>
                <a:latin typeface="Times New Roman" pitchFamily="18" charset="0"/>
              </a:rPr>
              <a:t>Excuse me.”</a:t>
            </a:r>
            <a:r>
              <a:rPr lang="en-US" smtClean="0"/>
              <a:t> when needing to interrupt conversations or concentration of others.</a:t>
            </a:r>
            <a:endParaRPr lang="en-US" sz="1200" smtClean="0"/>
          </a:p>
          <a:p>
            <a:pPr lvl="1" eaLnBrk="1" hangingPunct="1">
              <a:lnSpc>
                <a:spcPct val="80000"/>
              </a:lnSpc>
              <a:defRPr/>
            </a:pPr>
            <a:endParaRPr lang="en-US" sz="1200" smtClean="0"/>
          </a:p>
          <a:p>
            <a:pPr lvl="1" eaLnBrk="1" hangingPunct="1">
              <a:lnSpc>
                <a:spcPct val="80000"/>
              </a:lnSpc>
              <a:defRPr/>
            </a:pPr>
            <a:r>
              <a:rPr lang="en-US" smtClean="0"/>
              <a:t>Rather than uttering a directive when seeking assistance, students will make a request that includes the word “</a:t>
            </a:r>
            <a:r>
              <a:rPr lang="en-US" b="1" smtClean="0">
                <a:solidFill>
                  <a:srgbClr val="FFFFCC"/>
                </a:solidFill>
                <a:latin typeface="Times New Roman" pitchFamily="18" charset="0"/>
              </a:rPr>
              <a:t>Please</a:t>
            </a:r>
            <a:r>
              <a:rPr lang="en-US" smtClean="0"/>
              <a:t>”</a:t>
            </a:r>
            <a:r>
              <a:rPr lang="en-US" smtClean="0">
                <a:solidFill>
                  <a:srgbClr val="66FF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8770"/>
                                        </p:tgtEl>
                                        <p:attrNameLst>
                                          <p:attrName>style.visibility</p:attrName>
                                        </p:attrNameLst>
                                      </p:cBhvr>
                                      <p:to>
                                        <p:strVal val="visible"/>
                                      </p:to>
                                    </p:set>
                                    <p:animEffect transition="in" filter="dissolve">
                                      <p:cBhvr>
                                        <p:cTn id="7" dur="1000"/>
                                        <p:tgtEl>
                                          <p:spTgt spid="28877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88771">
                                            <p:txEl>
                                              <p:pRg st="0" end="0"/>
                                            </p:txEl>
                                          </p:spTgt>
                                        </p:tgtEl>
                                        <p:attrNameLst>
                                          <p:attrName>style.visibility</p:attrName>
                                        </p:attrNameLst>
                                      </p:cBhvr>
                                      <p:to>
                                        <p:strVal val="visible"/>
                                      </p:to>
                                    </p:set>
                                    <p:animEffect transition="in" filter="fade">
                                      <p:cBhvr>
                                        <p:cTn id="11" dur="2000"/>
                                        <p:tgtEl>
                                          <p:spTgt spid="288771">
                                            <p:txEl>
                                              <p:pRg st="0" end="0"/>
                                            </p:txEl>
                                          </p:spTgt>
                                        </p:tgtEl>
                                      </p:cBhvr>
                                    </p:animEffect>
                                  </p:childTnLst>
                                </p:cTn>
                              </p:par>
                            </p:childTnLst>
                          </p:cTn>
                        </p:par>
                        <p:par>
                          <p:cTn id="12" fill="hold" nodeType="afterGroup">
                            <p:stCondLst>
                              <p:cond delay="3000"/>
                            </p:stCondLst>
                            <p:childTnLst>
                              <p:par>
                                <p:cTn id="13" presetID="10" presetClass="entr" presetSubtype="0" fill="hold" nodeType="afterEffect">
                                  <p:stCondLst>
                                    <p:cond delay="0"/>
                                  </p:stCondLst>
                                  <p:childTnLst>
                                    <p:set>
                                      <p:cBhvr>
                                        <p:cTn id="14" dur="1" fill="hold">
                                          <p:stCondLst>
                                            <p:cond delay="0"/>
                                          </p:stCondLst>
                                        </p:cTn>
                                        <p:tgtEl>
                                          <p:spTgt spid="288771">
                                            <p:txEl>
                                              <p:pRg st="2" end="2"/>
                                            </p:txEl>
                                          </p:spTgt>
                                        </p:tgtEl>
                                        <p:attrNameLst>
                                          <p:attrName>style.visibility</p:attrName>
                                        </p:attrNameLst>
                                      </p:cBhvr>
                                      <p:to>
                                        <p:strVal val="visible"/>
                                      </p:to>
                                    </p:set>
                                    <p:animEffect transition="in" filter="fade">
                                      <p:cBhvr>
                                        <p:cTn id="15" dur="2000"/>
                                        <p:tgtEl>
                                          <p:spTgt spid="288771">
                                            <p:txEl>
                                              <p:pRg st="2" end="2"/>
                                            </p:txEl>
                                          </p:spTgt>
                                        </p:tgtEl>
                                      </p:cBhvr>
                                    </p:animEffect>
                                  </p:childTnLst>
                                </p:cTn>
                              </p:par>
                            </p:childTnLst>
                          </p:cTn>
                        </p:par>
                        <p:par>
                          <p:cTn id="16" fill="hold" nodeType="afterGroup">
                            <p:stCondLst>
                              <p:cond delay="5000"/>
                            </p:stCondLst>
                            <p:childTnLst>
                              <p:par>
                                <p:cTn id="17" presetID="10" presetClass="entr" presetSubtype="0" fill="hold" nodeType="afterEffect">
                                  <p:stCondLst>
                                    <p:cond delay="0"/>
                                  </p:stCondLst>
                                  <p:childTnLst>
                                    <p:set>
                                      <p:cBhvr>
                                        <p:cTn id="18" dur="1" fill="hold">
                                          <p:stCondLst>
                                            <p:cond delay="0"/>
                                          </p:stCondLst>
                                        </p:cTn>
                                        <p:tgtEl>
                                          <p:spTgt spid="288771">
                                            <p:txEl>
                                              <p:pRg st="4" end="4"/>
                                            </p:txEl>
                                          </p:spTgt>
                                        </p:tgtEl>
                                        <p:attrNameLst>
                                          <p:attrName>style.visibility</p:attrName>
                                        </p:attrNameLst>
                                      </p:cBhvr>
                                      <p:to>
                                        <p:strVal val="visible"/>
                                      </p:to>
                                    </p:set>
                                    <p:animEffect transition="in" filter="fade">
                                      <p:cBhvr>
                                        <p:cTn id="19" dur="2000"/>
                                        <p:tgtEl>
                                          <p:spTgt spid="288771">
                                            <p:txEl>
                                              <p:pRg st="4" end="4"/>
                                            </p:txEl>
                                          </p:spTgt>
                                        </p:tgtEl>
                                      </p:cBhvr>
                                    </p:animEffect>
                                  </p:childTnLst>
                                </p:cTn>
                              </p:par>
                            </p:childTnLst>
                          </p:cTn>
                        </p:par>
                        <p:par>
                          <p:cTn id="20" fill="hold" nodeType="afterGroup">
                            <p:stCondLst>
                              <p:cond delay="7000"/>
                            </p:stCondLst>
                            <p:childTnLst>
                              <p:par>
                                <p:cTn id="21" presetID="10" presetClass="entr" presetSubtype="0" fill="hold" nodeType="afterEffect">
                                  <p:stCondLst>
                                    <p:cond delay="0"/>
                                  </p:stCondLst>
                                  <p:childTnLst>
                                    <p:set>
                                      <p:cBhvr>
                                        <p:cTn id="22" dur="1" fill="hold">
                                          <p:stCondLst>
                                            <p:cond delay="0"/>
                                          </p:stCondLst>
                                        </p:cTn>
                                        <p:tgtEl>
                                          <p:spTgt spid="288771">
                                            <p:txEl>
                                              <p:pRg st="6" end="6"/>
                                            </p:txEl>
                                          </p:spTgt>
                                        </p:tgtEl>
                                        <p:attrNameLst>
                                          <p:attrName>style.visibility</p:attrName>
                                        </p:attrNameLst>
                                      </p:cBhvr>
                                      <p:to>
                                        <p:strVal val="visible"/>
                                      </p:to>
                                    </p:set>
                                    <p:animEffect transition="in" filter="fade">
                                      <p:cBhvr>
                                        <p:cTn id="23" dur="2000"/>
                                        <p:tgtEl>
                                          <p:spTgt spid="288771">
                                            <p:txEl>
                                              <p:pRg st="6" end="6"/>
                                            </p:txEl>
                                          </p:spTgt>
                                        </p:tgtEl>
                                      </p:cBhvr>
                                    </p:animEffect>
                                  </p:childTnLst>
                                </p:cTn>
                              </p:par>
                            </p:childTnLst>
                          </p:cTn>
                        </p:par>
                        <p:par>
                          <p:cTn id="24" fill="hold" nodeType="afterGroup">
                            <p:stCondLst>
                              <p:cond delay="9000"/>
                            </p:stCondLst>
                            <p:childTnLst>
                              <p:par>
                                <p:cTn id="25" presetID="10" presetClass="entr" presetSubtype="0" fill="hold" nodeType="afterEffect">
                                  <p:stCondLst>
                                    <p:cond delay="0"/>
                                  </p:stCondLst>
                                  <p:childTnLst>
                                    <p:set>
                                      <p:cBhvr>
                                        <p:cTn id="26" dur="1" fill="hold">
                                          <p:stCondLst>
                                            <p:cond delay="0"/>
                                          </p:stCondLst>
                                        </p:cTn>
                                        <p:tgtEl>
                                          <p:spTgt spid="288771">
                                            <p:txEl>
                                              <p:pRg st="8" end="8"/>
                                            </p:txEl>
                                          </p:spTgt>
                                        </p:tgtEl>
                                        <p:attrNameLst>
                                          <p:attrName>style.visibility</p:attrName>
                                        </p:attrNameLst>
                                      </p:cBhvr>
                                      <p:to>
                                        <p:strVal val="visible"/>
                                      </p:to>
                                    </p:set>
                                    <p:animEffect transition="in" filter="fade">
                                      <p:cBhvr>
                                        <p:cTn id="27" dur="2000"/>
                                        <p:tgtEl>
                                          <p:spTgt spid="2887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D4319144-76E9-4B7A-BB4D-39C1BF8B2014}" type="slidenum">
              <a:rPr lang="en-US"/>
              <a:pPr>
                <a:defRPr/>
              </a:pPr>
              <a:t>42</a:t>
            </a:fld>
            <a:endParaRPr lang="en-US"/>
          </a:p>
        </p:txBody>
      </p:sp>
      <p:sp>
        <p:nvSpPr>
          <p:cNvPr id="350210" name="Rectangle 2"/>
          <p:cNvSpPr>
            <a:spLocks noGrp="1" noChangeArrowheads="1"/>
          </p:cNvSpPr>
          <p:nvPr>
            <p:ph type="title"/>
          </p:nvPr>
        </p:nvSpPr>
        <p:spPr>
          <a:xfrm>
            <a:off x="0" y="152400"/>
            <a:ext cx="9144000" cy="533400"/>
          </a:xfrm>
        </p:spPr>
        <p:txBody>
          <a:bodyPr/>
          <a:lstStyle/>
          <a:p>
            <a:pPr eaLnBrk="1" hangingPunct="1">
              <a:defRPr/>
            </a:pPr>
            <a:r>
              <a:rPr lang="en-US" sz="3600" b="1" smtClean="0">
                <a:solidFill>
                  <a:srgbClr val="FFFF00"/>
                </a:solidFill>
              </a:rPr>
              <a:t>Precision Definitions: </a:t>
            </a:r>
            <a:r>
              <a:rPr lang="en-US" sz="3600" smtClean="0">
                <a:solidFill>
                  <a:srgbClr val="FFFF00"/>
                </a:solidFill>
              </a:rPr>
              <a:t>Brainstorm with me</a:t>
            </a:r>
          </a:p>
        </p:txBody>
      </p:sp>
      <p:sp>
        <p:nvSpPr>
          <p:cNvPr id="350211" name="Rectangle 3"/>
          <p:cNvSpPr>
            <a:spLocks noGrp="1" noChangeArrowheads="1"/>
          </p:cNvSpPr>
          <p:nvPr>
            <p:ph type="body" sz="half" idx="1"/>
          </p:nvPr>
        </p:nvSpPr>
        <p:spPr>
          <a:xfrm>
            <a:off x="0" y="685800"/>
            <a:ext cx="9144000" cy="6172200"/>
          </a:xfrm>
        </p:spPr>
        <p:txBody>
          <a:bodyPr/>
          <a:lstStyle/>
          <a:p>
            <a:pPr eaLnBrk="1" hangingPunct="1">
              <a:defRPr/>
            </a:pPr>
            <a:r>
              <a:rPr lang="en-US" sz="2800" b="1" smtClean="0">
                <a:solidFill>
                  <a:srgbClr val="FFFF00"/>
                </a:solidFill>
              </a:rPr>
              <a:t>Asking permission</a:t>
            </a:r>
            <a:r>
              <a:rPr lang="en-US" sz="2800" b="1" smtClean="0">
                <a:solidFill>
                  <a:srgbClr val="FF0000"/>
                </a:solidFill>
              </a:rPr>
              <a:t>:</a:t>
            </a:r>
          </a:p>
          <a:p>
            <a:pPr eaLnBrk="1" hangingPunct="1">
              <a:buFont typeface="Wingdings" pitchFamily="2" charset="2"/>
              <a:buNone/>
              <a:defRPr/>
            </a:pPr>
            <a:r>
              <a:rPr lang="en-US" sz="2800" smtClean="0"/>
              <a:t> 	“Student verbally requests the privilege			of engaging in an action.”</a:t>
            </a:r>
          </a:p>
          <a:p>
            <a:pPr eaLnBrk="1" hangingPunct="1">
              <a:defRPr/>
            </a:pPr>
            <a:endParaRPr lang="en-US" sz="800" smtClean="0"/>
          </a:p>
          <a:p>
            <a:pPr eaLnBrk="1" hangingPunct="1">
              <a:defRPr/>
            </a:pPr>
            <a:r>
              <a:rPr lang="en-US" sz="2800" b="1" smtClean="0">
                <a:solidFill>
                  <a:srgbClr val="FFFF00"/>
                </a:solidFill>
              </a:rPr>
              <a:t>Staying out of fights</a:t>
            </a:r>
            <a:r>
              <a:rPr lang="en-US" sz="2800" b="1" smtClean="0">
                <a:solidFill>
                  <a:srgbClr val="FF0000"/>
                </a:solidFill>
              </a:rPr>
              <a:t>:</a:t>
            </a:r>
          </a:p>
          <a:p>
            <a:pPr eaLnBrk="1" hangingPunct="1">
              <a:buFont typeface="Wingdings" pitchFamily="2" charset="2"/>
              <a:buNone/>
              <a:defRPr/>
            </a:pPr>
            <a:r>
              <a:rPr lang="en-US" sz="2800" smtClean="0"/>
              <a:t>	“Student walks away from verbal or physical 	aggression aimed at him/her.”</a:t>
            </a:r>
          </a:p>
          <a:p>
            <a:pPr eaLnBrk="1" hangingPunct="1">
              <a:defRPr/>
            </a:pPr>
            <a:endParaRPr lang="en-US" sz="800" smtClean="0"/>
          </a:p>
          <a:p>
            <a:pPr eaLnBrk="1" hangingPunct="1">
              <a:defRPr/>
            </a:pPr>
            <a:r>
              <a:rPr lang="en-US" sz="2800" b="1" smtClean="0">
                <a:solidFill>
                  <a:srgbClr val="FFFF00"/>
                </a:solidFill>
              </a:rPr>
              <a:t>Showing Sports</a:t>
            </a:r>
            <a:r>
              <a:rPr lang="en-US" sz="2800" smtClean="0">
                <a:solidFill>
                  <a:srgbClr val="FFFF5F"/>
                </a:solidFill>
              </a:rPr>
              <a:t>(wo)</a:t>
            </a:r>
            <a:r>
              <a:rPr lang="en-US" sz="2800" b="1" smtClean="0">
                <a:solidFill>
                  <a:srgbClr val="FFFF00"/>
                </a:solidFill>
              </a:rPr>
              <a:t>manship</a:t>
            </a:r>
            <a:r>
              <a:rPr lang="en-US" sz="2800" b="1" smtClean="0">
                <a:solidFill>
                  <a:srgbClr val="FF0000"/>
                </a:solidFill>
              </a:rPr>
              <a:t>:</a:t>
            </a:r>
          </a:p>
          <a:p>
            <a:pPr eaLnBrk="1" hangingPunct="1">
              <a:defRPr/>
            </a:pPr>
            <a:r>
              <a:rPr lang="en-US" sz="2800" smtClean="0"/>
              <a:t>“Student…</a:t>
            </a:r>
          </a:p>
          <a:p>
            <a:pPr lvl="1" eaLnBrk="1" hangingPunct="1">
              <a:defRPr/>
            </a:pPr>
            <a:r>
              <a:rPr lang="en-US" smtClean="0"/>
              <a:t>accepts referee’s call without comment.”</a:t>
            </a:r>
          </a:p>
          <a:p>
            <a:pPr lvl="1" eaLnBrk="1" hangingPunct="1">
              <a:defRPr/>
            </a:pPr>
            <a:r>
              <a:rPr lang="en-US" smtClean="0"/>
              <a:t>abides by the rules &amp; their intent.”</a:t>
            </a:r>
          </a:p>
          <a:p>
            <a:pPr lvl="1" eaLnBrk="1" hangingPunct="1">
              <a:defRPr/>
            </a:pPr>
            <a:r>
              <a:rPr lang="en-US" smtClean="0"/>
              <a:t>congratulates an opponent at end of a contest</a:t>
            </a:r>
            <a:r>
              <a:rPr lang="en-US" smtClean="0">
                <a:solidFill>
                  <a:srgbClr val="66FF66"/>
                </a:solidFill>
              </a:rPr>
              <a:t>.</a:t>
            </a:r>
            <a:r>
              <a:rPr lang="en-US" smtClean="0"/>
              <a:t>”</a:t>
            </a:r>
          </a:p>
        </p:txBody>
      </p:sp>
      <p:sp>
        <p:nvSpPr>
          <p:cNvPr id="47109" name="AutoShape 5" descr="mindmel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50214" name="Picture 6" descr="midmeld screenbea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10400" y="685800"/>
            <a:ext cx="1935163"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0210"/>
                                        </p:tgtEl>
                                        <p:attrNameLst>
                                          <p:attrName>style.visibility</p:attrName>
                                        </p:attrNameLst>
                                      </p:cBhvr>
                                      <p:to>
                                        <p:strVal val="visible"/>
                                      </p:to>
                                    </p:set>
                                    <p:animEffect transition="in" filter="dissolve">
                                      <p:cBhvr>
                                        <p:cTn id="7" dur="1000"/>
                                        <p:tgtEl>
                                          <p:spTgt spid="350210"/>
                                        </p:tgtEl>
                                      </p:cBhvr>
                                    </p:animEffect>
                                  </p:childTnLst>
                                </p:cTn>
                              </p:par>
                            </p:childTnLst>
                          </p:cTn>
                        </p:par>
                        <p:par>
                          <p:cTn id="8" fill="hold" nodeType="afterGroup">
                            <p:stCondLst>
                              <p:cond delay="1000"/>
                            </p:stCondLst>
                            <p:childTnLst>
                              <p:par>
                                <p:cTn id="9" presetID="55" presetClass="entr" presetSubtype="0" fill="hold" nodeType="afterEffect">
                                  <p:stCondLst>
                                    <p:cond delay="0"/>
                                  </p:stCondLst>
                                  <p:childTnLst>
                                    <p:set>
                                      <p:cBhvr>
                                        <p:cTn id="10" dur="1" fill="hold">
                                          <p:stCondLst>
                                            <p:cond delay="0"/>
                                          </p:stCondLst>
                                        </p:cTn>
                                        <p:tgtEl>
                                          <p:spTgt spid="350214"/>
                                        </p:tgtEl>
                                        <p:attrNameLst>
                                          <p:attrName>style.visibility</p:attrName>
                                        </p:attrNameLst>
                                      </p:cBhvr>
                                      <p:to>
                                        <p:strVal val="visible"/>
                                      </p:to>
                                    </p:set>
                                    <p:anim calcmode="lin" valueType="num">
                                      <p:cBhvr>
                                        <p:cTn id="11" dur="1000" fill="hold"/>
                                        <p:tgtEl>
                                          <p:spTgt spid="350214"/>
                                        </p:tgtEl>
                                        <p:attrNameLst>
                                          <p:attrName>ppt_w</p:attrName>
                                        </p:attrNameLst>
                                      </p:cBhvr>
                                      <p:tavLst>
                                        <p:tav tm="0">
                                          <p:val>
                                            <p:strVal val="#ppt_w*0.70"/>
                                          </p:val>
                                        </p:tav>
                                        <p:tav tm="100000">
                                          <p:val>
                                            <p:strVal val="#ppt_w"/>
                                          </p:val>
                                        </p:tav>
                                      </p:tavLst>
                                    </p:anim>
                                    <p:anim calcmode="lin" valueType="num">
                                      <p:cBhvr>
                                        <p:cTn id="12" dur="1000" fill="hold"/>
                                        <p:tgtEl>
                                          <p:spTgt spid="350214"/>
                                        </p:tgtEl>
                                        <p:attrNameLst>
                                          <p:attrName>ppt_h</p:attrName>
                                        </p:attrNameLst>
                                      </p:cBhvr>
                                      <p:tavLst>
                                        <p:tav tm="0">
                                          <p:val>
                                            <p:strVal val="#ppt_h"/>
                                          </p:val>
                                        </p:tav>
                                        <p:tav tm="100000">
                                          <p:val>
                                            <p:strVal val="#ppt_h"/>
                                          </p:val>
                                        </p:tav>
                                      </p:tavLst>
                                    </p:anim>
                                    <p:animEffect transition="in" filter="fade">
                                      <p:cBhvr>
                                        <p:cTn id="13" dur="1000"/>
                                        <p:tgtEl>
                                          <p:spTgt spid="350214"/>
                                        </p:tgtEl>
                                      </p:cBhvr>
                                    </p:animEffect>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350211">
                                            <p:txEl>
                                              <p:pRg st="0" end="0"/>
                                            </p:txEl>
                                          </p:spTgt>
                                        </p:tgtEl>
                                        <p:attrNameLst>
                                          <p:attrName>style.visibility</p:attrName>
                                        </p:attrNameLst>
                                      </p:cBhvr>
                                      <p:to>
                                        <p:strVal val="visible"/>
                                      </p:to>
                                    </p:set>
                                    <p:animEffect transition="in" filter="fade">
                                      <p:cBhvr>
                                        <p:cTn id="17" dur="1000"/>
                                        <p:tgtEl>
                                          <p:spTgt spid="350211">
                                            <p:txEl>
                                              <p:pRg st="0" end="0"/>
                                            </p:txEl>
                                          </p:spTgt>
                                        </p:tgtEl>
                                      </p:cBhvr>
                                    </p:animEffect>
                                  </p:childTnLst>
                                </p:cTn>
                              </p:par>
                            </p:childTnLst>
                          </p:cTn>
                        </p:par>
                        <p:par>
                          <p:cTn id="18" fill="hold" nodeType="afterGroup">
                            <p:stCondLst>
                              <p:cond delay="3000"/>
                            </p:stCondLst>
                            <p:childTnLst>
                              <p:par>
                                <p:cTn id="19" presetID="10" presetClass="entr" presetSubtype="0" fill="hold" nodeType="afterEffect">
                                  <p:stCondLst>
                                    <p:cond delay="0"/>
                                  </p:stCondLst>
                                  <p:childTnLst>
                                    <p:set>
                                      <p:cBhvr>
                                        <p:cTn id="20" dur="1" fill="hold">
                                          <p:stCondLst>
                                            <p:cond delay="0"/>
                                          </p:stCondLst>
                                        </p:cTn>
                                        <p:tgtEl>
                                          <p:spTgt spid="350211">
                                            <p:txEl>
                                              <p:pRg st="3" end="3"/>
                                            </p:txEl>
                                          </p:spTgt>
                                        </p:tgtEl>
                                        <p:attrNameLst>
                                          <p:attrName>style.visibility</p:attrName>
                                        </p:attrNameLst>
                                      </p:cBhvr>
                                      <p:to>
                                        <p:strVal val="visible"/>
                                      </p:to>
                                    </p:set>
                                    <p:animEffect transition="in" filter="fade">
                                      <p:cBhvr>
                                        <p:cTn id="21" dur="1000"/>
                                        <p:tgtEl>
                                          <p:spTgt spid="350211">
                                            <p:txEl>
                                              <p:pRg st="3" end="3"/>
                                            </p:txEl>
                                          </p:spTgt>
                                        </p:tgtEl>
                                      </p:cBhvr>
                                    </p:animEffect>
                                  </p:childTnLst>
                                </p:cTn>
                              </p:par>
                            </p:childTnLst>
                          </p:cTn>
                        </p:par>
                        <p:par>
                          <p:cTn id="22" fill="hold" nodeType="afterGroup">
                            <p:stCondLst>
                              <p:cond delay="4000"/>
                            </p:stCondLst>
                            <p:childTnLst>
                              <p:par>
                                <p:cTn id="23" presetID="10" presetClass="entr" presetSubtype="0" fill="hold" nodeType="afterEffect">
                                  <p:stCondLst>
                                    <p:cond delay="0"/>
                                  </p:stCondLst>
                                  <p:childTnLst>
                                    <p:set>
                                      <p:cBhvr>
                                        <p:cTn id="24" dur="1" fill="hold">
                                          <p:stCondLst>
                                            <p:cond delay="0"/>
                                          </p:stCondLst>
                                        </p:cTn>
                                        <p:tgtEl>
                                          <p:spTgt spid="350211">
                                            <p:txEl>
                                              <p:pRg st="6" end="6"/>
                                            </p:txEl>
                                          </p:spTgt>
                                        </p:tgtEl>
                                        <p:attrNameLst>
                                          <p:attrName>style.visibility</p:attrName>
                                        </p:attrNameLst>
                                      </p:cBhvr>
                                      <p:to>
                                        <p:strVal val="visible"/>
                                      </p:to>
                                    </p:set>
                                    <p:animEffect transition="in" filter="fade">
                                      <p:cBhvr>
                                        <p:cTn id="25" dur="1000"/>
                                        <p:tgtEl>
                                          <p:spTgt spid="350211">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ntr" presetSubtype="0" fill="hold" nodeType="clickEffect">
                                  <p:stCondLst>
                                    <p:cond delay="0"/>
                                  </p:stCondLst>
                                  <p:childTnLst>
                                    <p:set>
                                      <p:cBhvr>
                                        <p:cTn id="29" dur="1" fill="hold">
                                          <p:stCondLst>
                                            <p:cond delay="0"/>
                                          </p:stCondLst>
                                        </p:cTn>
                                        <p:tgtEl>
                                          <p:spTgt spid="350211">
                                            <p:txEl>
                                              <p:pRg st="1" end="1"/>
                                            </p:txEl>
                                          </p:spTgt>
                                        </p:tgtEl>
                                        <p:attrNameLst>
                                          <p:attrName>style.visibility</p:attrName>
                                        </p:attrNameLst>
                                      </p:cBhvr>
                                      <p:to>
                                        <p:strVal val="visible"/>
                                      </p:to>
                                    </p:set>
                                    <p:animEffect transition="in" filter="fade">
                                      <p:cBhvr>
                                        <p:cTn id="30" dur="1000"/>
                                        <p:tgtEl>
                                          <p:spTgt spid="350211">
                                            <p:txEl>
                                              <p:pRg st="1" end="1"/>
                                            </p:txEl>
                                          </p:spTgt>
                                        </p:tgtEl>
                                      </p:cBhvr>
                                    </p:animEffect>
                                    <p:anim calcmode="lin" valueType="num">
                                      <p:cBhvr>
                                        <p:cTn id="31" dur="1000" fill="hold"/>
                                        <p:tgtEl>
                                          <p:spTgt spid="350211">
                                            <p:txEl>
                                              <p:pRg st="1" end="1"/>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50211">
                                            <p:txEl>
                                              <p:pRg st="1" end="1"/>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502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7" presetClass="entr" presetSubtype="0" fill="hold" nodeType="clickEffect">
                                  <p:stCondLst>
                                    <p:cond delay="0"/>
                                  </p:stCondLst>
                                  <p:childTnLst>
                                    <p:set>
                                      <p:cBhvr>
                                        <p:cTn id="37" dur="1" fill="hold">
                                          <p:stCondLst>
                                            <p:cond delay="0"/>
                                          </p:stCondLst>
                                        </p:cTn>
                                        <p:tgtEl>
                                          <p:spTgt spid="350211">
                                            <p:txEl>
                                              <p:pRg st="4" end="4"/>
                                            </p:txEl>
                                          </p:spTgt>
                                        </p:tgtEl>
                                        <p:attrNameLst>
                                          <p:attrName>style.visibility</p:attrName>
                                        </p:attrNameLst>
                                      </p:cBhvr>
                                      <p:to>
                                        <p:strVal val="visible"/>
                                      </p:to>
                                    </p:set>
                                    <p:animEffect transition="in" filter="fade">
                                      <p:cBhvr>
                                        <p:cTn id="38" dur="1000"/>
                                        <p:tgtEl>
                                          <p:spTgt spid="350211">
                                            <p:txEl>
                                              <p:pRg st="4" end="4"/>
                                            </p:txEl>
                                          </p:spTgt>
                                        </p:tgtEl>
                                      </p:cBhvr>
                                    </p:animEffect>
                                    <p:anim calcmode="lin" valueType="num">
                                      <p:cBhvr>
                                        <p:cTn id="39" dur="1000" fill="hold"/>
                                        <p:tgtEl>
                                          <p:spTgt spid="350211">
                                            <p:txEl>
                                              <p:pRg st="4" end="4"/>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50211">
                                            <p:txEl>
                                              <p:pRg st="4" end="4"/>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5021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7" presetClass="entr" presetSubtype="0" fill="hold" nodeType="clickEffect">
                                  <p:stCondLst>
                                    <p:cond delay="0"/>
                                  </p:stCondLst>
                                  <p:childTnLst>
                                    <p:set>
                                      <p:cBhvr>
                                        <p:cTn id="45" dur="1" fill="hold">
                                          <p:stCondLst>
                                            <p:cond delay="0"/>
                                          </p:stCondLst>
                                        </p:cTn>
                                        <p:tgtEl>
                                          <p:spTgt spid="350211">
                                            <p:txEl>
                                              <p:pRg st="7" end="7"/>
                                            </p:txEl>
                                          </p:spTgt>
                                        </p:tgtEl>
                                        <p:attrNameLst>
                                          <p:attrName>style.visibility</p:attrName>
                                        </p:attrNameLst>
                                      </p:cBhvr>
                                      <p:to>
                                        <p:strVal val="visible"/>
                                      </p:to>
                                    </p:set>
                                    <p:animEffect transition="in" filter="fade">
                                      <p:cBhvr>
                                        <p:cTn id="46" dur="1000"/>
                                        <p:tgtEl>
                                          <p:spTgt spid="350211">
                                            <p:txEl>
                                              <p:pRg st="7" end="7"/>
                                            </p:txEl>
                                          </p:spTgt>
                                        </p:tgtEl>
                                      </p:cBhvr>
                                    </p:animEffect>
                                    <p:anim calcmode="lin" valueType="num">
                                      <p:cBhvr>
                                        <p:cTn id="47" dur="1000" fill="hold"/>
                                        <p:tgtEl>
                                          <p:spTgt spid="350211">
                                            <p:txEl>
                                              <p:pRg st="7" end="7"/>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50211">
                                            <p:txEl>
                                              <p:pRg st="7" end="7"/>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50211">
                                            <p:txEl>
                                              <p:pRg st="7" end="7"/>
                                            </p:txEl>
                                          </p:spTgt>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350211">
                                            <p:txEl>
                                              <p:pRg st="8" end="8"/>
                                            </p:txEl>
                                          </p:spTgt>
                                        </p:tgtEl>
                                        <p:attrNameLst>
                                          <p:attrName>style.visibility</p:attrName>
                                        </p:attrNameLst>
                                      </p:cBhvr>
                                      <p:to>
                                        <p:strVal val="visible"/>
                                      </p:to>
                                    </p:set>
                                    <p:animEffect transition="in" filter="fade">
                                      <p:cBhvr>
                                        <p:cTn id="52" dur="1000"/>
                                        <p:tgtEl>
                                          <p:spTgt spid="350211">
                                            <p:txEl>
                                              <p:pRg st="8" end="8"/>
                                            </p:txEl>
                                          </p:spTgt>
                                        </p:tgtEl>
                                      </p:cBhvr>
                                    </p:animEffect>
                                    <p:anim calcmode="lin" valueType="num">
                                      <p:cBhvr>
                                        <p:cTn id="53" dur="1000" fill="hold"/>
                                        <p:tgtEl>
                                          <p:spTgt spid="350211">
                                            <p:txEl>
                                              <p:pRg st="8" end="8"/>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350211">
                                            <p:txEl>
                                              <p:pRg st="8" end="8"/>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50211">
                                            <p:txEl>
                                              <p:pRg st="8" end="8"/>
                                            </p:txEl>
                                          </p:spTgt>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350211">
                                            <p:txEl>
                                              <p:pRg st="9" end="9"/>
                                            </p:txEl>
                                          </p:spTgt>
                                        </p:tgtEl>
                                        <p:attrNameLst>
                                          <p:attrName>style.visibility</p:attrName>
                                        </p:attrNameLst>
                                      </p:cBhvr>
                                      <p:to>
                                        <p:strVal val="visible"/>
                                      </p:to>
                                    </p:set>
                                    <p:animEffect transition="in" filter="fade">
                                      <p:cBhvr>
                                        <p:cTn id="58" dur="1000"/>
                                        <p:tgtEl>
                                          <p:spTgt spid="350211">
                                            <p:txEl>
                                              <p:pRg st="9" end="9"/>
                                            </p:txEl>
                                          </p:spTgt>
                                        </p:tgtEl>
                                      </p:cBhvr>
                                    </p:animEffect>
                                    <p:anim calcmode="lin" valueType="num">
                                      <p:cBhvr>
                                        <p:cTn id="59" dur="1000" fill="hold"/>
                                        <p:tgtEl>
                                          <p:spTgt spid="350211">
                                            <p:txEl>
                                              <p:pRg st="9" end="9"/>
                                            </p:txEl>
                                          </p:spTgt>
                                        </p:tgtEl>
                                        <p:attrNameLst>
                                          <p:attrName>ppt_x</p:attrName>
                                        </p:attrNameLst>
                                      </p:cBhvr>
                                      <p:tavLst>
                                        <p:tav tm="0">
                                          <p:val>
                                            <p:strVal val="#ppt_x"/>
                                          </p:val>
                                        </p:tav>
                                        <p:tav tm="100000">
                                          <p:val>
                                            <p:strVal val="#ppt_x"/>
                                          </p:val>
                                        </p:tav>
                                      </p:tavLst>
                                    </p:anim>
                                    <p:anim calcmode="lin" valueType="num">
                                      <p:cBhvr>
                                        <p:cTn id="60" dur="900" decel="100000" fill="hold"/>
                                        <p:tgtEl>
                                          <p:spTgt spid="350211">
                                            <p:txEl>
                                              <p:pRg st="9" end="9"/>
                                            </p:txEl>
                                          </p:spTgt>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50211">
                                            <p:txEl>
                                              <p:pRg st="9" end="9"/>
                                            </p:txEl>
                                          </p:spTgt>
                                        </p:tgtEl>
                                        <p:attrNameLst>
                                          <p:attrName>ppt_y</p:attrName>
                                        </p:attrNameLst>
                                      </p:cBhvr>
                                      <p:tavLst>
                                        <p:tav tm="0">
                                          <p:val>
                                            <p:strVal val="#ppt_y-.03"/>
                                          </p:val>
                                        </p:tav>
                                        <p:tav tm="100000">
                                          <p:val>
                                            <p:strVal val="#ppt_y"/>
                                          </p:val>
                                        </p:tav>
                                      </p:tavLst>
                                    </p:anim>
                                  </p:childTnLst>
                                </p:cTn>
                              </p:par>
                              <p:par>
                                <p:cTn id="62" presetID="37" presetClass="entr" presetSubtype="0" fill="hold" nodeType="withEffect">
                                  <p:stCondLst>
                                    <p:cond delay="0"/>
                                  </p:stCondLst>
                                  <p:childTnLst>
                                    <p:set>
                                      <p:cBhvr>
                                        <p:cTn id="63" dur="1" fill="hold">
                                          <p:stCondLst>
                                            <p:cond delay="0"/>
                                          </p:stCondLst>
                                        </p:cTn>
                                        <p:tgtEl>
                                          <p:spTgt spid="350211">
                                            <p:txEl>
                                              <p:pRg st="10" end="10"/>
                                            </p:txEl>
                                          </p:spTgt>
                                        </p:tgtEl>
                                        <p:attrNameLst>
                                          <p:attrName>style.visibility</p:attrName>
                                        </p:attrNameLst>
                                      </p:cBhvr>
                                      <p:to>
                                        <p:strVal val="visible"/>
                                      </p:to>
                                    </p:set>
                                    <p:animEffect transition="in" filter="fade">
                                      <p:cBhvr>
                                        <p:cTn id="64" dur="1000"/>
                                        <p:tgtEl>
                                          <p:spTgt spid="350211">
                                            <p:txEl>
                                              <p:pRg st="10" end="10"/>
                                            </p:txEl>
                                          </p:spTgt>
                                        </p:tgtEl>
                                      </p:cBhvr>
                                    </p:animEffect>
                                    <p:anim calcmode="lin" valueType="num">
                                      <p:cBhvr>
                                        <p:cTn id="65" dur="1000" fill="hold"/>
                                        <p:tgtEl>
                                          <p:spTgt spid="350211">
                                            <p:txEl>
                                              <p:pRg st="10" end="10"/>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350211">
                                            <p:txEl>
                                              <p:pRg st="10" end="10"/>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350211">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4381028-96B3-486F-B94C-ACCEEEC8E5C6}" type="slidenum">
              <a:rPr lang="en-US"/>
              <a:pPr>
                <a:defRPr/>
              </a:pPr>
              <a:t>43</a:t>
            </a:fld>
            <a:endParaRPr lang="en-US"/>
          </a:p>
        </p:txBody>
      </p:sp>
      <p:sp>
        <p:nvSpPr>
          <p:cNvPr id="324610" name="Rectangle 2"/>
          <p:cNvSpPr>
            <a:spLocks noGrp="1" noChangeArrowheads="1"/>
          </p:cNvSpPr>
          <p:nvPr>
            <p:ph type="title"/>
          </p:nvPr>
        </p:nvSpPr>
        <p:spPr>
          <a:xfrm>
            <a:off x="457200" y="0"/>
            <a:ext cx="8229600" cy="762000"/>
          </a:xfrm>
        </p:spPr>
        <p:txBody>
          <a:bodyPr/>
          <a:lstStyle/>
          <a:p>
            <a:pPr eaLnBrk="1" hangingPunct="1">
              <a:defRPr/>
            </a:pPr>
            <a:r>
              <a:rPr lang="en-US" sz="3600" b="1" smtClean="0">
                <a:solidFill>
                  <a:srgbClr val="FFFF5F"/>
                </a:solidFill>
              </a:rPr>
              <a:t>Your task: </a:t>
            </a:r>
            <a:r>
              <a:rPr lang="en-US" sz="2800" smtClean="0">
                <a:solidFill>
                  <a:srgbClr val="FFFFCC"/>
                </a:solidFill>
              </a:rPr>
              <a:t>(5 minutes)</a:t>
            </a:r>
            <a:r>
              <a:rPr lang="en-US" sz="3600" b="1" smtClean="0">
                <a:solidFill>
                  <a:srgbClr val="FFFF5F"/>
                </a:solidFill>
              </a:rPr>
              <a:t> </a:t>
            </a:r>
            <a:r>
              <a:rPr lang="en-US" sz="3600" b="1" smtClean="0">
                <a:solidFill>
                  <a:srgbClr val="FFCCFF"/>
                </a:solidFill>
              </a:rPr>
              <a:t>^</a:t>
            </a:r>
          </a:p>
        </p:txBody>
      </p:sp>
      <p:sp>
        <p:nvSpPr>
          <p:cNvPr id="324611" name="Rectangle 3"/>
          <p:cNvSpPr>
            <a:spLocks noGrp="1" noChangeArrowheads="1"/>
          </p:cNvSpPr>
          <p:nvPr>
            <p:ph type="body" idx="1"/>
          </p:nvPr>
        </p:nvSpPr>
        <p:spPr>
          <a:xfrm>
            <a:off x="0" y="914400"/>
            <a:ext cx="9144000" cy="5943600"/>
          </a:xfrm>
        </p:spPr>
        <p:txBody>
          <a:bodyPr/>
          <a:lstStyle/>
          <a:p>
            <a:pPr eaLnBrk="1" hangingPunct="1">
              <a:defRPr/>
            </a:pPr>
            <a:r>
              <a:rPr lang="en-US" sz="2800" smtClean="0"/>
              <a:t>Go to your completed</a:t>
            </a:r>
            <a:r>
              <a:rPr lang="en-US" smtClean="0"/>
              <a:t> </a:t>
            </a:r>
            <a:r>
              <a:rPr lang="en-US" sz="2800" b="1" i="1" smtClean="0">
                <a:solidFill>
                  <a:srgbClr val="FFFF5F"/>
                </a:solidFill>
              </a:rPr>
              <a:t>“Social Skills Matching Form”</a:t>
            </a:r>
          </a:p>
          <a:p>
            <a:pPr eaLnBrk="1" hangingPunct="1">
              <a:defRPr/>
            </a:pPr>
            <a:r>
              <a:rPr lang="en-US" smtClean="0"/>
              <a:t>By yourself  </a:t>
            </a:r>
            <a:r>
              <a:rPr lang="en-US" u="sng" smtClean="0"/>
              <a:t>or</a:t>
            </a:r>
            <a:r>
              <a:rPr lang="en-US" smtClean="0"/>
              <a:t>  with your colleague</a:t>
            </a:r>
            <a:r>
              <a:rPr lang="en-US" sz="2400" smtClean="0"/>
              <a:t>(s)</a:t>
            </a:r>
            <a:endParaRPr lang="en-US" smtClean="0"/>
          </a:p>
          <a:p>
            <a:pPr lvl="1" eaLnBrk="1" hangingPunct="1">
              <a:defRPr/>
            </a:pPr>
            <a:r>
              <a:rPr lang="en-US" smtClean="0"/>
              <a:t>Decide which social skill is most important to teach</a:t>
            </a:r>
          </a:p>
          <a:p>
            <a:pPr lvl="1" eaLnBrk="1" hangingPunct="1">
              <a:defRPr/>
            </a:pPr>
            <a:r>
              <a:rPr lang="en-US" smtClean="0"/>
              <a:t>Precisely define the behavior so that it is:</a:t>
            </a:r>
          </a:p>
          <a:p>
            <a:pPr lvl="2" eaLnBrk="1" hangingPunct="1">
              <a:defRPr/>
            </a:pPr>
            <a:r>
              <a:rPr lang="en-US" smtClean="0"/>
              <a:t> specific to the setting and students of concern</a:t>
            </a:r>
          </a:p>
          <a:p>
            <a:pPr lvl="2" eaLnBrk="1" hangingPunct="1">
              <a:defRPr/>
            </a:pPr>
            <a:r>
              <a:rPr lang="en-US" smtClean="0"/>
              <a:t> able to be identified as “</a:t>
            </a:r>
            <a:r>
              <a:rPr lang="en-US" i="1" smtClean="0"/>
              <a:t>displayed</a:t>
            </a:r>
            <a:r>
              <a:rPr lang="en-US" smtClean="0"/>
              <a:t>” or “</a:t>
            </a:r>
            <a:r>
              <a:rPr lang="en-US" i="1" smtClean="0"/>
              <a:t>not displayed</a:t>
            </a:r>
            <a:r>
              <a:rPr lang="en-US" smtClean="0"/>
              <a:t>” by 	anyone observing the youngster</a:t>
            </a:r>
            <a:r>
              <a:rPr lang="en-US" sz="2000" smtClean="0"/>
              <a:t>(s)</a:t>
            </a:r>
            <a:r>
              <a:rPr lang="en-US" smtClean="0"/>
              <a:t>.</a:t>
            </a:r>
          </a:p>
          <a:p>
            <a:pPr eaLnBrk="1" hangingPunct="1">
              <a:defRPr/>
            </a:pPr>
            <a:endParaRPr lang="en-US" sz="1200" smtClean="0"/>
          </a:p>
          <a:p>
            <a:pPr eaLnBrk="1" hangingPunct="1">
              <a:defRPr/>
            </a:pPr>
            <a:r>
              <a:rPr lang="en-US" smtClean="0"/>
              <a:t>Be ready to offer your definition to our group 	</a:t>
            </a:r>
            <a:r>
              <a:rPr lang="en-US" sz="2400" smtClean="0"/>
              <a:t>(if selected randomly by Dr. Mac from the roster)</a:t>
            </a:r>
            <a:r>
              <a:rPr lang="en-US" sz="2400" smtClean="0">
                <a:solidFill>
                  <a:srgbClr val="66FF66"/>
                </a:solidFill>
              </a:rPr>
              <a:t>.</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4610"/>
                                        </p:tgtEl>
                                        <p:attrNameLst>
                                          <p:attrName>style.visibility</p:attrName>
                                        </p:attrNameLst>
                                      </p:cBhvr>
                                      <p:to>
                                        <p:strVal val="visible"/>
                                      </p:to>
                                    </p:set>
                                    <p:animEffect transition="in" filter="dissolve">
                                      <p:cBhvr>
                                        <p:cTn id="7" dur="1000"/>
                                        <p:tgtEl>
                                          <p:spTgt spid="324610"/>
                                        </p:tgtEl>
                                      </p:cBhvr>
                                    </p:animEffect>
                                  </p:childTnLst>
                                </p:cTn>
                              </p:par>
                            </p:childTnLst>
                          </p:cTn>
                        </p:par>
                        <p:par>
                          <p:cTn id="8" fill="hold" nodeType="afterGroup">
                            <p:stCondLst>
                              <p:cond delay="1000"/>
                            </p:stCondLst>
                            <p:childTnLst>
                              <p:par>
                                <p:cTn id="9" presetID="55" presetClass="entr" presetSubtype="0" fill="hold" nodeType="afterEffect">
                                  <p:stCondLst>
                                    <p:cond delay="0"/>
                                  </p:stCondLst>
                                  <p:childTnLst>
                                    <p:set>
                                      <p:cBhvr>
                                        <p:cTn id="10" dur="1" fill="hold">
                                          <p:stCondLst>
                                            <p:cond delay="0"/>
                                          </p:stCondLst>
                                        </p:cTn>
                                        <p:tgtEl>
                                          <p:spTgt spid="324611">
                                            <p:txEl>
                                              <p:pRg st="0" end="0"/>
                                            </p:txEl>
                                          </p:spTgt>
                                        </p:tgtEl>
                                        <p:attrNameLst>
                                          <p:attrName>style.visibility</p:attrName>
                                        </p:attrNameLst>
                                      </p:cBhvr>
                                      <p:to>
                                        <p:strVal val="visible"/>
                                      </p:to>
                                    </p:set>
                                    <p:anim calcmode="lin" valueType="num">
                                      <p:cBhvr>
                                        <p:cTn id="11" dur="1000" fill="hold"/>
                                        <p:tgtEl>
                                          <p:spTgt spid="324611">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24611">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24611">
                                            <p:txEl>
                                              <p:pRg st="0" end="0"/>
                                            </p:txEl>
                                          </p:spTgt>
                                        </p:tgtEl>
                                      </p:cBhvr>
                                    </p:animEffect>
                                  </p:childTnLst>
                                </p:cTn>
                              </p:par>
                            </p:childTnLst>
                          </p:cTn>
                        </p:par>
                        <p:par>
                          <p:cTn id="14" fill="hold" nodeType="afterGroup">
                            <p:stCondLst>
                              <p:cond delay="2000"/>
                            </p:stCondLst>
                            <p:childTnLst>
                              <p:par>
                                <p:cTn id="15" presetID="30" presetClass="entr" presetSubtype="0" fill="hold" nodeType="afterEffect">
                                  <p:stCondLst>
                                    <p:cond delay="1000"/>
                                  </p:stCondLst>
                                  <p:childTnLst>
                                    <p:set>
                                      <p:cBhvr>
                                        <p:cTn id="16" dur="1" fill="hold">
                                          <p:stCondLst>
                                            <p:cond delay="0"/>
                                          </p:stCondLst>
                                        </p:cTn>
                                        <p:tgtEl>
                                          <p:spTgt spid="324611">
                                            <p:txEl>
                                              <p:pRg st="1" end="1"/>
                                            </p:txEl>
                                          </p:spTgt>
                                        </p:tgtEl>
                                        <p:attrNameLst>
                                          <p:attrName>style.visibility</p:attrName>
                                        </p:attrNameLst>
                                      </p:cBhvr>
                                      <p:to>
                                        <p:strVal val="visible"/>
                                      </p:to>
                                    </p:set>
                                    <p:animEffect transition="in" filter="fade">
                                      <p:cBhvr>
                                        <p:cTn id="17" dur="800" decel="100000"/>
                                        <p:tgtEl>
                                          <p:spTgt spid="324611">
                                            <p:txEl>
                                              <p:pRg st="1" end="1"/>
                                            </p:txEl>
                                          </p:spTgt>
                                        </p:tgtEl>
                                      </p:cBhvr>
                                    </p:animEffect>
                                    <p:anim calcmode="lin" valueType="num">
                                      <p:cBhvr>
                                        <p:cTn id="18" dur="800" decel="100000" fill="hold"/>
                                        <p:tgtEl>
                                          <p:spTgt spid="324611">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24611">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24611">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24611">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24611">
                                            <p:txEl>
                                              <p:pRg st="1" end="1"/>
                                            </p:txEl>
                                          </p:spTgt>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1000"/>
                                  </p:stCondLst>
                                  <p:childTnLst>
                                    <p:set>
                                      <p:cBhvr>
                                        <p:cTn id="24" dur="1" fill="hold">
                                          <p:stCondLst>
                                            <p:cond delay="0"/>
                                          </p:stCondLst>
                                        </p:cTn>
                                        <p:tgtEl>
                                          <p:spTgt spid="324611">
                                            <p:txEl>
                                              <p:pRg st="2" end="2"/>
                                            </p:txEl>
                                          </p:spTgt>
                                        </p:tgtEl>
                                        <p:attrNameLst>
                                          <p:attrName>style.visibility</p:attrName>
                                        </p:attrNameLst>
                                      </p:cBhvr>
                                      <p:to>
                                        <p:strVal val="visible"/>
                                      </p:to>
                                    </p:set>
                                    <p:animEffect transition="in" filter="fade">
                                      <p:cBhvr>
                                        <p:cTn id="25" dur="800" decel="100000"/>
                                        <p:tgtEl>
                                          <p:spTgt spid="324611">
                                            <p:txEl>
                                              <p:pRg st="2" end="2"/>
                                            </p:txEl>
                                          </p:spTgt>
                                        </p:tgtEl>
                                      </p:cBhvr>
                                    </p:animEffect>
                                    <p:anim calcmode="lin" valueType="num">
                                      <p:cBhvr>
                                        <p:cTn id="26" dur="800" decel="100000" fill="hold"/>
                                        <p:tgtEl>
                                          <p:spTgt spid="324611">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24611">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24611">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24611">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24611">
                                            <p:txEl>
                                              <p:pRg st="2" end="2"/>
                                            </p:txEl>
                                          </p:spTgt>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1000"/>
                                  </p:stCondLst>
                                  <p:childTnLst>
                                    <p:set>
                                      <p:cBhvr>
                                        <p:cTn id="32" dur="1" fill="hold">
                                          <p:stCondLst>
                                            <p:cond delay="0"/>
                                          </p:stCondLst>
                                        </p:cTn>
                                        <p:tgtEl>
                                          <p:spTgt spid="324611">
                                            <p:txEl>
                                              <p:pRg st="3" end="3"/>
                                            </p:txEl>
                                          </p:spTgt>
                                        </p:tgtEl>
                                        <p:attrNameLst>
                                          <p:attrName>style.visibility</p:attrName>
                                        </p:attrNameLst>
                                      </p:cBhvr>
                                      <p:to>
                                        <p:strVal val="visible"/>
                                      </p:to>
                                    </p:set>
                                    <p:animEffect transition="in" filter="fade">
                                      <p:cBhvr>
                                        <p:cTn id="33" dur="800" decel="100000"/>
                                        <p:tgtEl>
                                          <p:spTgt spid="324611">
                                            <p:txEl>
                                              <p:pRg st="3" end="3"/>
                                            </p:txEl>
                                          </p:spTgt>
                                        </p:tgtEl>
                                      </p:cBhvr>
                                    </p:animEffect>
                                    <p:anim calcmode="lin" valueType="num">
                                      <p:cBhvr>
                                        <p:cTn id="34" dur="800" decel="100000" fill="hold"/>
                                        <p:tgtEl>
                                          <p:spTgt spid="324611">
                                            <p:txEl>
                                              <p:pRg st="3" end="3"/>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24611">
                                            <p:txEl>
                                              <p:pRg st="3" end="3"/>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24611">
                                            <p:txEl>
                                              <p:pRg st="3" end="3"/>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24611">
                                            <p:txEl>
                                              <p:pRg st="3" end="3"/>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24611">
                                            <p:txEl>
                                              <p:pRg st="3" end="3"/>
                                            </p:txEl>
                                          </p:spTgt>
                                        </p:tgtEl>
                                        <p:attrNameLst>
                                          <p:attrName>ppt_y</p:attrName>
                                        </p:attrNameLst>
                                      </p:cBhvr>
                                      <p:tavLst>
                                        <p:tav tm="0">
                                          <p:val>
                                            <p:strVal val="#ppt_y+0.1"/>
                                          </p:val>
                                        </p:tav>
                                        <p:tav tm="100000">
                                          <p:val>
                                            <p:strVal val="#ppt_y"/>
                                          </p:val>
                                        </p:tav>
                                      </p:tavLst>
                                    </p:anim>
                                  </p:childTnLst>
                                </p:cTn>
                              </p:par>
                              <p:par>
                                <p:cTn id="39" presetID="30" presetClass="entr" presetSubtype="0" fill="hold" nodeType="withEffect">
                                  <p:stCondLst>
                                    <p:cond delay="1000"/>
                                  </p:stCondLst>
                                  <p:childTnLst>
                                    <p:set>
                                      <p:cBhvr>
                                        <p:cTn id="40" dur="1" fill="hold">
                                          <p:stCondLst>
                                            <p:cond delay="0"/>
                                          </p:stCondLst>
                                        </p:cTn>
                                        <p:tgtEl>
                                          <p:spTgt spid="324611">
                                            <p:txEl>
                                              <p:pRg st="4" end="4"/>
                                            </p:txEl>
                                          </p:spTgt>
                                        </p:tgtEl>
                                        <p:attrNameLst>
                                          <p:attrName>style.visibility</p:attrName>
                                        </p:attrNameLst>
                                      </p:cBhvr>
                                      <p:to>
                                        <p:strVal val="visible"/>
                                      </p:to>
                                    </p:set>
                                    <p:animEffect transition="in" filter="fade">
                                      <p:cBhvr>
                                        <p:cTn id="41" dur="800" decel="100000"/>
                                        <p:tgtEl>
                                          <p:spTgt spid="324611">
                                            <p:txEl>
                                              <p:pRg st="4" end="4"/>
                                            </p:txEl>
                                          </p:spTgt>
                                        </p:tgtEl>
                                      </p:cBhvr>
                                    </p:animEffect>
                                    <p:anim calcmode="lin" valueType="num">
                                      <p:cBhvr>
                                        <p:cTn id="42" dur="800" decel="100000" fill="hold"/>
                                        <p:tgtEl>
                                          <p:spTgt spid="324611">
                                            <p:txEl>
                                              <p:pRg st="4" end="4"/>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24611">
                                            <p:txEl>
                                              <p:pRg st="4" end="4"/>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24611">
                                            <p:txEl>
                                              <p:pRg st="4" end="4"/>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24611">
                                            <p:txEl>
                                              <p:pRg st="4" end="4"/>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24611">
                                            <p:txEl>
                                              <p:pRg st="4" end="4"/>
                                            </p:txEl>
                                          </p:spTgt>
                                        </p:tgtEl>
                                        <p:attrNameLst>
                                          <p:attrName>ppt_y</p:attrName>
                                        </p:attrNameLst>
                                      </p:cBhvr>
                                      <p:tavLst>
                                        <p:tav tm="0">
                                          <p:val>
                                            <p:strVal val="#ppt_y+0.1"/>
                                          </p:val>
                                        </p:tav>
                                        <p:tav tm="100000">
                                          <p:val>
                                            <p:strVal val="#ppt_y"/>
                                          </p:val>
                                        </p:tav>
                                      </p:tavLst>
                                    </p:anim>
                                  </p:childTnLst>
                                </p:cTn>
                              </p:par>
                              <p:par>
                                <p:cTn id="47" presetID="30" presetClass="entr" presetSubtype="0" fill="hold" nodeType="withEffect">
                                  <p:stCondLst>
                                    <p:cond delay="1000"/>
                                  </p:stCondLst>
                                  <p:childTnLst>
                                    <p:set>
                                      <p:cBhvr>
                                        <p:cTn id="48" dur="1" fill="hold">
                                          <p:stCondLst>
                                            <p:cond delay="0"/>
                                          </p:stCondLst>
                                        </p:cTn>
                                        <p:tgtEl>
                                          <p:spTgt spid="324611">
                                            <p:txEl>
                                              <p:pRg st="5" end="5"/>
                                            </p:txEl>
                                          </p:spTgt>
                                        </p:tgtEl>
                                        <p:attrNameLst>
                                          <p:attrName>style.visibility</p:attrName>
                                        </p:attrNameLst>
                                      </p:cBhvr>
                                      <p:to>
                                        <p:strVal val="visible"/>
                                      </p:to>
                                    </p:set>
                                    <p:animEffect transition="in" filter="fade">
                                      <p:cBhvr>
                                        <p:cTn id="49" dur="800" decel="100000"/>
                                        <p:tgtEl>
                                          <p:spTgt spid="324611">
                                            <p:txEl>
                                              <p:pRg st="5" end="5"/>
                                            </p:txEl>
                                          </p:spTgt>
                                        </p:tgtEl>
                                      </p:cBhvr>
                                    </p:animEffect>
                                    <p:anim calcmode="lin" valueType="num">
                                      <p:cBhvr>
                                        <p:cTn id="50" dur="800" decel="100000" fill="hold"/>
                                        <p:tgtEl>
                                          <p:spTgt spid="324611">
                                            <p:txEl>
                                              <p:pRg st="5" end="5"/>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324611">
                                            <p:txEl>
                                              <p:pRg st="5" end="5"/>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324611">
                                            <p:txEl>
                                              <p:pRg st="5" end="5"/>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324611">
                                            <p:txEl>
                                              <p:pRg st="5" end="5"/>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324611">
                                            <p:txEl>
                                              <p:pRg st="5" end="5"/>
                                            </p:txEl>
                                          </p:spTgt>
                                        </p:tgtEl>
                                        <p:attrNameLst>
                                          <p:attrName>ppt_y</p:attrName>
                                        </p:attrNameLst>
                                      </p:cBhvr>
                                      <p:tavLst>
                                        <p:tav tm="0">
                                          <p:val>
                                            <p:strVal val="#ppt_y+0.1"/>
                                          </p:val>
                                        </p:tav>
                                        <p:tav tm="100000">
                                          <p:val>
                                            <p:strVal val="#ppt_y"/>
                                          </p:val>
                                        </p:tav>
                                      </p:tavLst>
                                    </p:anim>
                                  </p:childTnLst>
                                </p:cTn>
                              </p:par>
                            </p:childTnLst>
                          </p:cTn>
                        </p:par>
                        <p:par>
                          <p:cTn id="55" fill="hold" nodeType="afterGroup">
                            <p:stCondLst>
                              <p:cond delay="4000"/>
                            </p:stCondLst>
                            <p:childTnLst>
                              <p:par>
                                <p:cTn id="56" presetID="55" presetClass="entr" presetSubtype="0" fill="hold" nodeType="afterEffect">
                                  <p:stCondLst>
                                    <p:cond delay="4000"/>
                                  </p:stCondLst>
                                  <p:childTnLst>
                                    <p:set>
                                      <p:cBhvr>
                                        <p:cTn id="57" dur="1" fill="hold">
                                          <p:stCondLst>
                                            <p:cond delay="0"/>
                                          </p:stCondLst>
                                        </p:cTn>
                                        <p:tgtEl>
                                          <p:spTgt spid="324611">
                                            <p:txEl>
                                              <p:pRg st="7" end="7"/>
                                            </p:txEl>
                                          </p:spTgt>
                                        </p:tgtEl>
                                        <p:attrNameLst>
                                          <p:attrName>style.visibility</p:attrName>
                                        </p:attrNameLst>
                                      </p:cBhvr>
                                      <p:to>
                                        <p:strVal val="visible"/>
                                      </p:to>
                                    </p:set>
                                    <p:anim calcmode="lin" valueType="num">
                                      <p:cBhvr>
                                        <p:cTn id="58" dur="1000" fill="hold"/>
                                        <p:tgtEl>
                                          <p:spTgt spid="324611">
                                            <p:txEl>
                                              <p:pRg st="7" end="7"/>
                                            </p:txEl>
                                          </p:spTgt>
                                        </p:tgtEl>
                                        <p:attrNameLst>
                                          <p:attrName>ppt_w</p:attrName>
                                        </p:attrNameLst>
                                      </p:cBhvr>
                                      <p:tavLst>
                                        <p:tav tm="0">
                                          <p:val>
                                            <p:strVal val="#ppt_w*0.70"/>
                                          </p:val>
                                        </p:tav>
                                        <p:tav tm="100000">
                                          <p:val>
                                            <p:strVal val="#ppt_w"/>
                                          </p:val>
                                        </p:tav>
                                      </p:tavLst>
                                    </p:anim>
                                    <p:anim calcmode="lin" valueType="num">
                                      <p:cBhvr>
                                        <p:cTn id="59" dur="1000" fill="hold"/>
                                        <p:tgtEl>
                                          <p:spTgt spid="324611">
                                            <p:txEl>
                                              <p:pRg st="7" end="7"/>
                                            </p:txEl>
                                          </p:spTgt>
                                        </p:tgtEl>
                                        <p:attrNameLst>
                                          <p:attrName>ppt_h</p:attrName>
                                        </p:attrNameLst>
                                      </p:cBhvr>
                                      <p:tavLst>
                                        <p:tav tm="0">
                                          <p:val>
                                            <p:strVal val="#ppt_h"/>
                                          </p:val>
                                        </p:tav>
                                        <p:tav tm="100000">
                                          <p:val>
                                            <p:strVal val="#ppt_h"/>
                                          </p:val>
                                        </p:tav>
                                      </p:tavLst>
                                    </p:anim>
                                    <p:animEffect transition="in" filter="fade">
                                      <p:cBhvr>
                                        <p:cTn id="60" dur="1000"/>
                                        <p:tgtEl>
                                          <p:spTgt spid="3246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E687326D-7203-4002-9BFF-5E1E19B983CF}" type="slidenum">
              <a:rPr lang="en-US"/>
              <a:pPr>
                <a:defRPr/>
              </a:pPr>
              <a:t>44</a:t>
            </a:fld>
            <a:endParaRPr lang="en-US"/>
          </a:p>
        </p:txBody>
      </p:sp>
      <p:sp>
        <p:nvSpPr>
          <p:cNvPr id="289794" name="Rectangle 2"/>
          <p:cNvSpPr>
            <a:spLocks noGrp="1" noChangeArrowheads="1"/>
          </p:cNvSpPr>
          <p:nvPr>
            <p:ph type="title"/>
          </p:nvPr>
        </p:nvSpPr>
        <p:spPr>
          <a:xfrm>
            <a:off x="0" y="0"/>
            <a:ext cx="9144000" cy="762000"/>
          </a:xfrm>
        </p:spPr>
        <p:txBody>
          <a:bodyPr/>
          <a:lstStyle/>
          <a:p>
            <a:pPr eaLnBrk="1" hangingPunct="1">
              <a:defRPr/>
            </a:pPr>
            <a:r>
              <a:rPr lang="en-US" sz="3600" b="1" smtClean="0">
                <a:solidFill>
                  <a:srgbClr val="FFFF00"/>
                </a:solidFill>
              </a:rPr>
              <a:t>4.  Task analyze the target  behavior  </a:t>
            </a:r>
            <a:r>
              <a:rPr lang="en-US" sz="3600" b="1" smtClean="0">
                <a:solidFill>
                  <a:srgbClr val="F696E4"/>
                </a:solidFill>
              </a:rPr>
              <a:t>^</a:t>
            </a:r>
          </a:p>
        </p:txBody>
      </p:sp>
      <p:sp>
        <p:nvSpPr>
          <p:cNvPr id="289795" name="Rectangle 3"/>
          <p:cNvSpPr>
            <a:spLocks noGrp="1" noChangeArrowheads="1"/>
          </p:cNvSpPr>
          <p:nvPr>
            <p:ph type="body" sz="half" idx="1"/>
          </p:nvPr>
        </p:nvSpPr>
        <p:spPr>
          <a:xfrm>
            <a:off x="0" y="914400"/>
            <a:ext cx="9144000" cy="5943600"/>
          </a:xfrm>
        </p:spPr>
        <p:txBody>
          <a:bodyPr/>
          <a:lstStyle/>
          <a:p>
            <a:pPr eaLnBrk="1" hangingPunct="1">
              <a:defRPr/>
            </a:pPr>
            <a:r>
              <a:rPr lang="en-US" sz="2800" smtClean="0"/>
              <a:t>Delineate the simple behaviors that comprise the complex “</a:t>
            </a:r>
            <a:r>
              <a:rPr lang="en-US" sz="2800" b="1" i="1" smtClean="0">
                <a:solidFill>
                  <a:srgbClr val="FFFFCC"/>
                </a:solidFill>
              </a:rPr>
              <a:t>behaviorally defined</a:t>
            </a:r>
            <a:r>
              <a:rPr lang="en-US" sz="2800" smtClean="0"/>
              <a:t>” action.  They might be displayed either:</a:t>
            </a:r>
          </a:p>
          <a:p>
            <a:pPr lvl="1" eaLnBrk="1" hangingPunct="1">
              <a:defRPr/>
            </a:pPr>
            <a:r>
              <a:rPr lang="en-US" smtClean="0"/>
              <a:t>in </a:t>
            </a:r>
            <a:r>
              <a:rPr lang="en-US" b="1" smtClean="0">
                <a:solidFill>
                  <a:srgbClr val="FFFFCC"/>
                </a:solidFill>
              </a:rPr>
              <a:t>sequential order</a:t>
            </a:r>
          </a:p>
          <a:p>
            <a:pPr lvl="1" eaLnBrk="1" hangingPunct="1">
              <a:defRPr/>
            </a:pPr>
            <a:r>
              <a:rPr lang="en-US" smtClean="0"/>
              <a:t>at the </a:t>
            </a:r>
            <a:r>
              <a:rPr lang="en-US" b="1" smtClean="0">
                <a:solidFill>
                  <a:srgbClr val="FFFFCC"/>
                </a:solidFill>
              </a:rPr>
              <a:t>same time</a:t>
            </a:r>
            <a:r>
              <a:rPr lang="en-US" smtClean="0"/>
              <a:t> as other sub-behaviors</a:t>
            </a:r>
            <a:endParaRPr lang="en-US" sz="1000" smtClean="0">
              <a:solidFill>
                <a:srgbClr val="FC041C"/>
              </a:solidFill>
            </a:endParaRPr>
          </a:p>
          <a:p>
            <a:pPr lvl="1" eaLnBrk="1" hangingPunct="1">
              <a:defRPr/>
            </a:pPr>
            <a:endParaRPr lang="en-US" sz="1000" smtClean="0">
              <a:solidFill>
                <a:srgbClr val="FC041C"/>
              </a:solidFill>
            </a:endParaRPr>
          </a:p>
          <a:p>
            <a:pPr lvl="1" eaLnBrk="1" hangingPunct="1">
              <a:defRPr/>
            </a:pPr>
            <a:endParaRPr lang="en-US" sz="1000" smtClean="0">
              <a:solidFill>
                <a:srgbClr val="FC041C"/>
              </a:solidFill>
            </a:endParaRPr>
          </a:p>
          <a:p>
            <a:pPr eaLnBrk="1" hangingPunct="1">
              <a:defRPr/>
            </a:pPr>
            <a:r>
              <a:rPr lang="en-US" sz="2800" b="1" smtClean="0">
                <a:solidFill>
                  <a:srgbClr val="FFFF99"/>
                </a:solidFill>
              </a:rPr>
              <a:t>Same time:</a:t>
            </a:r>
            <a:r>
              <a:rPr lang="en-US" sz="2800" smtClean="0"/>
              <a:t> “</a:t>
            </a:r>
            <a:r>
              <a:rPr lang="en-US" sz="2800" smtClean="0">
                <a:solidFill>
                  <a:srgbClr val="FFFF99"/>
                </a:solidFill>
              </a:rPr>
              <a:t>Listening</a:t>
            </a:r>
            <a:r>
              <a:rPr lang="en-US" sz="2800" smtClean="0"/>
              <a:t>”</a:t>
            </a:r>
          </a:p>
          <a:p>
            <a:pPr lvl="1" eaLnBrk="1" hangingPunct="1">
              <a:defRPr/>
            </a:pPr>
            <a:r>
              <a:rPr lang="en-US" smtClean="0"/>
              <a:t>Face up with eyes on speaker</a:t>
            </a:r>
          </a:p>
          <a:p>
            <a:pPr lvl="1" eaLnBrk="1" hangingPunct="1">
              <a:defRPr/>
            </a:pPr>
            <a:r>
              <a:rPr lang="en-US" smtClean="0"/>
              <a:t>Nose pointed toward speaker</a:t>
            </a:r>
          </a:p>
          <a:p>
            <a:pPr lvl="1" eaLnBrk="1" hangingPunct="1">
              <a:defRPr/>
            </a:pPr>
            <a:r>
              <a:rPr lang="en-US" smtClean="0"/>
              <a:t>Lips closed except for ‘positive sounds (explained)</a:t>
            </a:r>
          </a:p>
          <a:p>
            <a:pPr lvl="1" eaLnBrk="1" hangingPunct="1">
              <a:defRPr/>
            </a:pPr>
            <a:r>
              <a:rPr lang="en-US" smtClean="0"/>
              <a:t>Be able to paraphrase message &amp; comment respectfully</a:t>
            </a:r>
            <a:r>
              <a:rPr lang="en-US" sz="2400" smtClean="0">
                <a:solidFill>
                  <a:srgbClr val="66FF66"/>
                </a:solidFill>
              </a:rPr>
              <a:t>.</a:t>
            </a:r>
          </a:p>
        </p:txBody>
      </p:sp>
      <p:pic>
        <p:nvPicPr>
          <p:cNvPr id="289800" name="Picture 8"/>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19800" y="3276600"/>
            <a:ext cx="2590800" cy="2020888"/>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9794"/>
                                        </p:tgtEl>
                                        <p:attrNameLst>
                                          <p:attrName>style.visibility</p:attrName>
                                        </p:attrNameLst>
                                      </p:cBhvr>
                                      <p:to>
                                        <p:strVal val="visible"/>
                                      </p:to>
                                    </p:set>
                                    <p:animEffect transition="in" filter="dissolve">
                                      <p:cBhvr>
                                        <p:cTn id="7" dur="1000"/>
                                        <p:tgtEl>
                                          <p:spTgt spid="289794"/>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89795">
                                            <p:txEl>
                                              <p:pRg st="0" end="0"/>
                                            </p:txEl>
                                          </p:spTgt>
                                        </p:tgtEl>
                                        <p:attrNameLst>
                                          <p:attrName>style.visibility</p:attrName>
                                        </p:attrNameLst>
                                      </p:cBhvr>
                                      <p:to>
                                        <p:strVal val="visible"/>
                                      </p:to>
                                    </p:set>
                                    <p:animEffect transition="in" filter="fade">
                                      <p:cBhvr>
                                        <p:cTn id="11" dur="1000"/>
                                        <p:tgtEl>
                                          <p:spTgt spid="289795">
                                            <p:txEl>
                                              <p:pRg st="0" end="0"/>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289795">
                                            <p:txEl>
                                              <p:pRg st="1" end="1"/>
                                            </p:txEl>
                                          </p:spTgt>
                                        </p:tgtEl>
                                        <p:attrNameLst>
                                          <p:attrName>style.visibility</p:attrName>
                                        </p:attrNameLst>
                                      </p:cBhvr>
                                      <p:to>
                                        <p:strVal val="visible"/>
                                      </p:to>
                                    </p:set>
                                    <p:animEffect transition="in" filter="fade">
                                      <p:cBhvr>
                                        <p:cTn id="15" dur="2000"/>
                                        <p:tgtEl>
                                          <p:spTgt spid="289795">
                                            <p:txEl>
                                              <p:pRg st="1" end="1"/>
                                            </p:txEl>
                                          </p:spTgt>
                                        </p:tgtEl>
                                      </p:cBhvr>
                                    </p:animEffect>
                                  </p:childTnLst>
                                </p:cTn>
                              </p:par>
                            </p:childTnLst>
                          </p:cTn>
                        </p:par>
                        <p:par>
                          <p:cTn id="16" fill="hold" nodeType="afterGroup">
                            <p:stCondLst>
                              <p:cond delay="4000"/>
                            </p:stCondLst>
                            <p:childTnLst>
                              <p:par>
                                <p:cTn id="17" presetID="10" presetClass="entr" presetSubtype="0" fill="hold" nodeType="afterEffect">
                                  <p:stCondLst>
                                    <p:cond delay="1000"/>
                                  </p:stCondLst>
                                  <p:childTnLst>
                                    <p:set>
                                      <p:cBhvr>
                                        <p:cTn id="18" dur="1" fill="hold">
                                          <p:stCondLst>
                                            <p:cond delay="0"/>
                                          </p:stCondLst>
                                        </p:cTn>
                                        <p:tgtEl>
                                          <p:spTgt spid="289795">
                                            <p:txEl>
                                              <p:pRg st="2" end="2"/>
                                            </p:txEl>
                                          </p:spTgt>
                                        </p:tgtEl>
                                        <p:attrNameLst>
                                          <p:attrName>style.visibility</p:attrName>
                                        </p:attrNameLst>
                                      </p:cBhvr>
                                      <p:to>
                                        <p:strVal val="visible"/>
                                      </p:to>
                                    </p:set>
                                    <p:animEffect transition="in" filter="fade">
                                      <p:cBhvr>
                                        <p:cTn id="19" dur="2000"/>
                                        <p:tgtEl>
                                          <p:spTgt spid="289795">
                                            <p:txEl>
                                              <p:pRg st="2" end="2"/>
                                            </p:txEl>
                                          </p:spTgt>
                                        </p:tgtEl>
                                      </p:cBhvr>
                                    </p:animEffect>
                                  </p:childTnLst>
                                </p:cTn>
                              </p:par>
                            </p:childTnLst>
                          </p:cTn>
                        </p:par>
                        <p:par>
                          <p:cTn id="20" fill="hold" nodeType="afterGroup">
                            <p:stCondLst>
                              <p:cond delay="7000"/>
                            </p:stCondLst>
                            <p:childTnLst>
                              <p:par>
                                <p:cTn id="21" presetID="10" presetClass="entr" presetSubtype="0" fill="hold" nodeType="afterEffect">
                                  <p:stCondLst>
                                    <p:cond delay="3000"/>
                                  </p:stCondLst>
                                  <p:childTnLst>
                                    <p:set>
                                      <p:cBhvr>
                                        <p:cTn id="22" dur="1" fill="hold">
                                          <p:stCondLst>
                                            <p:cond delay="0"/>
                                          </p:stCondLst>
                                        </p:cTn>
                                        <p:tgtEl>
                                          <p:spTgt spid="289795">
                                            <p:txEl>
                                              <p:pRg st="5" end="5"/>
                                            </p:txEl>
                                          </p:spTgt>
                                        </p:tgtEl>
                                        <p:attrNameLst>
                                          <p:attrName>style.visibility</p:attrName>
                                        </p:attrNameLst>
                                      </p:cBhvr>
                                      <p:to>
                                        <p:strVal val="visible"/>
                                      </p:to>
                                    </p:set>
                                    <p:animEffect transition="in" filter="fade">
                                      <p:cBhvr>
                                        <p:cTn id="23" dur="1000"/>
                                        <p:tgtEl>
                                          <p:spTgt spid="289795">
                                            <p:txEl>
                                              <p:pRg st="5" end="5"/>
                                            </p:txEl>
                                          </p:spTgt>
                                        </p:tgtEl>
                                      </p:cBhvr>
                                    </p:animEffect>
                                  </p:childTnLst>
                                </p:cTn>
                              </p:par>
                              <p:par>
                                <p:cTn id="24" presetID="2" presetClass="entr" presetSubtype="3" fill="hold" nodeType="withEffect">
                                  <p:stCondLst>
                                    <p:cond delay="3000"/>
                                  </p:stCondLst>
                                  <p:childTnLst>
                                    <p:set>
                                      <p:cBhvr>
                                        <p:cTn id="25" dur="1" fill="hold">
                                          <p:stCondLst>
                                            <p:cond delay="0"/>
                                          </p:stCondLst>
                                        </p:cTn>
                                        <p:tgtEl>
                                          <p:spTgt spid="289800"/>
                                        </p:tgtEl>
                                        <p:attrNameLst>
                                          <p:attrName>style.visibility</p:attrName>
                                        </p:attrNameLst>
                                      </p:cBhvr>
                                      <p:to>
                                        <p:strVal val="visible"/>
                                      </p:to>
                                    </p:set>
                                    <p:anim calcmode="lin" valueType="num">
                                      <p:cBhvr additive="base">
                                        <p:cTn id="26" dur="2000" fill="hold"/>
                                        <p:tgtEl>
                                          <p:spTgt spid="289800"/>
                                        </p:tgtEl>
                                        <p:attrNameLst>
                                          <p:attrName>ppt_x</p:attrName>
                                        </p:attrNameLst>
                                      </p:cBhvr>
                                      <p:tavLst>
                                        <p:tav tm="0">
                                          <p:val>
                                            <p:strVal val="1+#ppt_w/2"/>
                                          </p:val>
                                        </p:tav>
                                        <p:tav tm="100000">
                                          <p:val>
                                            <p:strVal val="#ppt_x"/>
                                          </p:val>
                                        </p:tav>
                                      </p:tavLst>
                                    </p:anim>
                                    <p:anim calcmode="lin" valueType="num">
                                      <p:cBhvr additive="base">
                                        <p:cTn id="27" dur="2000" fill="hold"/>
                                        <p:tgtEl>
                                          <p:spTgt spid="289800"/>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12000"/>
                            </p:stCondLst>
                            <p:childTnLst>
                              <p:par>
                                <p:cTn id="29" presetID="26" presetClass="entr" presetSubtype="0" fill="hold" nodeType="afterEffect">
                                  <p:stCondLst>
                                    <p:cond delay="0"/>
                                  </p:stCondLst>
                                  <p:childTnLst>
                                    <p:set>
                                      <p:cBhvr>
                                        <p:cTn id="30" dur="1" fill="hold">
                                          <p:stCondLst>
                                            <p:cond delay="0"/>
                                          </p:stCondLst>
                                        </p:cTn>
                                        <p:tgtEl>
                                          <p:spTgt spid="289795">
                                            <p:txEl>
                                              <p:pRg st="6" end="6"/>
                                            </p:txEl>
                                          </p:spTgt>
                                        </p:tgtEl>
                                        <p:attrNameLst>
                                          <p:attrName>style.visibility</p:attrName>
                                        </p:attrNameLst>
                                      </p:cBhvr>
                                      <p:to>
                                        <p:strVal val="visible"/>
                                      </p:to>
                                    </p:set>
                                    <p:animEffect transition="in" filter="wipe(down)">
                                      <p:cBhvr>
                                        <p:cTn id="31" dur="580">
                                          <p:stCondLst>
                                            <p:cond delay="0"/>
                                          </p:stCondLst>
                                        </p:cTn>
                                        <p:tgtEl>
                                          <p:spTgt spid="289795">
                                            <p:txEl>
                                              <p:pRg st="6" end="6"/>
                                            </p:txEl>
                                          </p:spTgt>
                                        </p:tgtEl>
                                      </p:cBhvr>
                                    </p:animEffect>
                                    <p:anim calcmode="lin" valueType="num">
                                      <p:cBhvr>
                                        <p:cTn id="32" dur="1822" tmFilter="0,0; 0.14,0.36; 0.43,0.73; 0.71,0.91; 1.0,1.0">
                                          <p:stCondLst>
                                            <p:cond delay="0"/>
                                          </p:stCondLst>
                                        </p:cTn>
                                        <p:tgtEl>
                                          <p:spTgt spid="289795">
                                            <p:txEl>
                                              <p:pRg st="6" end="6"/>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89795">
                                            <p:txEl>
                                              <p:pRg st="6" end="6"/>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89795">
                                            <p:txEl>
                                              <p:pRg st="6" end="6"/>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89795">
                                            <p:txEl>
                                              <p:pRg st="6" end="6"/>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89795">
                                            <p:txEl>
                                              <p:pRg st="6" end="6"/>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289795">
                                            <p:txEl>
                                              <p:pRg st="6" end="6"/>
                                            </p:txEl>
                                          </p:spTgt>
                                        </p:tgtEl>
                                      </p:cBhvr>
                                      <p:to x="100000" y="60000"/>
                                    </p:animScale>
                                    <p:animScale>
                                      <p:cBhvr>
                                        <p:cTn id="38" dur="166" decel="50000">
                                          <p:stCondLst>
                                            <p:cond delay="676"/>
                                          </p:stCondLst>
                                        </p:cTn>
                                        <p:tgtEl>
                                          <p:spTgt spid="289795">
                                            <p:txEl>
                                              <p:pRg st="6" end="6"/>
                                            </p:txEl>
                                          </p:spTgt>
                                        </p:tgtEl>
                                      </p:cBhvr>
                                      <p:to x="100000" y="100000"/>
                                    </p:animScale>
                                    <p:animScale>
                                      <p:cBhvr>
                                        <p:cTn id="39" dur="26">
                                          <p:stCondLst>
                                            <p:cond delay="1312"/>
                                          </p:stCondLst>
                                        </p:cTn>
                                        <p:tgtEl>
                                          <p:spTgt spid="289795">
                                            <p:txEl>
                                              <p:pRg st="6" end="6"/>
                                            </p:txEl>
                                          </p:spTgt>
                                        </p:tgtEl>
                                      </p:cBhvr>
                                      <p:to x="100000" y="80000"/>
                                    </p:animScale>
                                    <p:animScale>
                                      <p:cBhvr>
                                        <p:cTn id="40" dur="166" decel="50000">
                                          <p:stCondLst>
                                            <p:cond delay="1338"/>
                                          </p:stCondLst>
                                        </p:cTn>
                                        <p:tgtEl>
                                          <p:spTgt spid="289795">
                                            <p:txEl>
                                              <p:pRg st="6" end="6"/>
                                            </p:txEl>
                                          </p:spTgt>
                                        </p:tgtEl>
                                      </p:cBhvr>
                                      <p:to x="100000" y="100000"/>
                                    </p:animScale>
                                    <p:animScale>
                                      <p:cBhvr>
                                        <p:cTn id="41" dur="26">
                                          <p:stCondLst>
                                            <p:cond delay="1642"/>
                                          </p:stCondLst>
                                        </p:cTn>
                                        <p:tgtEl>
                                          <p:spTgt spid="289795">
                                            <p:txEl>
                                              <p:pRg st="6" end="6"/>
                                            </p:txEl>
                                          </p:spTgt>
                                        </p:tgtEl>
                                      </p:cBhvr>
                                      <p:to x="100000" y="90000"/>
                                    </p:animScale>
                                    <p:animScale>
                                      <p:cBhvr>
                                        <p:cTn id="42" dur="166" decel="50000">
                                          <p:stCondLst>
                                            <p:cond delay="1668"/>
                                          </p:stCondLst>
                                        </p:cTn>
                                        <p:tgtEl>
                                          <p:spTgt spid="289795">
                                            <p:txEl>
                                              <p:pRg st="6" end="6"/>
                                            </p:txEl>
                                          </p:spTgt>
                                        </p:tgtEl>
                                      </p:cBhvr>
                                      <p:to x="100000" y="100000"/>
                                    </p:animScale>
                                    <p:animScale>
                                      <p:cBhvr>
                                        <p:cTn id="43" dur="26">
                                          <p:stCondLst>
                                            <p:cond delay="1808"/>
                                          </p:stCondLst>
                                        </p:cTn>
                                        <p:tgtEl>
                                          <p:spTgt spid="289795">
                                            <p:txEl>
                                              <p:pRg st="6" end="6"/>
                                            </p:txEl>
                                          </p:spTgt>
                                        </p:tgtEl>
                                      </p:cBhvr>
                                      <p:to x="100000" y="95000"/>
                                    </p:animScale>
                                    <p:animScale>
                                      <p:cBhvr>
                                        <p:cTn id="44" dur="166" decel="50000">
                                          <p:stCondLst>
                                            <p:cond delay="1834"/>
                                          </p:stCondLst>
                                        </p:cTn>
                                        <p:tgtEl>
                                          <p:spTgt spid="289795">
                                            <p:txEl>
                                              <p:pRg st="6" end="6"/>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289795">
                                            <p:txEl>
                                              <p:pRg st="7" end="7"/>
                                            </p:txEl>
                                          </p:spTgt>
                                        </p:tgtEl>
                                        <p:attrNameLst>
                                          <p:attrName>style.visibility</p:attrName>
                                        </p:attrNameLst>
                                      </p:cBhvr>
                                      <p:to>
                                        <p:strVal val="visible"/>
                                      </p:to>
                                    </p:set>
                                    <p:animEffect transition="in" filter="wipe(down)">
                                      <p:cBhvr>
                                        <p:cTn id="47" dur="580">
                                          <p:stCondLst>
                                            <p:cond delay="0"/>
                                          </p:stCondLst>
                                        </p:cTn>
                                        <p:tgtEl>
                                          <p:spTgt spid="289795">
                                            <p:txEl>
                                              <p:pRg st="7" end="7"/>
                                            </p:txEl>
                                          </p:spTgt>
                                        </p:tgtEl>
                                      </p:cBhvr>
                                    </p:animEffect>
                                    <p:anim calcmode="lin" valueType="num">
                                      <p:cBhvr>
                                        <p:cTn id="48" dur="1822" tmFilter="0,0; 0.14,0.36; 0.43,0.73; 0.71,0.91; 1.0,1.0">
                                          <p:stCondLst>
                                            <p:cond delay="0"/>
                                          </p:stCondLst>
                                        </p:cTn>
                                        <p:tgtEl>
                                          <p:spTgt spid="289795">
                                            <p:txEl>
                                              <p:pRg st="7" end="7"/>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89795">
                                            <p:txEl>
                                              <p:pRg st="7" end="7"/>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89795">
                                            <p:txEl>
                                              <p:pRg st="7" end="7"/>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89795">
                                            <p:txEl>
                                              <p:pRg st="7" end="7"/>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89795">
                                            <p:txEl>
                                              <p:pRg st="7" end="7"/>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289795">
                                            <p:txEl>
                                              <p:pRg st="7" end="7"/>
                                            </p:txEl>
                                          </p:spTgt>
                                        </p:tgtEl>
                                      </p:cBhvr>
                                      <p:to x="100000" y="60000"/>
                                    </p:animScale>
                                    <p:animScale>
                                      <p:cBhvr>
                                        <p:cTn id="54" dur="166" decel="50000">
                                          <p:stCondLst>
                                            <p:cond delay="676"/>
                                          </p:stCondLst>
                                        </p:cTn>
                                        <p:tgtEl>
                                          <p:spTgt spid="289795">
                                            <p:txEl>
                                              <p:pRg st="7" end="7"/>
                                            </p:txEl>
                                          </p:spTgt>
                                        </p:tgtEl>
                                      </p:cBhvr>
                                      <p:to x="100000" y="100000"/>
                                    </p:animScale>
                                    <p:animScale>
                                      <p:cBhvr>
                                        <p:cTn id="55" dur="26">
                                          <p:stCondLst>
                                            <p:cond delay="1312"/>
                                          </p:stCondLst>
                                        </p:cTn>
                                        <p:tgtEl>
                                          <p:spTgt spid="289795">
                                            <p:txEl>
                                              <p:pRg st="7" end="7"/>
                                            </p:txEl>
                                          </p:spTgt>
                                        </p:tgtEl>
                                      </p:cBhvr>
                                      <p:to x="100000" y="80000"/>
                                    </p:animScale>
                                    <p:animScale>
                                      <p:cBhvr>
                                        <p:cTn id="56" dur="166" decel="50000">
                                          <p:stCondLst>
                                            <p:cond delay="1338"/>
                                          </p:stCondLst>
                                        </p:cTn>
                                        <p:tgtEl>
                                          <p:spTgt spid="289795">
                                            <p:txEl>
                                              <p:pRg st="7" end="7"/>
                                            </p:txEl>
                                          </p:spTgt>
                                        </p:tgtEl>
                                      </p:cBhvr>
                                      <p:to x="100000" y="100000"/>
                                    </p:animScale>
                                    <p:animScale>
                                      <p:cBhvr>
                                        <p:cTn id="57" dur="26">
                                          <p:stCondLst>
                                            <p:cond delay="1642"/>
                                          </p:stCondLst>
                                        </p:cTn>
                                        <p:tgtEl>
                                          <p:spTgt spid="289795">
                                            <p:txEl>
                                              <p:pRg st="7" end="7"/>
                                            </p:txEl>
                                          </p:spTgt>
                                        </p:tgtEl>
                                      </p:cBhvr>
                                      <p:to x="100000" y="90000"/>
                                    </p:animScale>
                                    <p:animScale>
                                      <p:cBhvr>
                                        <p:cTn id="58" dur="166" decel="50000">
                                          <p:stCondLst>
                                            <p:cond delay="1668"/>
                                          </p:stCondLst>
                                        </p:cTn>
                                        <p:tgtEl>
                                          <p:spTgt spid="289795">
                                            <p:txEl>
                                              <p:pRg st="7" end="7"/>
                                            </p:txEl>
                                          </p:spTgt>
                                        </p:tgtEl>
                                      </p:cBhvr>
                                      <p:to x="100000" y="100000"/>
                                    </p:animScale>
                                    <p:animScale>
                                      <p:cBhvr>
                                        <p:cTn id="59" dur="26">
                                          <p:stCondLst>
                                            <p:cond delay="1808"/>
                                          </p:stCondLst>
                                        </p:cTn>
                                        <p:tgtEl>
                                          <p:spTgt spid="289795">
                                            <p:txEl>
                                              <p:pRg st="7" end="7"/>
                                            </p:txEl>
                                          </p:spTgt>
                                        </p:tgtEl>
                                      </p:cBhvr>
                                      <p:to x="100000" y="95000"/>
                                    </p:animScale>
                                    <p:animScale>
                                      <p:cBhvr>
                                        <p:cTn id="60" dur="166" decel="50000">
                                          <p:stCondLst>
                                            <p:cond delay="1834"/>
                                          </p:stCondLst>
                                        </p:cTn>
                                        <p:tgtEl>
                                          <p:spTgt spid="289795">
                                            <p:txEl>
                                              <p:pRg st="7" end="7"/>
                                            </p:txEl>
                                          </p:spTgt>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289795">
                                            <p:txEl>
                                              <p:pRg st="8" end="8"/>
                                            </p:txEl>
                                          </p:spTgt>
                                        </p:tgtEl>
                                        <p:attrNameLst>
                                          <p:attrName>style.visibility</p:attrName>
                                        </p:attrNameLst>
                                      </p:cBhvr>
                                      <p:to>
                                        <p:strVal val="visible"/>
                                      </p:to>
                                    </p:set>
                                    <p:animEffect transition="in" filter="wipe(down)">
                                      <p:cBhvr>
                                        <p:cTn id="63" dur="580">
                                          <p:stCondLst>
                                            <p:cond delay="0"/>
                                          </p:stCondLst>
                                        </p:cTn>
                                        <p:tgtEl>
                                          <p:spTgt spid="289795">
                                            <p:txEl>
                                              <p:pRg st="8" end="8"/>
                                            </p:txEl>
                                          </p:spTgt>
                                        </p:tgtEl>
                                      </p:cBhvr>
                                    </p:animEffect>
                                    <p:anim calcmode="lin" valueType="num">
                                      <p:cBhvr>
                                        <p:cTn id="64" dur="1822" tmFilter="0,0; 0.14,0.36; 0.43,0.73; 0.71,0.91; 1.0,1.0">
                                          <p:stCondLst>
                                            <p:cond delay="0"/>
                                          </p:stCondLst>
                                        </p:cTn>
                                        <p:tgtEl>
                                          <p:spTgt spid="289795">
                                            <p:txEl>
                                              <p:pRg st="8" end="8"/>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89795">
                                            <p:txEl>
                                              <p:pRg st="8" end="8"/>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89795">
                                            <p:txEl>
                                              <p:pRg st="8" end="8"/>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89795">
                                            <p:txEl>
                                              <p:pRg st="8" end="8"/>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89795">
                                            <p:txEl>
                                              <p:pRg st="8" end="8"/>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289795">
                                            <p:txEl>
                                              <p:pRg st="8" end="8"/>
                                            </p:txEl>
                                          </p:spTgt>
                                        </p:tgtEl>
                                      </p:cBhvr>
                                      <p:to x="100000" y="60000"/>
                                    </p:animScale>
                                    <p:animScale>
                                      <p:cBhvr>
                                        <p:cTn id="70" dur="166" decel="50000">
                                          <p:stCondLst>
                                            <p:cond delay="676"/>
                                          </p:stCondLst>
                                        </p:cTn>
                                        <p:tgtEl>
                                          <p:spTgt spid="289795">
                                            <p:txEl>
                                              <p:pRg st="8" end="8"/>
                                            </p:txEl>
                                          </p:spTgt>
                                        </p:tgtEl>
                                      </p:cBhvr>
                                      <p:to x="100000" y="100000"/>
                                    </p:animScale>
                                    <p:animScale>
                                      <p:cBhvr>
                                        <p:cTn id="71" dur="26">
                                          <p:stCondLst>
                                            <p:cond delay="1312"/>
                                          </p:stCondLst>
                                        </p:cTn>
                                        <p:tgtEl>
                                          <p:spTgt spid="289795">
                                            <p:txEl>
                                              <p:pRg st="8" end="8"/>
                                            </p:txEl>
                                          </p:spTgt>
                                        </p:tgtEl>
                                      </p:cBhvr>
                                      <p:to x="100000" y="80000"/>
                                    </p:animScale>
                                    <p:animScale>
                                      <p:cBhvr>
                                        <p:cTn id="72" dur="166" decel="50000">
                                          <p:stCondLst>
                                            <p:cond delay="1338"/>
                                          </p:stCondLst>
                                        </p:cTn>
                                        <p:tgtEl>
                                          <p:spTgt spid="289795">
                                            <p:txEl>
                                              <p:pRg st="8" end="8"/>
                                            </p:txEl>
                                          </p:spTgt>
                                        </p:tgtEl>
                                      </p:cBhvr>
                                      <p:to x="100000" y="100000"/>
                                    </p:animScale>
                                    <p:animScale>
                                      <p:cBhvr>
                                        <p:cTn id="73" dur="26">
                                          <p:stCondLst>
                                            <p:cond delay="1642"/>
                                          </p:stCondLst>
                                        </p:cTn>
                                        <p:tgtEl>
                                          <p:spTgt spid="289795">
                                            <p:txEl>
                                              <p:pRg st="8" end="8"/>
                                            </p:txEl>
                                          </p:spTgt>
                                        </p:tgtEl>
                                      </p:cBhvr>
                                      <p:to x="100000" y="90000"/>
                                    </p:animScale>
                                    <p:animScale>
                                      <p:cBhvr>
                                        <p:cTn id="74" dur="166" decel="50000">
                                          <p:stCondLst>
                                            <p:cond delay="1668"/>
                                          </p:stCondLst>
                                        </p:cTn>
                                        <p:tgtEl>
                                          <p:spTgt spid="289795">
                                            <p:txEl>
                                              <p:pRg st="8" end="8"/>
                                            </p:txEl>
                                          </p:spTgt>
                                        </p:tgtEl>
                                      </p:cBhvr>
                                      <p:to x="100000" y="100000"/>
                                    </p:animScale>
                                    <p:animScale>
                                      <p:cBhvr>
                                        <p:cTn id="75" dur="26">
                                          <p:stCondLst>
                                            <p:cond delay="1808"/>
                                          </p:stCondLst>
                                        </p:cTn>
                                        <p:tgtEl>
                                          <p:spTgt spid="289795">
                                            <p:txEl>
                                              <p:pRg st="8" end="8"/>
                                            </p:txEl>
                                          </p:spTgt>
                                        </p:tgtEl>
                                      </p:cBhvr>
                                      <p:to x="100000" y="95000"/>
                                    </p:animScale>
                                    <p:animScale>
                                      <p:cBhvr>
                                        <p:cTn id="76" dur="166" decel="50000">
                                          <p:stCondLst>
                                            <p:cond delay="1834"/>
                                          </p:stCondLst>
                                        </p:cTn>
                                        <p:tgtEl>
                                          <p:spTgt spid="289795">
                                            <p:txEl>
                                              <p:pRg st="8" end="8"/>
                                            </p:txEl>
                                          </p:spTgt>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289795">
                                            <p:txEl>
                                              <p:pRg st="9" end="9"/>
                                            </p:txEl>
                                          </p:spTgt>
                                        </p:tgtEl>
                                        <p:attrNameLst>
                                          <p:attrName>style.visibility</p:attrName>
                                        </p:attrNameLst>
                                      </p:cBhvr>
                                      <p:to>
                                        <p:strVal val="visible"/>
                                      </p:to>
                                    </p:set>
                                    <p:animEffect transition="in" filter="wipe(down)">
                                      <p:cBhvr>
                                        <p:cTn id="79" dur="580">
                                          <p:stCondLst>
                                            <p:cond delay="0"/>
                                          </p:stCondLst>
                                        </p:cTn>
                                        <p:tgtEl>
                                          <p:spTgt spid="289795">
                                            <p:txEl>
                                              <p:pRg st="9" end="9"/>
                                            </p:txEl>
                                          </p:spTgt>
                                        </p:tgtEl>
                                      </p:cBhvr>
                                    </p:animEffect>
                                    <p:anim calcmode="lin" valueType="num">
                                      <p:cBhvr>
                                        <p:cTn id="80" dur="1822" tmFilter="0,0; 0.14,0.36; 0.43,0.73; 0.71,0.91; 1.0,1.0">
                                          <p:stCondLst>
                                            <p:cond delay="0"/>
                                          </p:stCondLst>
                                        </p:cTn>
                                        <p:tgtEl>
                                          <p:spTgt spid="289795">
                                            <p:txEl>
                                              <p:pRg st="9" end="9"/>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89795">
                                            <p:txEl>
                                              <p:pRg st="9" end="9"/>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89795">
                                            <p:txEl>
                                              <p:pRg st="9" end="9"/>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89795">
                                            <p:txEl>
                                              <p:pRg st="9" end="9"/>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89795">
                                            <p:txEl>
                                              <p:pRg st="9" end="9"/>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89795">
                                            <p:txEl>
                                              <p:pRg st="9" end="9"/>
                                            </p:txEl>
                                          </p:spTgt>
                                        </p:tgtEl>
                                      </p:cBhvr>
                                      <p:to x="100000" y="60000"/>
                                    </p:animScale>
                                    <p:animScale>
                                      <p:cBhvr>
                                        <p:cTn id="86" dur="166" decel="50000">
                                          <p:stCondLst>
                                            <p:cond delay="676"/>
                                          </p:stCondLst>
                                        </p:cTn>
                                        <p:tgtEl>
                                          <p:spTgt spid="289795">
                                            <p:txEl>
                                              <p:pRg st="9" end="9"/>
                                            </p:txEl>
                                          </p:spTgt>
                                        </p:tgtEl>
                                      </p:cBhvr>
                                      <p:to x="100000" y="100000"/>
                                    </p:animScale>
                                    <p:animScale>
                                      <p:cBhvr>
                                        <p:cTn id="87" dur="26">
                                          <p:stCondLst>
                                            <p:cond delay="1312"/>
                                          </p:stCondLst>
                                        </p:cTn>
                                        <p:tgtEl>
                                          <p:spTgt spid="289795">
                                            <p:txEl>
                                              <p:pRg st="9" end="9"/>
                                            </p:txEl>
                                          </p:spTgt>
                                        </p:tgtEl>
                                      </p:cBhvr>
                                      <p:to x="100000" y="80000"/>
                                    </p:animScale>
                                    <p:animScale>
                                      <p:cBhvr>
                                        <p:cTn id="88" dur="166" decel="50000">
                                          <p:stCondLst>
                                            <p:cond delay="1338"/>
                                          </p:stCondLst>
                                        </p:cTn>
                                        <p:tgtEl>
                                          <p:spTgt spid="289795">
                                            <p:txEl>
                                              <p:pRg st="9" end="9"/>
                                            </p:txEl>
                                          </p:spTgt>
                                        </p:tgtEl>
                                      </p:cBhvr>
                                      <p:to x="100000" y="100000"/>
                                    </p:animScale>
                                    <p:animScale>
                                      <p:cBhvr>
                                        <p:cTn id="89" dur="26">
                                          <p:stCondLst>
                                            <p:cond delay="1642"/>
                                          </p:stCondLst>
                                        </p:cTn>
                                        <p:tgtEl>
                                          <p:spTgt spid="289795">
                                            <p:txEl>
                                              <p:pRg st="9" end="9"/>
                                            </p:txEl>
                                          </p:spTgt>
                                        </p:tgtEl>
                                      </p:cBhvr>
                                      <p:to x="100000" y="90000"/>
                                    </p:animScale>
                                    <p:animScale>
                                      <p:cBhvr>
                                        <p:cTn id="90" dur="166" decel="50000">
                                          <p:stCondLst>
                                            <p:cond delay="1668"/>
                                          </p:stCondLst>
                                        </p:cTn>
                                        <p:tgtEl>
                                          <p:spTgt spid="289795">
                                            <p:txEl>
                                              <p:pRg st="9" end="9"/>
                                            </p:txEl>
                                          </p:spTgt>
                                        </p:tgtEl>
                                      </p:cBhvr>
                                      <p:to x="100000" y="100000"/>
                                    </p:animScale>
                                    <p:animScale>
                                      <p:cBhvr>
                                        <p:cTn id="91" dur="26">
                                          <p:stCondLst>
                                            <p:cond delay="1808"/>
                                          </p:stCondLst>
                                        </p:cTn>
                                        <p:tgtEl>
                                          <p:spTgt spid="289795">
                                            <p:txEl>
                                              <p:pRg st="9" end="9"/>
                                            </p:txEl>
                                          </p:spTgt>
                                        </p:tgtEl>
                                      </p:cBhvr>
                                      <p:to x="100000" y="95000"/>
                                    </p:animScale>
                                    <p:animScale>
                                      <p:cBhvr>
                                        <p:cTn id="92" dur="166" decel="50000">
                                          <p:stCondLst>
                                            <p:cond delay="1834"/>
                                          </p:stCondLst>
                                        </p:cTn>
                                        <p:tgtEl>
                                          <p:spTgt spid="289795">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8575369-6F76-428D-93DD-B9C0966C2C98}" type="slidenum">
              <a:rPr lang="en-US"/>
              <a:pPr>
                <a:defRPr/>
              </a:pPr>
              <a:t>45</a:t>
            </a:fld>
            <a:endParaRPr lang="en-US"/>
          </a:p>
        </p:txBody>
      </p:sp>
      <p:sp>
        <p:nvSpPr>
          <p:cNvPr id="325634" name="Rectangle 2"/>
          <p:cNvSpPr>
            <a:spLocks noGrp="1" noChangeArrowheads="1"/>
          </p:cNvSpPr>
          <p:nvPr>
            <p:ph type="title"/>
          </p:nvPr>
        </p:nvSpPr>
        <p:spPr>
          <a:xfrm>
            <a:off x="228600" y="152400"/>
            <a:ext cx="8686800" cy="914400"/>
          </a:xfrm>
        </p:spPr>
        <p:txBody>
          <a:bodyPr/>
          <a:lstStyle/>
          <a:p>
            <a:pPr eaLnBrk="1" hangingPunct="1">
              <a:defRPr/>
            </a:pPr>
            <a:r>
              <a:rPr lang="en-US" sz="3600" b="1" smtClean="0">
                <a:solidFill>
                  <a:srgbClr val="FFFF5F"/>
                </a:solidFill>
              </a:rPr>
              <a:t>Sub-skills in Sequential Order:</a:t>
            </a:r>
            <a:r>
              <a:rPr lang="en-US" sz="3600" b="1" smtClean="0">
                <a:solidFill>
                  <a:srgbClr val="FFCCFF"/>
                </a:solidFill>
              </a:rPr>
              <a:t/>
            </a:r>
            <a:br>
              <a:rPr lang="en-US" sz="3600" b="1" smtClean="0">
                <a:solidFill>
                  <a:srgbClr val="FFCCFF"/>
                </a:solidFill>
              </a:rPr>
            </a:br>
            <a:r>
              <a:rPr lang="en-US" sz="3600" b="1" smtClean="0">
                <a:solidFill>
                  <a:srgbClr val="FFFF03"/>
                </a:solidFill>
              </a:rPr>
              <a:t>“</a:t>
            </a:r>
            <a:r>
              <a:rPr lang="en-US" sz="3600" b="1" i="1" smtClean="0">
                <a:solidFill>
                  <a:srgbClr val="FFFF00"/>
                </a:solidFill>
              </a:rPr>
              <a:t>Respecting the Opinion of Others</a:t>
            </a:r>
            <a:r>
              <a:rPr lang="en-US" sz="3600" b="1" smtClean="0">
                <a:solidFill>
                  <a:srgbClr val="FFFF00"/>
                </a:solidFill>
              </a:rPr>
              <a:t>”  </a:t>
            </a:r>
            <a:r>
              <a:rPr lang="en-US" sz="3600" b="1" smtClean="0">
                <a:solidFill>
                  <a:srgbClr val="F696E4"/>
                </a:solidFill>
              </a:rPr>
              <a:t>^</a:t>
            </a:r>
          </a:p>
        </p:txBody>
      </p:sp>
      <p:sp>
        <p:nvSpPr>
          <p:cNvPr id="325635" name="Rectangle 3"/>
          <p:cNvSpPr>
            <a:spLocks noGrp="1" noChangeArrowheads="1"/>
          </p:cNvSpPr>
          <p:nvPr>
            <p:ph type="body" idx="1"/>
          </p:nvPr>
        </p:nvSpPr>
        <p:spPr>
          <a:xfrm>
            <a:off x="152400" y="1371600"/>
            <a:ext cx="8839200" cy="5334000"/>
          </a:xfrm>
        </p:spPr>
        <p:txBody>
          <a:bodyPr/>
          <a:lstStyle/>
          <a:p>
            <a:pPr eaLnBrk="1" hangingPunct="1">
              <a:defRPr/>
            </a:pPr>
            <a:r>
              <a:rPr lang="en-US" sz="2800" b="1" smtClean="0">
                <a:solidFill>
                  <a:srgbClr val="FFFF5F"/>
                </a:solidFill>
              </a:rPr>
              <a:t>Offer an empathy statement:</a:t>
            </a:r>
          </a:p>
          <a:p>
            <a:pPr lvl="1" eaLnBrk="1" hangingPunct="1">
              <a:defRPr/>
            </a:pPr>
            <a:r>
              <a:rPr lang="en-US" sz="2400" smtClean="0"/>
              <a:t>“I know that you feel that way, but…”</a:t>
            </a:r>
          </a:p>
          <a:p>
            <a:pPr lvl="1" eaLnBrk="1" hangingPunct="1">
              <a:defRPr/>
            </a:pPr>
            <a:r>
              <a:rPr lang="en-US" sz="2400" smtClean="0"/>
              <a:t>“I can see how you might think that way, however…”</a:t>
            </a:r>
          </a:p>
          <a:p>
            <a:pPr lvl="1" eaLnBrk="1" hangingPunct="1">
              <a:defRPr/>
            </a:pPr>
            <a:endParaRPr lang="en-US" sz="1000" smtClean="0"/>
          </a:p>
          <a:p>
            <a:pPr eaLnBrk="1" hangingPunct="1">
              <a:defRPr/>
            </a:pPr>
            <a:r>
              <a:rPr lang="en-US" sz="2800" b="1" smtClean="0">
                <a:solidFill>
                  <a:srgbClr val="FFFF5F"/>
                </a:solidFill>
              </a:rPr>
              <a:t>Give an assertive </a:t>
            </a:r>
            <a:r>
              <a:rPr lang="en-US" sz="2000" smtClean="0">
                <a:solidFill>
                  <a:srgbClr val="FFFF5F"/>
                </a:solidFill>
              </a:rPr>
              <a:t>(not hostile)</a:t>
            </a:r>
            <a:r>
              <a:rPr lang="en-US" sz="2800" b="1" smtClean="0">
                <a:solidFill>
                  <a:srgbClr val="FFFF5F"/>
                </a:solidFill>
              </a:rPr>
              <a:t> statement of feelings:</a:t>
            </a:r>
            <a:r>
              <a:rPr lang="en-US" sz="2800" smtClean="0">
                <a:solidFill>
                  <a:srgbClr val="FFFF5F"/>
                </a:solidFill>
              </a:rPr>
              <a:t>			 </a:t>
            </a:r>
            <a:r>
              <a:rPr lang="en-US" sz="2000" smtClean="0">
                <a:solidFill>
                  <a:srgbClr val="CCFFCC"/>
                </a:solidFill>
              </a:rPr>
              <a:t>(If applicable)</a:t>
            </a:r>
          </a:p>
          <a:p>
            <a:pPr lvl="1" eaLnBrk="1" hangingPunct="1">
              <a:defRPr/>
            </a:pPr>
            <a:r>
              <a:rPr lang="en-US" sz="2400" smtClean="0"/>
              <a:t>“this really gets my goat.”</a:t>
            </a:r>
          </a:p>
          <a:p>
            <a:pPr lvl="1" eaLnBrk="1" hangingPunct="1">
              <a:defRPr/>
            </a:pPr>
            <a:r>
              <a:rPr lang="en-US" sz="2400" smtClean="0"/>
              <a:t>“it’s frustration to have my views distorted.”</a:t>
            </a:r>
            <a:endParaRPr lang="en-US" sz="900" smtClean="0"/>
          </a:p>
          <a:p>
            <a:pPr eaLnBrk="1" hangingPunct="1">
              <a:defRPr/>
            </a:pPr>
            <a:endParaRPr lang="en-US" sz="900" smtClean="0"/>
          </a:p>
          <a:p>
            <a:pPr eaLnBrk="1" hangingPunct="1">
              <a:defRPr/>
            </a:pPr>
            <a:r>
              <a:rPr lang="en-US" sz="2800" b="1" smtClean="0">
                <a:solidFill>
                  <a:srgbClr val="FFFF5F"/>
                </a:solidFill>
              </a:rPr>
              <a:t>Disagree on subject without attacking speaker:</a:t>
            </a:r>
          </a:p>
          <a:p>
            <a:pPr lvl="1" eaLnBrk="1" hangingPunct="1">
              <a:defRPr/>
            </a:pPr>
            <a:r>
              <a:rPr lang="en-US" sz="2400" smtClean="0"/>
              <a:t>“I view it differently, because…”</a:t>
            </a:r>
          </a:p>
          <a:p>
            <a:pPr lvl="1" eaLnBrk="1" hangingPunct="1">
              <a:defRPr/>
            </a:pPr>
            <a:r>
              <a:rPr lang="en-US" sz="2400" smtClean="0"/>
              <a:t>“The way I see it, the truth is that…”                </a:t>
            </a:r>
            <a:r>
              <a:rPr lang="en-US" sz="2400" smtClean="0">
                <a:solidFill>
                  <a:srgbClr val="66FF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5634"/>
                                        </p:tgtEl>
                                        <p:attrNameLst>
                                          <p:attrName>style.visibility</p:attrName>
                                        </p:attrNameLst>
                                      </p:cBhvr>
                                      <p:to>
                                        <p:strVal val="visible"/>
                                      </p:to>
                                    </p:set>
                                    <p:animEffect transition="in" filter="dissolve">
                                      <p:cBhvr>
                                        <p:cTn id="7" dur="1000"/>
                                        <p:tgtEl>
                                          <p:spTgt spid="325634"/>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25635">
                                            <p:txEl>
                                              <p:pRg st="0" end="0"/>
                                            </p:txEl>
                                          </p:spTgt>
                                        </p:tgtEl>
                                        <p:attrNameLst>
                                          <p:attrName>style.visibility</p:attrName>
                                        </p:attrNameLst>
                                      </p:cBhvr>
                                      <p:to>
                                        <p:strVal val="visible"/>
                                      </p:to>
                                    </p:set>
                                    <p:animEffect transition="in" filter="fade">
                                      <p:cBhvr>
                                        <p:cTn id="11" dur="1000"/>
                                        <p:tgtEl>
                                          <p:spTgt spid="325635">
                                            <p:txEl>
                                              <p:pRg st="0" end="0"/>
                                            </p:txEl>
                                          </p:spTgt>
                                        </p:tgtEl>
                                      </p:cBhvr>
                                    </p:animEffect>
                                  </p:childTnLst>
                                </p:cTn>
                              </p:par>
                            </p:childTnLst>
                          </p:cTn>
                        </p:par>
                        <p:par>
                          <p:cTn id="12" fill="hold" nodeType="afterGroup">
                            <p:stCondLst>
                              <p:cond delay="3000"/>
                            </p:stCondLst>
                            <p:childTnLst>
                              <p:par>
                                <p:cTn id="13" presetID="10" presetClass="entr" presetSubtype="0" fill="hold" nodeType="afterEffect">
                                  <p:stCondLst>
                                    <p:cond delay="0"/>
                                  </p:stCondLst>
                                  <p:childTnLst>
                                    <p:set>
                                      <p:cBhvr>
                                        <p:cTn id="14" dur="1" fill="hold">
                                          <p:stCondLst>
                                            <p:cond delay="0"/>
                                          </p:stCondLst>
                                        </p:cTn>
                                        <p:tgtEl>
                                          <p:spTgt spid="325635">
                                            <p:txEl>
                                              <p:pRg st="1" end="1"/>
                                            </p:txEl>
                                          </p:spTgt>
                                        </p:tgtEl>
                                        <p:attrNameLst>
                                          <p:attrName>style.visibility</p:attrName>
                                        </p:attrNameLst>
                                      </p:cBhvr>
                                      <p:to>
                                        <p:strVal val="visible"/>
                                      </p:to>
                                    </p:set>
                                    <p:animEffect transition="in" filter="fade">
                                      <p:cBhvr>
                                        <p:cTn id="15" dur="2000"/>
                                        <p:tgtEl>
                                          <p:spTgt spid="325635">
                                            <p:txEl>
                                              <p:pRg st="1" end="1"/>
                                            </p:txEl>
                                          </p:spTgt>
                                        </p:tgtEl>
                                      </p:cBhvr>
                                    </p:animEffect>
                                  </p:childTnLst>
                                </p:cTn>
                              </p:par>
                            </p:childTnLst>
                          </p:cTn>
                        </p:par>
                        <p:par>
                          <p:cTn id="16" fill="hold" nodeType="afterGroup">
                            <p:stCondLst>
                              <p:cond delay="5000"/>
                            </p:stCondLst>
                            <p:childTnLst>
                              <p:par>
                                <p:cTn id="17" presetID="10" presetClass="entr" presetSubtype="0" fill="hold" nodeType="afterEffect">
                                  <p:stCondLst>
                                    <p:cond delay="0"/>
                                  </p:stCondLst>
                                  <p:childTnLst>
                                    <p:set>
                                      <p:cBhvr>
                                        <p:cTn id="18" dur="1" fill="hold">
                                          <p:stCondLst>
                                            <p:cond delay="0"/>
                                          </p:stCondLst>
                                        </p:cTn>
                                        <p:tgtEl>
                                          <p:spTgt spid="325635">
                                            <p:txEl>
                                              <p:pRg st="2" end="2"/>
                                            </p:txEl>
                                          </p:spTgt>
                                        </p:tgtEl>
                                        <p:attrNameLst>
                                          <p:attrName>style.visibility</p:attrName>
                                        </p:attrNameLst>
                                      </p:cBhvr>
                                      <p:to>
                                        <p:strVal val="visible"/>
                                      </p:to>
                                    </p:set>
                                    <p:animEffect transition="in" filter="fade">
                                      <p:cBhvr>
                                        <p:cTn id="19" dur="2000"/>
                                        <p:tgtEl>
                                          <p:spTgt spid="325635">
                                            <p:txEl>
                                              <p:pRg st="2" end="2"/>
                                            </p:txEl>
                                          </p:spTgt>
                                        </p:tgtEl>
                                      </p:cBhvr>
                                    </p:animEffect>
                                  </p:childTnLst>
                                </p:cTn>
                              </p:par>
                            </p:childTnLst>
                          </p:cTn>
                        </p:par>
                        <p:par>
                          <p:cTn id="20" fill="hold" nodeType="afterGroup">
                            <p:stCondLst>
                              <p:cond delay="7000"/>
                            </p:stCondLst>
                            <p:childTnLst>
                              <p:par>
                                <p:cTn id="21" presetID="10" presetClass="entr" presetSubtype="0" fill="hold" nodeType="afterEffect">
                                  <p:stCondLst>
                                    <p:cond delay="0"/>
                                  </p:stCondLst>
                                  <p:childTnLst>
                                    <p:set>
                                      <p:cBhvr>
                                        <p:cTn id="22" dur="1" fill="hold">
                                          <p:stCondLst>
                                            <p:cond delay="0"/>
                                          </p:stCondLst>
                                        </p:cTn>
                                        <p:tgtEl>
                                          <p:spTgt spid="325635">
                                            <p:txEl>
                                              <p:pRg st="4" end="4"/>
                                            </p:txEl>
                                          </p:spTgt>
                                        </p:tgtEl>
                                        <p:attrNameLst>
                                          <p:attrName>style.visibility</p:attrName>
                                        </p:attrNameLst>
                                      </p:cBhvr>
                                      <p:to>
                                        <p:strVal val="visible"/>
                                      </p:to>
                                    </p:set>
                                    <p:animEffect transition="in" filter="fade">
                                      <p:cBhvr>
                                        <p:cTn id="23" dur="2000"/>
                                        <p:tgtEl>
                                          <p:spTgt spid="325635">
                                            <p:txEl>
                                              <p:pRg st="4" end="4"/>
                                            </p:txEl>
                                          </p:spTgt>
                                        </p:tgtEl>
                                      </p:cBhvr>
                                    </p:animEffect>
                                  </p:childTnLst>
                                </p:cTn>
                              </p:par>
                            </p:childTnLst>
                          </p:cTn>
                        </p:par>
                        <p:par>
                          <p:cTn id="24" fill="hold" nodeType="afterGroup">
                            <p:stCondLst>
                              <p:cond delay="9000"/>
                            </p:stCondLst>
                            <p:childTnLst>
                              <p:par>
                                <p:cTn id="25" presetID="10" presetClass="entr" presetSubtype="0" fill="hold" nodeType="afterEffect">
                                  <p:stCondLst>
                                    <p:cond delay="0"/>
                                  </p:stCondLst>
                                  <p:childTnLst>
                                    <p:set>
                                      <p:cBhvr>
                                        <p:cTn id="26" dur="1" fill="hold">
                                          <p:stCondLst>
                                            <p:cond delay="0"/>
                                          </p:stCondLst>
                                        </p:cTn>
                                        <p:tgtEl>
                                          <p:spTgt spid="325635">
                                            <p:txEl>
                                              <p:pRg st="5" end="5"/>
                                            </p:txEl>
                                          </p:spTgt>
                                        </p:tgtEl>
                                        <p:attrNameLst>
                                          <p:attrName>style.visibility</p:attrName>
                                        </p:attrNameLst>
                                      </p:cBhvr>
                                      <p:to>
                                        <p:strVal val="visible"/>
                                      </p:to>
                                    </p:set>
                                    <p:animEffect transition="in" filter="fade">
                                      <p:cBhvr>
                                        <p:cTn id="27" dur="2000"/>
                                        <p:tgtEl>
                                          <p:spTgt spid="325635">
                                            <p:txEl>
                                              <p:pRg st="5" end="5"/>
                                            </p:txEl>
                                          </p:spTgt>
                                        </p:tgtEl>
                                      </p:cBhvr>
                                    </p:animEffect>
                                  </p:childTnLst>
                                </p:cTn>
                              </p:par>
                            </p:childTnLst>
                          </p:cTn>
                        </p:par>
                        <p:par>
                          <p:cTn id="28" fill="hold" nodeType="afterGroup">
                            <p:stCondLst>
                              <p:cond delay="11000"/>
                            </p:stCondLst>
                            <p:childTnLst>
                              <p:par>
                                <p:cTn id="29" presetID="10" presetClass="entr" presetSubtype="0" fill="hold" nodeType="afterEffect">
                                  <p:stCondLst>
                                    <p:cond delay="0"/>
                                  </p:stCondLst>
                                  <p:childTnLst>
                                    <p:set>
                                      <p:cBhvr>
                                        <p:cTn id="30" dur="1" fill="hold">
                                          <p:stCondLst>
                                            <p:cond delay="0"/>
                                          </p:stCondLst>
                                        </p:cTn>
                                        <p:tgtEl>
                                          <p:spTgt spid="325635">
                                            <p:txEl>
                                              <p:pRg st="6" end="6"/>
                                            </p:txEl>
                                          </p:spTgt>
                                        </p:tgtEl>
                                        <p:attrNameLst>
                                          <p:attrName>style.visibility</p:attrName>
                                        </p:attrNameLst>
                                      </p:cBhvr>
                                      <p:to>
                                        <p:strVal val="visible"/>
                                      </p:to>
                                    </p:set>
                                    <p:animEffect transition="in" filter="fade">
                                      <p:cBhvr>
                                        <p:cTn id="31" dur="2000"/>
                                        <p:tgtEl>
                                          <p:spTgt spid="325635">
                                            <p:txEl>
                                              <p:pRg st="6" end="6"/>
                                            </p:txEl>
                                          </p:spTgt>
                                        </p:tgtEl>
                                      </p:cBhvr>
                                    </p:animEffect>
                                  </p:childTnLst>
                                </p:cTn>
                              </p:par>
                            </p:childTnLst>
                          </p:cTn>
                        </p:par>
                        <p:par>
                          <p:cTn id="32" fill="hold" nodeType="afterGroup">
                            <p:stCondLst>
                              <p:cond delay="13000"/>
                            </p:stCondLst>
                            <p:childTnLst>
                              <p:par>
                                <p:cTn id="33" presetID="10" presetClass="entr" presetSubtype="0" fill="hold" nodeType="afterEffect">
                                  <p:stCondLst>
                                    <p:cond delay="0"/>
                                  </p:stCondLst>
                                  <p:childTnLst>
                                    <p:set>
                                      <p:cBhvr>
                                        <p:cTn id="34" dur="1" fill="hold">
                                          <p:stCondLst>
                                            <p:cond delay="0"/>
                                          </p:stCondLst>
                                        </p:cTn>
                                        <p:tgtEl>
                                          <p:spTgt spid="325635">
                                            <p:txEl>
                                              <p:pRg st="8" end="8"/>
                                            </p:txEl>
                                          </p:spTgt>
                                        </p:tgtEl>
                                        <p:attrNameLst>
                                          <p:attrName>style.visibility</p:attrName>
                                        </p:attrNameLst>
                                      </p:cBhvr>
                                      <p:to>
                                        <p:strVal val="visible"/>
                                      </p:to>
                                    </p:set>
                                    <p:animEffect transition="in" filter="fade">
                                      <p:cBhvr>
                                        <p:cTn id="35" dur="2000"/>
                                        <p:tgtEl>
                                          <p:spTgt spid="325635">
                                            <p:txEl>
                                              <p:pRg st="8" end="8"/>
                                            </p:txEl>
                                          </p:spTgt>
                                        </p:tgtEl>
                                      </p:cBhvr>
                                    </p:animEffect>
                                  </p:childTnLst>
                                </p:cTn>
                              </p:par>
                            </p:childTnLst>
                          </p:cTn>
                        </p:par>
                        <p:par>
                          <p:cTn id="36" fill="hold" nodeType="afterGroup">
                            <p:stCondLst>
                              <p:cond delay="15000"/>
                            </p:stCondLst>
                            <p:childTnLst>
                              <p:par>
                                <p:cTn id="37" presetID="10" presetClass="entr" presetSubtype="0" fill="hold" nodeType="afterEffect">
                                  <p:stCondLst>
                                    <p:cond delay="0"/>
                                  </p:stCondLst>
                                  <p:childTnLst>
                                    <p:set>
                                      <p:cBhvr>
                                        <p:cTn id="38" dur="1" fill="hold">
                                          <p:stCondLst>
                                            <p:cond delay="0"/>
                                          </p:stCondLst>
                                        </p:cTn>
                                        <p:tgtEl>
                                          <p:spTgt spid="325635">
                                            <p:txEl>
                                              <p:pRg st="9" end="9"/>
                                            </p:txEl>
                                          </p:spTgt>
                                        </p:tgtEl>
                                        <p:attrNameLst>
                                          <p:attrName>style.visibility</p:attrName>
                                        </p:attrNameLst>
                                      </p:cBhvr>
                                      <p:to>
                                        <p:strVal val="visible"/>
                                      </p:to>
                                    </p:set>
                                    <p:animEffect transition="in" filter="fade">
                                      <p:cBhvr>
                                        <p:cTn id="39" dur="2000"/>
                                        <p:tgtEl>
                                          <p:spTgt spid="325635">
                                            <p:txEl>
                                              <p:pRg st="9" end="9"/>
                                            </p:txEl>
                                          </p:spTgt>
                                        </p:tgtEl>
                                      </p:cBhvr>
                                    </p:animEffect>
                                  </p:childTnLst>
                                </p:cTn>
                              </p:par>
                            </p:childTnLst>
                          </p:cTn>
                        </p:par>
                        <p:par>
                          <p:cTn id="40" fill="hold" nodeType="afterGroup">
                            <p:stCondLst>
                              <p:cond delay="17000"/>
                            </p:stCondLst>
                            <p:childTnLst>
                              <p:par>
                                <p:cTn id="41" presetID="10" presetClass="entr" presetSubtype="0" fill="hold" nodeType="afterEffect">
                                  <p:stCondLst>
                                    <p:cond delay="0"/>
                                  </p:stCondLst>
                                  <p:childTnLst>
                                    <p:set>
                                      <p:cBhvr>
                                        <p:cTn id="42" dur="1" fill="hold">
                                          <p:stCondLst>
                                            <p:cond delay="0"/>
                                          </p:stCondLst>
                                        </p:cTn>
                                        <p:tgtEl>
                                          <p:spTgt spid="325635">
                                            <p:txEl>
                                              <p:pRg st="10" end="10"/>
                                            </p:txEl>
                                          </p:spTgt>
                                        </p:tgtEl>
                                        <p:attrNameLst>
                                          <p:attrName>style.visibility</p:attrName>
                                        </p:attrNameLst>
                                      </p:cBhvr>
                                      <p:to>
                                        <p:strVal val="visible"/>
                                      </p:to>
                                    </p:set>
                                    <p:animEffect transition="in" filter="fade">
                                      <p:cBhvr>
                                        <p:cTn id="43" dur="2000"/>
                                        <p:tgtEl>
                                          <p:spTgt spid="3256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B9119DA-6FCD-4F49-A912-6A475E9DD2F8}" type="slidenum">
              <a:rPr lang="en-US"/>
              <a:pPr>
                <a:defRPr/>
              </a:pPr>
              <a:t>46</a:t>
            </a:fld>
            <a:endParaRPr lang="en-US"/>
          </a:p>
        </p:txBody>
      </p:sp>
      <p:sp>
        <p:nvSpPr>
          <p:cNvPr id="357378" name="Rectangle 2"/>
          <p:cNvSpPr>
            <a:spLocks noGrp="1" noChangeArrowheads="1"/>
          </p:cNvSpPr>
          <p:nvPr>
            <p:ph type="title"/>
          </p:nvPr>
        </p:nvSpPr>
        <p:spPr>
          <a:xfrm>
            <a:off x="0" y="277813"/>
            <a:ext cx="9144000" cy="712787"/>
          </a:xfrm>
        </p:spPr>
        <p:txBody>
          <a:bodyPr/>
          <a:lstStyle/>
          <a:p>
            <a:pPr eaLnBrk="1" hangingPunct="1">
              <a:defRPr/>
            </a:pPr>
            <a:r>
              <a:rPr lang="en-US" sz="3600" b="1" smtClean="0">
                <a:solidFill>
                  <a:srgbClr val="FFFF03"/>
                </a:solidFill>
              </a:rPr>
              <a:t>Another One in Sequential Order</a:t>
            </a:r>
          </a:p>
        </p:txBody>
      </p:sp>
      <p:sp>
        <p:nvSpPr>
          <p:cNvPr id="357379" name="Rectangle 3"/>
          <p:cNvSpPr>
            <a:spLocks noGrp="1" noChangeArrowheads="1"/>
          </p:cNvSpPr>
          <p:nvPr>
            <p:ph type="body" idx="1"/>
          </p:nvPr>
        </p:nvSpPr>
        <p:spPr>
          <a:xfrm>
            <a:off x="457200" y="1219200"/>
            <a:ext cx="8229600" cy="4911725"/>
          </a:xfrm>
        </p:spPr>
        <p:txBody>
          <a:bodyPr/>
          <a:lstStyle/>
          <a:p>
            <a:pPr eaLnBrk="1" hangingPunct="1">
              <a:defRPr/>
            </a:pPr>
            <a:r>
              <a:rPr lang="en-US" smtClean="0"/>
              <a:t>“</a:t>
            </a:r>
            <a:r>
              <a:rPr lang="en-US" smtClean="0">
                <a:solidFill>
                  <a:srgbClr val="FFFFCC"/>
                </a:solidFill>
              </a:rPr>
              <a:t>Following directions</a:t>
            </a:r>
            <a:r>
              <a:rPr lang="en-US" smtClean="0"/>
              <a:t>”</a:t>
            </a:r>
          </a:p>
          <a:p>
            <a:pPr lvl="1" eaLnBrk="1" hangingPunct="1">
              <a:defRPr/>
            </a:pPr>
            <a:r>
              <a:rPr lang="en-US" smtClean="0"/>
              <a:t>Listen carefully to the direction</a:t>
            </a:r>
          </a:p>
          <a:p>
            <a:pPr lvl="1" eaLnBrk="1" hangingPunct="1">
              <a:defRPr/>
            </a:pPr>
            <a:r>
              <a:rPr lang="en-US" smtClean="0"/>
              <a:t>Restate the direction (out loud or to self)</a:t>
            </a:r>
          </a:p>
          <a:p>
            <a:pPr lvl="1" eaLnBrk="1" hangingPunct="1">
              <a:defRPr/>
            </a:pPr>
            <a:r>
              <a:rPr lang="en-US" smtClean="0"/>
              <a:t>If confused, ask for clarification</a:t>
            </a:r>
          </a:p>
          <a:p>
            <a:pPr lvl="1" eaLnBrk="1" hangingPunct="1">
              <a:defRPr/>
            </a:pPr>
            <a:r>
              <a:rPr lang="en-US" smtClean="0"/>
              <a:t>Attempt to accomplish the task</a:t>
            </a:r>
          </a:p>
          <a:p>
            <a:pPr lvl="1" eaLnBrk="1" hangingPunct="1">
              <a:defRPr/>
            </a:pPr>
            <a:r>
              <a:rPr lang="en-US" smtClean="0"/>
              <a:t>Ask for assistance if needed</a:t>
            </a:r>
            <a:r>
              <a:rPr lang="en-US" smtClean="0">
                <a:solidFill>
                  <a:srgbClr val="66FF66"/>
                </a:solidFill>
              </a:rPr>
              <a:t>.</a:t>
            </a:r>
          </a:p>
          <a:p>
            <a:pPr eaLnBrk="1" hangingPunct="1">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dissolve">
                                      <p:cBhvr>
                                        <p:cTn id="7" dur="500"/>
                                        <p:tgtEl>
                                          <p:spTgt spid="357378"/>
                                        </p:tgtEl>
                                      </p:cBhvr>
                                    </p:animEffect>
                                  </p:childTnLst>
                                </p:cTn>
                              </p:par>
                            </p:childTnLst>
                          </p:cTn>
                        </p:par>
                        <p:par>
                          <p:cTn id="8" fill="hold" nodeType="afterGroup">
                            <p:stCondLst>
                              <p:cond delay="500"/>
                            </p:stCondLst>
                            <p:childTnLst>
                              <p:par>
                                <p:cTn id="9" presetID="55" presetClass="entr" presetSubtype="0" fill="hold" nodeType="afterEffect">
                                  <p:stCondLst>
                                    <p:cond delay="2000"/>
                                  </p:stCondLst>
                                  <p:childTnLst>
                                    <p:set>
                                      <p:cBhvr>
                                        <p:cTn id="10" dur="1" fill="hold">
                                          <p:stCondLst>
                                            <p:cond delay="0"/>
                                          </p:stCondLst>
                                        </p:cTn>
                                        <p:tgtEl>
                                          <p:spTgt spid="357379">
                                            <p:txEl>
                                              <p:pRg st="0" end="0"/>
                                            </p:txEl>
                                          </p:spTgt>
                                        </p:tgtEl>
                                        <p:attrNameLst>
                                          <p:attrName>style.visibility</p:attrName>
                                        </p:attrNameLst>
                                      </p:cBhvr>
                                      <p:to>
                                        <p:strVal val="visible"/>
                                      </p:to>
                                    </p:set>
                                    <p:anim calcmode="lin" valueType="num">
                                      <p:cBhvr>
                                        <p:cTn id="11" dur="1000" fill="hold"/>
                                        <p:tgtEl>
                                          <p:spTgt spid="357379">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57379">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57379">
                                            <p:txEl>
                                              <p:pRg st="0" end="0"/>
                                            </p:txEl>
                                          </p:spTgt>
                                        </p:tgtEl>
                                      </p:cBhvr>
                                    </p:animEffect>
                                  </p:childTnLst>
                                </p:cTn>
                              </p:par>
                              <p:par>
                                <p:cTn id="14" presetID="55" presetClass="entr" presetSubtype="0" fill="hold" nodeType="withEffect">
                                  <p:stCondLst>
                                    <p:cond delay="0"/>
                                  </p:stCondLst>
                                  <p:childTnLst>
                                    <p:set>
                                      <p:cBhvr>
                                        <p:cTn id="15" dur="1" fill="hold">
                                          <p:stCondLst>
                                            <p:cond delay="0"/>
                                          </p:stCondLst>
                                        </p:cTn>
                                        <p:tgtEl>
                                          <p:spTgt spid="357379">
                                            <p:txEl>
                                              <p:pRg st="1" end="1"/>
                                            </p:txEl>
                                          </p:spTgt>
                                        </p:tgtEl>
                                        <p:attrNameLst>
                                          <p:attrName>style.visibility</p:attrName>
                                        </p:attrNameLst>
                                      </p:cBhvr>
                                      <p:to>
                                        <p:strVal val="visible"/>
                                      </p:to>
                                    </p:set>
                                    <p:anim calcmode="lin" valueType="num">
                                      <p:cBhvr>
                                        <p:cTn id="16" dur="1000" fill="hold"/>
                                        <p:tgtEl>
                                          <p:spTgt spid="357379">
                                            <p:txEl>
                                              <p:pRg st="1" end="1"/>
                                            </p:txEl>
                                          </p:spTgt>
                                        </p:tgtEl>
                                        <p:attrNameLst>
                                          <p:attrName>ppt_w</p:attrName>
                                        </p:attrNameLst>
                                      </p:cBhvr>
                                      <p:tavLst>
                                        <p:tav tm="0">
                                          <p:val>
                                            <p:strVal val="#ppt_w*0.70"/>
                                          </p:val>
                                        </p:tav>
                                        <p:tav tm="100000">
                                          <p:val>
                                            <p:strVal val="#ppt_w"/>
                                          </p:val>
                                        </p:tav>
                                      </p:tavLst>
                                    </p:anim>
                                    <p:anim calcmode="lin" valueType="num">
                                      <p:cBhvr>
                                        <p:cTn id="17" dur="1000" fill="hold"/>
                                        <p:tgtEl>
                                          <p:spTgt spid="357379">
                                            <p:txEl>
                                              <p:pRg st="1" end="1"/>
                                            </p:txEl>
                                          </p:spTgt>
                                        </p:tgtEl>
                                        <p:attrNameLst>
                                          <p:attrName>ppt_h</p:attrName>
                                        </p:attrNameLst>
                                      </p:cBhvr>
                                      <p:tavLst>
                                        <p:tav tm="0">
                                          <p:val>
                                            <p:strVal val="#ppt_h"/>
                                          </p:val>
                                        </p:tav>
                                        <p:tav tm="100000">
                                          <p:val>
                                            <p:strVal val="#ppt_h"/>
                                          </p:val>
                                        </p:tav>
                                      </p:tavLst>
                                    </p:anim>
                                    <p:animEffect transition="in" filter="fade">
                                      <p:cBhvr>
                                        <p:cTn id="18" dur="1000"/>
                                        <p:tgtEl>
                                          <p:spTgt spid="357379">
                                            <p:txEl>
                                              <p:pRg st="1" end="1"/>
                                            </p:txEl>
                                          </p:spTgt>
                                        </p:tgtEl>
                                      </p:cBhvr>
                                    </p:animEffect>
                                  </p:childTnLst>
                                </p:cTn>
                              </p:par>
                              <p:par>
                                <p:cTn id="19" presetID="55" presetClass="entr" presetSubtype="0" fill="hold" nodeType="withEffect">
                                  <p:stCondLst>
                                    <p:cond delay="0"/>
                                  </p:stCondLst>
                                  <p:childTnLst>
                                    <p:set>
                                      <p:cBhvr>
                                        <p:cTn id="20" dur="1" fill="hold">
                                          <p:stCondLst>
                                            <p:cond delay="0"/>
                                          </p:stCondLst>
                                        </p:cTn>
                                        <p:tgtEl>
                                          <p:spTgt spid="357379">
                                            <p:txEl>
                                              <p:pRg st="2" end="2"/>
                                            </p:txEl>
                                          </p:spTgt>
                                        </p:tgtEl>
                                        <p:attrNameLst>
                                          <p:attrName>style.visibility</p:attrName>
                                        </p:attrNameLst>
                                      </p:cBhvr>
                                      <p:to>
                                        <p:strVal val="visible"/>
                                      </p:to>
                                    </p:set>
                                    <p:anim calcmode="lin" valueType="num">
                                      <p:cBhvr>
                                        <p:cTn id="21" dur="1000" fill="hold"/>
                                        <p:tgtEl>
                                          <p:spTgt spid="35737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5737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57379">
                                            <p:txEl>
                                              <p:pRg st="2" end="2"/>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357379">
                                            <p:txEl>
                                              <p:pRg st="3" end="3"/>
                                            </p:txEl>
                                          </p:spTgt>
                                        </p:tgtEl>
                                        <p:attrNameLst>
                                          <p:attrName>style.visibility</p:attrName>
                                        </p:attrNameLst>
                                      </p:cBhvr>
                                      <p:to>
                                        <p:strVal val="visible"/>
                                      </p:to>
                                    </p:set>
                                    <p:anim calcmode="lin" valueType="num">
                                      <p:cBhvr>
                                        <p:cTn id="26" dur="1000" fill="hold"/>
                                        <p:tgtEl>
                                          <p:spTgt spid="357379">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57379">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57379">
                                            <p:txEl>
                                              <p:pRg st="3" end="3"/>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357379">
                                            <p:txEl>
                                              <p:pRg st="4" end="4"/>
                                            </p:txEl>
                                          </p:spTgt>
                                        </p:tgtEl>
                                        <p:attrNameLst>
                                          <p:attrName>style.visibility</p:attrName>
                                        </p:attrNameLst>
                                      </p:cBhvr>
                                      <p:to>
                                        <p:strVal val="visible"/>
                                      </p:to>
                                    </p:set>
                                    <p:anim calcmode="lin" valueType="num">
                                      <p:cBhvr>
                                        <p:cTn id="31" dur="1000" fill="hold"/>
                                        <p:tgtEl>
                                          <p:spTgt spid="357379">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57379">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57379">
                                            <p:txEl>
                                              <p:pRg st="4" end="4"/>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357379">
                                            <p:txEl>
                                              <p:pRg st="5" end="5"/>
                                            </p:txEl>
                                          </p:spTgt>
                                        </p:tgtEl>
                                        <p:attrNameLst>
                                          <p:attrName>style.visibility</p:attrName>
                                        </p:attrNameLst>
                                      </p:cBhvr>
                                      <p:to>
                                        <p:strVal val="visible"/>
                                      </p:to>
                                    </p:set>
                                    <p:anim calcmode="lin" valueType="num">
                                      <p:cBhvr>
                                        <p:cTn id="36" dur="1000" fill="hold"/>
                                        <p:tgtEl>
                                          <p:spTgt spid="357379">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357379">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573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2284C1B-63B4-4F98-9328-B5B135B5C5F7}" type="slidenum">
              <a:rPr lang="en-US"/>
              <a:pPr>
                <a:defRPr/>
              </a:pPr>
              <a:t>47</a:t>
            </a:fld>
            <a:endParaRPr lang="en-US"/>
          </a:p>
        </p:txBody>
      </p:sp>
      <p:sp>
        <p:nvSpPr>
          <p:cNvPr id="326658" name="Rectangle 2"/>
          <p:cNvSpPr>
            <a:spLocks noGrp="1" noChangeArrowheads="1"/>
          </p:cNvSpPr>
          <p:nvPr>
            <p:ph type="title"/>
          </p:nvPr>
        </p:nvSpPr>
        <p:spPr>
          <a:xfrm>
            <a:off x="0" y="0"/>
            <a:ext cx="9144000" cy="1143000"/>
          </a:xfrm>
        </p:spPr>
        <p:txBody>
          <a:bodyPr/>
          <a:lstStyle/>
          <a:p>
            <a:pPr eaLnBrk="1" hangingPunct="1">
              <a:defRPr/>
            </a:pPr>
            <a:r>
              <a:rPr lang="en-US" sz="3600" b="1" smtClean="0">
                <a:solidFill>
                  <a:srgbClr val="FFCCFF"/>
                </a:solidFill>
              </a:rPr>
              <a:t>Your Task </a:t>
            </a:r>
            <a:r>
              <a:rPr lang="en-US" sz="2400" smtClean="0">
                <a:solidFill>
                  <a:srgbClr val="FFCCFF"/>
                </a:solidFill>
              </a:rPr>
              <a:t>(5 minutes)</a:t>
            </a:r>
            <a:r>
              <a:rPr lang="en-US" sz="3600" b="1" smtClean="0">
                <a:solidFill>
                  <a:srgbClr val="FFCCFF"/>
                </a:solidFill>
              </a:rPr>
              <a:t>: </a:t>
            </a:r>
            <a:r>
              <a:rPr lang="en-US" sz="3600" smtClean="0">
                <a:solidFill>
                  <a:srgbClr val="FFFF00"/>
                </a:solidFill>
              </a:rPr>
              <a:t>Use T.A. to “</a:t>
            </a:r>
            <a:r>
              <a:rPr lang="en-US" sz="3600" i="1" smtClean="0">
                <a:solidFill>
                  <a:srgbClr val="FFFF00"/>
                </a:solidFill>
              </a:rPr>
              <a:t>Break Down</a:t>
            </a:r>
            <a:r>
              <a:rPr lang="en-US" sz="3600" smtClean="0">
                <a:solidFill>
                  <a:srgbClr val="FFFF00"/>
                </a:solidFill>
              </a:rPr>
              <a:t>” the complex, multi-step behavior </a:t>
            </a:r>
            <a:r>
              <a:rPr lang="en-US" sz="3600" b="1" smtClean="0">
                <a:solidFill>
                  <a:srgbClr val="F696E4"/>
                </a:solidFill>
              </a:rPr>
              <a:t>^</a:t>
            </a:r>
          </a:p>
        </p:txBody>
      </p:sp>
      <p:sp>
        <p:nvSpPr>
          <p:cNvPr id="326659" name="Rectangle 3"/>
          <p:cNvSpPr>
            <a:spLocks noGrp="1" noChangeArrowheads="1"/>
          </p:cNvSpPr>
          <p:nvPr>
            <p:ph type="body" idx="1"/>
          </p:nvPr>
        </p:nvSpPr>
        <p:spPr>
          <a:xfrm>
            <a:off x="152400" y="1295400"/>
            <a:ext cx="8839200" cy="5562600"/>
          </a:xfrm>
        </p:spPr>
        <p:txBody>
          <a:bodyPr/>
          <a:lstStyle/>
          <a:p>
            <a:pPr eaLnBrk="1" hangingPunct="1">
              <a:lnSpc>
                <a:spcPct val="80000"/>
              </a:lnSpc>
              <a:defRPr/>
            </a:pPr>
            <a:r>
              <a:rPr lang="en-US" smtClean="0"/>
              <a:t>Task analyze the behavior that you selected 	as being the most needed.</a:t>
            </a:r>
            <a:endParaRPr lang="en-US" smtClean="0">
              <a:solidFill>
                <a:srgbClr val="FFFF5F"/>
              </a:solidFill>
            </a:endParaRPr>
          </a:p>
          <a:p>
            <a:pPr eaLnBrk="1" hangingPunct="1">
              <a:lnSpc>
                <a:spcPct val="80000"/>
              </a:lnSpc>
              <a:defRPr/>
            </a:pPr>
            <a:endParaRPr lang="en-US" sz="1400" b="1" i="1" u="sng" smtClean="0">
              <a:solidFill>
                <a:srgbClr val="FFFF5F"/>
              </a:solidFill>
            </a:endParaRPr>
          </a:p>
          <a:p>
            <a:pPr eaLnBrk="1" hangingPunct="1">
              <a:lnSpc>
                <a:spcPct val="80000"/>
              </a:lnSpc>
              <a:defRPr/>
            </a:pPr>
            <a:r>
              <a:rPr lang="en-US" sz="2800" b="1" i="1" u="sng" smtClean="0">
                <a:solidFill>
                  <a:srgbClr val="FFFF5F"/>
                </a:solidFill>
              </a:rPr>
              <a:t>OR Select</a:t>
            </a:r>
            <a:r>
              <a:rPr lang="en-US" sz="2800" smtClean="0">
                <a:solidFill>
                  <a:srgbClr val="FFFF5F"/>
                </a:solidFill>
              </a:rPr>
              <a:t>    </a:t>
            </a:r>
            <a:r>
              <a:rPr lang="en-US" sz="2800" b="1" smtClean="0"/>
              <a:t>“Greeting others”</a:t>
            </a:r>
          </a:p>
          <a:p>
            <a:pPr lvl="1" eaLnBrk="1" hangingPunct="1">
              <a:lnSpc>
                <a:spcPct val="80000"/>
              </a:lnSpc>
              <a:defRPr/>
            </a:pPr>
            <a:r>
              <a:rPr lang="en-US" sz="2400" smtClean="0"/>
              <a:t>Familiar (family &amp; friends)</a:t>
            </a:r>
          </a:p>
          <a:p>
            <a:pPr lvl="1" eaLnBrk="1" hangingPunct="1">
              <a:lnSpc>
                <a:spcPct val="80000"/>
              </a:lnSpc>
              <a:defRPr/>
            </a:pPr>
            <a:r>
              <a:rPr lang="en-US" sz="2400" smtClean="0"/>
              <a:t>Unfamiliar</a:t>
            </a:r>
          </a:p>
          <a:p>
            <a:pPr lvl="2" eaLnBrk="1" hangingPunct="1">
              <a:lnSpc>
                <a:spcPct val="80000"/>
              </a:lnSpc>
              <a:defRPr/>
            </a:pPr>
            <a:r>
              <a:rPr lang="en-US" smtClean="0"/>
              <a:t>Adult</a:t>
            </a:r>
          </a:p>
          <a:p>
            <a:pPr lvl="2" eaLnBrk="1" hangingPunct="1">
              <a:lnSpc>
                <a:spcPct val="80000"/>
              </a:lnSpc>
              <a:defRPr/>
            </a:pPr>
            <a:r>
              <a:rPr lang="en-US" smtClean="0"/>
              <a:t>Peer</a:t>
            </a:r>
          </a:p>
          <a:p>
            <a:pPr lvl="3" eaLnBrk="1" hangingPunct="1">
              <a:lnSpc>
                <a:spcPct val="80000"/>
              </a:lnSpc>
              <a:defRPr/>
            </a:pPr>
            <a:r>
              <a:rPr lang="en-US" sz="2400" smtClean="0"/>
              <a:t>Same gender</a:t>
            </a:r>
          </a:p>
          <a:p>
            <a:pPr lvl="3" eaLnBrk="1" hangingPunct="1">
              <a:lnSpc>
                <a:spcPct val="80000"/>
              </a:lnSpc>
              <a:defRPr/>
            </a:pPr>
            <a:r>
              <a:rPr lang="en-US" sz="2400" smtClean="0"/>
              <a:t>Other gender</a:t>
            </a:r>
          </a:p>
          <a:p>
            <a:pPr lvl="3" eaLnBrk="1" hangingPunct="1">
              <a:lnSpc>
                <a:spcPct val="80000"/>
              </a:lnSpc>
              <a:defRPr/>
            </a:pPr>
            <a:r>
              <a:rPr lang="en-US" sz="2400" smtClean="0"/>
              <a:t>Younger</a:t>
            </a:r>
          </a:p>
          <a:p>
            <a:pPr lvl="3" eaLnBrk="1" hangingPunct="1">
              <a:lnSpc>
                <a:spcPct val="80000"/>
              </a:lnSpc>
              <a:defRPr/>
            </a:pPr>
            <a:r>
              <a:rPr lang="en-US" sz="2400" smtClean="0"/>
              <a:t>Older</a:t>
            </a:r>
            <a:endParaRPr lang="en-US" smtClean="0"/>
          </a:p>
          <a:p>
            <a:pPr lvl="3" eaLnBrk="1" hangingPunct="1">
              <a:lnSpc>
                <a:spcPct val="80000"/>
              </a:lnSpc>
              <a:defRPr/>
            </a:pPr>
            <a:endParaRPr lang="en-US" sz="1200" smtClean="0"/>
          </a:p>
          <a:p>
            <a:pPr eaLnBrk="1" hangingPunct="1">
              <a:lnSpc>
                <a:spcPct val="80000"/>
              </a:lnSpc>
              <a:defRPr/>
            </a:pPr>
            <a:r>
              <a:rPr lang="en-US" sz="2800" b="1" i="1" u="sng" smtClean="0">
                <a:solidFill>
                  <a:srgbClr val="FFFF5F"/>
                </a:solidFill>
              </a:rPr>
              <a:t>OR</a:t>
            </a:r>
            <a:r>
              <a:rPr lang="en-US" smtClean="0"/>
              <a:t>   </a:t>
            </a:r>
            <a:r>
              <a:rPr lang="en-US" sz="2800" smtClean="0"/>
              <a:t>Select a behavior from the “</a:t>
            </a:r>
            <a:r>
              <a:rPr lang="en-US" sz="2800" i="1" smtClean="0">
                <a:solidFill>
                  <a:srgbClr val="FFFF5F"/>
                </a:solidFill>
              </a:rPr>
              <a:t>Social Skills 			Matching Form</a:t>
            </a:r>
            <a:r>
              <a:rPr lang="en-US" sz="2800" smtClean="0"/>
              <a:t>”</a:t>
            </a:r>
            <a:r>
              <a:rPr lang="en-US" sz="2800" smtClean="0">
                <a:solidFill>
                  <a:srgbClr val="66FF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6658"/>
                                        </p:tgtEl>
                                        <p:attrNameLst>
                                          <p:attrName>style.visibility</p:attrName>
                                        </p:attrNameLst>
                                      </p:cBhvr>
                                      <p:to>
                                        <p:strVal val="visible"/>
                                      </p:to>
                                    </p:set>
                                    <p:animEffect transition="in" filter="dissolve">
                                      <p:cBhvr>
                                        <p:cTn id="7" dur="1000"/>
                                        <p:tgtEl>
                                          <p:spTgt spid="326658"/>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26659">
                                            <p:txEl>
                                              <p:pRg st="0" end="0"/>
                                            </p:txEl>
                                          </p:spTgt>
                                        </p:tgtEl>
                                        <p:attrNameLst>
                                          <p:attrName>style.visibility</p:attrName>
                                        </p:attrNameLst>
                                      </p:cBhvr>
                                      <p:to>
                                        <p:strVal val="visible"/>
                                      </p:to>
                                    </p:set>
                                    <p:animEffect transition="in" filter="fade">
                                      <p:cBhvr>
                                        <p:cTn id="11" dur="2000"/>
                                        <p:tgtEl>
                                          <p:spTgt spid="326659">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26659">
                                            <p:txEl>
                                              <p:pRg st="2" end="2"/>
                                            </p:txEl>
                                          </p:spTgt>
                                        </p:tgtEl>
                                        <p:attrNameLst>
                                          <p:attrName>style.visibility</p:attrName>
                                        </p:attrNameLst>
                                      </p:cBhvr>
                                      <p:to>
                                        <p:strVal val="visible"/>
                                      </p:to>
                                    </p:set>
                                    <p:animEffect transition="in" filter="fade">
                                      <p:cBhvr>
                                        <p:cTn id="15" dur="2000"/>
                                        <p:tgtEl>
                                          <p:spTgt spid="32665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26659">
                                            <p:txEl>
                                              <p:pRg st="3" end="3"/>
                                            </p:txEl>
                                          </p:spTgt>
                                        </p:tgtEl>
                                        <p:attrNameLst>
                                          <p:attrName>style.visibility</p:attrName>
                                        </p:attrNameLst>
                                      </p:cBhvr>
                                      <p:to>
                                        <p:strVal val="visible"/>
                                      </p:to>
                                    </p:set>
                                    <p:animEffect transition="in" filter="fade">
                                      <p:cBhvr>
                                        <p:cTn id="18" dur="2000"/>
                                        <p:tgtEl>
                                          <p:spTgt spid="32665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26659">
                                            <p:txEl>
                                              <p:pRg st="4" end="4"/>
                                            </p:txEl>
                                          </p:spTgt>
                                        </p:tgtEl>
                                        <p:attrNameLst>
                                          <p:attrName>style.visibility</p:attrName>
                                        </p:attrNameLst>
                                      </p:cBhvr>
                                      <p:to>
                                        <p:strVal val="visible"/>
                                      </p:to>
                                    </p:set>
                                    <p:animEffect transition="in" filter="fade">
                                      <p:cBhvr>
                                        <p:cTn id="21" dur="2000"/>
                                        <p:tgtEl>
                                          <p:spTgt spid="32665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26659">
                                            <p:txEl>
                                              <p:pRg st="5" end="5"/>
                                            </p:txEl>
                                          </p:spTgt>
                                        </p:tgtEl>
                                        <p:attrNameLst>
                                          <p:attrName>style.visibility</p:attrName>
                                        </p:attrNameLst>
                                      </p:cBhvr>
                                      <p:to>
                                        <p:strVal val="visible"/>
                                      </p:to>
                                    </p:set>
                                    <p:animEffect transition="in" filter="fade">
                                      <p:cBhvr>
                                        <p:cTn id="24" dur="2000"/>
                                        <p:tgtEl>
                                          <p:spTgt spid="32665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26659">
                                            <p:txEl>
                                              <p:pRg st="6" end="6"/>
                                            </p:txEl>
                                          </p:spTgt>
                                        </p:tgtEl>
                                        <p:attrNameLst>
                                          <p:attrName>style.visibility</p:attrName>
                                        </p:attrNameLst>
                                      </p:cBhvr>
                                      <p:to>
                                        <p:strVal val="visible"/>
                                      </p:to>
                                    </p:set>
                                    <p:animEffect transition="in" filter="fade">
                                      <p:cBhvr>
                                        <p:cTn id="27" dur="2000"/>
                                        <p:tgtEl>
                                          <p:spTgt spid="32665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26659">
                                            <p:txEl>
                                              <p:pRg st="7" end="7"/>
                                            </p:txEl>
                                          </p:spTgt>
                                        </p:tgtEl>
                                        <p:attrNameLst>
                                          <p:attrName>style.visibility</p:attrName>
                                        </p:attrNameLst>
                                      </p:cBhvr>
                                      <p:to>
                                        <p:strVal val="visible"/>
                                      </p:to>
                                    </p:set>
                                    <p:animEffect transition="in" filter="fade">
                                      <p:cBhvr>
                                        <p:cTn id="30" dur="2000"/>
                                        <p:tgtEl>
                                          <p:spTgt spid="32665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26659">
                                            <p:txEl>
                                              <p:pRg st="8" end="8"/>
                                            </p:txEl>
                                          </p:spTgt>
                                        </p:tgtEl>
                                        <p:attrNameLst>
                                          <p:attrName>style.visibility</p:attrName>
                                        </p:attrNameLst>
                                      </p:cBhvr>
                                      <p:to>
                                        <p:strVal val="visible"/>
                                      </p:to>
                                    </p:set>
                                    <p:animEffect transition="in" filter="fade">
                                      <p:cBhvr>
                                        <p:cTn id="33" dur="2000"/>
                                        <p:tgtEl>
                                          <p:spTgt spid="326659">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26659">
                                            <p:txEl>
                                              <p:pRg st="9" end="9"/>
                                            </p:txEl>
                                          </p:spTgt>
                                        </p:tgtEl>
                                        <p:attrNameLst>
                                          <p:attrName>style.visibility</p:attrName>
                                        </p:attrNameLst>
                                      </p:cBhvr>
                                      <p:to>
                                        <p:strVal val="visible"/>
                                      </p:to>
                                    </p:set>
                                    <p:animEffect transition="in" filter="fade">
                                      <p:cBhvr>
                                        <p:cTn id="36" dur="2000"/>
                                        <p:tgtEl>
                                          <p:spTgt spid="326659">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26659">
                                            <p:txEl>
                                              <p:pRg st="10" end="10"/>
                                            </p:txEl>
                                          </p:spTgt>
                                        </p:tgtEl>
                                        <p:attrNameLst>
                                          <p:attrName>style.visibility</p:attrName>
                                        </p:attrNameLst>
                                      </p:cBhvr>
                                      <p:to>
                                        <p:strVal val="visible"/>
                                      </p:to>
                                    </p:set>
                                    <p:animEffect transition="in" filter="fade">
                                      <p:cBhvr>
                                        <p:cTn id="39" dur="2000"/>
                                        <p:tgtEl>
                                          <p:spTgt spid="326659">
                                            <p:txEl>
                                              <p:pRg st="10" end="10"/>
                                            </p:txEl>
                                          </p:spTgt>
                                        </p:tgtEl>
                                      </p:cBhvr>
                                    </p:animEffect>
                                  </p:childTnLst>
                                </p:cTn>
                              </p:par>
                            </p:childTnLst>
                          </p:cTn>
                        </p:par>
                        <p:par>
                          <p:cTn id="40" fill="hold" nodeType="afterGroup">
                            <p:stCondLst>
                              <p:cond delay="6000"/>
                            </p:stCondLst>
                            <p:childTnLst>
                              <p:par>
                                <p:cTn id="41" presetID="10" presetClass="entr" presetSubtype="0" fill="hold" nodeType="afterEffect">
                                  <p:stCondLst>
                                    <p:cond delay="0"/>
                                  </p:stCondLst>
                                  <p:childTnLst>
                                    <p:set>
                                      <p:cBhvr>
                                        <p:cTn id="42" dur="1" fill="hold">
                                          <p:stCondLst>
                                            <p:cond delay="0"/>
                                          </p:stCondLst>
                                        </p:cTn>
                                        <p:tgtEl>
                                          <p:spTgt spid="326659">
                                            <p:txEl>
                                              <p:pRg st="12" end="12"/>
                                            </p:txEl>
                                          </p:spTgt>
                                        </p:tgtEl>
                                        <p:attrNameLst>
                                          <p:attrName>style.visibility</p:attrName>
                                        </p:attrNameLst>
                                      </p:cBhvr>
                                      <p:to>
                                        <p:strVal val="visible"/>
                                      </p:to>
                                    </p:set>
                                    <p:animEffect transition="in" filter="fade">
                                      <p:cBhvr>
                                        <p:cTn id="43" dur="2000"/>
                                        <p:tgtEl>
                                          <p:spTgt spid="32665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DC12611-620E-494E-BD08-A05B52BC6F12}" type="slidenum">
              <a:rPr lang="en-US"/>
              <a:pPr>
                <a:defRPr/>
              </a:pPr>
              <a:t>48</a:t>
            </a:fld>
            <a:endParaRPr lang="en-US"/>
          </a:p>
        </p:txBody>
      </p:sp>
      <p:sp>
        <p:nvSpPr>
          <p:cNvPr id="358402" name="Rectangle 2"/>
          <p:cNvSpPr>
            <a:spLocks noGrp="1" noChangeArrowheads="1"/>
          </p:cNvSpPr>
          <p:nvPr>
            <p:ph type="title"/>
          </p:nvPr>
        </p:nvSpPr>
        <p:spPr>
          <a:xfrm>
            <a:off x="457200" y="0"/>
            <a:ext cx="8229600" cy="609600"/>
          </a:xfrm>
        </p:spPr>
        <p:txBody>
          <a:bodyPr/>
          <a:lstStyle/>
          <a:p>
            <a:pPr eaLnBrk="1" hangingPunct="1">
              <a:defRPr/>
            </a:pPr>
            <a:r>
              <a:rPr lang="en-US" sz="3600" b="1" smtClean="0">
                <a:solidFill>
                  <a:srgbClr val="FFFF00"/>
                </a:solidFill>
              </a:rPr>
              <a:t>5.  TEACH        </a:t>
            </a:r>
            <a:r>
              <a:rPr lang="en-US" sz="3600" b="1" smtClean="0">
                <a:solidFill>
                  <a:srgbClr val="F696E4"/>
                </a:solidFill>
              </a:rPr>
              <a:t>^</a:t>
            </a:r>
          </a:p>
        </p:txBody>
      </p:sp>
      <p:sp>
        <p:nvSpPr>
          <p:cNvPr id="358403" name="Rectangle 3"/>
          <p:cNvSpPr>
            <a:spLocks noGrp="1" noChangeArrowheads="1"/>
          </p:cNvSpPr>
          <p:nvPr>
            <p:ph type="body" idx="1"/>
          </p:nvPr>
        </p:nvSpPr>
        <p:spPr>
          <a:xfrm>
            <a:off x="228600" y="533400"/>
            <a:ext cx="8763000" cy="6172200"/>
          </a:xfrm>
        </p:spPr>
        <p:txBody>
          <a:bodyPr/>
          <a:lstStyle/>
          <a:p>
            <a:pPr eaLnBrk="1" hangingPunct="1">
              <a:lnSpc>
                <a:spcPct val="90000"/>
              </a:lnSpc>
              <a:defRPr/>
            </a:pPr>
            <a:r>
              <a:rPr lang="en-US" smtClean="0"/>
              <a:t>Plan out a unit for the teaching of the behavior.  Do so as you would for a unit on academic material.</a:t>
            </a:r>
          </a:p>
          <a:p>
            <a:pPr eaLnBrk="1" hangingPunct="1">
              <a:lnSpc>
                <a:spcPct val="90000"/>
              </a:lnSpc>
              <a:defRPr/>
            </a:pPr>
            <a:endParaRPr lang="en-US" sz="1000" smtClean="0"/>
          </a:p>
          <a:p>
            <a:pPr eaLnBrk="1" hangingPunct="1">
              <a:lnSpc>
                <a:spcPct val="90000"/>
              </a:lnSpc>
              <a:defRPr/>
            </a:pPr>
            <a:r>
              <a:rPr lang="en-US" smtClean="0"/>
              <a:t>Would anyone like to share a couple of ideas of some parts of lessons that would be in their unit</a:t>
            </a:r>
            <a:r>
              <a:rPr lang="en-US" smtClean="0">
                <a:solidFill>
                  <a:srgbClr val="FC041C"/>
                </a:solidFill>
              </a:rPr>
              <a:t>?</a:t>
            </a:r>
            <a:endParaRPr lang="en-US" sz="1200" smtClean="0">
              <a:solidFill>
                <a:srgbClr val="FC041C"/>
              </a:solidFill>
            </a:endParaRPr>
          </a:p>
          <a:p>
            <a:pPr eaLnBrk="1" hangingPunct="1">
              <a:lnSpc>
                <a:spcPct val="90000"/>
              </a:lnSpc>
              <a:defRPr/>
            </a:pPr>
            <a:endParaRPr lang="en-US" sz="1200" smtClean="0"/>
          </a:p>
          <a:p>
            <a:pPr eaLnBrk="1" hangingPunct="1">
              <a:lnSpc>
                <a:spcPct val="90000"/>
              </a:lnSpc>
              <a:defRPr/>
            </a:pPr>
            <a:r>
              <a:rPr lang="en-US" smtClean="0"/>
              <a:t>Examples of social skills units planned using today’s process can be found at: </a:t>
            </a:r>
            <a:r>
              <a:rPr lang="en-US" smtClean="0">
                <a:hlinkClick r:id="rId2"/>
              </a:rPr>
              <a:t>www.behavioradvisor.com/SocialSkills.html</a:t>
            </a:r>
            <a:endParaRPr lang="en-US" sz="1200" smtClean="0"/>
          </a:p>
          <a:p>
            <a:pPr eaLnBrk="1" hangingPunct="1">
              <a:lnSpc>
                <a:spcPct val="90000"/>
              </a:lnSpc>
              <a:defRPr/>
            </a:pPr>
            <a:endParaRPr lang="en-US" sz="1200" smtClean="0"/>
          </a:p>
          <a:p>
            <a:pPr eaLnBrk="1" hangingPunct="1">
              <a:lnSpc>
                <a:spcPct val="90000"/>
              </a:lnSpc>
              <a:defRPr/>
            </a:pPr>
            <a:r>
              <a:rPr lang="en-US" smtClean="0"/>
              <a:t>Essentially, the steps to follow when teaching social skills are</a:t>
            </a:r>
            <a:r>
              <a:rPr lang="en-US" smtClean="0">
                <a:solidFill>
                  <a:srgbClr val="66FF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8402"/>
                                        </p:tgtEl>
                                        <p:attrNameLst>
                                          <p:attrName>style.visibility</p:attrName>
                                        </p:attrNameLst>
                                      </p:cBhvr>
                                      <p:to>
                                        <p:strVal val="visible"/>
                                      </p:to>
                                    </p:set>
                                    <p:animEffect transition="in" filter="dissolve">
                                      <p:cBhvr>
                                        <p:cTn id="7" dur="1000"/>
                                        <p:tgtEl>
                                          <p:spTgt spid="35840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58403">
                                            <p:txEl>
                                              <p:pRg st="0" end="0"/>
                                            </p:txEl>
                                          </p:spTgt>
                                        </p:tgtEl>
                                        <p:attrNameLst>
                                          <p:attrName>style.visibility</p:attrName>
                                        </p:attrNameLst>
                                      </p:cBhvr>
                                      <p:to>
                                        <p:strVal val="visible"/>
                                      </p:to>
                                    </p:set>
                                    <p:animEffect transition="in" filter="fade">
                                      <p:cBhvr>
                                        <p:cTn id="11" dur="1000"/>
                                        <p:tgtEl>
                                          <p:spTgt spid="358403">
                                            <p:txEl>
                                              <p:pRg st="0" end="0"/>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358403">
                                            <p:txEl>
                                              <p:pRg st="2" end="2"/>
                                            </p:txEl>
                                          </p:spTgt>
                                        </p:tgtEl>
                                        <p:attrNameLst>
                                          <p:attrName>style.visibility</p:attrName>
                                        </p:attrNameLst>
                                      </p:cBhvr>
                                      <p:to>
                                        <p:strVal val="visible"/>
                                      </p:to>
                                    </p:set>
                                    <p:animEffect transition="in" filter="fade">
                                      <p:cBhvr>
                                        <p:cTn id="15" dur="1000"/>
                                        <p:tgtEl>
                                          <p:spTgt spid="35840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58403">
                                            <p:txEl>
                                              <p:pRg st="4" end="4"/>
                                            </p:txEl>
                                          </p:spTgt>
                                        </p:tgtEl>
                                        <p:attrNameLst>
                                          <p:attrName>style.visibility</p:attrName>
                                        </p:attrNameLst>
                                      </p:cBhvr>
                                      <p:to>
                                        <p:strVal val="visible"/>
                                      </p:to>
                                    </p:set>
                                    <p:animEffect transition="in" filter="fade">
                                      <p:cBhvr>
                                        <p:cTn id="20" dur="1000"/>
                                        <p:tgtEl>
                                          <p:spTgt spid="358403">
                                            <p:txEl>
                                              <p:pRg st="4" end="4"/>
                                            </p:txEl>
                                          </p:spTgt>
                                        </p:tgtEl>
                                      </p:cBhvr>
                                    </p:animEffect>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358403">
                                            <p:txEl>
                                              <p:pRg st="6" end="6"/>
                                            </p:txEl>
                                          </p:spTgt>
                                        </p:tgtEl>
                                        <p:attrNameLst>
                                          <p:attrName>style.visibility</p:attrName>
                                        </p:attrNameLst>
                                      </p:cBhvr>
                                      <p:to>
                                        <p:strVal val="visible"/>
                                      </p:to>
                                    </p:set>
                                    <p:animEffect transition="in" filter="fade">
                                      <p:cBhvr>
                                        <p:cTn id="24" dur="2000"/>
                                        <p:tgtEl>
                                          <p:spTgt spid="3584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2F58A6B-AF3D-4CC2-A128-1010B21A541A}" type="slidenum">
              <a:rPr lang="en-US"/>
              <a:pPr>
                <a:defRPr/>
              </a:pPr>
              <a:t>49</a:t>
            </a:fld>
            <a:endParaRPr lang="en-US"/>
          </a:p>
        </p:txBody>
      </p:sp>
      <p:sp>
        <p:nvSpPr>
          <p:cNvPr id="290818" name="Rectangle 2"/>
          <p:cNvSpPr>
            <a:spLocks noGrp="1" noChangeArrowheads="1"/>
          </p:cNvSpPr>
          <p:nvPr>
            <p:ph type="title"/>
          </p:nvPr>
        </p:nvSpPr>
        <p:spPr>
          <a:xfrm>
            <a:off x="457200" y="152400"/>
            <a:ext cx="8229600" cy="457200"/>
          </a:xfrm>
        </p:spPr>
        <p:txBody>
          <a:bodyPr/>
          <a:lstStyle/>
          <a:p>
            <a:pPr eaLnBrk="1" hangingPunct="1">
              <a:defRPr/>
            </a:pPr>
            <a:endParaRPr lang="en-US" sz="5400" smtClean="0"/>
          </a:p>
        </p:txBody>
      </p:sp>
      <p:sp>
        <p:nvSpPr>
          <p:cNvPr id="290819" name="Rectangle 3"/>
          <p:cNvSpPr>
            <a:spLocks noGrp="1" noChangeArrowheads="1"/>
          </p:cNvSpPr>
          <p:nvPr>
            <p:ph type="body" idx="1"/>
          </p:nvPr>
        </p:nvSpPr>
        <p:spPr>
          <a:xfrm>
            <a:off x="0" y="0"/>
            <a:ext cx="9144000" cy="6858000"/>
          </a:xfrm>
        </p:spPr>
        <p:txBody>
          <a:bodyPr/>
          <a:lstStyle/>
          <a:p>
            <a:pPr marL="457200" indent="-457200" eaLnBrk="1" hangingPunct="1">
              <a:lnSpc>
                <a:spcPct val="80000"/>
              </a:lnSpc>
              <a:defRPr/>
            </a:pPr>
            <a:r>
              <a:rPr lang="en-US" sz="2800" b="1" smtClean="0">
                <a:solidFill>
                  <a:srgbClr val="FFFFCC"/>
                </a:solidFill>
              </a:rPr>
              <a:t>Tell ‘em:</a:t>
            </a:r>
            <a:r>
              <a:rPr lang="en-US" sz="2400" smtClean="0"/>
              <a:t> Introduce &amp; discuss </a:t>
            </a:r>
            <a:r>
              <a:rPr lang="en-US" sz="2400" smtClean="0">
                <a:solidFill>
                  <a:srgbClr val="FFFF00"/>
                </a:solidFill>
              </a:rPr>
              <a:t>What’s in your intro</a:t>
            </a:r>
            <a:r>
              <a:rPr lang="en-US" sz="2400" smtClean="0">
                <a:solidFill>
                  <a:srgbClr val="FC041C"/>
                </a:solidFill>
              </a:rPr>
              <a:t>?     </a:t>
            </a:r>
            <a:r>
              <a:rPr lang="en-US" sz="2400" b="1" smtClean="0">
                <a:solidFill>
                  <a:srgbClr val="F696E4"/>
                </a:solidFill>
              </a:rPr>
              <a:t>^</a:t>
            </a:r>
          </a:p>
          <a:p>
            <a:pPr marL="838200" lvl="1" indent="-381000" eaLnBrk="1" hangingPunct="1">
              <a:lnSpc>
                <a:spcPct val="80000"/>
              </a:lnSpc>
              <a:defRPr/>
            </a:pPr>
            <a:r>
              <a:rPr lang="en-US" sz="2000" smtClean="0"/>
              <a:t>Observations on class behavior toward others</a:t>
            </a:r>
          </a:p>
          <a:p>
            <a:pPr marL="838200" lvl="1" indent="-381000" eaLnBrk="1" hangingPunct="1">
              <a:lnSpc>
                <a:spcPct val="80000"/>
              </a:lnSpc>
              <a:defRPr/>
            </a:pPr>
            <a:r>
              <a:rPr lang="en-US" sz="2000" smtClean="0"/>
              <a:t>Belief in ability to do better</a:t>
            </a:r>
          </a:p>
          <a:p>
            <a:pPr marL="838200" lvl="1" indent="-381000" eaLnBrk="1" hangingPunct="1">
              <a:lnSpc>
                <a:spcPct val="80000"/>
              </a:lnSpc>
              <a:defRPr/>
            </a:pPr>
            <a:r>
              <a:rPr lang="en-US" sz="2000" smtClean="0"/>
              <a:t>Overview of program</a:t>
            </a:r>
          </a:p>
          <a:p>
            <a:pPr marL="838200" lvl="1" indent="-381000" eaLnBrk="1" hangingPunct="1">
              <a:lnSpc>
                <a:spcPct val="80000"/>
              </a:lnSpc>
              <a:defRPr/>
            </a:pPr>
            <a:r>
              <a:rPr lang="en-US" sz="2000" smtClean="0"/>
              <a:t>Why &amp; how program will benefit them.  </a:t>
            </a:r>
            <a:r>
              <a:rPr lang="en-US" sz="2000" smtClean="0">
                <a:solidFill>
                  <a:srgbClr val="FFFF00"/>
                </a:solidFill>
              </a:rPr>
              <a:t>How will it benefit them</a:t>
            </a:r>
            <a:r>
              <a:rPr lang="en-US" sz="2000" smtClean="0">
                <a:solidFill>
                  <a:srgbClr val="FC041C"/>
                </a:solidFill>
              </a:rPr>
              <a:t>?</a:t>
            </a:r>
            <a:r>
              <a:rPr lang="en-US" sz="2000" smtClean="0"/>
              <a:t> </a:t>
            </a:r>
            <a:r>
              <a:rPr lang="en-US" sz="1400" smtClean="0">
                <a:solidFill>
                  <a:schemeClr val="hlink"/>
                </a:solidFill>
              </a:rPr>
              <a:t>?</a:t>
            </a:r>
          </a:p>
          <a:p>
            <a:pPr marL="457200" indent="-457200" eaLnBrk="1" hangingPunct="1">
              <a:lnSpc>
                <a:spcPct val="80000"/>
              </a:lnSpc>
              <a:defRPr/>
            </a:pPr>
            <a:r>
              <a:rPr lang="en-US" sz="2800" b="1" smtClean="0">
                <a:solidFill>
                  <a:srgbClr val="FFFFCC"/>
                </a:solidFill>
              </a:rPr>
              <a:t>Show ‘em:</a:t>
            </a:r>
            <a:r>
              <a:rPr lang="en-US" sz="2400" smtClean="0"/>
              <a:t> </a:t>
            </a:r>
            <a:r>
              <a:rPr lang="en-US" sz="2800" smtClean="0"/>
              <a:t>Model the new behavior</a:t>
            </a:r>
            <a:r>
              <a:rPr lang="en-US" sz="2400" smtClean="0"/>
              <a:t> </a:t>
            </a:r>
            <a:r>
              <a:rPr lang="en-US" sz="2000" smtClean="0"/>
              <a:t>(perhaps with co-teacher) </a:t>
            </a:r>
            <a:r>
              <a:rPr lang="en-US" sz="2000" smtClean="0">
                <a:solidFill>
                  <a:srgbClr val="F696E4"/>
                </a:solidFill>
                <a:hlinkClick r:id="rId3"/>
              </a:rPr>
              <a:t>(YouTube “social skills training”)</a:t>
            </a:r>
            <a:r>
              <a:rPr lang="en-US" sz="2000" smtClean="0">
                <a:solidFill>
                  <a:srgbClr val="FF0000"/>
                </a:solidFill>
              </a:rPr>
              <a:t>.</a:t>
            </a:r>
          </a:p>
          <a:p>
            <a:pPr marL="457200" indent="-457200" eaLnBrk="1" hangingPunct="1">
              <a:lnSpc>
                <a:spcPct val="80000"/>
              </a:lnSpc>
              <a:defRPr/>
            </a:pPr>
            <a:r>
              <a:rPr lang="en-US" sz="2800" b="1" smtClean="0">
                <a:solidFill>
                  <a:srgbClr val="FFFFCC"/>
                </a:solidFill>
              </a:rPr>
              <a:t>Watch ‘em:</a:t>
            </a:r>
            <a:r>
              <a:rPr lang="en-US" sz="2800" smtClean="0"/>
              <a:t> Role play</a:t>
            </a:r>
          </a:p>
          <a:p>
            <a:pPr marL="457200" indent="-457200" eaLnBrk="1" hangingPunct="1">
              <a:lnSpc>
                <a:spcPct val="80000"/>
              </a:lnSpc>
              <a:defRPr/>
            </a:pPr>
            <a:r>
              <a:rPr lang="en-US" sz="2800" b="1" smtClean="0">
                <a:solidFill>
                  <a:srgbClr val="FFFFCC"/>
                </a:solidFill>
              </a:rPr>
              <a:t>Share with ‘em:</a:t>
            </a:r>
            <a:r>
              <a:rPr lang="en-US" sz="2800" smtClean="0"/>
              <a:t> Feedback</a:t>
            </a:r>
          </a:p>
          <a:p>
            <a:pPr marL="457200" indent="-457200" eaLnBrk="1" hangingPunct="1">
              <a:lnSpc>
                <a:spcPct val="80000"/>
              </a:lnSpc>
              <a:defRPr/>
            </a:pPr>
            <a:r>
              <a:rPr lang="en-US" sz="2800" b="1" smtClean="0">
                <a:solidFill>
                  <a:srgbClr val="FFFFCC"/>
                </a:solidFill>
              </a:rPr>
              <a:t>Send ‘em forth:  </a:t>
            </a:r>
            <a:r>
              <a:rPr lang="en-US" sz="2000" smtClean="0"/>
              <a:t>(perhaps placed in situations where can use skill)</a:t>
            </a:r>
            <a:r>
              <a:rPr lang="en-US" sz="2800" b="1" smtClean="0">
                <a:solidFill>
                  <a:srgbClr val="FFFFCC"/>
                </a:solidFill>
              </a:rPr>
              <a:t> </a:t>
            </a:r>
            <a:endParaRPr lang="en-US" sz="2400" smtClean="0"/>
          </a:p>
          <a:p>
            <a:pPr marL="838200" lvl="1" indent="-381000" eaLnBrk="1" hangingPunct="1">
              <a:lnSpc>
                <a:spcPct val="80000"/>
              </a:lnSpc>
              <a:defRPr/>
            </a:pPr>
            <a:r>
              <a:rPr lang="en-US" sz="2400" smtClean="0"/>
              <a:t>Positive recognition for use  </a:t>
            </a:r>
            <a:r>
              <a:rPr lang="en-US" sz="2000" smtClean="0"/>
              <a:t>(perhaps prompted at 1</a:t>
            </a:r>
            <a:r>
              <a:rPr lang="en-US" sz="2000" baseline="30000" smtClean="0"/>
              <a:t>st</a:t>
            </a:r>
            <a:r>
              <a:rPr lang="en-US" sz="2000" smtClean="0"/>
              <a:t>)</a:t>
            </a:r>
          </a:p>
          <a:p>
            <a:pPr marL="838200" lvl="1" indent="-381000" eaLnBrk="1" hangingPunct="1">
              <a:lnSpc>
                <a:spcPct val="80000"/>
              </a:lnSpc>
              <a:defRPr/>
            </a:pPr>
            <a:r>
              <a:rPr lang="en-US" sz="2400" smtClean="0"/>
              <a:t>Homework assignments </a:t>
            </a:r>
            <a:r>
              <a:rPr lang="en-US" sz="2000" smtClean="0"/>
              <a:t>(5W &amp; HA sheets)</a:t>
            </a:r>
            <a:endParaRPr lang="en-US" sz="2000" b="1" smtClean="0"/>
          </a:p>
          <a:p>
            <a:pPr marL="838200" lvl="1" indent="-381000" eaLnBrk="1" hangingPunct="1">
              <a:lnSpc>
                <a:spcPct val="80000"/>
              </a:lnSpc>
              <a:defRPr/>
            </a:pPr>
            <a:r>
              <a:rPr lang="en-US" sz="2400" smtClean="0"/>
              <a:t>Surprise tests</a:t>
            </a:r>
            <a:r>
              <a:rPr lang="en-US" sz="2400" smtClean="0">
                <a:solidFill>
                  <a:srgbClr val="FF0000"/>
                </a:solidFill>
              </a:rPr>
              <a:t>.</a:t>
            </a:r>
          </a:p>
          <a:p>
            <a:pPr marL="457200" indent="-457200" eaLnBrk="1" hangingPunct="1">
              <a:lnSpc>
                <a:spcPct val="80000"/>
              </a:lnSpc>
              <a:defRPr/>
            </a:pPr>
            <a:r>
              <a:rPr lang="en-US" sz="2800" b="1" smtClean="0">
                <a:solidFill>
                  <a:srgbClr val="FFFFCC"/>
                </a:solidFill>
              </a:rPr>
              <a:t>Bring ‘em back:</a:t>
            </a:r>
          </a:p>
          <a:p>
            <a:pPr marL="838200" lvl="1" indent="-381000" eaLnBrk="1" hangingPunct="1">
              <a:lnSpc>
                <a:spcPct val="80000"/>
              </a:lnSpc>
              <a:defRPr/>
            </a:pPr>
            <a:r>
              <a:rPr lang="en-US" sz="2400" smtClean="0"/>
              <a:t>Periodic review sessions</a:t>
            </a:r>
          </a:p>
          <a:p>
            <a:pPr marL="838200" lvl="1" indent="-381000" eaLnBrk="1" hangingPunct="1">
              <a:lnSpc>
                <a:spcPct val="80000"/>
              </a:lnSpc>
              <a:defRPr/>
            </a:pPr>
            <a:r>
              <a:rPr lang="en-US" sz="2400" smtClean="0"/>
              <a:t>Role play troublesome situations</a:t>
            </a:r>
          </a:p>
          <a:p>
            <a:pPr marL="838200" lvl="1" indent="-381000" eaLnBrk="1" hangingPunct="1">
              <a:lnSpc>
                <a:spcPct val="80000"/>
              </a:lnSpc>
              <a:defRPr/>
            </a:pPr>
            <a:r>
              <a:rPr lang="en-US" sz="2400" smtClean="0"/>
              <a:t>Set new goals				</a:t>
            </a:r>
            <a:r>
              <a:rPr lang="en-US" sz="2400" smtClean="0">
                <a:solidFill>
                  <a:srgbClr val="66FF66"/>
                </a:solidFill>
              </a:rPr>
              <a:t>.</a:t>
            </a:r>
          </a:p>
          <a:p>
            <a:pPr marL="457200" indent="-457200" eaLnBrk="1" hangingPunct="1">
              <a:lnSpc>
                <a:spcPct val="80000"/>
              </a:lnSpc>
              <a:defRPr/>
            </a:pPr>
            <a:endParaRPr lang="en-US" sz="1400" smtClean="0">
              <a:solidFill>
                <a:schemeClr val="hlink"/>
              </a:solidFill>
            </a:endParaRPr>
          </a:p>
          <a:p>
            <a:pPr marL="457200" indent="-457200" eaLnBrk="1" hangingPunct="1">
              <a:lnSpc>
                <a:spcPct val="80000"/>
              </a:lnSpc>
              <a:defRPr/>
            </a:pPr>
            <a:r>
              <a:rPr lang="en-US" sz="1200" i="1" smtClean="0">
                <a:solidFill>
                  <a:srgbClr val="F696E4"/>
                </a:solidFill>
              </a:rPr>
              <a:t>Sequence #4 of NEA video (“connecting”) here. Male T with BD students.?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fade">
                                      <p:cBhvr>
                                        <p:cTn id="7" dur="1000"/>
                                        <p:tgtEl>
                                          <p:spTgt spid="290819">
                                            <p:txEl>
                                              <p:pRg st="0" end="0"/>
                                            </p:txEl>
                                          </p:spTgt>
                                        </p:tgtEl>
                                      </p:cBhvr>
                                    </p:animEffect>
                                    <p:anim calcmode="lin" valueType="num">
                                      <p:cBhvr>
                                        <p:cTn id="8" dur="1000" fill="hold"/>
                                        <p:tgtEl>
                                          <p:spTgt spid="29081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9081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081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290819">
                                            <p:txEl>
                                              <p:pRg st="1" end="1"/>
                                            </p:txEl>
                                          </p:spTgt>
                                        </p:tgtEl>
                                        <p:attrNameLst>
                                          <p:attrName>style.visibility</p:attrName>
                                        </p:attrNameLst>
                                      </p:cBhvr>
                                      <p:to>
                                        <p:strVal val="visible"/>
                                      </p:to>
                                    </p:set>
                                    <p:animEffect transition="in" filter="fade">
                                      <p:cBhvr>
                                        <p:cTn id="15" dur="1000"/>
                                        <p:tgtEl>
                                          <p:spTgt spid="290819">
                                            <p:txEl>
                                              <p:pRg st="1" end="1"/>
                                            </p:txEl>
                                          </p:spTgt>
                                        </p:tgtEl>
                                      </p:cBhvr>
                                    </p:animEffect>
                                    <p:anim calcmode="lin" valueType="num">
                                      <p:cBhvr>
                                        <p:cTn id="16" dur="1000" fill="hold"/>
                                        <p:tgtEl>
                                          <p:spTgt spid="29081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9081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90819">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290819">
                                            <p:txEl>
                                              <p:pRg st="2" end="2"/>
                                            </p:txEl>
                                          </p:spTgt>
                                        </p:tgtEl>
                                        <p:attrNameLst>
                                          <p:attrName>style.visibility</p:attrName>
                                        </p:attrNameLst>
                                      </p:cBhvr>
                                      <p:to>
                                        <p:strVal val="visible"/>
                                      </p:to>
                                    </p:set>
                                    <p:animEffect transition="in" filter="fade">
                                      <p:cBhvr>
                                        <p:cTn id="21" dur="1000"/>
                                        <p:tgtEl>
                                          <p:spTgt spid="290819">
                                            <p:txEl>
                                              <p:pRg st="2" end="2"/>
                                            </p:txEl>
                                          </p:spTgt>
                                        </p:tgtEl>
                                      </p:cBhvr>
                                    </p:animEffect>
                                    <p:anim calcmode="lin" valueType="num">
                                      <p:cBhvr>
                                        <p:cTn id="22" dur="1000" fill="hold"/>
                                        <p:tgtEl>
                                          <p:spTgt spid="290819">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90819">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90819">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90819">
                                            <p:txEl>
                                              <p:pRg st="3" end="3"/>
                                            </p:txEl>
                                          </p:spTgt>
                                        </p:tgtEl>
                                        <p:attrNameLst>
                                          <p:attrName>style.visibility</p:attrName>
                                        </p:attrNameLst>
                                      </p:cBhvr>
                                      <p:to>
                                        <p:strVal val="visible"/>
                                      </p:to>
                                    </p:set>
                                    <p:animEffect transition="in" filter="fade">
                                      <p:cBhvr>
                                        <p:cTn id="27" dur="1000"/>
                                        <p:tgtEl>
                                          <p:spTgt spid="290819">
                                            <p:txEl>
                                              <p:pRg st="3" end="3"/>
                                            </p:txEl>
                                          </p:spTgt>
                                        </p:tgtEl>
                                      </p:cBhvr>
                                    </p:animEffect>
                                    <p:anim calcmode="lin" valueType="num">
                                      <p:cBhvr>
                                        <p:cTn id="28" dur="1000" fill="hold"/>
                                        <p:tgtEl>
                                          <p:spTgt spid="290819">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290819">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90819">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290819">
                                            <p:txEl>
                                              <p:pRg st="4" end="4"/>
                                            </p:txEl>
                                          </p:spTgt>
                                        </p:tgtEl>
                                        <p:attrNameLst>
                                          <p:attrName>style.visibility</p:attrName>
                                        </p:attrNameLst>
                                      </p:cBhvr>
                                      <p:to>
                                        <p:strVal val="visible"/>
                                      </p:to>
                                    </p:set>
                                    <p:animEffect transition="in" filter="fade">
                                      <p:cBhvr>
                                        <p:cTn id="33" dur="1000"/>
                                        <p:tgtEl>
                                          <p:spTgt spid="290819">
                                            <p:txEl>
                                              <p:pRg st="4" end="4"/>
                                            </p:txEl>
                                          </p:spTgt>
                                        </p:tgtEl>
                                      </p:cBhvr>
                                    </p:animEffect>
                                    <p:anim calcmode="lin" valueType="num">
                                      <p:cBhvr>
                                        <p:cTn id="34" dur="1000" fill="hold"/>
                                        <p:tgtEl>
                                          <p:spTgt spid="290819">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290819">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081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290819">
                                            <p:txEl>
                                              <p:pRg st="5" end="5"/>
                                            </p:txEl>
                                          </p:spTgt>
                                        </p:tgtEl>
                                        <p:attrNameLst>
                                          <p:attrName>style.visibility</p:attrName>
                                        </p:attrNameLst>
                                      </p:cBhvr>
                                      <p:to>
                                        <p:strVal val="visible"/>
                                      </p:to>
                                    </p:set>
                                    <p:animEffect transition="in" filter="fade">
                                      <p:cBhvr>
                                        <p:cTn id="41" dur="1000"/>
                                        <p:tgtEl>
                                          <p:spTgt spid="290819">
                                            <p:txEl>
                                              <p:pRg st="5" end="5"/>
                                            </p:txEl>
                                          </p:spTgt>
                                        </p:tgtEl>
                                      </p:cBhvr>
                                    </p:animEffect>
                                    <p:anim calcmode="lin" valueType="num">
                                      <p:cBhvr>
                                        <p:cTn id="42" dur="1000" fill="hold"/>
                                        <p:tgtEl>
                                          <p:spTgt spid="290819">
                                            <p:txEl>
                                              <p:pRg st="5" end="5"/>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290819">
                                            <p:txEl>
                                              <p:pRg st="5" end="5"/>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081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entr" presetSubtype="0" fill="hold" nodeType="clickEffect">
                                  <p:stCondLst>
                                    <p:cond delay="0"/>
                                  </p:stCondLst>
                                  <p:childTnLst>
                                    <p:set>
                                      <p:cBhvr>
                                        <p:cTn id="48" dur="1" fill="hold">
                                          <p:stCondLst>
                                            <p:cond delay="0"/>
                                          </p:stCondLst>
                                        </p:cTn>
                                        <p:tgtEl>
                                          <p:spTgt spid="290819">
                                            <p:txEl>
                                              <p:pRg st="6" end="6"/>
                                            </p:txEl>
                                          </p:spTgt>
                                        </p:tgtEl>
                                        <p:attrNameLst>
                                          <p:attrName>style.visibility</p:attrName>
                                        </p:attrNameLst>
                                      </p:cBhvr>
                                      <p:to>
                                        <p:strVal val="visible"/>
                                      </p:to>
                                    </p:set>
                                    <p:animEffect transition="in" filter="fade">
                                      <p:cBhvr>
                                        <p:cTn id="49" dur="1000"/>
                                        <p:tgtEl>
                                          <p:spTgt spid="290819">
                                            <p:txEl>
                                              <p:pRg st="6" end="6"/>
                                            </p:txEl>
                                          </p:spTgt>
                                        </p:tgtEl>
                                      </p:cBhvr>
                                    </p:animEffect>
                                    <p:anim calcmode="lin" valueType="num">
                                      <p:cBhvr>
                                        <p:cTn id="50" dur="1000" fill="hold"/>
                                        <p:tgtEl>
                                          <p:spTgt spid="290819">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290819">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90819">
                                            <p:txEl>
                                              <p:pRg st="6" end="6"/>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290819">
                                            <p:txEl>
                                              <p:pRg st="7" end="7"/>
                                            </p:txEl>
                                          </p:spTgt>
                                        </p:tgtEl>
                                        <p:attrNameLst>
                                          <p:attrName>style.visibility</p:attrName>
                                        </p:attrNameLst>
                                      </p:cBhvr>
                                      <p:to>
                                        <p:strVal val="visible"/>
                                      </p:to>
                                    </p:set>
                                    <p:animEffect transition="in" filter="fade">
                                      <p:cBhvr>
                                        <p:cTn id="55" dur="1000"/>
                                        <p:tgtEl>
                                          <p:spTgt spid="290819">
                                            <p:txEl>
                                              <p:pRg st="7" end="7"/>
                                            </p:txEl>
                                          </p:spTgt>
                                        </p:tgtEl>
                                      </p:cBhvr>
                                    </p:animEffect>
                                    <p:anim calcmode="lin" valueType="num">
                                      <p:cBhvr>
                                        <p:cTn id="56" dur="1000" fill="hold"/>
                                        <p:tgtEl>
                                          <p:spTgt spid="290819">
                                            <p:txEl>
                                              <p:pRg st="7" end="7"/>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90819">
                                            <p:txEl>
                                              <p:pRg st="7" end="7"/>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90819">
                                            <p:txEl>
                                              <p:pRg st="7" end="7"/>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290819">
                                            <p:txEl>
                                              <p:pRg st="8" end="8"/>
                                            </p:txEl>
                                          </p:spTgt>
                                        </p:tgtEl>
                                        <p:attrNameLst>
                                          <p:attrName>style.visibility</p:attrName>
                                        </p:attrNameLst>
                                      </p:cBhvr>
                                      <p:to>
                                        <p:strVal val="visible"/>
                                      </p:to>
                                    </p:set>
                                    <p:animEffect transition="in" filter="fade">
                                      <p:cBhvr>
                                        <p:cTn id="61" dur="1000"/>
                                        <p:tgtEl>
                                          <p:spTgt spid="290819">
                                            <p:txEl>
                                              <p:pRg st="8" end="8"/>
                                            </p:txEl>
                                          </p:spTgt>
                                        </p:tgtEl>
                                      </p:cBhvr>
                                    </p:animEffect>
                                    <p:anim calcmode="lin" valueType="num">
                                      <p:cBhvr>
                                        <p:cTn id="62" dur="1000" fill="hold"/>
                                        <p:tgtEl>
                                          <p:spTgt spid="290819">
                                            <p:txEl>
                                              <p:pRg st="8" end="8"/>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290819">
                                            <p:txEl>
                                              <p:pRg st="8" end="8"/>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90819">
                                            <p:txEl>
                                              <p:pRg st="8" end="8"/>
                                            </p:txEl>
                                          </p:spTgt>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290819">
                                            <p:txEl>
                                              <p:pRg st="9" end="9"/>
                                            </p:txEl>
                                          </p:spTgt>
                                        </p:tgtEl>
                                        <p:attrNameLst>
                                          <p:attrName>style.visibility</p:attrName>
                                        </p:attrNameLst>
                                      </p:cBhvr>
                                      <p:to>
                                        <p:strVal val="visible"/>
                                      </p:to>
                                    </p:set>
                                    <p:animEffect transition="in" filter="fade">
                                      <p:cBhvr>
                                        <p:cTn id="67" dur="1000"/>
                                        <p:tgtEl>
                                          <p:spTgt spid="290819">
                                            <p:txEl>
                                              <p:pRg st="9" end="9"/>
                                            </p:txEl>
                                          </p:spTgt>
                                        </p:tgtEl>
                                      </p:cBhvr>
                                    </p:animEffect>
                                    <p:anim calcmode="lin" valueType="num">
                                      <p:cBhvr>
                                        <p:cTn id="68" dur="1000" fill="hold"/>
                                        <p:tgtEl>
                                          <p:spTgt spid="290819">
                                            <p:txEl>
                                              <p:pRg st="9" end="9"/>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290819">
                                            <p:txEl>
                                              <p:pRg st="9" end="9"/>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290819">
                                            <p:txEl>
                                              <p:pRg st="9" end="9"/>
                                            </p:txEl>
                                          </p:spTgt>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290819">
                                            <p:txEl>
                                              <p:pRg st="11" end="11"/>
                                            </p:txEl>
                                          </p:spTgt>
                                        </p:tgtEl>
                                        <p:attrNameLst>
                                          <p:attrName>style.visibility</p:attrName>
                                        </p:attrNameLst>
                                      </p:cBhvr>
                                      <p:to>
                                        <p:strVal val="visible"/>
                                      </p:to>
                                    </p:set>
                                    <p:animEffect transition="in" filter="fade">
                                      <p:cBhvr>
                                        <p:cTn id="73" dur="1000"/>
                                        <p:tgtEl>
                                          <p:spTgt spid="290819">
                                            <p:txEl>
                                              <p:pRg st="11" end="11"/>
                                            </p:txEl>
                                          </p:spTgt>
                                        </p:tgtEl>
                                      </p:cBhvr>
                                    </p:animEffect>
                                    <p:anim calcmode="lin" valueType="num">
                                      <p:cBhvr>
                                        <p:cTn id="74" dur="1000" fill="hold"/>
                                        <p:tgtEl>
                                          <p:spTgt spid="290819">
                                            <p:txEl>
                                              <p:pRg st="11" end="11"/>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290819">
                                            <p:txEl>
                                              <p:pRg st="11" end="11"/>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90819">
                                            <p:txEl>
                                              <p:pRg st="11" end="11"/>
                                            </p:txEl>
                                          </p:spTgt>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290819">
                                            <p:txEl>
                                              <p:pRg st="10" end="10"/>
                                            </p:txEl>
                                          </p:spTgt>
                                        </p:tgtEl>
                                        <p:attrNameLst>
                                          <p:attrName>style.visibility</p:attrName>
                                        </p:attrNameLst>
                                      </p:cBhvr>
                                      <p:to>
                                        <p:strVal val="visible"/>
                                      </p:to>
                                    </p:set>
                                    <p:animEffect transition="in" filter="fade">
                                      <p:cBhvr>
                                        <p:cTn id="79" dur="1000"/>
                                        <p:tgtEl>
                                          <p:spTgt spid="290819">
                                            <p:txEl>
                                              <p:pRg st="10" end="10"/>
                                            </p:txEl>
                                          </p:spTgt>
                                        </p:tgtEl>
                                      </p:cBhvr>
                                    </p:animEffect>
                                    <p:anim calcmode="lin" valueType="num">
                                      <p:cBhvr>
                                        <p:cTn id="80" dur="1000" fill="hold"/>
                                        <p:tgtEl>
                                          <p:spTgt spid="290819">
                                            <p:txEl>
                                              <p:pRg st="10" end="10"/>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290819">
                                            <p:txEl>
                                              <p:pRg st="10" end="10"/>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90819">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entr" presetSubtype="0" fill="hold" nodeType="clickEffect">
                                  <p:stCondLst>
                                    <p:cond delay="0"/>
                                  </p:stCondLst>
                                  <p:childTnLst>
                                    <p:set>
                                      <p:cBhvr>
                                        <p:cTn id="86" dur="1" fill="hold">
                                          <p:stCondLst>
                                            <p:cond delay="0"/>
                                          </p:stCondLst>
                                        </p:cTn>
                                        <p:tgtEl>
                                          <p:spTgt spid="290819">
                                            <p:txEl>
                                              <p:pRg st="12" end="12"/>
                                            </p:txEl>
                                          </p:spTgt>
                                        </p:tgtEl>
                                        <p:attrNameLst>
                                          <p:attrName>style.visibility</p:attrName>
                                        </p:attrNameLst>
                                      </p:cBhvr>
                                      <p:to>
                                        <p:strVal val="visible"/>
                                      </p:to>
                                    </p:set>
                                    <p:animEffect transition="in" filter="fade">
                                      <p:cBhvr>
                                        <p:cTn id="87" dur="1000"/>
                                        <p:tgtEl>
                                          <p:spTgt spid="290819">
                                            <p:txEl>
                                              <p:pRg st="12" end="12"/>
                                            </p:txEl>
                                          </p:spTgt>
                                        </p:tgtEl>
                                      </p:cBhvr>
                                    </p:animEffect>
                                    <p:anim calcmode="lin" valueType="num">
                                      <p:cBhvr>
                                        <p:cTn id="88" dur="1000" fill="hold"/>
                                        <p:tgtEl>
                                          <p:spTgt spid="290819">
                                            <p:txEl>
                                              <p:pRg st="12" end="12"/>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290819">
                                            <p:txEl>
                                              <p:pRg st="12" end="12"/>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90819">
                                            <p:txEl>
                                              <p:pRg st="12" end="12"/>
                                            </p:txEl>
                                          </p:spTgt>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290819">
                                            <p:txEl>
                                              <p:pRg st="13" end="13"/>
                                            </p:txEl>
                                          </p:spTgt>
                                        </p:tgtEl>
                                        <p:attrNameLst>
                                          <p:attrName>style.visibility</p:attrName>
                                        </p:attrNameLst>
                                      </p:cBhvr>
                                      <p:to>
                                        <p:strVal val="visible"/>
                                      </p:to>
                                    </p:set>
                                    <p:animEffect transition="in" filter="fade">
                                      <p:cBhvr>
                                        <p:cTn id="93" dur="1000"/>
                                        <p:tgtEl>
                                          <p:spTgt spid="290819">
                                            <p:txEl>
                                              <p:pRg st="13" end="13"/>
                                            </p:txEl>
                                          </p:spTgt>
                                        </p:tgtEl>
                                      </p:cBhvr>
                                    </p:animEffect>
                                    <p:anim calcmode="lin" valueType="num">
                                      <p:cBhvr>
                                        <p:cTn id="94" dur="1000" fill="hold"/>
                                        <p:tgtEl>
                                          <p:spTgt spid="290819">
                                            <p:txEl>
                                              <p:pRg st="13" end="13"/>
                                            </p:txEl>
                                          </p:spTgt>
                                        </p:tgtEl>
                                        <p:attrNameLst>
                                          <p:attrName>ppt_x</p:attrName>
                                        </p:attrNameLst>
                                      </p:cBhvr>
                                      <p:tavLst>
                                        <p:tav tm="0">
                                          <p:val>
                                            <p:strVal val="#ppt_x"/>
                                          </p:val>
                                        </p:tav>
                                        <p:tav tm="100000">
                                          <p:val>
                                            <p:strVal val="#ppt_x"/>
                                          </p:val>
                                        </p:tav>
                                      </p:tavLst>
                                    </p:anim>
                                    <p:anim calcmode="lin" valueType="num">
                                      <p:cBhvr>
                                        <p:cTn id="95" dur="900" decel="100000" fill="hold"/>
                                        <p:tgtEl>
                                          <p:spTgt spid="290819">
                                            <p:txEl>
                                              <p:pRg st="13" end="13"/>
                                            </p:tx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90819">
                                            <p:txEl>
                                              <p:pRg st="13" end="13"/>
                                            </p:txEl>
                                          </p:spTgt>
                                        </p:tgtEl>
                                        <p:attrNameLst>
                                          <p:attrName>ppt_y</p:attrName>
                                        </p:attrNameLst>
                                      </p:cBhvr>
                                      <p:tavLst>
                                        <p:tav tm="0">
                                          <p:val>
                                            <p:strVal val="#ppt_y-.03"/>
                                          </p:val>
                                        </p:tav>
                                        <p:tav tm="100000">
                                          <p:val>
                                            <p:strVal val="#ppt_y"/>
                                          </p:val>
                                        </p:tav>
                                      </p:tavLst>
                                    </p:anim>
                                  </p:childTnLst>
                                </p:cTn>
                              </p:par>
                              <p:par>
                                <p:cTn id="97" presetID="37" presetClass="entr" presetSubtype="0" fill="hold" nodeType="withEffect">
                                  <p:stCondLst>
                                    <p:cond delay="0"/>
                                  </p:stCondLst>
                                  <p:childTnLst>
                                    <p:set>
                                      <p:cBhvr>
                                        <p:cTn id="98" dur="1" fill="hold">
                                          <p:stCondLst>
                                            <p:cond delay="0"/>
                                          </p:stCondLst>
                                        </p:cTn>
                                        <p:tgtEl>
                                          <p:spTgt spid="290819">
                                            <p:txEl>
                                              <p:pRg st="14" end="14"/>
                                            </p:txEl>
                                          </p:spTgt>
                                        </p:tgtEl>
                                        <p:attrNameLst>
                                          <p:attrName>style.visibility</p:attrName>
                                        </p:attrNameLst>
                                      </p:cBhvr>
                                      <p:to>
                                        <p:strVal val="visible"/>
                                      </p:to>
                                    </p:set>
                                    <p:animEffect transition="in" filter="fade">
                                      <p:cBhvr>
                                        <p:cTn id="99" dur="1000"/>
                                        <p:tgtEl>
                                          <p:spTgt spid="290819">
                                            <p:txEl>
                                              <p:pRg st="14" end="14"/>
                                            </p:txEl>
                                          </p:spTgt>
                                        </p:tgtEl>
                                      </p:cBhvr>
                                    </p:animEffect>
                                    <p:anim calcmode="lin" valueType="num">
                                      <p:cBhvr>
                                        <p:cTn id="100" dur="1000" fill="hold"/>
                                        <p:tgtEl>
                                          <p:spTgt spid="290819">
                                            <p:txEl>
                                              <p:pRg st="14" end="14"/>
                                            </p:txEl>
                                          </p:spTgt>
                                        </p:tgtEl>
                                        <p:attrNameLst>
                                          <p:attrName>ppt_x</p:attrName>
                                        </p:attrNameLst>
                                      </p:cBhvr>
                                      <p:tavLst>
                                        <p:tav tm="0">
                                          <p:val>
                                            <p:strVal val="#ppt_x"/>
                                          </p:val>
                                        </p:tav>
                                        <p:tav tm="100000">
                                          <p:val>
                                            <p:strVal val="#ppt_x"/>
                                          </p:val>
                                        </p:tav>
                                      </p:tavLst>
                                    </p:anim>
                                    <p:anim calcmode="lin" valueType="num">
                                      <p:cBhvr>
                                        <p:cTn id="101" dur="900" decel="100000" fill="hold"/>
                                        <p:tgtEl>
                                          <p:spTgt spid="290819">
                                            <p:txEl>
                                              <p:pRg st="14" end="14"/>
                                            </p:tx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90819">
                                            <p:txEl>
                                              <p:pRg st="14" end="14"/>
                                            </p:txEl>
                                          </p:spTgt>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290819">
                                            <p:txEl>
                                              <p:pRg st="15" end="15"/>
                                            </p:txEl>
                                          </p:spTgt>
                                        </p:tgtEl>
                                        <p:attrNameLst>
                                          <p:attrName>style.visibility</p:attrName>
                                        </p:attrNameLst>
                                      </p:cBhvr>
                                      <p:to>
                                        <p:strVal val="visible"/>
                                      </p:to>
                                    </p:set>
                                    <p:animEffect transition="in" filter="fade">
                                      <p:cBhvr>
                                        <p:cTn id="105" dur="1000"/>
                                        <p:tgtEl>
                                          <p:spTgt spid="290819">
                                            <p:txEl>
                                              <p:pRg st="15" end="15"/>
                                            </p:txEl>
                                          </p:spTgt>
                                        </p:tgtEl>
                                      </p:cBhvr>
                                    </p:animEffect>
                                    <p:anim calcmode="lin" valueType="num">
                                      <p:cBhvr>
                                        <p:cTn id="106" dur="1000" fill="hold"/>
                                        <p:tgtEl>
                                          <p:spTgt spid="290819">
                                            <p:txEl>
                                              <p:pRg st="15" end="15"/>
                                            </p:txEl>
                                          </p:spTgt>
                                        </p:tgtEl>
                                        <p:attrNameLst>
                                          <p:attrName>ppt_x</p:attrName>
                                        </p:attrNameLst>
                                      </p:cBhvr>
                                      <p:tavLst>
                                        <p:tav tm="0">
                                          <p:val>
                                            <p:strVal val="#ppt_x"/>
                                          </p:val>
                                        </p:tav>
                                        <p:tav tm="100000">
                                          <p:val>
                                            <p:strVal val="#ppt_x"/>
                                          </p:val>
                                        </p:tav>
                                      </p:tavLst>
                                    </p:anim>
                                    <p:anim calcmode="lin" valueType="num">
                                      <p:cBhvr>
                                        <p:cTn id="107" dur="900" decel="100000" fill="hold"/>
                                        <p:tgtEl>
                                          <p:spTgt spid="290819">
                                            <p:txEl>
                                              <p:pRg st="15" end="15"/>
                                            </p:txEl>
                                          </p:spTgt>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290819">
                                            <p:txEl>
                                              <p:pRg st="15" end="1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48165318-336D-4192-9A26-C3EA711E05C4}" type="slidenum">
              <a:rPr lang="en-US"/>
              <a:pPr>
                <a:defRPr/>
              </a:pPr>
              <a:t>5</a:t>
            </a:fld>
            <a:endParaRPr lang="en-US"/>
          </a:p>
        </p:txBody>
      </p:sp>
      <p:sp>
        <p:nvSpPr>
          <p:cNvPr id="380930" name="Rectangle 2"/>
          <p:cNvSpPr>
            <a:spLocks noGrp="1" noChangeArrowheads="1"/>
          </p:cNvSpPr>
          <p:nvPr>
            <p:ph type="title"/>
          </p:nvPr>
        </p:nvSpPr>
        <p:spPr>
          <a:xfrm>
            <a:off x="152400" y="152400"/>
            <a:ext cx="8991600" cy="990600"/>
          </a:xfrm>
        </p:spPr>
        <p:txBody>
          <a:bodyPr/>
          <a:lstStyle/>
          <a:p>
            <a:pPr eaLnBrk="1" hangingPunct="1">
              <a:defRPr/>
            </a:pPr>
            <a:r>
              <a:rPr lang="en-US" sz="3600" b="1" smtClean="0">
                <a:solidFill>
                  <a:srgbClr val="FFFF00"/>
                </a:solidFill>
              </a:rPr>
              <a:t>So… which groups of kids struggle the most with social challenges</a:t>
            </a:r>
            <a:r>
              <a:rPr lang="en-US" sz="3600" b="1" smtClean="0">
                <a:solidFill>
                  <a:srgbClr val="FC041C"/>
                </a:solidFill>
              </a:rPr>
              <a:t>?</a:t>
            </a:r>
          </a:p>
        </p:txBody>
      </p:sp>
      <p:sp>
        <p:nvSpPr>
          <p:cNvPr id="380931" name="Rectangle 3"/>
          <p:cNvSpPr>
            <a:spLocks noGrp="1" noChangeArrowheads="1"/>
          </p:cNvSpPr>
          <p:nvPr>
            <p:ph type="body" sz="half" idx="1"/>
          </p:nvPr>
        </p:nvSpPr>
        <p:spPr>
          <a:xfrm>
            <a:off x="0" y="228600"/>
            <a:ext cx="9144000" cy="6629400"/>
          </a:xfrm>
        </p:spPr>
        <p:txBody>
          <a:bodyPr/>
          <a:lstStyle/>
          <a:p>
            <a:pPr eaLnBrk="1" hangingPunct="1">
              <a:defRPr/>
            </a:pPr>
            <a:r>
              <a:rPr lang="en-US" sz="2800" b="1" smtClean="0"/>
              <a:t>PDD:</a:t>
            </a:r>
            <a:r>
              <a:rPr lang="en-US" sz="2800" smtClean="0"/>
              <a:t> Aspergers &amp; Autism</a:t>
            </a:r>
          </a:p>
          <a:p>
            <a:pPr eaLnBrk="1" hangingPunct="1">
              <a:defRPr/>
            </a:pPr>
            <a:r>
              <a:rPr lang="en-US" sz="2800" b="1" smtClean="0"/>
              <a:t>M</a:t>
            </a:r>
            <a:r>
              <a:rPr lang="en-US" sz="2800" smtClean="0"/>
              <a:t>entally </a:t>
            </a:r>
            <a:r>
              <a:rPr lang="en-US" sz="2800" b="1" smtClean="0"/>
              <a:t>R</a:t>
            </a:r>
            <a:r>
              <a:rPr lang="en-US" sz="2800" smtClean="0"/>
              <a:t>etarded</a:t>
            </a:r>
          </a:p>
          <a:p>
            <a:pPr eaLnBrk="1" hangingPunct="1">
              <a:defRPr/>
            </a:pPr>
            <a:r>
              <a:rPr lang="en-US" sz="2800" b="1" smtClean="0"/>
              <a:t>BD</a:t>
            </a:r>
          </a:p>
          <a:p>
            <a:pPr eaLnBrk="1" hangingPunct="1">
              <a:defRPr/>
            </a:pPr>
            <a:r>
              <a:rPr lang="en-US" sz="2800" smtClean="0"/>
              <a:t>A major diagnostic criteria for these disabilities</a:t>
            </a:r>
          </a:p>
          <a:p>
            <a:pPr eaLnBrk="1" hangingPunct="1">
              <a:defRPr/>
            </a:pPr>
            <a:r>
              <a:rPr lang="en-US" sz="2800" smtClean="0"/>
              <a:t>The defining characteristic of BD</a:t>
            </a:r>
          </a:p>
          <a:p>
            <a:pPr lvl="1" eaLnBrk="1" hangingPunct="1">
              <a:defRPr/>
            </a:pPr>
            <a:r>
              <a:rPr lang="en-US" sz="2400" smtClean="0"/>
              <a:t>3X more likely to be socially rejected than gen. ed. kids</a:t>
            </a:r>
          </a:p>
          <a:p>
            <a:pPr lvl="1" eaLnBrk="1" hangingPunct="1">
              <a:defRPr/>
            </a:pPr>
            <a:r>
              <a:rPr lang="en-US" sz="2400" smtClean="0"/>
              <a:t>2X   “         “      “   “       “             “          “    LD &amp; MR kids</a:t>
            </a:r>
          </a:p>
          <a:p>
            <a:pPr eaLnBrk="1" hangingPunct="1">
              <a:defRPr/>
            </a:pPr>
            <a:endParaRPr lang="en-US" sz="800" smtClean="0"/>
          </a:p>
          <a:p>
            <a:pPr eaLnBrk="1" hangingPunct="1">
              <a:defRPr/>
            </a:pPr>
            <a:r>
              <a:rPr lang="en-US" sz="2800" smtClean="0"/>
              <a:t>Low income </a:t>
            </a:r>
            <a:r>
              <a:rPr lang="en-US" sz="2400" smtClean="0"/>
              <a:t>(“disorganized” segment… labeled or not)</a:t>
            </a:r>
            <a:endParaRPr lang="en-US" sz="800" smtClean="0"/>
          </a:p>
          <a:p>
            <a:pPr eaLnBrk="1" hangingPunct="1">
              <a:defRPr/>
            </a:pPr>
            <a:endParaRPr lang="en-US" sz="800" smtClean="0"/>
          </a:p>
          <a:p>
            <a:pPr eaLnBrk="1" hangingPunct="1">
              <a:defRPr/>
            </a:pPr>
            <a:r>
              <a:rPr lang="en-US" sz="2800" smtClean="0"/>
              <a:t>One’s social competence affects later life:</a:t>
            </a:r>
          </a:p>
          <a:p>
            <a:pPr lvl="1" eaLnBrk="1" hangingPunct="1">
              <a:defRPr/>
            </a:pPr>
            <a:r>
              <a:rPr lang="en-US" sz="2400" smtClean="0"/>
              <a:t>Job security</a:t>
            </a:r>
          </a:p>
          <a:p>
            <a:pPr lvl="1" eaLnBrk="1" hangingPunct="1">
              <a:defRPr/>
            </a:pPr>
            <a:r>
              <a:rPr lang="en-US" sz="2400" smtClean="0"/>
              <a:t>Love &amp; social relationships</a:t>
            </a:r>
          </a:p>
          <a:p>
            <a:pPr lvl="1" eaLnBrk="1" hangingPunct="1">
              <a:defRPr/>
            </a:pPr>
            <a:r>
              <a:rPr lang="en-US" sz="2400" smtClean="0"/>
              <a:t>Interactions with legal authorities</a:t>
            </a:r>
            <a:r>
              <a:rPr lang="en-US" sz="2400" smtClean="0">
                <a:solidFill>
                  <a:srgbClr val="66FF66"/>
                </a:solidFill>
              </a:rPr>
              <a:t>.</a:t>
            </a:r>
            <a:endParaRPr lang="en-US" sz="2400" smtClean="0"/>
          </a:p>
        </p:txBody>
      </p:sp>
      <p:pic>
        <p:nvPicPr>
          <p:cNvPr id="380934" name="Picture 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91200" y="990600"/>
            <a:ext cx="2667000" cy="258921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0930"/>
                                        </p:tgtEl>
                                        <p:attrNameLst>
                                          <p:attrName>style.visibility</p:attrName>
                                        </p:attrNameLst>
                                      </p:cBhvr>
                                      <p:to>
                                        <p:strVal val="visible"/>
                                      </p:to>
                                    </p:set>
                                    <p:animEffect transition="in" filter="dissolve">
                                      <p:cBhvr>
                                        <p:cTn id="7" dur="1000"/>
                                        <p:tgtEl>
                                          <p:spTgt spid="380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xit" presetSubtype="0" fill="hold" grpId="1" nodeType="clickEffect">
                                  <p:stCondLst>
                                    <p:cond delay="0"/>
                                  </p:stCondLst>
                                  <p:childTnLst>
                                    <p:animEffect transition="out" filter="fade">
                                      <p:cBhvr>
                                        <p:cTn id="11" dur="2000"/>
                                        <p:tgtEl>
                                          <p:spTgt spid="380930"/>
                                        </p:tgtEl>
                                      </p:cBhvr>
                                    </p:animEffect>
                                    <p:anim calcmode="lin" valueType="num">
                                      <p:cBhvr>
                                        <p:cTn id="12" dur="2000"/>
                                        <p:tgtEl>
                                          <p:spTgt spid="380930"/>
                                        </p:tgtEl>
                                        <p:attrNameLst>
                                          <p:attrName>ppt_x</p:attrName>
                                        </p:attrNameLst>
                                      </p:cBhvr>
                                      <p:tavLst>
                                        <p:tav tm="0">
                                          <p:val>
                                            <p:strVal val="ppt_x"/>
                                          </p:val>
                                        </p:tav>
                                        <p:tav tm="100000">
                                          <p:val>
                                            <p:strVal val="ppt_x"/>
                                          </p:val>
                                        </p:tav>
                                      </p:tavLst>
                                    </p:anim>
                                    <p:anim calcmode="lin" valueType="num">
                                      <p:cBhvr>
                                        <p:cTn id="13" dur="200" decel="100000"/>
                                        <p:tgtEl>
                                          <p:spTgt spid="380930"/>
                                        </p:tgtEl>
                                        <p:attrNameLst>
                                          <p:attrName>ppt_y</p:attrName>
                                        </p:attrNameLst>
                                      </p:cBhvr>
                                      <p:tavLst>
                                        <p:tav tm="0">
                                          <p:val>
                                            <p:strVal val="ppt_y"/>
                                          </p:val>
                                        </p:tav>
                                        <p:tav tm="100000">
                                          <p:val>
                                            <p:strVal val="ppt_y-.03"/>
                                          </p:val>
                                        </p:tav>
                                      </p:tavLst>
                                    </p:anim>
                                    <p:anim calcmode="lin" valueType="num">
                                      <p:cBhvr>
                                        <p:cTn id="14" dur="1800" accel="100000">
                                          <p:stCondLst>
                                            <p:cond delay="200"/>
                                          </p:stCondLst>
                                        </p:cTn>
                                        <p:tgtEl>
                                          <p:spTgt spid="380930"/>
                                        </p:tgtEl>
                                        <p:attrNameLst>
                                          <p:attrName>ppt_y</p:attrName>
                                        </p:attrNameLst>
                                      </p:cBhvr>
                                      <p:tavLst>
                                        <p:tav tm="0">
                                          <p:val>
                                            <p:strVal val="ppt_y"/>
                                          </p:val>
                                        </p:tav>
                                        <p:tav tm="100000">
                                          <p:val>
                                            <p:strVal val="ppt_y+1"/>
                                          </p:val>
                                        </p:tav>
                                      </p:tavLst>
                                    </p:anim>
                                    <p:set>
                                      <p:cBhvr>
                                        <p:cTn id="15" dur="1" fill="hold">
                                          <p:stCondLst>
                                            <p:cond delay="1999"/>
                                          </p:stCondLst>
                                        </p:cTn>
                                        <p:tgtEl>
                                          <p:spTgt spid="380930"/>
                                        </p:tgtEl>
                                        <p:attrNameLst>
                                          <p:attrName>style.visibility</p:attrName>
                                        </p:attrNameLst>
                                      </p:cBhvr>
                                      <p:to>
                                        <p:strVal val="hidden"/>
                                      </p:to>
                                    </p:set>
                                  </p:childTnLst>
                                </p:cTn>
                              </p:par>
                              <p:par>
                                <p:cTn id="16" presetID="37" presetClass="entr" presetSubtype="0" fill="hold" nodeType="withEffect">
                                  <p:stCondLst>
                                    <p:cond delay="0"/>
                                  </p:stCondLst>
                                  <p:childTnLst>
                                    <p:set>
                                      <p:cBhvr>
                                        <p:cTn id="17" dur="1" fill="hold">
                                          <p:stCondLst>
                                            <p:cond delay="0"/>
                                          </p:stCondLst>
                                        </p:cTn>
                                        <p:tgtEl>
                                          <p:spTgt spid="380931">
                                            <p:txEl>
                                              <p:pRg st="0" end="0"/>
                                            </p:txEl>
                                          </p:spTgt>
                                        </p:tgtEl>
                                        <p:attrNameLst>
                                          <p:attrName>style.visibility</p:attrName>
                                        </p:attrNameLst>
                                      </p:cBhvr>
                                      <p:to>
                                        <p:strVal val="visible"/>
                                      </p:to>
                                    </p:set>
                                    <p:animEffect transition="in" filter="fade">
                                      <p:cBhvr>
                                        <p:cTn id="18" dur="2000"/>
                                        <p:tgtEl>
                                          <p:spTgt spid="380931">
                                            <p:txEl>
                                              <p:pRg st="0" end="0"/>
                                            </p:txEl>
                                          </p:spTgt>
                                        </p:tgtEl>
                                      </p:cBhvr>
                                    </p:animEffect>
                                    <p:anim calcmode="lin" valueType="num">
                                      <p:cBhvr>
                                        <p:cTn id="19" dur="2000" fill="hold"/>
                                        <p:tgtEl>
                                          <p:spTgt spid="380931">
                                            <p:txEl>
                                              <p:pRg st="0" end="0"/>
                                            </p:txEl>
                                          </p:spTgt>
                                        </p:tgtEl>
                                        <p:attrNameLst>
                                          <p:attrName>ppt_x</p:attrName>
                                        </p:attrNameLst>
                                      </p:cBhvr>
                                      <p:tavLst>
                                        <p:tav tm="0">
                                          <p:val>
                                            <p:strVal val="#ppt_x"/>
                                          </p:val>
                                        </p:tav>
                                        <p:tav tm="100000">
                                          <p:val>
                                            <p:strVal val="#ppt_x"/>
                                          </p:val>
                                        </p:tav>
                                      </p:tavLst>
                                    </p:anim>
                                    <p:anim calcmode="lin" valueType="num">
                                      <p:cBhvr>
                                        <p:cTn id="20" dur="1800" decel="100000" fill="hold"/>
                                        <p:tgtEl>
                                          <p:spTgt spid="380931">
                                            <p:txEl>
                                              <p:pRg st="0" end="0"/>
                                            </p:txEl>
                                          </p:spTgt>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380931">
                                            <p:txEl>
                                              <p:pRg st="0" end="0"/>
                                            </p:txEl>
                                          </p:spTgt>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380931">
                                            <p:txEl>
                                              <p:pRg st="1" end="1"/>
                                            </p:txEl>
                                          </p:spTgt>
                                        </p:tgtEl>
                                        <p:attrNameLst>
                                          <p:attrName>style.visibility</p:attrName>
                                        </p:attrNameLst>
                                      </p:cBhvr>
                                      <p:to>
                                        <p:strVal val="visible"/>
                                      </p:to>
                                    </p:set>
                                    <p:animEffect transition="in" filter="fade">
                                      <p:cBhvr>
                                        <p:cTn id="24" dur="2000"/>
                                        <p:tgtEl>
                                          <p:spTgt spid="380931">
                                            <p:txEl>
                                              <p:pRg st="1" end="1"/>
                                            </p:txEl>
                                          </p:spTgt>
                                        </p:tgtEl>
                                      </p:cBhvr>
                                    </p:animEffect>
                                    <p:anim calcmode="lin" valueType="num">
                                      <p:cBhvr>
                                        <p:cTn id="25" dur="2000" fill="hold"/>
                                        <p:tgtEl>
                                          <p:spTgt spid="380931">
                                            <p:txEl>
                                              <p:pRg st="1" end="1"/>
                                            </p:txEl>
                                          </p:spTgt>
                                        </p:tgtEl>
                                        <p:attrNameLst>
                                          <p:attrName>ppt_x</p:attrName>
                                        </p:attrNameLst>
                                      </p:cBhvr>
                                      <p:tavLst>
                                        <p:tav tm="0">
                                          <p:val>
                                            <p:strVal val="#ppt_x"/>
                                          </p:val>
                                        </p:tav>
                                        <p:tav tm="100000">
                                          <p:val>
                                            <p:strVal val="#ppt_x"/>
                                          </p:val>
                                        </p:tav>
                                      </p:tavLst>
                                    </p:anim>
                                    <p:anim calcmode="lin" valueType="num">
                                      <p:cBhvr>
                                        <p:cTn id="26" dur="1800" decel="100000" fill="hold"/>
                                        <p:tgtEl>
                                          <p:spTgt spid="380931">
                                            <p:txEl>
                                              <p:pRg st="1" end="1"/>
                                            </p:txEl>
                                          </p:spTgt>
                                        </p:tgtEl>
                                        <p:attrNameLst>
                                          <p:attrName>ppt_y</p:attrName>
                                        </p:attrNameLst>
                                      </p:cBhvr>
                                      <p:tavLst>
                                        <p:tav tm="0">
                                          <p:val>
                                            <p:strVal val="#ppt_y+1"/>
                                          </p:val>
                                        </p:tav>
                                        <p:tav tm="100000">
                                          <p:val>
                                            <p:strVal val="#ppt_y-.03"/>
                                          </p:val>
                                        </p:tav>
                                      </p:tavLst>
                                    </p:anim>
                                    <p:anim calcmode="lin" valueType="num">
                                      <p:cBhvr>
                                        <p:cTn id="27" dur="200" accel="100000" fill="hold">
                                          <p:stCondLst>
                                            <p:cond delay="1800"/>
                                          </p:stCondLst>
                                        </p:cTn>
                                        <p:tgtEl>
                                          <p:spTgt spid="380931">
                                            <p:txEl>
                                              <p:pRg st="1" end="1"/>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380931">
                                            <p:txEl>
                                              <p:pRg st="2" end="2"/>
                                            </p:txEl>
                                          </p:spTgt>
                                        </p:tgtEl>
                                        <p:attrNameLst>
                                          <p:attrName>style.visibility</p:attrName>
                                        </p:attrNameLst>
                                      </p:cBhvr>
                                      <p:to>
                                        <p:strVal val="visible"/>
                                      </p:to>
                                    </p:set>
                                    <p:animEffect transition="in" filter="fade">
                                      <p:cBhvr>
                                        <p:cTn id="30" dur="2000"/>
                                        <p:tgtEl>
                                          <p:spTgt spid="380931">
                                            <p:txEl>
                                              <p:pRg st="2" end="2"/>
                                            </p:txEl>
                                          </p:spTgt>
                                        </p:tgtEl>
                                      </p:cBhvr>
                                    </p:animEffect>
                                    <p:anim calcmode="lin" valueType="num">
                                      <p:cBhvr>
                                        <p:cTn id="31" dur="2000" fill="hold"/>
                                        <p:tgtEl>
                                          <p:spTgt spid="380931">
                                            <p:txEl>
                                              <p:pRg st="2" end="2"/>
                                            </p:txEl>
                                          </p:spTgt>
                                        </p:tgtEl>
                                        <p:attrNameLst>
                                          <p:attrName>ppt_x</p:attrName>
                                        </p:attrNameLst>
                                      </p:cBhvr>
                                      <p:tavLst>
                                        <p:tav tm="0">
                                          <p:val>
                                            <p:strVal val="#ppt_x"/>
                                          </p:val>
                                        </p:tav>
                                        <p:tav tm="100000">
                                          <p:val>
                                            <p:strVal val="#ppt_x"/>
                                          </p:val>
                                        </p:tav>
                                      </p:tavLst>
                                    </p:anim>
                                    <p:anim calcmode="lin" valueType="num">
                                      <p:cBhvr>
                                        <p:cTn id="32" dur="1800" decel="100000" fill="hold"/>
                                        <p:tgtEl>
                                          <p:spTgt spid="380931">
                                            <p:txEl>
                                              <p:pRg st="2" end="2"/>
                                            </p:txEl>
                                          </p:spTgt>
                                        </p:tgtEl>
                                        <p:attrNameLst>
                                          <p:attrName>ppt_y</p:attrName>
                                        </p:attrNameLst>
                                      </p:cBhvr>
                                      <p:tavLst>
                                        <p:tav tm="0">
                                          <p:val>
                                            <p:strVal val="#ppt_y+1"/>
                                          </p:val>
                                        </p:tav>
                                        <p:tav tm="100000">
                                          <p:val>
                                            <p:strVal val="#ppt_y-.03"/>
                                          </p:val>
                                        </p:tav>
                                      </p:tavLst>
                                    </p:anim>
                                    <p:anim calcmode="lin" valueType="num">
                                      <p:cBhvr>
                                        <p:cTn id="33" dur="200" accel="100000" fill="hold">
                                          <p:stCondLst>
                                            <p:cond delay="1800"/>
                                          </p:stCondLst>
                                        </p:cTn>
                                        <p:tgtEl>
                                          <p:spTgt spid="380931">
                                            <p:txEl>
                                              <p:pRg st="2" end="2"/>
                                            </p:txEl>
                                          </p:spTgt>
                                        </p:tgtEl>
                                        <p:attrNameLst>
                                          <p:attrName>ppt_y</p:attrName>
                                        </p:attrNameLst>
                                      </p:cBhvr>
                                      <p:tavLst>
                                        <p:tav tm="0">
                                          <p:val>
                                            <p:strVal val="#ppt_y-.03"/>
                                          </p:val>
                                        </p:tav>
                                        <p:tav tm="100000">
                                          <p:val>
                                            <p:strVal val="#ppt_y"/>
                                          </p:val>
                                        </p:tav>
                                      </p:tavLst>
                                    </p:anim>
                                  </p:childTnLst>
                                </p:cTn>
                              </p:par>
                            </p:childTnLst>
                          </p:cTn>
                        </p:par>
                        <p:par>
                          <p:cTn id="34" fill="hold" nodeType="afterGroup">
                            <p:stCondLst>
                              <p:cond delay="2000"/>
                            </p:stCondLst>
                            <p:childTnLst>
                              <p:par>
                                <p:cTn id="35" presetID="55" presetClass="entr" presetSubtype="0" fill="hold" nodeType="afterEffect">
                                  <p:stCondLst>
                                    <p:cond delay="1500"/>
                                  </p:stCondLst>
                                  <p:childTnLst>
                                    <p:set>
                                      <p:cBhvr>
                                        <p:cTn id="36" dur="1" fill="hold">
                                          <p:stCondLst>
                                            <p:cond delay="0"/>
                                          </p:stCondLst>
                                        </p:cTn>
                                        <p:tgtEl>
                                          <p:spTgt spid="380931">
                                            <p:txEl>
                                              <p:pRg st="3" end="3"/>
                                            </p:txEl>
                                          </p:spTgt>
                                        </p:tgtEl>
                                        <p:attrNameLst>
                                          <p:attrName>style.visibility</p:attrName>
                                        </p:attrNameLst>
                                      </p:cBhvr>
                                      <p:to>
                                        <p:strVal val="visible"/>
                                      </p:to>
                                    </p:set>
                                    <p:anim calcmode="lin" valueType="num">
                                      <p:cBhvr>
                                        <p:cTn id="37" dur="1000" fill="hold"/>
                                        <p:tgtEl>
                                          <p:spTgt spid="380931">
                                            <p:txEl>
                                              <p:pRg st="3" end="3"/>
                                            </p:txEl>
                                          </p:spTgt>
                                        </p:tgtEl>
                                        <p:attrNameLst>
                                          <p:attrName>ppt_w</p:attrName>
                                        </p:attrNameLst>
                                      </p:cBhvr>
                                      <p:tavLst>
                                        <p:tav tm="0">
                                          <p:val>
                                            <p:strVal val="#ppt_w*0.70"/>
                                          </p:val>
                                        </p:tav>
                                        <p:tav tm="100000">
                                          <p:val>
                                            <p:strVal val="#ppt_w"/>
                                          </p:val>
                                        </p:tav>
                                      </p:tavLst>
                                    </p:anim>
                                    <p:anim calcmode="lin" valueType="num">
                                      <p:cBhvr>
                                        <p:cTn id="38" dur="1000" fill="hold"/>
                                        <p:tgtEl>
                                          <p:spTgt spid="380931">
                                            <p:txEl>
                                              <p:pRg st="3" end="3"/>
                                            </p:txEl>
                                          </p:spTgt>
                                        </p:tgtEl>
                                        <p:attrNameLst>
                                          <p:attrName>ppt_h</p:attrName>
                                        </p:attrNameLst>
                                      </p:cBhvr>
                                      <p:tavLst>
                                        <p:tav tm="0">
                                          <p:val>
                                            <p:strVal val="#ppt_h"/>
                                          </p:val>
                                        </p:tav>
                                        <p:tav tm="100000">
                                          <p:val>
                                            <p:strVal val="#ppt_h"/>
                                          </p:val>
                                        </p:tav>
                                      </p:tavLst>
                                    </p:anim>
                                    <p:animEffect transition="in" filter="fade">
                                      <p:cBhvr>
                                        <p:cTn id="39" dur="1000"/>
                                        <p:tgtEl>
                                          <p:spTgt spid="380931">
                                            <p:txEl>
                                              <p:pRg st="3" end="3"/>
                                            </p:txEl>
                                          </p:spTgt>
                                        </p:tgtEl>
                                      </p:cBhvr>
                                    </p:animEffect>
                                  </p:childTnLst>
                                </p:cTn>
                              </p:par>
                            </p:childTnLst>
                          </p:cTn>
                        </p:par>
                        <p:par>
                          <p:cTn id="40" fill="hold" nodeType="afterGroup">
                            <p:stCondLst>
                              <p:cond delay="4500"/>
                            </p:stCondLst>
                            <p:childTnLst>
                              <p:par>
                                <p:cTn id="41" presetID="55" presetClass="entr" presetSubtype="0" fill="hold" nodeType="afterEffect">
                                  <p:stCondLst>
                                    <p:cond delay="2000"/>
                                  </p:stCondLst>
                                  <p:childTnLst>
                                    <p:set>
                                      <p:cBhvr>
                                        <p:cTn id="42" dur="1" fill="hold">
                                          <p:stCondLst>
                                            <p:cond delay="0"/>
                                          </p:stCondLst>
                                        </p:cTn>
                                        <p:tgtEl>
                                          <p:spTgt spid="380931">
                                            <p:txEl>
                                              <p:pRg st="4" end="4"/>
                                            </p:txEl>
                                          </p:spTgt>
                                        </p:tgtEl>
                                        <p:attrNameLst>
                                          <p:attrName>style.visibility</p:attrName>
                                        </p:attrNameLst>
                                      </p:cBhvr>
                                      <p:to>
                                        <p:strVal val="visible"/>
                                      </p:to>
                                    </p:set>
                                    <p:anim calcmode="lin" valueType="num">
                                      <p:cBhvr>
                                        <p:cTn id="43" dur="1000" fill="hold"/>
                                        <p:tgtEl>
                                          <p:spTgt spid="380931">
                                            <p:txEl>
                                              <p:pRg st="4" end="4"/>
                                            </p:txEl>
                                          </p:spTgt>
                                        </p:tgtEl>
                                        <p:attrNameLst>
                                          <p:attrName>ppt_w</p:attrName>
                                        </p:attrNameLst>
                                      </p:cBhvr>
                                      <p:tavLst>
                                        <p:tav tm="0">
                                          <p:val>
                                            <p:strVal val="#ppt_w*0.70"/>
                                          </p:val>
                                        </p:tav>
                                        <p:tav tm="100000">
                                          <p:val>
                                            <p:strVal val="#ppt_w"/>
                                          </p:val>
                                        </p:tav>
                                      </p:tavLst>
                                    </p:anim>
                                    <p:anim calcmode="lin" valueType="num">
                                      <p:cBhvr>
                                        <p:cTn id="44" dur="1000" fill="hold"/>
                                        <p:tgtEl>
                                          <p:spTgt spid="380931">
                                            <p:txEl>
                                              <p:pRg st="4" end="4"/>
                                            </p:txEl>
                                          </p:spTgt>
                                        </p:tgtEl>
                                        <p:attrNameLst>
                                          <p:attrName>ppt_h</p:attrName>
                                        </p:attrNameLst>
                                      </p:cBhvr>
                                      <p:tavLst>
                                        <p:tav tm="0">
                                          <p:val>
                                            <p:strVal val="#ppt_h"/>
                                          </p:val>
                                        </p:tav>
                                        <p:tav tm="100000">
                                          <p:val>
                                            <p:strVal val="#ppt_h"/>
                                          </p:val>
                                        </p:tav>
                                      </p:tavLst>
                                    </p:anim>
                                    <p:animEffect transition="in" filter="fade">
                                      <p:cBhvr>
                                        <p:cTn id="45" dur="1000"/>
                                        <p:tgtEl>
                                          <p:spTgt spid="380931">
                                            <p:txEl>
                                              <p:pRg st="4" end="4"/>
                                            </p:txEl>
                                          </p:spTgt>
                                        </p:tgtEl>
                                      </p:cBhvr>
                                    </p:animEffect>
                                  </p:childTnLst>
                                </p:cTn>
                              </p:par>
                            </p:childTnLst>
                          </p:cTn>
                        </p:par>
                        <p:par>
                          <p:cTn id="46" fill="hold" nodeType="afterGroup">
                            <p:stCondLst>
                              <p:cond delay="7500"/>
                            </p:stCondLst>
                            <p:childTnLst>
                              <p:par>
                                <p:cTn id="47" presetID="55" presetClass="entr" presetSubtype="0" fill="hold" nodeType="afterEffect">
                                  <p:stCondLst>
                                    <p:cond delay="1500"/>
                                  </p:stCondLst>
                                  <p:childTnLst>
                                    <p:set>
                                      <p:cBhvr>
                                        <p:cTn id="48" dur="1" fill="hold">
                                          <p:stCondLst>
                                            <p:cond delay="0"/>
                                          </p:stCondLst>
                                        </p:cTn>
                                        <p:tgtEl>
                                          <p:spTgt spid="380931">
                                            <p:txEl>
                                              <p:pRg st="5" end="5"/>
                                            </p:txEl>
                                          </p:spTgt>
                                        </p:tgtEl>
                                        <p:attrNameLst>
                                          <p:attrName>style.visibility</p:attrName>
                                        </p:attrNameLst>
                                      </p:cBhvr>
                                      <p:to>
                                        <p:strVal val="visible"/>
                                      </p:to>
                                    </p:set>
                                    <p:anim calcmode="lin" valueType="num">
                                      <p:cBhvr>
                                        <p:cTn id="49" dur="1000" fill="hold"/>
                                        <p:tgtEl>
                                          <p:spTgt spid="380931">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380931">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80931">
                                            <p:txEl>
                                              <p:pRg st="5" end="5"/>
                                            </p:txEl>
                                          </p:spTgt>
                                        </p:tgtEl>
                                      </p:cBhvr>
                                    </p:animEffect>
                                  </p:childTnLst>
                                </p:cTn>
                              </p:par>
                              <p:par>
                                <p:cTn id="52" presetID="12" presetClass="entr" presetSubtype="2" fill="hold" nodeType="withEffect">
                                  <p:stCondLst>
                                    <p:cond delay="1500"/>
                                  </p:stCondLst>
                                  <p:childTnLst>
                                    <p:set>
                                      <p:cBhvr>
                                        <p:cTn id="53" dur="1" fill="hold">
                                          <p:stCondLst>
                                            <p:cond delay="0"/>
                                          </p:stCondLst>
                                        </p:cTn>
                                        <p:tgtEl>
                                          <p:spTgt spid="380934"/>
                                        </p:tgtEl>
                                        <p:attrNameLst>
                                          <p:attrName>style.visibility</p:attrName>
                                        </p:attrNameLst>
                                      </p:cBhvr>
                                      <p:to>
                                        <p:strVal val="visible"/>
                                      </p:to>
                                    </p:set>
                                    <p:animEffect transition="in" filter="slide(fromRight)">
                                      <p:cBhvr>
                                        <p:cTn id="54" dur="3000"/>
                                        <p:tgtEl>
                                          <p:spTgt spid="380934"/>
                                        </p:tgtEl>
                                      </p:cBhvr>
                                    </p:animEffect>
                                  </p:childTnLst>
                                </p:cTn>
                              </p:par>
                            </p:childTnLst>
                          </p:cTn>
                        </p:par>
                        <p:par>
                          <p:cTn id="55" fill="hold" nodeType="afterGroup">
                            <p:stCondLst>
                              <p:cond delay="12000"/>
                            </p:stCondLst>
                            <p:childTnLst>
                              <p:par>
                                <p:cTn id="56" presetID="55" presetClass="entr" presetSubtype="0" fill="hold" nodeType="afterEffect">
                                  <p:stCondLst>
                                    <p:cond delay="0"/>
                                  </p:stCondLst>
                                  <p:childTnLst>
                                    <p:set>
                                      <p:cBhvr>
                                        <p:cTn id="57" dur="1" fill="hold">
                                          <p:stCondLst>
                                            <p:cond delay="0"/>
                                          </p:stCondLst>
                                        </p:cTn>
                                        <p:tgtEl>
                                          <p:spTgt spid="380931">
                                            <p:txEl>
                                              <p:pRg st="6" end="6"/>
                                            </p:txEl>
                                          </p:spTgt>
                                        </p:tgtEl>
                                        <p:attrNameLst>
                                          <p:attrName>style.visibility</p:attrName>
                                        </p:attrNameLst>
                                      </p:cBhvr>
                                      <p:to>
                                        <p:strVal val="visible"/>
                                      </p:to>
                                    </p:set>
                                    <p:anim calcmode="lin" valueType="num">
                                      <p:cBhvr>
                                        <p:cTn id="58" dur="1000" fill="hold"/>
                                        <p:tgtEl>
                                          <p:spTgt spid="380931">
                                            <p:txEl>
                                              <p:pRg st="6" end="6"/>
                                            </p:txEl>
                                          </p:spTgt>
                                        </p:tgtEl>
                                        <p:attrNameLst>
                                          <p:attrName>ppt_w</p:attrName>
                                        </p:attrNameLst>
                                      </p:cBhvr>
                                      <p:tavLst>
                                        <p:tav tm="0">
                                          <p:val>
                                            <p:strVal val="#ppt_w*0.70"/>
                                          </p:val>
                                        </p:tav>
                                        <p:tav tm="100000">
                                          <p:val>
                                            <p:strVal val="#ppt_w"/>
                                          </p:val>
                                        </p:tav>
                                      </p:tavLst>
                                    </p:anim>
                                    <p:anim calcmode="lin" valueType="num">
                                      <p:cBhvr>
                                        <p:cTn id="59" dur="1000" fill="hold"/>
                                        <p:tgtEl>
                                          <p:spTgt spid="380931">
                                            <p:txEl>
                                              <p:pRg st="6" end="6"/>
                                            </p:txEl>
                                          </p:spTgt>
                                        </p:tgtEl>
                                        <p:attrNameLst>
                                          <p:attrName>ppt_h</p:attrName>
                                        </p:attrNameLst>
                                      </p:cBhvr>
                                      <p:tavLst>
                                        <p:tav tm="0">
                                          <p:val>
                                            <p:strVal val="#ppt_h"/>
                                          </p:val>
                                        </p:tav>
                                        <p:tav tm="100000">
                                          <p:val>
                                            <p:strVal val="#ppt_h"/>
                                          </p:val>
                                        </p:tav>
                                      </p:tavLst>
                                    </p:anim>
                                    <p:animEffect transition="in" filter="fade">
                                      <p:cBhvr>
                                        <p:cTn id="60" dur="1000"/>
                                        <p:tgtEl>
                                          <p:spTgt spid="380931">
                                            <p:txEl>
                                              <p:pRg st="6" end="6"/>
                                            </p:txEl>
                                          </p:spTgt>
                                        </p:tgtEl>
                                      </p:cBhvr>
                                    </p:animEffect>
                                  </p:childTnLst>
                                </p:cTn>
                              </p:par>
                            </p:childTnLst>
                          </p:cTn>
                        </p:par>
                        <p:par>
                          <p:cTn id="61" fill="hold" nodeType="afterGroup">
                            <p:stCondLst>
                              <p:cond delay="13000"/>
                            </p:stCondLst>
                            <p:childTnLst>
                              <p:par>
                                <p:cTn id="62" presetID="10" presetClass="entr" presetSubtype="0" fill="hold" nodeType="afterEffect">
                                  <p:stCondLst>
                                    <p:cond delay="2000"/>
                                  </p:stCondLst>
                                  <p:childTnLst>
                                    <p:set>
                                      <p:cBhvr>
                                        <p:cTn id="63" dur="1" fill="hold">
                                          <p:stCondLst>
                                            <p:cond delay="0"/>
                                          </p:stCondLst>
                                        </p:cTn>
                                        <p:tgtEl>
                                          <p:spTgt spid="380931">
                                            <p:txEl>
                                              <p:pRg st="8" end="8"/>
                                            </p:txEl>
                                          </p:spTgt>
                                        </p:tgtEl>
                                        <p:attrNameLst>
                                          <p:attrName>style.visibility</p:attrName>
                                        </p:attrNameLst>
                                      </p:cBhvr>
                                      <p:to>
                                        <p:strVal val="visible"/>
                                      </p:to>
                                    </p:set>
                                    <p:animEffect transition="in" filter="fade">
                                      <p:cBhvr>
                                        <p:cTn id="64" dur="1000"/>
                                        <p:tgtEl>
                                          <p:spTgt spid="380931">
                                            <p:txEl>
                                              <p:pRg st="8" end="8"/>
                                            </p:txEl>
                                          </p:spTgt>
                                        </p:tgtEl>
                                      </p:cBhvr>
                                    </p:animEffect>
                                  </p:childTnLst>
                                </p:cTn>
                              </p:par>
                            </p:childTnLst>
                          </p:cTn>
                        </p:par>
                        <p:par>
                          <p:cTn id="65" fill="hold" nodeType="afterGroup">
                            <p:stCondLst>
                              <p:cond delay="16000"/>
                            </p:stCondLst>
                            <p:childTnLst>
                              <p:par>
                                <p:cTn id="66" presetID="10" presetClass="entr" presetSubtype="0" fill="hold" nodeType="afterEffect">
                                  <p:stCondLst>
                                    <p:cond delay="2000"/>
                                  </p:stCondLst>
                                  <p:childTnLst>
                                    <p:set>
                                      <p:cBhvr>
                                        <p:cTn id="67" dur="1" fill="hold">
                                          <p:stCondLst>
                                            <p:cond delay="0"/>
                                          </p:stCondLst>
                                        </p:cTn>
                                        <p:tgtEl>
                                          <p:spTgt spid="380931">
                                            <p:txEl>
                                              <p:pRg st="10" end="10"/>
                                            </p:txEl>
                                          </p:spTgt>
                                        </p:tgtEl>
                                        <p:attrNameLst>
                                          <p:attrName>style.visibility</p:attrName>
                                        </p:attrNameLst>
                                      </p:cBhvr>
                                      <p:to>
                                        <p:strVal val="visible"/>
                                      </p:to>
                                    </p:set>
                                    <p:animEffect transition="in" filter="fade">
                                      <p:cBhvr>
                                        <p:cTn id="68" dur="1000"/>
                                        <p:tgtEl>
                                          <p:spTgt spid="380931">
                                            <p:txEl>
                                              <p:pRg st="10" end="10"/>
                                            </p:txEl>
                                          </p:spTgt>
                                        </p:tgtEl>
                                      </p:cBhvr>
                                    </p:animEffect>
                                  </p:childTnLst>
                                </p:cTn>
                              </p:par>
                            </p:childTnLst>
                          </p:cTn>
                        </p:par>
                        <p:par>
                          <p:cTn id="69" fill="hold" nodeType="afterGroup">
                            <p:stCondLst>
                              <p:cond delay="19000"/>
                            </p:stCondLst>
                            <p:childTnLst>
                              <p:par>
                                <p:cTn id="70" presetID="10" presetClass="entr" presetSubtype="0" fill="hold" nodeType="afterEffect">
                                  <p:stCondLst>
                                    <p:cond delay="1000"/>
                                  </p:stCondLst>
                                  <p:childTnLst>
                                    <p:set>
                                      <p:cBhvr>
                                        <p:cTn id="71" dur="1" fill="hold">
                                          <p:stCondLst>
                                            <p:cond delay="0"/>
                                          </p:stCondLst>
                                        </p:cTn>
                                        <p:tgtEl>
                                          <p:spTgt spid="380931">
                                            <p:txEl>
                                              <p:pRg st="11" end="11"/>
                                            </p:txEl>
                                          </p:spTgt>
                                        </p:tgtEl>
                                        <p:attrNameLst>
                                          <p:attrName>style.visibility</p:attrName>
                                        </p:attrNameLst>
                                      </p:cBhvr>
                                      <p:to>
                                        <p:strVal val="visible"/>
                                      </p:to>
                                    </p:set>
                                    <p:animEffect transition="in" filter="fade">
                                      <p:cBhvr>
                                        <p:cTn id="72" dur="1000"/>
                                        <p:tgtEl>
                                          <p:spTgt spid="380931">
                                            <p:txEl>
                                              <p:pRg st="11" end="11"/>
                                            </p:txEl>
                                          </p:spTgt>
                                        </p:tgtEl>
                                      </p:cBhvr>
                                    </p:animEffect>
                                  </p:childTnLst>
                                </p:cTn>
                              </p:par>
                            </p:childTnLst>
                          </p:cTn>
                        </p:par>
                        <p:par>
                          <p:cTn id="73" fill="hold" nodeType="afterGroup">
                            <p:stCondLst>
                              <p:cond delay="21000"/>
                            </p:stCondLst>
                            <p:childTnLst>
                              <p:par>
                                <p:cTn id="74" presetID="10" presetClass="entr" presetSubtype="0" fill="hold" nodeType="afterEffect">
                                  <p:stCondLst>
                                    <p:cond delay="500"/>
                                  </p:stCondLst>
                                  <p:childTnLst>
                                    <p:set>
                                      <p:cBhvr>
                                        <p:cTn id="75" dur="1" fill="hold">
                                          <p:stCondLst>
                                            <p:cond delay="0"/>
                                          </p:stCondLst>
                                        </p:cTn>
                                        <p:tgtEl>
                                          <p:spTgt spid="380931">
                                            <p:txEl>
                                              <p:pRg st="12" end="12"/>
                                            </p:txEl>
                                          </p:spTgt>
                                        </p:tgtEl>
                                        <p:attrNameLst>
                                          <p:attrName>style.visibility</p:attrName>
                                        </p:attrNameLst>
                                      </p:cBhvr>
                                      <p:to>
                                        <p:strVal val="visible"/>
                                      </p:to>
                                    </p:set>
                                    <p:animEffect transition="in" filter="fade">
                                      <p:cBhvr>
                                        <p:cTn id="76" dur="1000"/>
                                        <p:tgtEl>
                                          <p:spTgt spid="380931">
                                            <p:txEl>
                                              <p:pRg st="12" end="12"/>
                                            </p:txEl>
                                          </p:spTgt>
                                        </p:tgtEl>
                                      </p:cBhvr>
                                    </p:animEffect>
                                  </p:childTnLst>
                                </p:cTn>
                              </p:par>
                            </p:childTnLst>
                          </p:cTn>
                        </p:par>
                        <p:par>
                          <p:cTn id="77" fill="hold" nodeType="afterGroup">
                            <p:stCondLst>
                              <p:cond delay="22500"/>
                            </p:stCondLst>
                            <p:childTnLst>
                              <p:par>
                                <p:cTn id="78" presetID="10" presetClass="entr" presetSubtype="0" fill="hold" nodeType="afterEffect">
                                  <p:stCondLst>
                                    <p:cond delay="500"/>
                                  </p:stCondLst>
                                  <p:childTnLst>
                                    <p:set>
                                      <p:cBhvr>
                                        <p:cTn id="79" dur="1" fill="hold">
                                          <p:stCondLst>
                                            <p:cond delay="0"/>
                                          </p:stCondLst>
                                        </p:cTn>
                                        <p:tgtEl>
                                          <p:spTgt spid="380931">
                                            <p:txEl>
                                              <p:pRg st="13" end="13"/>
                                            </p:txEl>
                                          </p:spTgt>
                                        </p:tgtEl>
                                        <p:attrNameLst>
                                          <p:attrName>style.visibility</p:attrName>
                                        </p:attrNameLst>
                                      </p:cBhvr>
                                      <p:to>
                                        <p:strVal val="visible"/>
                                      </p:to>
                                    </p:set>
                                    <p:animEffect transition="in" filter="fade">
                                      <p:cBhvr>
                                        <p:cTn id="80" dur="1000"/>
                                        <p:tgtEl>
                                          <p:spTgt spid="38093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0" grpId="0"/>
      <p:bldP spid="380930"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D8D440C-313E-4CE0-9789-34209D12851A}" type="slidenum">
              <a:rPr lang="en-US"/>
              <a:pPr>
                <a:defRPr/>
              </a:pPr>
              <a:t>50</a:t>
            </a:fld>
            <a:endParaRPr lang="en-US"/>
          </a:p>
        </p:txBody>
      </p:sp>
      <p:sp>
        <p:nvSpPr>
          <p:cNvPr id="291842" name="Rectangle 2"/>
          <p:cNvSpPr>
            <a:spLocks noGrp="1" noChangeArrowheads="1"/>
          </p:cNvSpPr>
          <p:nvPr>
            <p:ph type="title"/>
          </p:nvPr>
        </p:nvSpPr>
        <p:spPr>
          <a:xfrm>
            <a:off x="152400" y="152400"/>
            <a:ext cx="8839200" cy="609600"/>
          </a:xfrm>
        </p:spPr>
        <p:txBody>
          <a:bodyPr/>
          <a:lstStyle/>
          <a:p>
            <a:pPr eaLnBrk="1" hangingPunct="1">
              <a:defRPr/>
            </a:pPr>
            <a:r>
              <a:rPr lang="en-US" sz="3600" b="1" smtClean="0">
                <a:solidFill>
                  <a:srgbClr val="FFFF00"/>
                </a:solidFill>
              </a:rPr>
              <a:t>6.  Follow-up     </a:t>
            </a:r>
            <a:r>
              <a:rPr lang="en-US" sz="3600" b="1" smtClean="0">
                <a:solidFill>
                  <a:srgbClr val="F696E4"/>
                </a:solidFill>
              </a:rPr>
              <a:t>^</a:t>
            </a:r>
          </a:p>
        </p:txBody>
      </p:sp>
      <p:sp>
        <p:nvSpPr>
          <p:cNvPr id="291843" name="Rectangle 3"/>
          <p:cNvSpPr>
            <a:spLocks noGrp="1" noChangeArrowheads="1"/>
          </p:cNvSpPr>
          <p:nvPr>
            <p:ph type="body" idx="1"/>
          </p:nvPr>
        </p:nvSpPr>
        <p:spPr>
          <a:xfrm>
            <a:off x="152400" y="1066800"/>
            <a:ext cx="8991600" cy="5638800"/>
          </a:xfrm>
        </p:spPr>
        <p:txBody>
          <a:bodyPr/>
          <a:lstStyle/>
          <a:p>
            <a:pPr eaLnBrk="1" hangingPunct="1">
              <a:defRPr/>
            </a:pPr>
            <a:r>
              <a:rPr lang="en-US" sz="2800" smtClean="0">
                <a:solidFill>
                  <a:srgbClr val="FFFFCC"/>
                </a:solidFill>
              </a:rPr>
              <a:t>Monitor performance.  Collect data</a:t>
            </a:r>
            <a:r>
              <a:rPr lang="en-US" sz="2800" smtClean="0"/>
              <a:t> for evaluation &amp; decision-	making purposes</a:t>
            </a:r>
            <a:r>
              <a:rPr lang="en-US" sz="2800" b="1" smtClean="0"/>
              <a:t> </a:t>
            </a:r>
            <a:r>
              <a:rPr lang="en-US" sz="2400" smtClean="0">
                <a:solidFill>
                  <a:srgbClr val="FFCCFF"/>
                </a:solidFill>
              </a:rPr>
              <a:t>(Pages 12 -13 in your packet)</a:t>
            </a:r>
          </a:p>
          <a:p>
            <a:pPr eaLnBrk="1" hangingPunct="1">
              <a:defRPr/>
            </a:pPr>
            <a:endParaRPr lang="en-US" sz="2400" smtClean="0"/>
          </a:p>
          <a:p>
            <a:pPr eaLnBrk="1" hangingPunct="1">
              <a:defRPr/>
            </a:pPr>
            <a:r>
              <a:rPr lang="en-US" sz="2800" smtClean="0"/>
              <a:t>Teach new social skills while periodically revisiting 	old ones.</a:t>
            </a:r>
          </a:p>
          <a:p>
            <a:pPr eaLnBrk="1" hangingPunct="1">
              <a:defRPr/>
            </a:pPr>
            <a:endParaRPr lang="en-US" sz="2400" smtClean="0"/>
          </a:p>
          <a:p>
            <a:pPr eaLnBrk="1" hangingPunct="1">
              <a:defRPr/>
            </a:pPr>
            <a:r>
              <a:rPr lang="en-US" sz="2800" smtClean="0"/>
              <a:t>Work on “</a:t>
            </a:r>
            <a:r>
              <a:rPr lang="en-US" sz="2800" i="1" smtClean="0">
                <a:solidFill>
                  <a:srgbClr val="FFFFCC"/>
                </a:solidFill>
              </a:rPr>
              <a:t>generalization</a:t>
            </a:r>
            <a:r>
              <a:rPr lang="en-US" sz="2800" smtClean="0"/>
              <a:t>”</a:t>
            </a:r>
          </a:p>
          <a:p>
            <a:pPr eaLnBrk="1" hangingPunct="1">
              <a:buFont typeface="Wingdings" pitchFamily="2" charset="2"/>
              <a:buNone/>
              <a:defRPr/>
            </a:pPr>
            <a:r>
              <a:rPr lang="en-US" sz="2800" smtClean="0"/>
              <a:t> 		(while observing the cautions we mentioned)</a:t>
            </a:r>
            <a:r>
              <a:rPr lang="en-US" sz="2800" smtClean="0">
                <a:solidFill>
                  <a:srgbClr val="66FF66"/>
                </a:solidFill>
              </a:rPr>
              <a:t>...</a:t>
            </a:r>
            <a:endParaRPr lang="en-US" sz="2800" b="1" smtClean="0">
              <a:solidFill>
                <a:srgbClr val="66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1842"/>
                                        </p:tgtEl>
                                        <p:attrNameLst>
                                          <p:attrName>style.visibility</p:attrName>
                                        </p:attrNameLst>
                                      </p:cBhvr>
                                      <p:to>
                                        <p:strVal val="visible"/>
                                      </p:to>
                                    </p:set>
                                    <p:animEffect transition="in" filter="dissolve">
                                      <p:cBhvr>
                                        <p:cTn id="7" dur="1000"/>
                                        <p:tgtEl>
                                          <p:spTgt spid="29184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91843">
                                            <p:txEl>
                                              <p:pRg st="0" end="0"/>
                                            </p:txEl>
                                          </p:spTgt>
                                        </p:tgtEl>
                                        <p:attrNameLst>
                                          <p:attrName>style.visibility</p:attrName>
                                        </p:attrNameLst>
                                      </p:cBhvr>
                                      <p:to>
                                        <p:strVal val="visible"/>
                                      </p:to>
                                    </p:set>
                                    <p:animEffect transition="in" filter="fade">
                                      <p:cBhvr>
                                        <p:cTn id="11" dur="1000"/>
                                        <p:tgtEl>
                                          <p:spTgt spid="291843">
                                            <p:txEl>
                                              <p:pRg st="0" end="0"/>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2000"/>
                                  </p:stCondLst>
                                  <p:childTnLst>
                                    <p:set>
                                      <p:cBhvr>
                                        <p:cTn id="14" dur="1" fill="hold">
                                          <p:stCondLst>
                                            <p:cond delay="0"/>
                                          </p:stCondLst>
                                        </p:cTn>
                                        <p:tgtEl>
                                          <p:spTgt spid="291843">
                                            <p:txEl>
                                              <p:pRg st="2" end="2"/>
                                            </p:txEl>
                                          </p:spTgt>
                                        </p:tgtEl>
                                        <p:attrNameLst>
                                          <p:attrName>style.visibility</p:attrName>
                                        </p:attrNameLst>
                                      </p:cBhvr>
                                      <p:to>
                                        <p:strVal val="visible"/>
                                      </p:to>
                                    </p:set>
                                    <p:animEffect transition="in" filter="fade">
                                      <p:cBhvr>
                                        <p:cTn id="15" dur="1000"/>
                                        <p:tgtEl>
                                          <p:spTgt spid="291843">
                                            <p:txEl>
                                              <p:pRg st="2" end="2"/>
                                            </p:txEl>
                                          </p:spTgt>
                                        </p:tgtEl>
                                      </p:cBhvr>
                                    </p:animEffect>
                                  </p:childTnLst>
                                </p:cTn>
                              </p:par>
                            </p:childTnLst>
                          </p:cTn>
                        </p:par>
                        <p:par>
                          <p:cTn id="16" fill="hold" nodeType="afterGroup">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291843">
                                            <p:txEl>
                                              <p:pRg st="4" end="4"/>
                                            </p:txEl>
                                          </p:spTgt>
                                        </p:tgtEl>
                                        <p:attrNameLst>
                                          <p:attrName>style.visibility</p:attrName>
                                        </p:attrNameLst>
                                      </p:cBhvr>
                                      <p:to>
                                        <p:strVal val="visible"/>
                                      </p:to>
                                    </p:set>
                                    <p:animEffect transition="in" filter="fade">
                                      <p:cBhvr>
                                        <p:cTn id="19" dur="1000"/>
                                        <p:tgtEl>
                                          <p:spTgt spid="291843">
                                            <p:txEl>
                                              <p:pRg st="4" end="4"/>
                                            </p:txEl>
                                          </p:spTgt>
                                        </p:tgtEl>
                                      </p:cBhvr>
                                    </p:animEffect>
                                  </p:childTnLst>
                                </p:cTn>
                              </p:par>
                            </p:childTnLst>
                          </p:cTn>
                        </p:par>
                        <p:par>
                          <p:cTn id="20" fill="hold" nodeType="afterGroup">
                            <p:stCondLst>
                              <p:cond delay="7000"/>
                            </p:stCondLst>
                            <p:childTnLst>
                              <p:par>
                                <p:cTn id="21" presetID="10" presetClass="entr" presetSubtype="0" fill="hold" nodeType="afterEffect">
                                  <p:stCondLst>
                                    <p:cond delay="1000"/>
                                  </p:stCondLst>
                                  <p:childTnLst>
                                    <p:set>
                                      <p:cBhvr>
                                        <p:cTn id="22" dur="1" fill="hold">
                                          <p:stCondLst>
                                            <p:cond delay="0"/>
                                          </p:stCondLst>
                                        </p:cTn>
                                        <p:tgtEl>
                                          <p:spTgt spid="291843">
                                            <p:txEl>
                                              <p:pRg st="5" end="5"/>
                                            </p:txEl>
                                          </p:spTgt>
                                        </p:tgtEl>
                                        <p:attrNameLst>
                                          <p:attrName>style.visibility</p:attrName>
                                        </p:attrNameLst>
                                      </p:cBhvr>
                                      <p:to>
                                        <p:strVal val="visible"/>
                                      </p:to>
                                    </p:set>
                                    <p:animEffect transition="in" filter="fade">
                                      <p:cBhvr>
                                        <p:cTn id="23" dur="2000"/>
                                        <p:tgtEl>
                                          <p:spTgt spid="291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9CA4A1E-70BF-4FC9-B093-AE93BE49A7AB}" type="slidenum">
              <a:rPr lang="en-US"/>
              <a:pPr>
                <a:defRPr/>
              </a:pPr>
              <a:t>51</a:t>
            </a:fld>
            <a:endParaRPr lang="en-US"/>
          </a:p>
        </p:txBody>
      </p:sp>
      <p:sp>
        <p:nvSpPr>
          <p:cNvPr id="267266" name="Rectangle 2"/>
          <p:cNvSpPr>
            <a:spLocks noGrp="1" noChangeArrowheads="1"/>
          </p:cNvSpPr>
          <p:nvPr>
            <p:ph type="title"/>
          </p:nvPr>
        </p:nvSpPr>
        <p:spPr>
          <a:xfrm>
            <a:off x="381000" y="152400"/>
            <a:ext cx="8305800" cy="457200"/>
          </a:xfrm>
        </p:spPr>
        <p:txBody>
          <a:bodyPr/>
          <a:lstStyle/>
          <a:p>
            <a:pPr eaLnBrk="1" hangingPunct="1">
              <a:defRPr/>
            </a:pPr>
            <a:r>
              <a:rPr lang="en-US" sz="3600" b="1" smtClean="0">
                <a:solidFill>
                  <a:srgbClr val="FFFF00"/>
                </a:solidFill>
              </a:rPr>
              <a:t>Poof!      </a:t>
            </a:r>
            <a:r>
              <a:rPr lang="en-US" sz="3600" b="1" smtClean="0">
                <a:solidFill>
                  <a:srgbClr val="F696E4"/>
                </a:solidFill>
              </a:rPr>
              <a:t>^</a:t>
            </a:r>
          </a:p>
        </p:txBody>
      </p:sp>
      <p:sp>
        <p:nvSpPr>
          <p:cNvPr id="267267" name="Rectangle 3"/>
          <p:cNvSpPr>
            <a:spLocks noGrp="1" noChangeArrowheads="1"/>
          </p:cNvSpPr>
          <p:nvPr>
            <p:ph type="body" idx="1"/>
          </p:nvPr>
        </p:nvSpPr>
        <p:spPr>
          <a:xfrm>
            <a:off x="0" y="838200"/>
            <a:ext cx="8991600" cy="6019800"/>
          </a:xfrm>
        </p:spPr>
        <p:txBody>
          <a:bodyPr/>
          <a:lstStyle/>
          <a:p>
            <a:pPr eaLnBrk="1" hangingPunct="1">
              <a:defRPr/>
            </a:pPr>
            <a:r>
              <a:rPr lang="en-US" smtClean="0"/>
              <a:t>Biggest problem in social skills training is getting behaviors to:</a:t>
            </a:r>
          </a:p>
          <a:p>
            <a:pPr lvl="1" eaLnBrk="1" hangingPunct="1">
              <a:defRPr/>
            </a:pPr>
            <a:r>
              <a:rPr lang="en-US" smtClean="0"/>
              <a:t>endure longer than end of the training session, &amp;</a:t>
            </a:r>
          </a:p>
          <a:p>
            <a:pPr lvl="1" eaLnBrk="1" hangingPunct="1">
              <a:defRPr/>
            </a:pPr>
            <a:r>
              <a:rPr lang="en-US" smtClean="0"/>
              <a:t>transfer to other settings.</a:t>
            </a:r>
          </a:p>
          <a:p>
            <a:pPr lvl="1" eaLnBrk="1" hangingPunct="1">
              <a:buFontTx/>
              <a:buNone/>
              <a:defRPr/>
            </a:pPr>
            <a:endParaRPr lang="en-US" sz="1400" smtClean="0"/>
          </a:p>
          <a:p>
            <a:pPr eaLnBrk="1" hangingPunct="1">
              <a:defRPr/>
            </a:pPr>
            <a:r>
              <a:rPr lang="en-US" smtClean="0"/>
              <a:t>What factors would hinder generalization</a:t>
            </a:r>
            <a:r>
              <a:rPr lang="en-US" smtClean="0">
                <a:solidFill>
                  <a:srgbClr val="FC041C"/>
                </a:solidFill>
              </a:rPr>
              <a:t>?</a:t>
            </a:r>
          </a:p>
          <a:p>
            <a:pPr lvl="1" eaLnBrk="1" hangingPunct="1">
              <a:defRPr/>
            </a:pPr>
            <a:r>
              <a:rPr lang="en-US" smtClean="0"/>
              <a:t>Lack of cues &amp; prompts in new setting</a:t>
            </a:r>
          </a:p>
          <a:p>
            <a:pPr lvl="1" eaLnBrk="1" hangingPunct="1">
              <a:defRPr/>
            </a:pPr>
            <a:r>
              <a:rPr lang="en-US" smtClean="0"/>
              <a:t>Different cues being present (not practiced before)</a:t>
            </a:r>
          </a:p>
          <a:p>
            <a:pPr lvl="1" eaLnBrk="1" hangingPunct="1">
              <a:defRPr/>
            </a:pPr>
            <a:r>
              <a:rPr lang="en-US" smtClean="0"/>
              <a:t>Skills we taught are not promoted in new setting</a:t>
            </a:r>
          </a:p>
          <a:p>
            <a:pPr lvl="1" eaLnBrk="1" hangingPunct="1">
              <a:defRPr/>
            </a:pPr>
            <a:r>
              <a:rPr lang="en-US" smtClean="0"/>
              <a:t>Lack of opportunity to display the new behavior</a:t>
            </a:r>
          </a:p>
          <a:p>
            <a:pPr lvl="1" eaLnBrk="1" hangingPunct="1">
              <a:defRPr/>
            </a:pPr>
            <a:r>
              <a:rPr lang="en-US" smtClean="0"/>
              <a:t>Lack of reinforcement for display in new setting</a:t>
            </a:r>
            <a:r>
              <a:rPr lang="en-US" smtClean="0">
                <a:solidFill>
                  <a:srgbClr val="66FF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67266"/>
                                        </p:tgtEl>
                                        <p:attrNameLst>
                                          <p:attrName>style.visibility</p:attrName>
                                        </p:attrNameLst>
                                      </p:cBhvr>
                                      <p:to>
                                        <p:strVal val="visible"/>
                                      </p:to>
                                    </p:set>
                                    <p:animEffect transition="in" filter="fade">
                                      <p:cBhvr>
                                        <p:cTn id="7" dur="385" decel="100000"/>
                                        <p:tgtEl>
                                          <p:spTgt spid="267266"/>
                                        </p:tgtEl>
                                      </p:cBhvr>
                                    </p:animEffect>
                                    <p:animScale>
                                      <p:cBhvr>
                                        <p:cTn id="8" dur="385" decel="100000"/>
                                        <p:tgtEl>
                                          <p:spTgt spid="267266"/>
                                        </p:tgtEl>
                                      </p:cBhvr>
                                      <p:from x="10000" y="10000"/>
                                      <p:to x="200000" y="450000"/>
                                    </p:animScale>
                                    <p:animScale>
                                      <p:cBhvr>
                                        <p:cTn id="9" dur="615" accel="100000" fill="hold">
                                          <p:stCondLst>
                                            <p:cond delay="385"/>
                                          </p:stCondLst>
                                        </p:cTn>
                                        <p:tgtEl>
                                          <p:spTgt spid="267266"/>
                                        </p:tgtEl>
                                      </p:cBhvr>
                                      <p:from x="200000" y="450000"/>
                                      <p:to x="100000" y="100000"/>
                                    </p:animScale>
                                    <p:set>
                                      <p:cBhvr>
                                        <p:cTn id="10" dur="385" fill="hold"/>
                                        <p:tgtEl>
                                          <p:spTgt spid="267266"/>
                                        </p:tgtEl>
                                        <p:attrNameLst>
                                          <p:attrName>ppt_x</p:attrName>
                                        </p:attrNameLst>
                                      </p:cBhvr>
                                      <p:to>
                                        <p:strVal val="(0.5)"/>
                                      </p:to>
                                    </p:set>
                                    <p:anim from="(0.5)" to="(#ppt_x)" calcmode="lin" valueType="num">
                                      <p:cBhvr>
                                        <p:cTn id="11" dur="615" accel="100000" fill="hold">
                                          <p:stCondLst>
                                            <p:cond delay="385"/>
                                          </p:stCondLst>
                                        </p:cTn>
                                        <p:tgtEl>
                                          <p:spTgt spid="267266"/>
                                        </p:tgtEl>
                                        <p:attrNameLst>
                                          <p:attrName>ppt_x</p:attrName>
                                        </p:attrNameLst>
                                      </p:cBhvr>
                                    </p:anim>
                                    <p:set>
                                      <p:cBhvr>
                                        <p:cTn id="12" dur="385" fill="hold"/>
                                        <p:tgtEl>
                                          <p:spTgt spid="267266"/>
                                        </p:tgtEl>
                                        <p:attrNameLst>
                                          <p:attrName>ppt_y</p:attrName>
                                        </p:attrNameLst>
                                      </p:cBhvr>
                                      <p:to>
                                        <p:strVal val="(#ppt_y+0.4)"/>
                                      </p:to>
                                    </p:set>
                                    <p:anim from="(#ppt_y+0.4)" to="(#ppt_y)" calcmode="lin" valueType="num">
                                      <p:cBhvr>
                                        <p:cTn id="13" dur="615" accel="100000" fill="hold">
                                          <p:stCondLst>
                                            <p:cond delay="385"/>
                                          </p:stCondLst>
                                        </p:cTn>
                                        <p:tgtEl>
                                          <p:spTgt spid="267266"/>
                                        </p:tgtEl>
                                        <p:attrNameLst>
                                          <p:attrName>ppt_y</p:attrName>
                                        </p:attrNameLst>
                                      </p:cBhvr>
                                    </p:anim>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267267">
                                            <p:txEl>
                                              <p:pRg st="0" end="0"/>
                                            </p:txEl>
                                          </p:spTgt>
                                        </p:tgtEl>
                                        <p:attrNameLst>
                                          <p:attrName>style.visibility</p:attrName>
                                        </p:attrNameLst>
                                      </p:cBhvr>
                                      <p:to>
                                        <p:strVal val="visible"/>
                                      </p:to>
                                    </p:set>
                                    <p:animEffect transition="in" filter="fade">
                                      <p:cBhvr>
                                        <p:cTn id="17" dur="2000"/>
                                        <p:tgtEl>
                                          <p:spTgt spid="267267">
                                            <p:txEl>
                                              <p:pRg st="0" end="0"/>
                                            </p:txEl>
                                          </p:spTgt>
                                        </p:tgtEl>
                                      </p:cBhvr>
                                    </p:animEffect>
                                  </p:childTnLst>
                                </p:cTn>
                              </p:par>
                            </p:childTnLst>
                          </p:cTn>
                        </p:par>
                        <p:par>
                          <p:cTn id="18" fill="hold" nodeType="afterGroup">
                            <p:stCondLst>
                              <p:cond delay="3000"/>
                            </p:stCondLst>
                            <p:childTnLst>
                              <p:par>
                                <p:cTn id="19" presetID="10" presetClass="entr" presetSubtype="0" fill="hold" nodeType="afterEffect">
                                  <p:stCondLst>
                                    <p:cond delay="0"/>
                                  </p:stCondLst>
                                  <p:childTnLst>
                                    <p:set>
                                      <p:cBhvr>
                                        <p:cTn id="20" dur="1" fill="hold">
                                          <p:stCondLst>
                                            <p:cond delay="0"/>
                                          </p:stCondLst>
                                        </p:cTn>
                                        <p:tgtEl>
                                          <p:spTgt spid="267267">
                                            <p:txEl>
                                              <p:pRg st="1" end="1"/>
                                            </p:txEl>
                                          </p:spTgt>
                                        </p:tgtEl>
                                        <p:attrNameLst>
                                          <p:attrName>style.visibility</p:attrName>
                                        </p:attrNameLst>
                                      </p:cBhvr>
                                      <p:to>
                                        <p:strVal val="visible"/>
                                      </p:to>
                                    </p:set>
                                    <p:animEffect transition="in" filter="fade">
                                      <p:cBhvr>
                                        <p:cTn id="21" dur="2000"/>
                                        <p:tgtEl>
                                          <p:spTgt spid="267267">
                                            <p:txEl>
                                              <p:pRg st="1" end="1"/>
                                            </p:txEl>
                                          </p:spTgt>
                                        </p:tgtEl>
                                      </p:cBhvr>
                                    </p:animEffect>
                                  </p:childTnLst>
                                </p:cTn>
                              </p:par>
                            </p:childTnLst>
                          </p:cTn>
                        </p:par>
                        <p:par>
                          <p:cTn id="22" fill="hold" nodeType="afterGroup">
                            <p:stCondLst>
                              <p:cond delay="5000"/>
                            </p:stCondLst>
                            <p:childTnLst>
                              <p:par>
                                <p:cTn id="23" presetID="10" presetClass="entr" presetSubtype="0" fill="hold" nodeType="afterEffect">
                                  <p:stCondLst>
                                    <p:cond delay="0"/>
                                  </p:stCondLst>
                                  <p:childTnLst>
                                    <p:set>
                                      <p:cBhvr>
                                        <p:cTn id="24" dur="1" fill="hold">
                                          <p:stCondLst>
                                            <p:cond delay="0"/>
                                          </p:stCondLst>
                                        </p:cTn>
                                        <p:tgtEl>
                                          <p:spTgt spid="267267">
                                            <p:txEl>
                                              <p:pRg st="2" end="2"/>
                                            </p:txEl>
                                          </p:spTgt>
                                        </p:tgtEl>
                                        <p:attrNameLst>
                                          <p:attrName>style.visibility</p:attrName>
                                        </p:attrNameLst>
                                      </p:cBhvr>
                                      <p:to>
                                        <p:strVal val="visible"/>
                                      </p:to>
                                    </p:set>
                                    <p:animEffect transition="in" filter="fade">
                                      <p:cBhvr>
                                        <p:cTn id="25" dur="2000"/>
                                        <p:tgtEl>
                                          <p:spTgt spid="267267">
                                            <p:txEl>
                                              <p:pRg st="2" end="2"/>
                                            </p:txEl>
                                          </p:spTgt>
                                        </p:tgtEl>
                                      </p:cBhvr>
                                    </p:animEffect>
                                  </p:childTnLst>
                                </p:cTn>
                              </p:par>
                            </p:childTnLst>
                          </p:cTn>
                        </p:par>
                        <p:par>
                          <p:cTn id="26" fill="hold" nodeType="afterGroup">
                            <p:stCondLst>
                              <p:cond delay="7000"/>
                            </p:stCondLst>
                            <p:childTnLst>
                              <p:par>
                                <p:cTn id="27" presetID="10" presetClass="entr" presetSubtype="0" fill="hold" nodeType="afterEffect">
                                  <p:stCondLst>
                                    <p:cond delay="0"/>
                                  </p:stCondLst>
                                  <p:childTnLst>
                                    <p:set>
                                      <p:cBhvr>
                                        <p:cTn id="28" dur="1" fill="hold">
                                          <p:stCondLst>
                                            <p:cond delay="0"/>
                                          </p:stCondLst>
                                        </p:cTn>
                                        <p:tgtEl>
                                          <p:spTgt spid="267267">
                                            <p:txEl>
                                              <p:pRg st="4" end="4"/>
                                            </p:txEl>
                                          </p:spTgt>
                                        </p:tgtEl>
                                        <p:attrNameLst>
                                          <p:attrName>style.visibility</p:attrName>
                                        </p:attrNameLst>
                                      </p:cBhvr>
                                      <p:to>
                                        <p:strVal val="visible"/>
                                      </p:to>
                                    </p:set>
                                    <p:animEffect transition="in" filter="fade">
                                      <p:cBhvr>
                                        <p:cTn id="29" dur="2000"/>
                                        <p:tgtEl>
                                          <p:spTgt spid="267267">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nodeType="clickEffect">
                                  <p:stCondLst>
                                    <p:cond delay="0"/>
                                  </p:stCondLst>
                                  <p:childTnLst>
                                    <p:set>
                                      <p:cBhvr>
                                        <p:cTn id="33" dur="1" fill="hold">
                                          <p:stCondLst>
                                            <p:cond delay="0"/>
                                          </p:stCondLst>
                                        </p:cTn>
                                        <p:tgtEl>
                                          <p:spTgt spid="267267">
                                            <p:txEl>
                                              <p:pRg st="5" end="5"/>
                                            </p:txEl>
                                          </p:spTgt>
                                        </p:tgtEl>
                                        <p:attrNameLst>
                                          <p:attrName>style.visibility</p:attrName>
                                        </p:attrNameLst>
                                      </p:cBhvr>
                                      <p:to>
                                        <p:strVal val="visible"/>
                                      </p:to>
                                    </p:set>
                                    <p:animEffect transition="in" filter="fade">
                                      <p:cBhvr>
                                        <p:cTn id="34" dur="1000"/>
                                        <p:tgtEl>
                                          <p:spTgt spid="267267">
                                            <p:txEl>
                                              <p:pRg st="5" end="5"/>
                                            </p:txEl>
                                          </p:spTgt>
                                        </p:tgtEl>
                                      </p:cBhvr>
                                    </p:animEffect>
                                    <p:anim calcmode="lin" valueType="num">
                                      <p:cBhvr>
                                        <p:cTn id="35" dur="1000" fill="hold"/>
                                        <p:tgtEl>
                                          <p:spTgt spid="267267">
                                            <p:txEl>
                                              <p:pRg st="5" end="5"/>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267267">
                                            <p:txEl>
                                              <p:pRg st="5" end="5"/>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67267">
                                            <p:txEl>
                                              <p:pRg st="5" end="5"/>
                                            </p:txEl>
                                          </p:spTgt>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267267">
                                            <p:txEl>
                                              <p:pRg st="6" end="6"/>
                                            </p:txEl>
                                          </p:spTgt>
                                        </p:tgtEl>
                                        <p:attrNameLst>
                                          <p:attrName>style.visibility</p:attrName>
                                        </p:attrNameLst>
                                      </p:cBhvr>
                                      <p:to>
                                        <p:strVal val="visible"/>
                                      </p:to>
                                    </p:set>
                                    <p:animEffect transition="in" filter="fade">
                                      <p:cBhvr>
                                        <p:cTn id="40" dur="1000"/>
                                        <p:tgtEl>
                                          <p:spTgt spid="267267">
                                            <p:txEl>
                                              <p:pRg st="6" end="6"/>
                                            </p:txEl>
                                          </p:spTgt>
                                        </p:tgtEl>
                                      </p:cBhvr>
                                    </p:animEffect>
                                    <p:anim calcmode="lin" valueType="num">
                                      <p:cBhvr>
                                        <p:cTn id="41" dur="1000" fill="hold"/>
                                        <p:tgtEl>
                                          <p:spTgt spid="267267">
                                            <p:txEl>
                                              <p:pRg st="6" end="6"/>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267267">
                                            <p:txEl>
                                              <p:pRg st="6" end="6"/>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67267">
                                            <p:txEl>
                                              <p:pRg st="6" end="6"/>
                                            </p:txEl>
                                          </p:spTgt>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267267">
                                            <p:txEl>
                                              <p:pRg st="7" end="7"/>
                                            </p:txEl>
                                          </p:spTgt>
                                        </p:tgtEl>
                                        <p:attrNameLst>
                                          <p:attrName>style.visibility</p:attrName>
                                        </p:attrNameLst>
                                      </p:cBhvr>
                                      <p:to>
                                        <p:strVal val="visible"/>
                                      </p:to>
                                    </p:set>
                                    <p:animEffect transition="in" filter="fade">
                                      <p:cBhvr>
                                        <p:cTn id="46" dur="1000"/>
                                        <p:tgtEl>
                                          <p:spTgt spid="267267">
                                            <p:txEl>
                                              <p:pRg st="7" end="7"/>
                                            </p:txEl>
                                          </p:spTgt>
                                        </p:tgtEl>
                                      </p:cBhvr>
                                    </p:animEffect>
                                    <p:anim calcmode="lin" valueType="num">
                                      <p:cBhvr>
                                        <p:cTn id="47" dur="1000" fill="hold"/>
                                        <p:tgtEl>
                                          <p:spTgt spid="267267">
                                            <p:txEl>
                                              <p:pRg st="7" end="7"/>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267267">
                                            <p:txEl>
                                              <p:pRg st="7" end="7"/>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7267">
                                            <p:txEl>
                                              <p:pRg st="7" end="7"/>
                                            </p:txEl>
                                          </p:spTgt>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267267">
                                            <p:txEl>
                                              <p:pRg st="8" end="8"/>
                                            </p:txEl>
                                          </p:spTgt>
                                        </p:tgtEl>
                                        <p:attrNameLst>
                                          <p:attrName>style.visibility</p:attrName>
                                        </p:attrNameLst>
                                      </p:cBhvr>
                                      <p:to>
                                        <p:strVal val="visible"/>
                                      </p:to>
                                    </p:set>
                                    <p:animEffect transition="in" filter="fade">
                                      <p:cBhvr>
                                        <p:cTn id="52" dur="1000"/>
                                        <p:tgtEl>
                                          <p:spTgt spid="267267">
                                            <p:txEl>
                                              <p:pRg st="8" end="8"/>
                                            </p:txEl>
                                          </p:spTgt>
                                        </p:tgtEl>
                                      </p:cBhvr>
                                    </p:animEffect>
                                    <p:anim calcmode="lin" valueType="num">
                                      <p:cBhvr>
                                        <p:cTn id="53" dur="1000" fill="hold"/>
                                        <p:tgtEl>
                                          <p:spTgt spid="267267">
                                            <p:txEl>
                                              <p:pRg st="8" end="8"/>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267267">
                                            <p:txEl>
                                              <p:pRg st="8" end="8"/>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67267">
                                            <p:txEl>
                                              <p:pRg st="8" end="8"/>
                                            </p:txEl>
                                          </p:spTgt>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267267">
                                            <p:txEl>
                                              <p:pRg st="9" end="9"/>
                                            </p:txEl>
                                          </p:spTgt>
                                        </p:tgtEl>
                                        <p:attrNameLst>
                                          <p:attrName>style.visibility</p:attrName>
                                        </p:attrNameLst>
                                      </p:cBhvr>
                                      <p:to>
                                        <p:strVal val="visible"/>
                                      </p:to>
                                    </p:set>
                                    <p:animEffect transition="in" filter="fade">
                                      <p:cBhvr>
                                        <p:cTn id="58" dur="1000"/>
                                        <p:tgtEl>
                                          <p:spTgt spid="267267">
                                            <p:txEl>
                                              <p:pRg st="9" end="9"/>
                                            </p:txEl>
                                          </p:spTgt>
                                        </p:tgtEl>
                                      </p:cBhvr>
                                    </p:animEffect>
                                    <p:anim calcmode="lin" valueType="num">
                                      <p:cBhvr>
                                        <p:cTn id="59" dur="1000" fill="hold"/>
                                        <p:tgtEl>
                                          <p:spTgt spid="267267">
                                            <p:txEl>
                                              <p:pRg st="9" end="9"/>
                                            </p:txEl>
                                          </p:spTgt>
                                        </p:tgtEl>
                                        <p:attrNameLst>
                                          <p:attrName>ppt_x</p:attrName>
                                        </p:attrNameLst>
                                      </p:cBhvr>
                                      <p:tavLst>
                                        <p:tav tm="0">
                                          <p:val>
                                            <p:strVal val="#ppt_x"/>
                                          </p:val>
                                        </p:tav>
                                        <p:tav tm="100000">
                                          <p:val>
                                            <p:strVal val="#ppt_x"/>
                                          </p:val>
                                        </p:tav>
                                      </p:tavLst>
                                    </p:anim>
                                    <p:anim calcmode="lin" valueType="num">
                                      <p:cBhvr>
                                        <p:cTn id="60" dur="900" decel="100000" fill="hold"/>
                                        <p:tgtEl>
                                          <p:spTgt spid="267267">
                                            <p:txEl>
                                              <p:pRg st="9" end="9"/>
                                            </p:txEl>
                                          </p:spTgt>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67267">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F445560-6F8F-45DC-BA45-7AEF7874DABD}" type="slidenum">
              <a:rPr lang="en-US"/>
              <a:pPr>
                <a:defRPr/>
              </a:pPr>
              <a:t>52</a:t>
            </a:fld>
            <a:endParaRPr lang="en-US"/>
          </a:p>
        </p:txBody>
      </p:sp>
      <p:sp>
        <p:nvSpPr>
          <p:cNvPr id="268290" name="Rectangle 2"/>
          <p:cNvSpPr>
            <a:spLocks noGrp="1" noChangeArrowheads="1"/>
          </p:cNvSpPr>
          <p:nvPr>
            <p:ph type="title"/>
          </p:nvPr>
        </p:nvSpPr>
        <p:spPr>
          <a:xfrm>
            <a:off x="457200" y="152400"/>
            <a:ext cx="8229600" cy="990600"/>
          </a:xfrm>
        </p:spPr>
        <p:txBody>
          <a:bodyPr/>
          <a:lstStyle/>
          <a:p>
            <a:pPr eaLnBrk="1" hangingPunct="1">
              <a:defRPr/>
            </a:pPr>
            <a:r>
              <a:rPr lang="en-US" sz="3600" b="1" smtClean="0">
                <a:solidFill>
                  <a:srgbClr val="FFFF00"/>
                </a:solidFill>
              </a:rPr>
              <a:t>Transfer Training: How do we promote Generalization</a:t>
            </a:r>
            <a:r>
              <a:rPr lang="en-US" sz="3600" b="1" smtClean="0">
                <a:solidFill>
                  <a:srgbClr val="FC041C"/>
                </a:solidFill>
              </a:rPr>
              <a:t>?    </a:t>
            </a:r>
            <a:r>
              <a:rPr lang="en-US" sz="3600" b="1" smtClean="0">
                <a:solidFill>
                  <a:srgbClr val="F696E4"/>
                </a:solidFill>
              </a:rPr>
              <a:t>^</a:t>
            </a:r>
          </a:p>
        </p:txBody>
      </p:sp>
      <p:sp>
        <p:nvSpPr>
          <p:cNvPr id="268291" name="Rectangle 3"/>
          <p:cNvSpPr>
            <a:spLocks noGrp="1" noChangeArrowheads="1"/>
          </p:cNvSpPr>
          <p:nvPr>
            <p:ph type="body" idx="1"/>
          </p:nvPr>
        </p:nvSpPr>
        <p:spPr>
          <a:xfrm>
            <a:off x="0" y="1371600"/>
            <a:ext cx="9144000" cy="5334000"/>
          </a:xfrm>
        </p:spPr>
        <p:txBody>
          <a:bodyPr/>
          <a:lstStyle/>
          <a:p>
            <a:pPr eaLnBrk="1" hangingPunct="1">
              <a:lnSpc>
                <a:spcPct val="90000"/>
              </a:lnSpc>
              <a:defRPr/>
            </a:pPr>
            <a:r>
              <a:rPr lang="en-US" smtClean="0"/>
              <a:t>Practice </a:t>
            </a:r>
            <a:r>
              <a:rPr lang="en-US" u="sng" smtClean="0"/>
              <a:t>throughout the day</a:t>
            </a:r>
          </a:p>
          <a:p>
            <a:pPr lvl="2" eaLnBrk="1" hangingPunct="1">
              <a:lnSpc>
                <a:spcPct val="90000"/>
              </a:lnSpc>
              <a:defRPr/>
            </a:pPr>
            <a:r>
              <a:rPr lang="en-US" sz="2800" smtClean="0"/>
              <a:t>different settings</a:t>
            </a:r>
          </a:p>
          <a:p>
            <a:pPr lvl="2" eaLnBrk="1" hangingPunct="1">
              <a:lnSpc>
                <a:spcPct val="90000"/>
              </a:lnSpc>
              <a:defRPr/>
            </a:pPr>
            <a:r>
              <a:rPr lang="en-US" sz="2800" smtClean="0"/>
              <a:t>under varied conditions</a:t>
            </a:r>
          </a:p>
          <a:p>
            <a:pPr eaLnBrk="1" hangingPunct="1">
              <a:lnSpc>
                <a:spcPct val="90000"/>
              </a:lnSpc>
              <a:defRPr/>
            </a:pPr>
            <a:r>
              <a:rPr lang="en-US" smtClean="0"/>
              <a:t>Prompt &amp; coach in naturally occurring situations</a:t>
            </a:r>
          </a:p>
          <a:p>
            <a:pPr eaLnBrk="1" hangingPunct="1">
              <a:lnSpc>
                <a:spcPct val="90000"/>
              </a:lnSpc>
              <a:defRPr/>
            </a:pPr>
            <a:r>
              <a:rPr lang="en-US" smtClean="0"/>
              <a:t>Unannounced tests involving other staff &amp; 	students</a:t>
            </a:r>
          </a:p>
          <a:p>
            <a:pPr eaLnBrk="1" hangingPunct="1">
              <a:lnSpc>
                <a:spcPct val="90000"/>
              </a:lnSpc>
              <a:defRPr/>
            </a:pPr>
            <a:r>
              <a:rPr lang="en-US" smtClean="0"/>
              <a:t>Self-report forms </a:t>
            </a:r>
            <a:r>
              <a:rPr lang="en-US" sz="1600" smtClean="0"/>
              <a:t>(click)</a:t>
            </a:r>
            <a:r>
              <a:rPr lang="en-US" smtClean="0"/>
              <a:t> after each event, period, 	or day.</a:t>
            </a:r>
          </a:p>
          <a:p>
            <a:pPr eaLnBrk="1" hangingPunct="1">
              <a:lnSpc>
                <a:spcPct val="90000"/>
              </a:lnSpc>
              <a:defRPr/>
            </a:pPr>
            <a:r>
              <a:rPr lang="en-US" smtClean="0"/>
              <a:t>Periodic meetings to access progress &amp; 	success</a:t>
            </a:r>
            <a:r>
              <a:rPr lang="en-US" smtClean="0">
                <a:solidFill>
                  <a:srgbClr val="66FF66"/>
                </a:solidFill>
              </a:rPr>
              <a:t>.</a:t>
            </a:r>
            <a:endParaRPr lang="en-US" sz="3600" smtClean="0">
              <a:solidFill>
                <a:srgbClr val="66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8290"/>
                                        </p:tgtEl>
                                        <p:attrNameLst>
                                          <p:attrName>style.visibility</p:attrName>
                                        </p:attrNameLst>
                                      </p:cBhvr>
                                      <p:to>
                                        <p:strVal val="visible"/>
                                      </p:to>
                                    </p:set>
                                    <p:animEffect transition="in" filter="dissolve">
                                      <p:cBhvr>
                                        <p:cTn id="7" dur="1000"/>
                                        <p:tgtEl>
                                          <p:spTgt spid="268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268291">
                                            <p:txEl>
                                              <p:pRg st="0" end="0"/>
                                            </p:txEl>
                                          </p:spTgt>
                                        </p:tgtEl>
                                        <p:attrNameLst>
                                          <p:attrName>style.visibility</p:attrName>
                                        </p:attrNameLst>
                                      </p:cBhvr>
                                      <p:to>
                                        <p:strVal val="visible"/>
                                      </p:to>
                                    </p:set>
                                    <p:animEffect transition="in" filter="fade">
                                      <p:cBhvr>
                                        <p:cTn id="12" dur="1000"/>
                                        <p:tgtEl>
                                          <p:spTgt spid="268291">
                                            <p:txEl>
                                              <p:pRg st="0" end="0"/>
                                            </p:txEl>
                                          </p:spTgt>
                                        </p:tgtEl>
                                      </p:cBhvr>
                                    </p:animEffect>
                                    <p:anim calcmode="lin" valueType="num">
                                      <p:cBhvr>
                                        <p:cTn id="13" dur="1000" fill="hold"/>
                                        <p:tgtEl>
                                          <p:spTgt spid="268291">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268291">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68291">
                                            <p:txEl>
                                              <p:pRg st="0" end="0"/>
                                            </p:txEl>
                                          </p:spTgt>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268291">
                                            <p:txEl>
                                              <p:pRg st="1" end="1"/>
                                            </p:txEl>
                                          </p:spTgt>
                                        </p:tgtEl>
                                        <p:attrNameLst>
                                          <p:attrName>style.visibility</p:attrName>
                                        </p:attrNameLst>
                                      </p:cBhvr>
                                      <p:to>
                                        <p:strVal val="visible"/>
                                      </p:to>
                                    </p:set>
                                    <p:animEffect transition="in" filter="fade">
                                      <p:cBhvr>
                                        <p:cTn id="18" dur="1000"/>
                                        <p:tgtEl>
                                          <p:spTgt spid="268291">
                                            <p:txEl>
                                              <p:pRg st="1" end="1"/>
                                            </p:txEl>
                                          </p:spTgt>
                                        </p:tgtEl>
                                      </p:cBhvr>
                                    </p:animEffect>
                                    <p:anim calcmode="lin" valueType="num">
                                      <p:cBhvr>
                                        <p:cTn id="19" dur="1000" fill="hold"/>
                                        <p:tgtEl>
                                          <p:spTgt spid="268291">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268291">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68291">
                                            <p:txEl>
                                              <p:pRg st="1" end="1"/>
                                            </p:txEl>
                                          </p:spTgt>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68291">
                                            <p:txEl>
                                              <p:pRg st="2" end="2"/>
                                            </p:txEl>
                                          </p:spTgt>
                                        </p:tgtEl>
                                        <p:attrNameLst>
                                          <p:attrName>style.visibility</p:attrName>
                                        </p:attrNameLst>
                                      </p:cBhvr>
                                      <p:to>
                                        <p:strVal val="visible"/>
                                      </p:to>
                                    </p:set>
                                    <p:animEffect transition="in" filter="fade">
                                      <p:cBhvr>
                                        <p:cTn id="24" dur="1000"/>
                                        <p:tgtEl>
                                          <p:spTgt spid="268291">
                                            <p:txEl>
                                              <p:pRg st="2" end="2"/>
                                            </p:txEl>
                                          </p:spTgt>
                                        </p:tgtEl>
                                      </p:cBhvr>
                                    </p:animEffect>
                                    <p:anim calcmode="lin" valueType="num">
                                      <p:cBhvr>
                                        <p:cTn id="25" dur="1000" fill="hold"/>
                                        <p:tgtEl>
                                          <p:spTgt spid="268291">
                                            <p:txEl>
                                              <p:pRg st="2" end="2"/>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268291">
                                            <p:txEl>
                                              <p:pRg st="2" end="2"/>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68291">
                                            <p:txEl>
                                              <p:pRg st="2" end="2"/>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268291">
                                            <p:txEl>
                                              <p:pRg st="3" end="3"/>
                                            </p:txEl>
                                          </p:spTgt>
                                        </p:tgtEl>
                                        <p:attrNameLst>
                                          <p:attrName>style.visibility</p:attrName>
                                        </p:attrNameLst>
                                      </p:cBhvr>
                                      <p:to>
                                        <p:strVal val="visible"/>
                                      </p:to>
                                    </p:set>
                                    <p:animEffect transition="in" filter="fade">
                                      <p:cBhvr>
                                        <p:cTn id="30" dur="1000"/>
                                        <p:tgtEl>
                                          <p:spTgt spid="268291">
                                            <p:txEl>
                                              <p:pRg st="3" end="3"/>
                                            </p:txEl>
                                          </p:spTgt>
                                        </p:tgtEl>
                                      </p:cBhvr>
                                    </p:animEffect>
                                    <p:anim calcmode="lin" valueType="num">
                                      <p:cBhvr>
                                        <p:cTn id="31" dur="1000" fill="hold"/>
                                        <p:tgtEl>
                                          <p:spTgt spid="268291">
                                            <p:txEl>
                                              <p:pRg st="3" end="3"/>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268291">
                                            <p:txEl>
                                              <p:pRg st="3" end="3"/>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68291">
                                            <p:txEl>
                                              <p:pRg st="3" end="3"/>
                                            </p:txEl>
                                          </p:spTgt>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268291">
                                            <p:txEl>
                                              <p:pRg st="4" end="4"/>
                                            </p:txEl>
                                          </p:spTgt>
                                        </p:tgtEl>
                                        <p:attrNameLst>
                                          <p:attrName>style.visibility</p:attrName>
                                        </p:attrNameLst>
                                      </p:cBhvr>
                                      <p:to>
                                        <p:strVal val="visible"/>
                                      </p:to>
                                    </p:set>
                                    <p:animEffect transition="in" filter="fade">
                                      <p:cBhvr>
                                        <p:cTn id="36" dur="1000"/>
                                        <p:tgtEl>
                                          <p:spTgt spid="268291">
                                            <p:txEl>
                                              <p:pRg st="4" end="4"/>
                                            </p:txEl>
                                          </p:spTgt>
                                        </p:tgtEl>
                                      </p:cBhvr>
                                    </p:animEffect>
                                    <p:anim calcmode="lin" valueType="num">
                                      <p:cBhvr>
                                        <p:cTn id="37" dur="1000" fill="hold"/>
                                        <p:tgtEl>
                                          <p:spTgt spid="268291">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268291">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68291">
                                            <p:txEl>
                                              <p:pRg st="4" end="4"/>
                                            </p:txEl>
                                          </p:spTgt>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268291">
                                            <p:txEl>
                                              <p:pRg st="5" end="5"/>
                                            </p:txEl>
                                          </p:spTgt>
                                        </p:tgtEl>
                                        <p:attrNameLst>
                                          <p:attrName>style.visibility</p:attrName>
                                        </p:attrNameLst>
                                      </p:cBhvr>
                                      <p:to>
                                        <p:strVal val="visible"/>
                                      </p:to>
                                    </p:set>
                                    <p:animEffect transition="in" filter="fade">
                                      <p:cBhvr>
                                        <p:cTn id="42" dur="1000"/>
                                        <p:tgtEl>
                                          <p:spTgt spid="268291">
                                            <p:txEl>
                                              <p:pRg st="5" end="5"/>
                                            </p:txEl>
                                          </p:spTgt>
                                        </p:tgtEl>
                                      </p:cBhvr>
                                    </p:animEffect>
                                    <p:anim calcmode="lin" valueType="num">
                                      <p:cBhvr>
                                        <p:cTn id="43" dur="1000" fill="hold"/>
                                        <p:tgtEl>
                                          <p:spTgt spid="268291">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268291">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68291">
                                            <p:txEl>
                                              <p:pRg st="5" end="5"/>
                                            </p:txEl>
                                          </p:spTgt>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0"/>
                                  </p:stCondLst>
                                  <p:childTnLst>
                                    <p:set>
                                      <p:cBhvr>
                                        <p:cTn id="47" dur="1" fill="hold">
                                          <p:stCondLst>
                                            <p:cond delay="0"/>
                                          </p:stCondLst>
                                        </p:cTn>
                                        <p:tgtEl>
                                          <p:spTgt spid="268291">
                                            <p:txEl>
                                              <p:pRg st="6" end="6"/>
                                            </p:txEl>
                                          </p:spTgt>
                                        </p:tgtEl>
                                        <p:attrNameLst>
                                          <p:attrName>style.visibility</p:attrName>
                                        </p:attrNameLst>
                                      </p:cBhvr>
                                      <p:to>
                                        <p:strVal val="visible"/>
                                      </p:to>
                                    </p:set>
                                    <p:animEffect transition="in" filter="fade">
                                      <p:cBhvr>
                                        <p:cTn id="48" dur="1000"/>
                                        <p:tgtEl>
                                          <p:spTgt spid="268291">
                                            <p:txEl>
                                              <p:pRg st="6" end="6"/>
                                            </p:txEl>
                                          </p:spTgt>
                                        </p:tgtEl>
                                      </p:cBhvr>
                                    </p:animEffect>
                                    <p:anim calcmode="lin" valueType="num">
                                      <p:cBhvr>
                                        <p:cTn id="49" dur="1000" fill="hold"/>
                                        <p:tgtEl>
                                          <p:spTgt spid="268291">
                                            <p:txEl>
                                              <p:pRg st="6" end="6"/>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268291">
                                            <p:txEl>
                                              <p:pRg st="6" end="6"/>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68291">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61AEB183-682B-4634-A4D7-141371D8DF09}" type="slidenum">
              <a:rPr lang="en-US"/>
              <a:pPr>
                <a:defRPr/>
              </a:pPr>
              <a:t>53</a:t>
            </a:fld>
            <a:endParaRPr lang="en-US"/>
          </a:p>
        </p:txBody>
      </p:sp>
      <p:pic>
        <p:nvPicPr>
          <p:cNvPr id="327684" name="Picture 4" descr="The Behavior Survival Guide for Kids: How to Make Good Choices and Stay Out of Trouble">
            <a:hlinkClick r:id="rId2"/>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934200" y="4343400"/>
            <a:ext cx="22098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682" name="Rectangle 2"/>
          <p:cNvSpPr>
            <a:spLocks noGrp="1" noChangeArrowheads="1"/>
          </p:cNvSpPr>
          <p:nvPr>
            <p:ph type="title"/>
          </p:nvPr>
        </p:nvSpPr>
        <p:spPr>
          <a:xfrm>
            <a:off x="457200" y="0"/>
            <a:ext cx="8229600" cy="685800"/>
          </a:xfrm>
        </p:spPr>
        <p:txBody>
          <a:bodyPr/>
          <a:lstStyle/>
          <a:p>
            <a:pPr eaLnBrk="1" hangingPunct="1">
              <a:defRPr/>
            </a:pPr>
            <a:r>
              <a:rPr lang="en-US" sz="3600" b="1" smtClean="0">
                <a:solidFill>
                  <a:srgbClr val="FFFF00"/>
                </a:solidFill>
              </a:rPr>
              <a:t>Published Curricula &amp; More    </a:t>
            </a:r>
            <a:r>
              <a:rPr lang="en-US" sz="3600" b="1" smtClean="0">
                <a:solidFill>
                  <a:srgbClr val="F696E4"/>
                </a:solidFill>
              </a:rPr>
              <a:t>^</a:t>
            </a:r>
          </a:p>
        </p:txBody>
      </p:sp>
      <p:sp>
        <p:nvSpPr>
          <p:cNvPr id="327683" name="Rectangle 3"/>
          <p:cNvSpPr>
            <a:spLocks noGrp="1" noChangeArrowheads="1"/>
          </p:cNvSpPr>
          <p:nvPr>
            <p:ph type="body" sz="half" idx="1"/>
          </p:nvPr>
        </p:nvSpPr>
        <p:spPr>
          <a:xfrm>
            <a:off x="152400" y="685800"/>
            <a:ext cx="8991600" cy="6019800"/>
          </a:xfrm>
        </p:spPr>
        <p:txBody>
          <a:bodyPr/>
          <a:lstStyle/>
          <a:p>
            <a:pPr eaLnBrk="1" hangingPunct="1">
              <a:lnSpc>
                <a:spcPct val="90000"/>
              </a:lnSpc>
              <a:defRPr/>
            </a:pPr>
            <a:r>
              <a:rPr lang="en-US" sz="2400" smtClean="0"/>
              <a:t>(Goldstein &amp; McGinnis) </a:t>
            </a:r>
            <a:r>
              <a:rPr lang="en-US" smtClean="0"/>
              <a:t> </a:t>
            </a:r>
            <a:r>
              <a:rPr lang="en-US" sz="2800" smtClean="0">
                <a:solidFill>
                  <a:srgbClr val="FFFF5F"/>
                </a:solidFill>
              </a:rPr>
              <a:t>The Prepare Curriculum</a:t>
            </a:r>
            <a:r>
              <a:rPr lang="en-US" sz="2800" smtClean="0"/>
              <a:t>		 &amp; </a:t>
            </a:r>
            <a:r>
              <a:rPr lang="en-US" sz="2800" smtClean="0">
                <a:solidFill>
                  <a:srgbClr val="FFFF5F"/>
                </a:solidFill>
              </a:rPr>
              <a:t>Skillstreaming</a:t>
            </a:r>
          </a:p>
          <a:p>
            <a:pPr lvl="2" eaLnBrk="1" hangingPunct="1">
              <a:lnSpc>
                <a:spcPct val="90000"/>
              </a:lnSpc>
              <a:defRPr/>
            </a:pPr>
            <a:r>
              <a:rPr lang="en-US" sz="2000" smtClean="0"/>
              <a:t>in early childhood</a:t>
            </a:r>
          </a:p>
          <a:p>
            <a:pPr lvl="2" eaLnBrk="1" hangingPunct="1">
              <a:lnSpc>
                <a:spcPct val="90000"/>
              </a:lnSpc>
              <a:defRPr/>
            </a:pPr>
            <a:r>
              <a:rPr lang="en-US" sz="2000" smtClean="0"/>
              <a:t>the elementary school child</a:t>
            </a:r>
          </a:p>
          <a:p>
            <a:pPr lvl="2" eaLnBrk="1" hangingPunct="1">
              <a:lnSpc>
                <a:spcPct val="90000"/>
              </a:lnSpc>
              <a:defRPr/>
            </a:pPr>
            <a:r>
              <a:rPr lang="en-US" sz="2000" smtClean="0"/>
              <a:t>the adolescent</a:t>
            </a:r>
          </a:p>
          <a:p>
            <a:pPr eaLnBrk="1" hangingPunct="1">
              <a:lnSpc>
                <a:spcPct val="90000"/>
              </a:lnSpc>
              <a:defRPr/>
            </a:pPr>
            <a:r>
              <a:rPr lang="en-US" sz="2400" smtClean="0"/>
              <a:t>(Boys Town Press) </a:t>
            </a:r>
            <a:r>
              <a:rPr lang="en-US" sz="2800" smtClean="0">
                <a:solidFill>
                  <a:srgbClr val="FFFF5F"/>
                </a:solidFill>
              </a:rPr>
              <a:t>Basic social skills for youth</a:t>
            </a:r>
          </a:p>
          <a:p>
            <a:pPr eaLnBrk="1" hangingPunct="1">
              <a:lnSpc>
                <a:spcPct val="90000"/>
              </a:lnSpc>
              <a:defRPr/>
            </a:pPr>
            <a:r>
              <a:rPr lang="en-US" sz="2400" smtClean="0"/>
              <a:t>(Hill Walker)</a:t>
            </a:r>
            <a:r>
              <a:rPr lang="en-US" sz="2800" smtClean="0"/>
              <a:t> </a:t>
            </a:r>
            <a:r>
              <a:rPr lang="en-US" sz="2800" smtClean="0">
                <a:solidFill>
                  <a:srgbClr val="FFFF5F"/>
                </a:solidFill>
              </a:rPr>
              <a:t>Walker Social Skills Curriculum – 				“Accepts”</a:t>
            </a:r>
          </a:p>
          <a:p>
            <a:pPr eaLnBrk="1" hangingPunct="1">
              <a:lnSpc>
                <a:spcPct val="90000"/>
              </a:lnSpc>
              <a:defRPr/>
            </a:pPr>
            <a:r>
              <a:rPr lang="en-US" sz="2800" smtClean="0">
                <a:solidFill>
                  <a:srgbClr val="FFFF5F"/>
                </a:solidFill>
              </a:rPr>
              <a:t>“Model Me Kids” </a:t>
            </a:r>
            <a:r>
              <a:rPr lang="en-US" sz="2800" smtClean="0">
                <a:solidFill>
                  <a:srgbClr val="FFFF5F"/>
                </a:solidFill>
                <a:hlinkClick r:id="rId4"/>
              </a:rPr>
              <a:t>Video Training Series</a:t>
            </a:r>
            <a:r>
              <a:rPr lang="en-US" sz="2800" smtClean="0">
                <a:solidFill>
                  <a:srgbClr val="FFFF5F"/>
                </a:solidFill>
              </a:rPr>
              <a:t> </a:t>
            </a:r>
            <a:r>
              <a:rPr lang="en-US" sz="1400" smtClean="0">
                <a:solidFill>
                  <a:schemeClr val="hlink"/>
                </a:solidFill>
              </a:rPr>
              <a:t>(click to go to sample)</a:t>
            </a:r>
          </a:p>
          <a:p>
            <a:pPr eaLnBrk="1" hangingPunct="1">
              <a:lnSpc>
                <a:spcPct val="90000"/>
              </a:lnSpc>
              <a:defRPr/>
            </a:pPr>
            <a:r>
              <a:rPr lang="en-US" sz="2800" smtClean="0">
                <a:solidFill>
                  <a:srgbClr val="FFFF5F"/>
                </a:solidFill>
              </a:rPr>
              <a:t>Self-help books</a:t>
            </a:r>
            <a:r>
              <a:rPr lang="en-US" sz="2800" smtClean="0"/>
              <a:t> from:</a:t>
            </a:r>
          </a:p>
          <a:p>
            <a:pPr lvl="1" eaLnBrk="1" hangingPunct="1">
              <a:lnSpc>
                <a:spcPct val="90000"/>
              </a:lnSpc>
              <a:defRPr/>
            </a:pPr>
            <a:r>
              <a:rPr lang="en-US" sz="2400" smtClean="0"/>
              <a:t>MaginationPress.com</a:t>
            </a:r>
          </a:p>
          <a:p>
            <a:pPr lvl="1" eaLnBrk="1" hangingPunct="1">
              <a:lnSpc>
                <a:spcPct val="90000"/>
              </a:lnSpc>
              <a:defRPr/>
            </a:pPr>
            <a:r>
              <a:rPr lang="en-US" sz="2400" smtClean="0"/>
              <a:t>FreeSpirit.com </a:t>
            </a:r>
            <a:r>
              <a:rPr lang="en-US" sz="2000" smtClean="0"/>
              <a:t>(search for “social skills”)</a:t>
            </a:r>
          </a:p>
          <a:p>
            <a:pPr lvl="2" eaLnBrk="1" hangingPunct="1">
              <a:lnSpc>
                <a:spcPct val="90000"/>
              </a:lnSpc>
              <a:defRPr/>
            </a:pPr>
            <a:r>
              <a:rPr lang="en-US" sz="1800" smtClean="0"/>
              <a:t>(McIntyre) </a:t>
            </a:r>
            <a:r>
              <a:rPr lang="en-US" smtClean="0">
                <a:solidFill>
                  <a:srgbClr val="FFFF5F"/>
                </a:solidFill>
              </a:rPr>
              <a:t>The Behavior Survival Guide for Kids</a:t>
            </a:r>
          </a:p>
          <a:p>
            <a:pPr lvl="2" eaLnBrk="1" hangingPunct="1">
              <a:lnSpc>
                <a:spcPct val="90000"/>
              </a:lnSpc>
              <a:buFont typeface="Wingdings" pitchFamily="2" charset="2"/>
              <a:buNone/>
              <a:defRPr/>
            </a:pPr>
            <a:r>
              <a:rPr lang="en-US" sz="1800" smtClean="0"/>
              <a:t>		 (+ lesson plans)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7682"/>
                                        </p:tgtEl>
                                        <p:attrNameLst>
                                          <p:attrName>style.visibility</p:attrName>
                                        </p:attrNameLst>
                                      </p:cBhvr>
                                      <p:to>
                                        <p:strVal val="visible"/>
                                      </p:to>
                                    </p:set>
                                    <p:animEffect transition="in" filter="dissolve">
                                      <p:cBhvr>
                                        <p:cTn id="7" dur="500"/>
                                        <p:tgtEl>
                                          <p:spTgt spid="32768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327683">
                                            <p:txEl>
                                              <p:pRg st="0" end="0"/>
                                            </p:txEl>
                                          </p:spTgt>
                                        </p:tgtEl>
                                        <p:attrNameLst>
                                          <p:attrName>style.visibility</p:attrName>
                                        </p:attrNameLst>
                                      </p:cBhvr>
                                      <p:to>
                                        <p:strVal val="visible"/>
                                      </p:to>
                                    </p:set>
                                    <p:animEffect transition="in" filter="fade">
                                      <p:cBhvr>
                                        <p:cTn id="11" dur="1000"/>
                                        <p:tgtEl>
                                          <p:spTgt spid="327683">
                                            <p:txEl>
                                              <p:pRg st="0" end="0"/>
                                            </p:txEl>
                                          </p:spTgt>
                                        </p:tgtEl>
                                      </p:cBhvr>
                                    </p:animEffect>
                                    <p:anim calcmode="lin" valueType="num">
                                      <p:cBhvr>
                                        <p:cTn id="12" dur="1000" fill="hold"/>
                                        <p:tgtEl>
                                          <p:spTgt spid="32768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27683">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27683">
                                            <p:txEl>
                                              <p:pRg st="1" end="1"/>
                                            </p:txEl>
                                          </p:spTgt>
                                        </p:tgtEl>
                                        <p:attrNameLst>
                                          <p:attrName>style.visibility</p:attrName>
                                        </p:attrNameLst>
                                      </p:cBhvr>
                                      <p:to>
                                        <p:strVal val="visible"/>
                                      </p:to>
                                    </p:set>
                                    <p:animEffect transition="in" filter="fade">
                                      <p:cBhvr>
                                        <p:cTn id="16" dur="1000"/>
                                        <p:tgtEl>
                                          <p:spTgt spid="327683">
                                            <p:txEl>
                                              <p:pRg st="1" end="1"/>
                                            </p:txEl>
                                          </p:spTgt>
                                        </p:tgtEl>
                                      </p:cBhvr>
                                    </p:animEffect>
                                    <p:anim calcmode="lin" valueType="num">
                                      <p:cBhvr>
                                        <p:cTn id="17" dur="1000" fill="hold"/>
                                        <p:tgtEl>
                                          <p:spTgt spid="32768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27683">
                                            <p:txEl>
                                              <p:pRg st="1" end="1"/>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327683">
                                            <p:txEl>
                                              <p:pRg st="2" end="2"/>
                                            </p:txEl>
                                          </p:spTgt>
                                        </p:tgtEl>
                                        <p:attrNameLst>
                                          <p:attrName>style.visibility</p:attrName>
                                        </p:attrNameLst>
                                      </p:cBhvr>
                                      <p:to>
                                        <p:strVal val="visible"/>
                                      </p:to>
                                    </p:set>
                                    <p:animEffect transition="in" filter="fade">
                                      <p:cBhvr>
                                        <p:cTn id="21" dur="1000"/>
                                        <p:tgtEl>
                                          <p:spTgt spid="327683">
                                            <p:txEl>
                                              <p:pRg st="2" end="2"/>
                                            </p:txEl>
                                          </p:spTgt>
                                        </p:tgtEl>
                                      </p:cBhvr>
                                    </p:animEffect>
                                    <p:anim calcmode="lin" valueType="num">
                                      <p:cBhvr>
                                        <p:cTn id="22" dur="1000" fill="hold"/>
                                        <p:tgtEl>
                                          <p:spTgt spid="32768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7683">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27683">
                                            <p:txEl>
                                              <p:pRg st="3" end="3"/>
                                            </p:txEl>
                                          </p:spTgt>
                                        </p:tgtEl>
                                        <p:attrNameLst>
                                          <p:attrName>style.visibility</p:attrName>
                                        </p:attrNameLst>
                                      </p:cBhvr>
                                      <p:to>
                                        <p:strVal val="visible"/>
                                      </p:to>
                                    </p:set>
                                    <p:animEffect transition="in" filter="fade">
                                      <p:cBhvr>
                                        <p:cTn id="26" dur="1000"/>
                                        <p:tgtEl>
                                          <p:spTgt spid="327683">
                                            <p:txEl>
                                              <p:pRg st="3" end="3"/>
                                            </p:txEl>
                                          </p:spTgt>
                                        </p:tgtEl>
                                      </p:cBhvr>
                                    </p:animEffect>
                                    <p:anim calcmode="lin" valueType="num">
                                      <p:cBhvr>
                                        <p:cTn id="27" dur="1000" fill="hold"/>
                                        <p:tgtEl>
                                          <p:spTgt spid="32768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27683">
                                            <p:txEl>
                                              <p:pRg st="3" end="3"/>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327683">
                                            <p:txEl>
                                              <p:pRg st="4" end="4"/>
                                            </p:txEl>
                                          </p:spTgt>
                                        </p:tgtEl>
                                        <p:attrNameLst>
                                          <p:attrName>style.visibility</p:attrName>
                                        </p:attrNameLst>
                                      </p:cBhvr>
                                      <p:to>
                                        <p:strVal val="visible"/>
                                      </p:to>
                                    </p:set>
                                    <p:animEffect transition="in" filter="fade">
                                      <p:cBhvr>
                                        <p:cTn id="31" dur="1000"/>
                                        <p:tgtEl>
                                          <p:spTgt spid="327683">
                                            <p:txEl>
                                              <p:pRg st="4" end="4"/>
                                            </p:txEl>
                                          </p:spTgt>
                                        </p:tgtEl>
                                      </p:cBhvr>
                                    </p:animEffect>
                                    <p:anim calcmode="lin" valueType="num">
                                      <p:cBhvr>
                                        <p:cTn id="32" dur="1000" fill="hold"/>
                                        <p:tgtEl>
                                          <p:spTgt spid="32768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27683">
                                            <p:txEl>
                                              <p:pRg st="4" end="4"/>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27683">
                                            <p:txEl>
                                              <p:pRg st="5" end="5"/>
                                            </p:txEl>
                                          </p:spTgt>
                                        </p:tgtEl>
                                        <p:attrNameLst>
                                          <p:attrName>style.visibility</p:attrName>
                                        </p:attrNameLst>
                                      </p:cBhvr>
                                      <p:to>
                                        <p:strVal val="visible"/>
                                      </p:to>
                                    </p:set>
                                    <p:animEffect transition="in" filter="fade">
                                      <p:cBhvr>
                                        <p:cTn id="36" dur="1000"/>
                                        <p:tgtEl>
                                          <p:spTgt spid="327683">
                                            <p:txEl>
                                              <p:pRg st="5" end="5"/>
                                            </p:txEl>
                                          </p:spTgt>
                                        </p:tgtEl>
                                      </p:cBhvr>
                                    </p:animEffect>
                                    <p:anim calcmode="lin" valueType="num">
                                      <p:cBhvr>
                                        <p:cTn id="37" dur="1000" fill="hold"/>
                                        <p:tgtEl>
                                          <p:spTgt spid="32768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27683">
                                            <p:txEl>
                                              <p:pRg st="5" end="5"/>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27683">
                                            <p:txEl>
                                              <p:pRg st="6" end="6"/>
                                            </p:txEl>
                                          </p:spTgt>
                                        </p:tgtEl>
                                        <p:attrNameLst>
                                          <p:attrName>style.visibility</p:attrName>
                                        </p:attrNameLst>
                                      </p:cBhvr>
                                      <p:to>
                                        <p:strVal val="visible"/>
                                      </p:to>
                                    </p:set>
                                    <p:animEffect transition="in" filter="fade">
                                      <p:cBhvr>
                                        <p:cTn id="41" dur="1000"/>
                                        <p:tgtEl>
                                          <p:spTgt spid="327683">
                                            <p:txEl>
                                              <p:pRg st="6" end="6"/>
                                            </p:txEl>
                                          </p:spTgt>
                                        </p:tgtEl>
                                      </p:cBhvr>
                                    </p:animEffect>
                                    <p:anim calcmode="lin" valueType="num">
                                      <p:cBhvr>
                                        <p:cTn id="42" dur="1000" fill="hold"/>
                                        <p:tgtEl>
                                          <p:spTgt spid="32768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27683">
                                            <p:txEl>
                                              <p:pRg st="6" end="6"/>
                                            </p:txEl>
                                          </p:spTgt>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327683">
                                            <p:txEl>
                                              <p:pRg st="7" end="7"/>
                                            </p:txEl>
                                          </p:spTgt>
                                        </p:tgtEl>
                                        <p:attrNameLst>
                                          <p:attrName>style.visibility</p:attrName>
                                        </p:attrNameLst>
                                      </p:cBhvr>
                                      <p:to>
                                        <p:strVal val="visible"/>
                                      </p:to>
                                    </p:set>
                                    <p:animEffect transition="in" filter="fade">
                                      <p:cBhvr>
                                        <p:cTn id="46" dur="1000"/>
                                        <p:tgtEl>
                                          <p:spTgt spid="327683">
                                            <p:txEl>
                                              <p:pRg st="7" end="7"/>
                                            </p:txEl>
                                          </p:spTgt>
                                        </p:tgtEl>
                                      </p:cBhvr>
                                    </p:animEffect>
                                    <p:anim calcmode="lin" valueType="num">
                                      <p:cBhvr>
                                        <p:cTn id="47" dur="1000" fill="hold"/>
                                        <p:tgtEl>
                                          <p:spTgt spid="32768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27683">
                                            <p:txEl>
                                              <p:pRg st="7" end="7"/>
                                            </p:txEl>
                                          </p:spTgt>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27683">
                                            <p:txEl>
                                              <p:pRg st="8" end="8"/>
                                            </p:txEl>
                                          </p:spTgt>
                                        </p:tgtEl>
                                        <p:attrNameLst>
                                          <p:attrName>style.visibility</p:attrName>
                                        </p:attrNameLst>
                                      </p:cBhvr>
                                      <p:to>
                                        <p:strVal val="visible"/>
                                      </p:to>
                                    </p:set>
                                    <p:animEffect transition="in" filter="fade">
                                      <p:cBhvr>
                                        <p:cTn id="51" dur="1000"/>
                                        <p:tgtEl>
                                          <p:spTgt spid="327683">
                                            <p:txEl>
                                              <p:pRg st="8" end="8"/>
                                            </p:txEl>
                                          </p:spTgt>
                                        </p:tgtEl>
                                      </p:cBhvr>
                                    </p:animEffect>
                                    <p:anim calcmode="lin" valueType="num">
                                      <p:cBhvr>
                                        <p:cTn id="52" dur="1000" fill="hold"/>
                                        <p:tgtEl>
                                          <p:spTgt spid="32768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27683">
                                            <p:txEl>
                                              <p:pRg st="8" end="8"/>
                                            </p:txEl>
                                          </p:spTgt>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327683">
                                            <p:txEl>
                                              <p:pRg st="9" end="9"/>
                                            </p:txEl>
                                          </p:spTgt>
                                        </p:tgtEl>
                                        <p:attrNameLst>
                                          <p:attrName>style.visibility</p:attrName>
                                        </p:attrNameLst>
                                      </p:cBhvr>
                                      <p:to>
                                        <p:strVal val="visible"/>
                                      </p:to>
                                    </p:set>
                                    <p:animEffect transition="in" filter="fade">
                                      <p:cBhvr>
                                        <p:cTn id="56" dur="1000"/>
                                        <p:tgtEl>
                                          <p:spTgt spid="327683">
                                            <p:txEl>
                                              <p:pRg st="9" end="9"/>
                                            </p:txEl>
                                          </p:spTgt>
                                        </p:tgtEl>
                                      </p:cBhvr>
                                    </p:animEffect>
                                    <p:anim calcmode="lin" valueType="num">
                                      <p:cBhvr>
                                        <p:cTn id="57" dur="1000" fill="hold"/>
                                        <p:tgtEl>
                                          <p:spTgt spid="32768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27683">
                                            <p:txEl>
                                              <p:pRg st="9" end="9"/>
                                            </p:txEl>
                                          </p:spTgt>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27683">
                                            <p:txEl>
                                              <p:pRg st="10" end="10"/>
                                            </p:txEl>
                                          </p:spTgt>
                                        </p:tgtEl>
                                        <p:attrNameLst>
                                          <p:attrName>style.visibility</p:attrName>
                                        </p:attrNameLst>
                                      </p:cBhvr>
                                      <p:to>
                                        <p:strVal val="visible"/>
                                      </p:to>
                                    </p:set>
                                    <p:animEffect transition="in" filter="fade">
                                      <p:cBhvr>
                                        <p:cTn id="61" dur="1000"/>
                                        <p:tgtEl>
                                          <p:spTgt spid="327683">
                                            <p:txEl>
                                              <p:pRg st="10" end="10"/>
                                            </p:txEl>
                                          </p:spTgt>
                                        </p:tgtEl>
                                      </p:cBhvr>
                                    </p:animEffect>
                                    <p:anim calcmode="lin" valueType="num">
                                      <p:cBhvr>
                                        <p:cTn id="62" dur="1000" fill="hold"/>
                                        <p:tgtEl>
                                          <p:spTgt spid="32768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27683">
                                            <p:txEl>
                                              <p:pRg st="10" end="10"/>
                                            </p:txEl>
                                          </p:spTgt>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327683">
                                            <p:txEl>
                                              <p:pRg st="11" end="11"/>
                                            </p:txEl>
                                          </p:spTgt>
                                        </p:tgtEl>
                                        <p:attrNameLst>
                                          <p:attrName>style.visibility</p:attrName>
                                        </p:attrNameLst>
                                      </p:cBhvr>
                                      <p:to>
                                        <p:strVal val="visible"/>
                                      </p:to>
                                    </p:set>
                                    <p:animEffect transition="in" filter="fade">
                                      <p:cBhvr>
                                        <p:cTn id="66" dur="1000"/>
                                        <p:tgtEl>
                                          <p:spTgt spid="327683">
                                            <p:txEl>
                                              <p:pRg st="11" end="11"/>
                                            </p:txEl>
                                          </p:spTgt>
                                        </p:tgtEl>
                                      </p:cBhvr>
                                    </p:animEffect>
                                    <p:anim calcmode="lin" valueType="num">
                                      <p:cBhvr>
                                        <p:cTn id="67" dur="1000" fill="hold"/>
                                        <p:tgtEl>
                                          <p:spTgt spid="32768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27683">
                                            <p:txEl>
                                              <p:pRg st="11" end="11"/>
                                            </p:txEl>
                                          </p:spTgt>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1500"/>
                            </p:stCondLst>
                            <p:childTnLst>
                              <p:par>
                                <p:cTn id="70" presetID="37" presetClass="entr" presetSubtype="0" fill="hold" nodeType="afterEffect">
                                  <p:stCondLst>
                                    <p:cond delay="2000"/>
                                  </p:stCondLst>
                                  <p:childTnLst>
                                    <p:set>
                                      <p:cBhvr>
                                        <p:cTn id="71" dur="1" fill="hold">
                                          <p:stCondLst>
                                            <p:cond delay="0"/>
                                          </p:stCondLst>
                                        </p:cTn>
                                        <p:tgtEl>
                                          <p:spTgt spid="327684"/>
                                        </p:tgtEl>
                                        <p:attrNameLst>
                                          <p:attrName>style.visibility</p:attrName>
                                        </p:attrNameLst>
                                      </p:cBhvr>
                                      <p:to>
                                        <p:strVal val="visible"/>
                                      </p:to>
                                    </p:set>
                                    <p:animEffect transition="in" filter="fade">
                                      <p:cBhvr>
                                        <p:cTn id="72" dur="2000"/>
                                        <p:tgtEl>
                                          <p:spTgt spid="327684"/>
                                        </p:tgtEl>
                                      </p:cBhvr>
                                    </p:animEffect>
                                    <p:anim calcmode="lin" valueType="num">
                                      <p:cBhvr>
                                        <p:cTn id="73" dur="2000" fill="hold"/>
                                        <p:tgtEl>
                                          <p:spTgt spid="327684"/>
                                        </p:tgtEl>
                                        <p:attrNameLst>
                                          <p:attrName>ppt_x</p:attrName>
                                        </p:attrNameLst>
                                      </p:cBhvr>
                                      <p:tavLst>
                                        <p:tav tm="0">
                                          <p:val>
                                            <p:strVal val="#ppt_x"/>
                                          </p:val>
                                        </p:tav>
                                        <p:tav tm="100000">
                                          <p:val>
                                            <p:strVal val="#ppt_x"/>
                                          </p:val>
                                        </p:tav>
                                      </p:tavLst>
                                    </p:anim>
                                    <p:anim calcmode="lin" valueType="num">
                                      <p:cBhvr>
                                        <p:cTn id="74" dur="1800" decel="100000" fill="hold"/>
                                        <p:tgtEl>
                                          <p:spTgt spid="327684"/>
                                        </p:tgtEl>
                                        <p:attrNameLst>
                                          <p:attrName>ppt_y</p:attrName>
                                        </p:attrNameLst>
                                      </p:cBhvr>
                                      <p:tavLst>
                                        <p:tav tm="0">
                                          <p:val>
                                            <p:strVal val="#ppt_y+1"/>
                                          </p:val>
                                        </p:tav>
                                        <p:tav tm="100000">
                                          <p:val>
                                            <p:strVal val="#ppt_y-.03"/>
                                          </p:val>
                                        </p:tav>
                                      </p:tavLst>
                                    </p:anim>
                                    <p:anim calcmode="lin" valueType="num">
                                      <p:cBhvr>
                                        <p:cTn id="75" dur="200" accel="100000" fill="hold">
                                          <p:stCondLst>
                                            <p:cond delay="1800"/>
                                          </p:stCondLst>
                                        </p:cTn>
                                        <p:tgtEl>
                                          <p:spTgt spid="3276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1284667-3B4A-49B5-8748-DCCA27D26264}" type="slidenum">
              <a:rPr lang="en-US"/>
              <a:pPr>
                <a:defRPr/>
              </a:pPr>
              <a:t>54</a:t>
            </a:fld>
            <a:endParaRPr lang="en-US"/>
          </a:p>
        </p:txBody>
      </p:sp>
      <p:sp>
        <p:nvSpPr>
          <p:cNvPr id="277506" name="Rectangle 2"/>
          <p:cNvSpPr>
            <a:spLocks noGrp="1" noChangeArrowheads="1"/>
          </p:cNvSpPr>
          <p:nvPr>
            <p:ph type="title"/>
          </p:nvPr>
        </p:nvSpPr>
        <p:spPr>
          <a:xfrm>
            <a:off x="152400" y="152400"/>
            <a:ext cx="8991600" cy="1066800"/>
          </a:xfrm>
        </p:spPr>
        <p:txBody>
          <a:bodyPr/>
          <a:lstStyle/>
          <a:p>
            <a:pPr eaLnBrk="1" hangingPunct="1">
              <a:defRPr/>
            </a:pPr>
            <a:r>
              <a:rPr lang="en-US" sz="3600" b="1" smtClean="0">
                <a:solidFill>
                  <a:srgbClr val="FFFF00"/>
                </a:solidFill>
              </a:rPr>
              <a:t>Complete the T-Chart for </a:t>
            </a:r>
            <a:r>
              <a:rPr lang="en-US" sz="3600" b="1" i="1" smtClean="0">
                <a:solidFill>
                  <a:srgbClr val="FFFF00"/>
                </a:solidFill>
              </a:rPr>
              <a:t>“Positively Recognizing The Attempts of Others”   </a:t>
            </a:r>
            <a:r>
              <a:rPr lang="en-US" sz="3600" b="1" i="1" smtClean="0">
                <a:solidFill>
                  <a:srgbClr val="F696E4"/>
                </a:solidFill>
              </a:rPr>
              <a:t>^</a:t>
            </a:r>
          </a:p>
        </p:txBody>
      </p:sp>
      <p:sp>
        <p:nvSpPr>
          <p:cNvPr id="277507" name="Rectangle 3"/>
          <p:cNvSpPr>
            <a:spLocks noGrp="1" noChangeArrowheads="1"/>
          </p:cNvSpPr>
          <p:nvPr>
            <p:ph type="body" idx="1"/>
          </p:nvPr>
        </p:nvSpPr>
        <p:spPr>
          <a:xfrm>
            <a:off x="228600" y="6553200"/>
            <a:ext cx="8763000" cy="304800"/>
          </a:xfrm>
        </p:spPr>
        <p:txBody>
          <a:bodyPr/>
          <a:lstStyle/>
          <a:p>
            <a:pPr eaLnBrk="1" hangingPunct="1">
              <a:defRPr/>
            </a:pPr>
            <a:r>
              <a:rPr lang="en-US" sz="1000" smtClean="0">
                <a:latin typeface="Croobie" pitchFamily="2" charset="0"/>
                <a:hlinkClick r:id="rId3" action="ppaction://hlinksldjump"/>
              </a:rPr>
              <a:t>Back to Steps slide</a:t>
            </a:r>
            <a:r>
              <a:rPr lang="en-US" sz="1000" smtClean="0">
                <a:hlinkClick r:id="rId3" action="ppaction://hlinksldjump"/>
              </a:rPr>
              <a:t>      </a:t>
            </a:r>
            <a:r>
              <a:rPr lang="en-US" sz="900" smtClean="0"/>
              <a:t>By Laura Candler at http://home.att.net/~clnetwork/socialsk.htm</a:t>
            </a:r>
          </a:p>
        </p:txBody>
      </p:sp>
      <p:pic>
        <p:nvPicPr>
          <p:cNvPr id="59397" name="Picture 4" descr="sk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25" y="1295400"/>
            <a:ext cx="41878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C6897BD-C6BD-4D58-B5C7-8CB1BA6B0B25}" type="slidenum">
              <a:rPr lang="en-US"/>
              <a:pPr>
                <a:defRPr/>
              </a:pPr>
              <a:t>55</a:t>
            </a:fld>
            <a:endParaRPr lang="en-US"/>
          </a:p>
        </p:txBody>
      </p:sp>
      <p:sp>
        <p:nvSpPr>
          <p:cNvPr id="229378" name="Rectangle 2"/>
          <p:cNvSpPr>
            <a:spLocks noGrp="1" noChangeArrowheads="1"/>
          </p:cNvSpPr>
          <p:nvPr>
            <p:ph type="title"/>
          </p:nvPr>
        </p:nvSpPr>
        <p:spPr>
          <a:xfrm>
            <a:off x="304800" y="152400"/>
            <a:ext cx="8610600" cy="1066800"/>
          </a:xfrm>
        </p:spPr>
        <p:txBody>
          <a:bodyPr/>
          <a:lstStyle/>
          <a:p>
            <a:pPr eaLnBrk="1" hangingPunct="1">
              <a:defRPr/>
            </a:pPr>
            <a:r>
              <a:rPr lang="en-US" sz="3600" b="1" smtClean="0">
                <a:solidFill>
                  <a:srgbClr val="FFFF00"/>
                </a:solidFill>
              </a:rPr>
              <a:t>Operationalize the Behavior.</a:t>
            </a:r>
            <a:br>
              <a:rPr lang="en-US" sz="3600" b="1" smtClean="0">
                <a:solidFill>
                  <a:srgbClr val="FFFF00"/>
                </a:solidFill>
              </a:rPr>
            </a:br>
            <a:r>
              <a:rPr lang="en-US" sz="3600" b="1" smtClean="0">
                <a:solidFill>
                  <a:srgbClr val="FFFF00"/>
                </a:solidFill>
              </a:rPr>
              <a:t>Make it “</a:t>
            </a:r>
            <a:r>
              <a:rPr lang="en-US" sz="3600" b="1" i="1" u="sng" smtClean="0">
                <a:solidFill>
                  <a:srgbClr val="FFFF00"/>
                </a:solidFill>
                <a:latin typeface="Times New Roman" pitchFamily="18" charset="0"/>
              </a:rPr>
              <a:t>observable &amp; measurable</a:t>
            </a:r>
            <a:r>
              <a:rPr lang="en-US" sz="3600" b="1" smtClean="0">
                <a:solidFill>
                  <a:srgbClr val="FFFF00"/>
                </a:solidFill>
              </a:rPr>
              <a:t>”   </a:t>
            </a:r>
            <a:r>
              <a:rPr lang="en-US" sz="3600" b="1" smtClean="0">
                <a:solidFill>
                  <a:srgbClr val="F696E4"/>
                </a:solidFill>
              </a:rPr>
              <a:t>^</a:t>
            </a:r>
          </a:p>
        </p:txBody>
      </p:sp>
      <p:sp>
        <p:nvSpPr>
          <p:cNvPr id="229379" name="Rectangle 3"/>
          <p:cNvSpPr>
            <a:spLocks noGrp="1" noChangeArrowheads="1"/>
          </p:cNvSpPr>
          <p:nvPr>
            <p:ph type="body" idx="1"/>
          </p:nvPr>
        </p:nvSpPr>
        <p:spPr>
          <a:xfrm>
            <a:off x="0" y="4038600"/>
            <a:ext cx="2667000" cy="2819400"/>
          </a:xfrm>
        </p:spPr>
        <p:txBody>
          <a:bodyPr/>
          <a:lstStyle/>
          <a:p>
            <a:pPr eaLnBrk="1" hangingPunct="1">
              <a:defRPr/>
            </a:pPr>
            <a:r>
              <a:rPr lang="en-US" sz="2800" smtClean="0"/>
              <a:t>Brainstormed with kids.</a:t>
            </a:r>
          </a:p>
          <a:p>
            <a:pPr eaLnBrk="1" hangingPunct="1">
              <a:defRPr/>
            </a:pPr>
            <a:r>
              <a:rPr lang="en-US" sz="2000" smtClean="0">
                <a:solidFill>
                  <a:schemeClr val="accent1"/>
                </a:solidFill>
                <a:latin typeface="Croobie" pitchFamily="2" charset="0"/>
                <a:hlinkClick r:id="rId3" action="ppaction://hlinksldjump"/>
              </a:rPr>
              <a:t>Go to Blank</a:t>
            </a:r>
            <a:endParaRPr lang="en-US" sz="2000" smtClean="0">
              <a:solidFill>
                <a:schemeClr val="accent1"/>
              </a:solidFill>
              <a:latin typeface="Croobie" pitchFamily="2" charset="0"/>
            </a:endParaRPr>
          </a:p>
          <a:p>
            <a:pPr eaLnBrk="1" hangingPunct="1">
              <a:defRPr/>
            </a:pPr>
            <a:r>
              <a:rPr lang="en-US" sz="1400" b="1" smtClean="0"/>
              <a:t>From Kay Burke</a:t>
            </a:r>
            <a:r>
              <a:rPr lang="en-US" sz="1400" smtClean="0"/>
              <a:t> </a:t>
            </a:r>
            <a:r>
              <a:rPr lang="en-US" sz="1400" smtClean="0">
                <a:hlinkClick r:id="rId4"/>
              </a:rPr>
              <a:t>http://www.phschool.com/eteach/professional_development/teaching_the_social_skills/essay.html</a:t>
            </a:r>
            <a:endParaRPr lang="en-US" sz="1400" smtClean="0"/>
          </a:p>
        </p:txBody>
      </p:sp>
      <p:pic>
        <p:nvPicPr>
          <p:cNvPr id="229381" name="Picture 5" descr="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91440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3" name="Picture 7" descr="graph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967163"/>
            <a:ext cx="6553200"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9378"/>
                                        </p:tgtEl>
                                        <p:attrNameLst>
                                          <p:attrName>style.visibility</p:attrName>
                                        </p:attrNameLst>
                                      </p:cBhvr>
                                      <p:to>
                                        <p:strVal val="visible"/>
                                      </p:to>
                                    </p:set>
                                    <p:animEffect transition="in" filter="dissolve">
                                      <p:cBhvr>
                                        <p:cTn id="7" dur="1000"/>
                                        <p:tgtEl>
                                          <p:spTgt spid="229378"/>
                                        </p:tgtEl>
                                      </p:cBhvr>
                                    </p:animEffect>
                                  </p:childTnLst>
                                </p:cTn>
                              </p:par>
                            </p:childTnLst>
                          </p:cTn>
                        </p:par>
                        <p:par>
                          <p:cTn id="8" fill="hold" nodeType="afterGroup">
                            <p:stCondLst>
                              <p:cond delay="1000"/>
                            </p:stCondLst>
                            <p:childTnLst>
                              <p:par>
                                <p:cTn id="9" presetID="51" presetClass="entr" presetSubtype="0" fill="hold" nodeType="afterEffect">
                                  <p:stCondLst>
                                    <p:cond delay="0"/>
                                  </p:stCondLst>
                                  <p:childTnLst>
                                    <p:set>
                                      <p:cBhvr>
                                        <p:cTn id="10" dur="1" fill="hold">
                                          <p:stCondLst>
                                            <p:cond delay="0"/>
                                          </p:stCondLst>
                                        </p:cTn>
                                        <p:tgtEl>
                                          <p:spTgt spid="229381"/>
                                        </p:tgtEl>
                                        <p:attrNameLst>
                                          <p:attrName>style.visibility</p:attrName>
                                        </p:attrNameLst>
                                      </p:cBhvr>
                                      <p:to>
                                        <p:strVal val="visible"/>
                                      </p:to>
                                    </p:set>
                                    <p:animEffect transition="in" filter="fade">
                                      <p:cBhvr>
                                        <p:cTn id="11" dur="770" decel="100000"/>
                                        <p:tgtEl>
                                          <p:spTgt spid="229381"/>
                                        </p:tgtEl>
                                      </p:cBhvr>
                                    </p:animEffect>
                                    <p:animScale>
                                      <p:cBhvr>
                                        <p:cTn id="12" dur="770" decel="100000"/>
                                        <p:tgtEl>
                                          <p:spTgt spid="229381"/>
                                        </p:tgtEl>
                                      </p:cBhvr>
                                      <p:from x="10000" y="10000"/>
                                      <p:to x="200000" y="450000"/>
                                    </p:animScale>
                                    <p:animScale>
                                      <p:cBhvr>
                                        <p:cTn id="13" dur="1230" accel="100000" fill="hold">
                                          <p:stCondLst>
                                            <p:cond delay="770"/>
                                          </p:stCondLst>
                                        </p:cTn>
                                        <p:tgtEl>
                                          <p:spTgt spid="229381"/>
                                        </p:tgtEl>
                                      </p:cBhvr>
                                      <p:from x="200000" y="450000"/>
                                      <p:to x="100000" y="100000"/>
                                    </p:animScale>
                                    <p:set>
                                      <p:cBhvr>
                                        <p:cTn id="14" dur="770" fill="hold"/>
                                        <p:tgtEl>
                                          <p:spTgt spid="229381"/>
                                        </p:tgtEl>
                                        <p:attrNameLst>
                                          <p:attrName>ppt_x</p:attrName>
                                        </p:attrNameLst>
                                      </p:cBhvr>
                                      <p:to>
                                        <p:strVal val="(0.5)"/>
                                      </p:to>
                                    </p:set>
                                    <p:anim from="(0.5)" to="(#ppt_x)" calcmode="lin" valueType="num">
                                      <p:cBhvr>
                                        <p:cTn id="15" dur="1230" accel="100000" fill="hold">
                                          <p:stCondLst>
                                            <p:cond delay="770"/>
                                          </p:stCondLst>
                                        </p:cTn>
                                        <p:tgtEl>
                                          <p:spTgt spid="229381"/>
                                        </p:tgtEl>
                                        <p:attrNameLst>
                                          <p:attrName>ppt_x</p:attrName>
                                        </p:attrNameLst>
                                      </p:cBhvr>
                                    </p:anim>
                                    <p:set>
                                      <p:cBhvr>
                                        <p:cTn id="16" dur="770" fill="hold"/>
                                        <p:tgtEl>
                                          <p:spTgt spid="229381"/>
                                        </p:tgtEl>
                                        <p:attrNameLst>
                                          <p:attrName>ppt_y</p:attrName>
                                        </p:attrNameLst>
                                      </p:cBhvr>
                                      <p:to>
                                        <p:strVal val="(#ppt_y+0.4)"/>
                                      </p:to>
                                    </p:set>
                                    <p:anim from="(#ppt_y+0.4)" to="(#ppt_y)" calcmode="lin" valueType="num">
                                      <p:cBhvr>
                                        <p:cTn id="17" dur="1230" accel="100000" fill="hold">
                                          <p:stCondLst>
                                            <p:cond delay="770"/>
                                          </p:stCondLst>
                                        </p:cTn>
                                        <p:tgtEl>
                                          <p:spTgt spid="229381"/>
                                        </p:tgtEl>
                                        <p:attrNameLst>
                                          <p:attrName>ppt_y</p:attrName>
                                        </p:attrNameLst>
                                      </p:cBhvr>
                                    </p:anim>
                                  </p:childTnLst>
                                </p:cTn>
                              </p:par>
                            </p:childTnLst>
                          </p:cTn>
                        </p:par>
                        <p:par>
                          <p:cTn id="18" fill="hold" nodeType="afterGroup">
                            <p:stCondLst>
                              <p:cond delay="3000"/>
                            </p:stCondLst>
                            <p:childTnLst>
                              <p:par>
                                <p:cTn id="19" presetID="51" presetClass="entr" presetSubtype="0" fill="hold" nodeType="afterEffect">
                                  <p:stCondLst>
                                    <p:cond delay="0"/>
                                  </p:stCondLst>
                                  <p:childTnLst>
                                    <p:set>
                                      <p:cBhvr>
                                        <p:cTn id="20" dur="1" fill="hold">
                                          <p:stCondLst>
                                            <p:cond delay="0"/>
                                          </p:stCondLst>
                                        </p:cTn>
                                        <p:tgtEl>
                                          <p:spTgt spid="229383"/>
                                        </p:tgtEl>
                                        <p:attrNameLst>
                                          <p:attrName>style.visibility</p:attrName>
                                        </p:attrNameLst>
                                      </p:cBhvr>
                                      <p:to>
                                        <p:strVal val="visible"/>
                                      </p:to>
                                    </p:set>
                                    <p:animEffect transition="in" filter="fade">
                                      <p:cBhvr>
                                        <p:cTn id="21" dur="385" decel="100000"/>
                                        <p:tgtEl>
                                          <p:spTgt spid="229383"/>
                                        </p:tgtEl>
                                      </p:cBhvr>
                                    </p:animEffect>
                                    <p:animScale>
                                      <p:cBhvr>
                                        <p:cTn id="22" dur="385" decel="100000"/>
                                        <p:tgtEl>
                                          <p:spTgt spid="229383"/>
                                        </p:tgtEl>
                                      </p:cBhvr>
                                      <p:from x="10000" y="10000"/>
                                      <p:to x="200000" y="450000"/>
                                    </p:animScale>
                                    <p:animScale>
                                      <p:cBhvr>
                                        <p:cTn id="23" dur="615" accel="100000" fill="hold">
                                          <p:stCondLst>
                                            <p:cond delay="385"/>
                                          </p:stCondLst>
                                        </p:cTn>
                                        <p:tgtEl>
                                          <p:spTgt spid="229383"/>
                                        </p:tgtEl>
                                      </p:cBhvr>
                                      <p:from x="200000" y="450000"/>
                                      <p:to x="100000" y="100000"/>
                                    </p:animScale>
                                    <p:set>
                                      <p:cBhvr>
                                        <p:cTn id="24" dur="385" fill="hold"/>
                                        <p:tgtEl>
                                          <p:spTgt spid="229383"/>
                                        </p:tgtEl>
                                        <p:attrNameLst>
                                          <p:attrName>ppt_x</p:attrName>
                                        </p:attrNameLst>
                                      </p:cBhvr>
                                      <p:to>
                                        <p:strVal val="(0.5)"/>
                                      </p:to>
                                    </p:set>
                                    <p:anim from="(0.5)" to="(#ppt_x)" calcmode="lin" valueType="num">
                                      <p:cBhvr>
                                        <p:cTn id="25" dur="615" accel="100000" fill="hold">
                                          <p:stCondLst>
                                            <p:cond delay="385"/>
                                          </p:stCondLst>
                                        </p:cTn>
                                        <p:tgtEl>
                                          <p:spTgt spid="229383"/>
                                        </p:tgtEl>
                                        <p:attrNameLst>
                                          <p:attrName>ppt_x</p:attrName>
                                        </p:attrNameLst>
                                      </p:cBhvr>
                                    </p:anim>
                                    <p:set>
                                      <p:cBhvr>
                                        <p:cTn id="26" dur="385" fill="hold"/>
                                        <p:tgtEl>
                                          <p:spTgt spid="229383"/>
                                        </p:tgtEl>
                                        <p:attrNameLst>
                                          <p:attrName>ppt_y</p:attrName>
                                        </p:attrNameLst>
                                      </p:cBhvr>
                                      <p:to>
                                        <p:strVal val="(#ppt_y+0.4)"/>
                                      </p:to>
                                    </p:set>
                                    <p:anim from="(#ppt_y+0.4)" to="(#ppt_y)" calcmode="lin" valueType="num">
                                      <p:cBhvr>
                                        <p:cTn id="27" dur="615" accel="100000" fill="hold">
                                          <p:stCondLst>
                                            <p:cond delay="385"/>
                                          </p:stCondLst>
                                        </p:cTn>
                                        <p:tgtEl>
                                          <p:spTgt spid="229383"/>
                                        </p:tgtEl>
                                        <p:attrNameLst>
                                          <p:attrName>ppt_y</p:attrName>
                                        </p:attrNameLst>
                                      </p:cBhvr>
                                    </p:anim>
                                  </p:childTnLst>
                                </p:cTn>
                              </p:par>
                            </p:childTnLst>
                          </p:cTn>
                        </p:par>
                        <p:par>
                          <p:cTn id="28" fill="hold" nodeType="afterGroup">
                            <p:stCondLst>
                              <p:cond delay="4000"/>
                            </p:stCondLst>
                            <p:childTnLst>
                              <p:par>
                                <p:cTn id="29" presetID="10" presetClass="entr" presetSubtype="0" fill="hold" nodeType="afterEffect">
                                  <p:stCondLst>
                                    <p:cond delay="0"/>
                                  </p:stCondLst>
                                  <p:childTnLst>
                                    <p:set>
                                      <p:cBhvr>
                                        <p:cTn id="30" dur="1" fill="hold">
                                          <p:stCondLst>
                                            <p:cond delay="0"/>
                                          </p:stCondLst>
                                        </p:cTn>
                                        <p:tgtEl>
                                          <p:spTgt spid="229379">
                                            <p:txEl>
                                              <p:pRg st="0" end="0"/>
                                            </p:txEl>
                                          </p:spTgt>
                                        </p:tgtEl>
                                        <p:attrNameLst>
                                          <p:attrName>style.visibility</p:attrName>
                                        </p:attrNameLst>
                                      </p:cBhvr>
                                      <p:to>
                                        <p:strVal val="visible"/>
                                      </p:to>
                                    </p:set>
                                    <p:animEffect transition="in" filter="fade">
                                      <p:cBhvr>
                                        <p:cTn id="31" dur="1000"/>
                                        <p:tgtEl>
                                          <p:spTgt spid="229379">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29379">
                                            <p:txEl>
                                              <p:pRg st="1" end="1"/>
                                            </p:txEl>
                                          </p:spTgt>
                                        </p:tgtEl>
                                        <p:attrNameLst>
                                          <p:attrName>style.visibility</p:attrName>
                                        </p:attrNameLst>
                                      </p:cBhvr>
                                      <p:to>
                                        <p:strVal val="visible"/>
                                      </p:to>
                                    </p:set>
                                    <p:animEffect transition="in" filter="fade">
                                      <p:cBhvr>
                                        <p:cTn id="34" dur="2000"/>
                                        <p:tgtEl>
                                          <p:spTgt spid="229379">
                                            <p:txEl>
                                              <p:pRg st="1" end="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29379">
                                            <p:txEl>
                                              <p:pRg st="2" end="2"/>
                                            </p:txEl>
                                          </p:spTgt>
                                        </p:tgtEl>
                                        <p:attrNameLst>
                                          <p:attrName>style.visibility</p:attrName>
                                        </p:attrNameLst>
                                      </p:cBhvr>
                                      <p:to>
                                        <p:strVal val="visible"/>
                                      </p:to>
                                    </p:set>
                                    <p:animEffect transition="in" filter="fade">
                                      <p:cBhvr>
                                        <p:cTn id="37" dur="2000"/>
                                        <p:tgtEl>
                                          <p:spTgt spid="229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2674914-B6E6-4BD9-9136-F2C1DEC4D4B0}" type="slidenum">
              <a:rPr lang="en-US"/>
              <a:pPr>
                <a:defRPr/>
              </a:pPr>
              <a:t>56</a:t>
            </a:fld>
            <a:endParaRPr lang="en-US"/>
          </a:p>
        </p:txBody>
      </p:sp>
      <p:sp>
        <p:nvSpPr>
          <p:cNvPr id="301058" name="Rectangle 2"/>
          <p:cNvSpPr>
            <a:spLocks noGrp="1" noChangeArrowheads="1"/>
          </p:cNvSpPr>
          <p:nvPr>
            <p:ph type="title"/>
          </p:nvPr>
        </p:nvSpPr>
        <p:spPr>
          <a:xfrm>
            <a:off x="457200" y="6629400"/>
            <a:ext cx="8229600" cy="76200"/>
          </a:xfrm>
        </p:spPr>
        <p:txBody>
          <a:bodyPr/>
          <a:lstStyle/>
          <a:p>
            <a:pPr eaLnBrk="1" hangingPunct="1">
              <a:defRPr/>
            </a:pPr>
            <a:r>
              <a:rPr lang="en-US" sz="1800" smtClean="0">
                <a:hlinkClick r:id="rId2" action="ppaction://hlinksldjump"/>
              </a:rPr>
              <a:t>Return to the previous point</a:t>
            </a:r>
            <a:endParaRPr lang="en-US" sz="1800" smtClean="0"/>
          </a:p>
        </p:txBody>
      </p:sp>
      <p:sp>
        <p:nvSpPr>
          <p:cNvPr id="301059" name="Rectangle 3"/>
          <p:cNvSpPr>
            <a:spLocks noGrp="1" noChangeArrowheads="1"/>
          </p:cNvSpPr>
          <p:nvPr>
            <p:ph type="body" idx="1"/>
          </p:nvPr>
        </p:nvSpPr>
        <p:spPr>
          <a:xfrm>
            <a:off x="228600" y="0"/>
            <a:ext cx="8915400" cy="6858000"/>
          </a:xfrm>
        </p:spPr>
        <p:txBody>
          <a:bodyPr/>
          <a:lstStyle/>
          <a:p>
            <a:pPr eaLnBrk="1" hangingPunct="1">
              <a:lnSpc>
                <a:spcPct val="80000"/>
              </a:lnSpc>
              <a:defRPr/>
            </a:pPr>
            <a:r>
              <a:rPr lang="en-US" sz="2400" b="1" smtClean="0">
                <a:solidFill>
                  <a:srgbClr val="FFFF99"/>
                </a:solidFill>
              </a:rPr>
              <a:t>Name:</a:t>
            </a:r>
            <a:r>
              <a:rPr lang="en-US" sz="2400" smtClean="0"/>
              <a:t> Pablo			</a:t>
            </a:r>
            <a:r>
              <a:rPr lang="en-US" sz="2400" b="1" smtClean="0">
                <a:solidFill>
                  <a:srgbClr val="FFFF99"/>
                </a:solidFill>
              </a:rPr>
              <a:t>Date:</a:t>
            </a:r>
            <a:r>
              <a:rPr lang="en-US" sz="2400" smtClean="0"/>
              <a:t> February 24, 20 - -   </a:t>
            </a:r>
            <a:r>
              <a:rPr lang="en-US" sz="2400" b="1" smtClean="0">
                <a:solidFill>
                  <a:srgbClr val="F696E4"/>
                </a:solidFill>
              </a:rPr>
              <a:t>^</a:t>
            </a:r>
          </a:p>
          <a:p>
            <a:pPr eaLnBrk="1" hangingPunct="1">
              <a:lnSpc>
                <a:spcPct val="80000"/>
              </a:lnSpc>
              <a:defRPr/>
            </a:pPr>
            <a:endParaRPr lang="en-US" sz="800" smtClean="0"/>
          </a:p>
          <a:p>
            <a:pPr eaLnBrk="1" hangingPunct="1">
              <a:lnSpc>
                <a:spcPct val="80000"/>
              </a:lnSpc>
              <a:defRPr/>
            </a:pPr>
            <a:r>
              <a:rPr lang="en-US" sz="2400" b="1" smtClean="0">
                <a:solidFill>
                  <a:srgbClr val="FFFF99"/>
                </a:solidFill>
              </a:rPr>
              <a:t>Skill:</a:t>
            </a:r>
            <a:r>
              <a:rPr lang="en-US" sz="2400" smtClean="0"/>
              <a:t> (Home work) Greeting adults &amp; kids you don’t know</a:t>
            </a:r>
            <a:endParaRPr lang="en-US" sz="800" smtClean="0"/>
          </a:p>
          <a:p>
            <a:pPr eaLnBrk="1" hangingPunct="1">
              <a:lnSpc>
                <a:spcPct val="80000"/>
              </a:lnSpc>
              <a:defRPr/>
            </a:pPr>
            <a:endParaRPr lang="en-US" sz="800" smtClean="0"/>
          </a:p>
          <a:p>
            <a:pPr eaLnBrk="1" hangingPunct="1">
              <a:lnSpc>
                <a:spcPct val="80000"/>
              </a:lnSpc>
              <a:defRPr/>
            </a:pPr>
            <a:r>
              <a:rPr lang="en-US" sz="2400" b="1" smtClean="0">
                <a:solidFill>
                  <a:srgbClr val="FFFF99"/>
                </a:solidFill>
              </a:rPr>
              <a:t>Steps to follow:</a:t>
            </a:r>
            <a:r>
              <a:rPr lang="en-US" sz="2400" b="1" smtClean="0"/>
              <a:t> </a:t>
            </a:r>
          </a:p>
          <a:p>
            <a:pPr eaLnBrk="1" hangingPunct="1">
              <a:lnSpc>
                <a:spcPct val="80000"/>
              </a:lnSpc>
              <a:defRPr/>
            </a:pPr>
            <a:r>
              <a:rPr lang="en-US" sz="2400" b="1" smtClean="0"/>
              <a:t>1.</a:t>
            </a:r>
            <a:r>
              <a:rPr lang="en-US" sz="2400" smtClean="0"/>
              <a:t> Look at the person’s eyes</a:t>
            </a:r>
            <a:endParaRPr lang="en-US" sz="2400" b="1" smtClean="0"/>
          </a:p>
          <a:p>
            <a:pPr eaLnBrk="1" hangingPunct="1">
              <a:lnSpc>
                <a:spcPct val="80000"/>
              </a:lnSpc>
              <a:defRPr/>
            </a:pPr>
            <a:r>
              <a:rPr lang="en-US" sz="2400" b="1" smtClean="0"/>
              <a:t>2.</a:t>
            </a:r>
            <a:r>
              <a:rPr lang="en-US" sz="2400" smtClean="0"/>
              <a:t> Smile</a:t>
            </a:r>
            <a:endParaRPr lang="en-US" sz="2400" b="1" smtClean="0"/>
          </a:p>
          <a:p>
            <a:pPr eaLnBrk="1" hangingPunct="1">
              <a:lnSpc>
                <a:spcPct val="80000"/>
              </a:lnSpc>
              <a:defRPr/>
            </a:pPr>
            <a:r>
              <a:rPr lang="en-US" sz="2400" b="1" smtClean="0"/>
              <a:t>3.</a:t>
            </a:r>
            <a:r>
              <a:rPr lang="en-US" sz="2400" smtClean="0"/>
              <a:t> Using a “</a:t>
            </a:r>
            <a:r>
              <a:rPr lang="en-US" sz="2400" i="1" smtClean="0"/>
              <a:t>happy to see you</a:t>
            </a:r>
            <a:r>
              <a:rPr lang="en-US" sz="2400" smtClean="0"/>
              <a:t>” voice, say							“</a:t>
            </a:r>
            <a:r>
              <a:rPr lang="en-US" sz="2800" smtClean="0">
                <a:latin typeface="Times New Roman" pitchFamily="18" charset="0"/>
              </a:rPr>
              <a:t>Hello</a:t>
            </a:r>
            <a:r>
              <a:rPr lang="en-US" sz="2400" smtClean="0">
                <a:latin typeface="Times New Roman" pitchFamily="18" charset="0"/>
              </a:rPr>
              <a:t>.</a:t>
            </a:r>
            <a:r>
              <a:rPr lang="en-US" sz="2400" smtClean="0"/>
              <a:t>” or “</a:t>
            </a:r>
            <a:r>
              <a:rPr lang="en-US" sz="2800" smtClean="0">
                <a:latin typeface="Times New Roman" pitchFamily="18" charset="0"/>
              </a:rPr>
              <a:t>Good morning</a:t>
            </a:r>
            <a:r>
              <a:rPr lang="en-US" sz="2400" smtClean="0">
                <a:latin typeface="Times New Roman" pitchFamily="18" charset="0"/>
              </a:rPr>
              <a:t>.</a:t>
            </a:r>
            <a:r>
              <a:rPr lang="en-US" sz="2400" smtClean="0"/>
              <a:t>”</a:t>
            </a:r>
            <a:endParaRPr lang="en-US" sz="2400" b="1" smtClean="0"/>
          </a:p>
          <a:p>
            <a:pPr eaLnBrk="1" hangingPunct="1">
              <a:lnSpc>
                <a:spcPct val="80000"/>
              </a:lnSpc>
              <a:defRPr/>
            </a:pPr>
            <a:r>
              <a:rPr lang="en-US" sz="2400" b="1" smtClean="0"/>
              <a:t>5.</a:t>
            </a:r>
            <a:r>
              <a:rPr lang="en-US" sz="2400" smtClean="0"/>
              <a:t> </a:t>
            </a:r>
            <a:r>
              <a:rPr lang="en-US" sz="2400" b="1" smtClean="0"/>
              <a:t>Extra:</a:t>
            </a:r>
            <a:r>
              <a:rPr lang="en-US" sz="2400" smtClean="0"/>
              <a:t> Compliment, Talk about weather, or Ask a question.</a:t>
            </a:r>
            <a:endParaRPr lang="en-US" sz="800" smtClean="0"/>
          </a:p>
          <a:p>
            <a:pPr eaLnBrk="1" hangingPunct="1">
              <a:lnSpc>
                <a:spcPct val="80000"/>
              </a:lnSpc>
              <a:defRPr/>
            </a:pPr>
            <a:endParaRPr lang="en-US" sz="800" smtClean="0"/>
          </a:p>
          <a:p>
            <a:pPr eaLnBrk="1" hangingPunct="1">
              <a:lnSpc>
                <a:spcPct val="80000"/>
              </a:lnSpc>
              <a:defRPr/>
            </a:pPr>
            <a:r>
              <a:rPr lang="en-US" sz="2400" b="1" smtClean="0">
                <a:solidFill>
                  <a:srgbClr val="FFFFCC"/>
                </a:solidFill>
              </a:rPr>
              <a:t>Goal</a:t>
            </a:r>
            <a:r>
              <a:rPr lang="en-US" sz="2400" smtClean="0">
                <a:solidFill>
                  <a:srgbClr val="FFFFCC"/>
                </a:solidFill>
              </a:rPr>
              <a:t>:</a:t>
            </a:r>
            <a:r>
              <a:rPr lang="en-US" sz="2400" smtClean="0"/>
              <a:t> Each time that I make a polite greeting, I will record the 		“</a:t>
            </a:r>
            <a:r>
              <a:rPr lang="en-US" sz="2400" i="1" smtClean="0"/>
              <a:t>5Ws &amp; HA</a:t>
            </a:r>
            <a:r>
              <a:rPr lang="en-US" sz="2400" b="1" smtClean="0"/>
              <a:t>!</a:t>
            </a:r>
            <a:r>
              <a:rPr lang="en-US" sz="2400" smtClean="0"/>
              <a:t>”</a:t>
            </a:r>
            <a:endParaRPr lang="en-US" sz="800" smtClean="0"/>
          </a:p>
          <a:p>
            <a:pPr eaLnBrk="1" hangingPunct="1">
              <a:lnSpc>
                <a:spcPct val="80000"/>
              </a:lnSpc>
              <a:buFont typeface="Wingdings" pitchFamily="2" charset="2"/>
              <a:buNone/>
              <a:defRPr/>
            </a:pPr>
            <a:endParaRPr lang="en-US" sz="800" b="1" smtClean="0"/>
          </a:p>
          <a:p>
            <a:pPr eaLnBrk="1" hangingPunct="1">
              <a:lnSpc>
                <a:spcPct val="80000"/>
              </a:lnSpc>
              <a:defRPr/>
            </a:pPr>
            <a:r>
              <a:rPr lang="en-US" sz="2400" b="1" smtClean="0">
                <a:solidFill>
                  <a:srgbClr val="FFFF99"/>
                </a:solidFill>
              </a:rPr>
              <a:t>Who</a:t>
            </a:r>
            <a:r>
              <a:rPr lang="en-US" sz="2400" b="1" smtClean="0"/>
              <a:t> did I say it to?</a:t>
            </a:r>
          </a:p>
          <a:p>
            <a:pPr eaLnBrk="1" hangingPunct="1">
              <a:lnSpc>
                <a:spcPct val="80000"/>
              </a:lnSpc>
              <a:defRPr/>
            </a:pPr>
            <a:r>
              <a:rPr lang="en-US" sz="2400" b="1" smtClean="0">
                <a:solidFill>
                  <a:srgbClr val="FFFF99"/>
                </a:solidFill>
              </a:rPr>
              <a:t>What</a:t>
            </a:r>
            <a:r>
              <a:rPr lang="en-US" sz="2400" b="1" smtClean="0"/>
              <a:t> did I say?</a:t>
            </a:r>
          </a:p>
          <a:p>
            <a:pPr eaLnBrk="1" hangingPunct="1">
              <a:lnSpc>
                <a:spcPct val="80000"/>
              </a:lnSpc>
              <a:defRPr/>
            </a:pPr>
            <a:r>
              <a:rPr lang="en-US" sz="2400" b="1" smtClean="0">
                <a:solidFill>
                  <a:srgbClr val="FFFF99"/>
                </a:solidFill>
              </a:rPr>
              <a:t>When</a:t>
            </a:r>
            <a:r>
              <a:rPr lang="en-US" sz="2400" b="1" smtClean="0">
                <a:solidFill>
                  <a:srgbClr val="FFFFCC"/>
                </a:solidFill>
              </a:rPr>
              <a:t> &amp; </a:t>
            </a:r>
            <a:r>
              <a:rPr lang="en-US" sz="2400" b="1" smtClean="0">
                <a:solidFill>
                  <a:srgbClr val="FFFF99"/>
                </a:solidFill>
              </a:rPr>
              <a:t>Where </a:t>
            </a:r>
            <a:r>
              <a:rPr lang="en-US" sz="2400" b="1" smtClean="0"/>
              <a:t>did I say it?</a:t>
            </a:r>
          </a:p>
          <a:p>
            <a:pPr eaLnBrk="1" hangingPunct="1">
              <a:lnSpc>
                <a:spcPct val="80000"/>
              </a:lnSpc>
              <a:defRPr/>
            </a:pPr>
            <a:r>
              <a:rPr lang="en-US" sz="2400" b="1" smtClean="0">
                <a:solidFill>
                  <a:srgbClr val="FFFF99"/>
                </a:solidFill>
              </a:rPr>
              <a:t>Why </a:t>
            </a:r>
            <a:r>
              <a:rPr lang="en-US" sz="2400" b="1" smtClean="0"/>
              <a:t>did I greet them?</a:t>
            </a:r>
          </a:p>
          <a:p>
            <a:pPr eaLnBrk="1" hangingPunct="1">
              <a:lnSpc>
                <a:spcPct val="80000"/>
              </a:lnSpc>
              <a:defRPr/>
            </a:pPr>
            <a:r>
              <a:rPr lang="en-US" sz="2400" b="1" smtClean="0">
                <a:solidFill>
                  <a:srgbClr val="FFFF99"/>
                </a:solidFill>
              </a:rPr>
              <a:t>How</a:t>
            </a:r>
            <a:r>
              <a:rPr lang="en-US" sz="2400" b="1" smtClean="0"/>
              <a:t> did they respond?</a:t>
            </a:r>
          </a:p>
          <a:p>
            <a:pPr eaLnBrk="1" hangingPunct="1">
              <a:lnSpc>
                <a:spcPct val="80000"/>
              </a:lnSpc>
              <a:defRPr/>
            </a:pPr>
            <a:r>
              <a:rPr lang="en-US" sz="2400" b="1" smtClean="0">
                <a:solidFill>
                  <a:srgbClr val="FFFF99"/>
                </a:solidFill>
              </a:rPr>
              <a:t>Analysis</a:t>
            </a:r>
            <a:r>
              <a:rPr lang="en-US" sz="2400" b="1" smtClean="0"/>
              <a:t>? </a:t>
            </a:r>
            <a:r>
              <a:rPr lang="en-US" sz="2400" smtClean="0"/>
              <a:t>(How well did I perform the behavior?  Does 	anything need changing?  What did I learn?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fade">
                                      <p:cBhvr>
                                        <p:cTn id="7" dur="1000"/>
                                        <p:tgtEl>
                                          <p:spTgt spid="30105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1059">
                                            <p:txEl>
                                              <p:pRg st="2" end="2"/>
                                            </p:txEl>
                                          </p:spTgt>
                                        </p:tgtEl>
                                        <p:attrNameLst>
                                          <p:attrName>style.visibility</p:attrName>
                                        </p:attrNameLst>
                                      </p:cBhvr>
                                      <p:to>
                                        <p:strVal val="visible"/>
                                      </p:to>
                                    </p:set>
                                    <p:animEffect transition="in" filter="fade">
                                      <p:cBhvr>
                                        <p:cTn id="10" dur="2000"/>
                                        <p:tgtEl>
                                          <p:spTgt spid="30105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1059">
                                            <p:txEl>
                                              <p:pRg st="4" end="4"/>
                                            </p:txEl>
                                          </p:spTgt>
                                        </p:tgtEl>
                                        <p:attrNameLst>
                                          <p:attrName>style.visibility</p:attrName>
                                        </p:attrNameLst>
                                      </p:cBhvr>
                                      <p:to>
                                        <p:strVal val="visible"/>
                                      </p:to>
                                    </p:set>
                                    <p:animEffect transition="in" filter="fade">
                                      <p:cBhvr>
                                        <p:cTn id="13" dur="2000"/>
                                        <p:tgtEl>
                                          <p:spTgt spid="301059">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1059">
                                            <p:txEl>
                                              <p:pRg st="5" end="5"/>
                                            </p:txEl>
                                          </p:spTgt>
                                        </p:tgtEl>
                                        <p:attrNameLst>
                                          <p:attrName>style.visibility</p:attrName>
                                        </p:attrNameLst>
                                      </p:cBhvr>
                                      <p:to>
                                        <p:strVal val="visible"/>
                                      </p:to>
                                    </p:set>
                                    <p:animEffect transition="in" filter="fade">
                                      <p:cBhvr>
                                        <p:cTn id="16" dur="2000"/>
                                        <p:tgtEl>
                                          <p:spTgt spid="301059">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1059">
                                            <p:txEl>
                                              <p:pRg st="6" end="6"/>
                                            </p:txEl>
                                          </p:spTgt>
                                        </p:tgtEl>
                                        <p:attrNameLst>
                                          <p:attrName>style.visibility</p:attrName>
                                        </p:attrNameLst>
                                      </p:cBhvr>
                                      <p:to>
                                        <p:strVal val="visible"/>
                                      </p:to>
                                    </p:set>
                                    <p:animEffect transition="in" filter="fade">
                                      <p:cBhvr>
                                        <p:cTn id="19" dur="2000"/>
                                        <p:tgtEl>
                                          <p:spTgt spid="301059">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01059">
                                            <p:txEl>
                                              <p:pRg st="7" end="7"/>
                                            </p:txEl>
                                          </p:spTgt>
                                        </p:tgtEl>
                                        <p:attrNameLst>
                                          <p:attrName>style.visibility</p:attrName>
                                        </p:attrNameLst>
                                      </p:cBhvr>
                                      <p:to>
                                        <p:strVal val="visible"/>
                                      </p:to>
                                    </p:set>
                                    <p:animEffect transition="in" filter="fade">
                                      <p:cBhvr>
                                        <p:cTn id="22" dur="2000"/>
                                        <p:tgtEl>
                                          <p:spTgt spid="301059">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01059">
                                            <p:txEl>
                                              <p:pRg st="8" end="8"/>
                                            </p:txEl>
                                          </p:spTgt>
                                        </p:tgtEl>
                                        <p:attrNameLst>
                                          <p:attrName>style.visibility</p:attrName>
                                        </p:attrNameLst>
                                      </p:cBhvr>
                                      <p:to>
                                        <p:strVal val="visible"/>
                                      </p:to>
                                    </p:set>
                                    <p:animEffect transition="in" filter="fade">
                                      <p:cBhvr>
                                        <p:cTn id="25" dur="2000"/>
                                        <p:tgtEl>
                                          <p:spTgt spid="301059">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01059">
                                            <p:txEl>
                                              <p:pRg st="10" end="10"/>
                                            </p:txEl>
                                          </p:spTgt>
                                        </p:tgtEl>
                                        <p:attrNameLst>
                                          <p:attrName>style.visibility</p:attrName>
                                        </p:attrNameLst>
                                      </p:cBhvr>
                                      <p:to>
                                        <p:strVal val="visible"/>
                                      </p:to>
                                    </p:set>
                                    <p:animEffect transition="in" filter="fade">
                                      <p:cBhvr>
                                        <p:cTn id="28" dur="2000"/>
                                        <p:tgtEl>
                                          <p:spTgt spid="301059">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01059">
                                            <p:txEl>
                                              <p:pRg st="12" end="12"/>
                                            </p:txEl>
                                          </p:spTgt>
                                        </p:tgtEl>
                                        <p:attrNameLst>
                                          <p:attrName>style.visibility</p:attrName>
                                        </p:attrNameLst>
                                      </p:cBhvr>
                                      <p:to>
                                        <p:strVal val="visible"/>
                                      </p:to>
                                    </p:set>
                                    <p:animEffect transition="in" filter="fade">
                                      <p:cBhvr>
                                        <p:cTn id="31" dur="2000"/>
                                        <p:tgtEl>
                                          <p:spTgt spid="301059">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01059">
                                            <p:txEl>
                                              <p:pRg st="13" end="13"/>
                                            </p:txEl>
                                          </p:spTgt>
                                        </p:tgtEl>
                                        <p:attrNameLst>
                                          <p:attrName>style.visibility</p:attrName>
                                        </p:attrNameLst>
                                      </p:cBhvr>
                                      <p:to>
                                        <p:strVal val="visible"/>
                                      </p:to>
                                    </p:set>
                                    <p:animEffect transition="in" filter="fade">
                                      <p:cBhvr>
                                        <p:cTn id="34" dur="2000"/>
                                        <p:tgtEl>
                                          <p:spTgt spid="301059">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01059">
                                            <p:txEl>
                                              <p:pRg st="14" end="14"/>
                                            </p:txEl>
                                          </p:spTgt>
                                        </p:tgtEl>
                                        <p:attrNameLst>
                                          <p:attrName>style.visibility</p:attrName>
                                        </p:attrNameLst>
                                      </p:cBhvr>
                                      <p:to>
                                        <p:strVal val="visible"/>
                                      </p:to>
                                    </p:set>
                                    <p:animEffect transition="in" filter="fade">
                                      <p:cBhvr>
                                        <p:cTn id="37" dur="2000"/>
                                        <p:tgtEl>
                                          <p:spTgt spid="301059">
                                            <p:txEl>
                                              <p:pRg st="14" end="1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01059">
                                            <p:txEl>
                                              <p:pRg st="15" end="15"/>
                                            </p:txEl>
                                          </p:spTgt>
                                        </p:tgtEl>
                                        <p:attrNameLst>
                                          <p:attrName>style.visibility</p:attrName>
                                        </p:attrNameLst>
                                      </p:cBhvr>
                                      <p:to>
                                        <p:strVal val="visible"/>
                                      </p:to>
                                    </p:set>
                                    <p:animEffect transition="in" filter="fade">
                                      <p:cBhvr>
                                        <p:cTn id="40" dur="2000"/>
                                        <p:tgtEl>
                                          <p:spTgt spid="301059">
                                            <p:txEl>
                                              <p:pRg st="15" end="15"/>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01059">
                                            <p:txEl>
                                              <p:pRg st="16" end="16"/>
                                            </p:txEl>
                                          </p:spTgt>
                                        </p:tgtEl>
                                        <p:attrNameLst>
                                          <p:attrName>style.visibility</p:attrName>
                                        </p:attrNameLst>
                                      </p:cBhvr>
                                      <p:to>
                                        <p:strVal val="visible"/>
                                      </p:to>
                                    </p:set>
                                    <p:animEffect transition="in" filter="fade">
                                      <p:cBhvr>
                                        <p:cTn id="43" dur="2000"/>
                                        <p:tgtEl>
                                          <p:spTgt spid="301059">
                                            <p:txEl>
                                              <p:pRg st="16" end="16"/>
                                            </p:txEl>
                                          </p:spTgt>
                                        </p:tgtEl>
                                      </p:cBhvr>
                                    </p:animEffect>
                                  </p:childTnLst>
                                </p:cTn>
                              </p:par>
                            </p:childTnLst>
                          </p:cTn>
                        </p:par>
                        <p:par>
                          <p:cTn id="44" fill="hold" nodeType="afterGroup">
                            <p:stCondLst>
                              <p:cond delay="2000"/>
                            </p:stCondLst>
                            <p:childTnLst>
                              <p:par>
                                <p:cTn id="45" presetID="10" presetClass="entr" presetSubtype="0" fill="hold" nodeType="afterEffect">
                                  <p:stCondLst>
                                    <p:cond delay="1000"/>
                                  </p:stCondLst>
                                  <p:childTnLst>
                                    <p:set>
                                      <p:cBhvr>
                                        <p:cTn id="46" dur="1" fill="hold">
                                          <p:stCondLst>
                                            <p:cond delay="0"/>
                                          </p:stCondLst>
                                        </p:cTn>
                                        <p:tgtEl>
                                          <p:spTgt spid="301059">
                                            <p:txEl>
                                              <p:pRg st="17" end="17"/>
                                            </p:txEl>
                                          </p:spTgt>
                                        </p:tgtEl>
                                        <p:attrNameLst>
                                          <p:attrName>style.visibility</p:attrName>
                                        </p:attrNameLst>
                                      </p:cBhvr>
                                      <p:to>
                                        <p:strVal val="visible"/>
                                      </p:to>
                                    </p:set>
                                    <p:animEffect transition="in" filter="fade">
                                      <p:cBhvr>
                                        <p:cTn id="47" dur="2000"/>
                                        <p:tgtEl>
                                          <p:spTgt spid="30105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7C763C8-0665-4714-A4C9-33EDC0709190}" type="slidenum">
              <a:rPr lang="en-US"/>
              <a:pPr>
                <a:defRPr/>
              </a:pPr>
              <a:t>57</a:t>
            </a:fld>
            <a:endParaRPr lang="en-US"/>
          </a:p>
        </p:txBody>
      </p:sp>
      <p:sp>
        <p:nvSpPr>
          <p:cNvPr id="375810" name="Rectangle 2"/>
          <p:cNvSpPr>
            <a:spLocks noGrp="1" noChangeArrowheads="1"/>
          </p:cNvSpPr>
          <p:nvPr>
            <p:ph type="title"/>
          </p:nvPr>
        </p:nvSpPr>
        <p:spPr>
          <a:xfrm>
            <a:off x="457200" y="277813"/>
            <a:ext cx="8229600" cy="636587"/>
          </a:xfrm>
        </p:spPr>
        <p:txBody>
          <a:bodyPr/>
          <a:lstStyle/>
          <a:p>
            <a:pPr eaLnBrk="1" hangingPunct="1">
              <a:defRPr/>
            </a:pPr>
            <a:r>
              <a:rPr lang="en-US" sz="3600" b="1" smtClean="0">
                <a:solidFill>
                  <a:srgbClr val="FFFF00"/>
                </a:solidFill>
              </a:rPr>
              <a:t>3 Parts of an “I message”</a:t>
            </a:r>
          </a:p>
        </p:txBody>
      </p:sp>
      <p:sp>
        <p:nvSpPr>
          <p:cNvPr id="375811" name="Rectangle 3"/>
          <p:cNvSpPr>
            <a:spLocks noGrp="1" noChangeArrowheads="1"/>
          </p:cNvSpPr>
          <p:nvPr>
            <p:ph type="body" idx="1"/>
          </p:nvPr>
        </p:nvSpPr>
        <p:spPr>
          <a:xfrm>
            <a:off x="0" y="990600"/>
            <a:ext cx="9144000" cy="5638800"/>
          </a:xfrm>
        </p:spPr>
        <p:txBody>
          <a:bodyPr/>
          <a:lstStyle/>
          <a:p>
            <a:pPr eaLnBrk="1" hangingPunct="1">
              <a:defRPr/>
            </a:pPr>
            <a:r>
              <a:rPr lang="en-US" smtClean="0"/>
              <a:t>When </a:t>
            </a:r>
            <a:r>
              <a:rPr lang="en-US" sz="2800" smtClean="0"/>
              <a:t>(describe what happened without using “you”)</a:t>
            </a:r>
          </a:p>
          <a:p>
            <a:pPr eaLnBrk="1" hangingPunct="1">
              <a:defRPr/>
            </a:pPr>
            <a:endParaRPr lang="en-US" smtClean="0"/>
          </a:p>
          <a:p>
            <a:pPr eaLnBrk="1" hangingPunct="1">
              <a:defRPr/>
            </a:pPr>
            <a:r>
              <a:rPr lang="en-US" smtClean="0"/>
              <a:t>I feel </a:t>
            </a:r>
            <a:r>
              <a:rPr lang="en-US" sz="2800" smtClean="0"/>
              <a:t>(identify feelings)</a:t>
            </a:r>
          </a:p>
          <a:p>
            <a:pPr eaLnBrk="1" hangingPunct="1">
              <a:defRPr/>
            </a:pPr>
            <a:endParaRPr lang="en-US" sz="2800" smtClean="0"/>
          </a:p>
          <a:p>
            <a:pPr eaLnBrk="1" hangingPunct="1">
              <a:defRPr/>
            </a:pPr>
            <a:r>
              <a:rPr lang="en-US" smtClean="0"/>
              <a:t>I would like </a:t>
            </a:r>
            <a:r>
              <a:rPr lang="en-US" sz="2800" smtClean="0"/>
              <a:t>(make a request)</a:t>
            </a:r>
          </a:p>
          <a:p>
            <a:pPr eaLnBrk="1" hangingPunct="1">
              <a:defRPr/>
            </a:pPr>
            <a:endParaRPr lang="en-US" sz="2800" smtClean="0"/>
          </a:p>
          <a:p>
            <a:pPr eaLnBrk="1" hangingPunct="1">
              <a:buFont typeface="Wingdings" pitchFamily="2" charset="2"/>
              <a:buNone/>
              <a:defRPr/>
            </a:pPr>
            <a:r>
              <a:rPr lang="en-US" sz="2800" i="1" smtClean="0">
                <a:latin typeface="Times New Roman" pitchFamily="18" charset="0"/>
                <a:hlinkClick r:id="rId3" action="ppaction://hlinksldjump"/>
              </a:rPr>
              <a:t>Show Intervention Central Video</a:t>
            </a:r>
            <a:endParaRPr lang="en-US" sz="2800" i="1" smtClean="0">
              <a:latin typeface="Times New Roman" pitchFamily="18" charset="0"/>
            </a:endParaRPr>
          </a:p>
          <a:p>
            <a:pPr eaLnBrk="1" hangingPunct="1">
              <a:defRPr/>
            </a:pPr>
            <a:endParaRPr lang="en-US" sz="2800" smtClean="0"/>
          </a:p>
          <a:p>
            <a:pPr eaLnBrk="1" hangingPunct="1">
              <a:buFont typeface="Wingdings" pitchFamily="2" charset="2"/>
              <a:buNone/>
              <a:defRPr/>
            </a:pPr>
            <a:r>
              <a:rPr lang="en-US" sz="2800" i="1" smtClean="0">
                <a:latin typeface="Times New Roman" pitchFamily="18" charset="0"/>
                <a:hlinkClick r:id="rId4" action="ppaction://hlinksldjump"/>
              </a:rPr>
              <a:t>Return to the rest of slide show</a:t>
            </a:r>
            <a:endParaRPr lang="en-US" smtClean="0"/>
          </a:p>
          <a:p>
            <a:pPr eaLnBrk="1" hangingPunct="1">
              <a:defRPr/>
            </a:pPr>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C9EC98C-ABCC-438E-8FF8-0AB843EAEDA5}" type="slidenum">
              <a:rPr lang="en-US"/>
              <a:pPr>
                <a:defRPr/>
              </a:pPr>
              <a:t>58</a:t>
            </a:fld>
            <a:endParaRPr lang="en-US"/>
          </a:p>
        </p:txBody>
      </p:sp>
      <p:sp>
        <p:nvSpPr>
          <p:cNvPr id="365570" name="Rectangle 2"/>
          <p:cNvSpPr>
            <a:spLocks noGrp="1" noChangeArrowheads="1"/>
          </p:cNvSpPr>
          <p:nvPr>
            <p:ph type="title"/>
          </p:nvPr>
        </p:nvSpPr>
        <p:spPr>
          <a:xfrm>
            <a:off x="457200" y="277813"/>
            <a:ext cx="8229600" cy="712787"/>
          </a:xfrm>
        </p:spPr>
        <p:txBody>
          <a:bodyPr/>
          <a:lstStyle/>
          <a:p>
            <a:pPr eaLnBrk="1" hangingPunct="1">
              <a:defRPr/>
            </a:pPr>
            <a:r>
              <a:rPr lang="en-US" b="1" smtClean="0">
                <a:solidFill>
                  <a:srgbClr val="FFFF00"/>
                </a:solidFill>
              </a:rPr>
              <a:t>Extra Time</a:t>
            </a:r>
          </a:p>
        </p:txBody>
      </p:sp>
      <p:sp>
        <p:nvSpPr>
          <p:cNvPr id="365571" name="Rectangle 3"/>
          <p:cNvSpPr>
            <a:spLocks noGrp="1" noChangeArrowheads="1"/>
          </p:cNvSpPr>
          <p:nvPr>
            <p:ph type="body" idx="1"/>
          </p:nvPr>
        </p:nvSpPr>
        <p:spPr/>
        <p:txBody>
          <a:bodyPr/>
          <a:lstStyle/>
          <a:p>
            <a:pPr eaLnBrk="1" hangingPunct="1">
              <a:defRPr/>
            </a:pPr>
            <a:r>
              <a:rPr lang="en-US" smtClean="0"/>
              <a:t>Criticizing a student’s performance…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91BEA22-97A1-4CAF-B9B9-17FEC43E43D9}" type="slidenum">
              <a:rPr lang="en-US"/>
              <a:pPr>
                <a:defRPr/>
              </a:pPr>
              <a:t>59</a:t>
            </a:fld>
            <a:endParaRPr lang="en-US"/>
          </a:p>
        </p:txBody>
      </p:sp>
      <p:sp>
        <p:nvSpPr>
          <p:cNvPr id="360450" name="Rectangle 2"/>
          <p:cNvSpPr>
            <a:spLocks noGrp="1" noChangeArrowheads="1"/>
          </p:cNvSpPr>
          <p:nvPr>
            <p:ph type="title"/>
          </p:nvPr>
        </p:nvSpPr>
        <p:spPr>
          <a:xfrm>
            <a:off x="0" y="0"/>
            <a:ext cx="9144000" cy="914400"/>
          </a:xfrm>
        </p:spPr>
        <p:txBody>
          <a:bodyPr/>
          <a:lstStyle/>
          <a:p>
            <a:pPr eaLnBrk="1" hangingPunct="1">
              <a:defRPr/>
            </a:pPr>
            <a:r>
              <a:rPr lang="en-US" sz="3200" b="1" smtClean="0">
                <a:solidFill>
                  <a:srgbClr val="FFFF00"/>
                </a:solidFill>
              </a:rPr>
              <a:t>C - Sandwiches: Emotional Health Food</a:t>
            </a:r>
            <a:r>
              <a:rPr lang="en-US" sz="2400" b="1" smtClean="0">
                <a:solidFill>
                  <a:srgbClr val="FFFF00"/>
                </a:solidFill>
              </a:rPr>
              <a:t> </a:t>
            </a:r>
            <a:r>
              <a:rPr lang="en-US" sz="2400" b="1" smtClean="0">
                <a:solidFill>
                  <a:srgbClr val="FF3FFF"/>
                </a:solidFill>
              </a:rPr>
              <a:t>^</a:t>
            </a:r>
          </a:p>
        </p:txBody>
      </p:sp>
      <p:sp>
        <p:nvSpPr>
          <p:cNvPr id="360451" name="Rectangle 3"/>
          <p:cNvSpPr>
            <a:spLocks noGrp="1" noChangeArrowheads="1"/>
          </p:cNvSpPr>
          <p:nvPr>
            <p:ph type="body" idx="1"/>
          </p:nvPr>
        </p:nvSpPr>
        <p:spPr>
          <a:xfrm>
            <a:off x="152400" y="914400"/>
            <a:ext cx="8763000" cy="5791200"/>
          </a:xfrm>
        </p:spPr>
        <p:txBody>
          <a:bodyPr/>
          <a:lstStyle/>
          <a:p>
            <a:pPr eaLnBrk="1" hangingPunct="1">
              <a:defRPr/>
            </a:pPr>
            <a:r>
              <a:rPr lang="en-US" sz="2800" b="1" smtClean="0">
                <a:latin typeface="Times New Roman" pitchFamily="18" charset="0"/>
              </a:rPr>
              <a:t>“Eddie, you did a great job of remembering to put your backpack on your closet hook.</a:t>
            </a:r>
            <a:r>
              <a:rPr lang="en-US" sz="2800" b="1" smtClean="0"/>
              <a:t> </a:t>
            </a:r>
            <a:r>
              <a:rPr lang="en-US" sz="2800" b="1" smtClean="0">
                <a:solidFill>
                  <a:srgbClr val="FFFFCC"/>
                </a:solidFill>
              </a:rPr>
              <a:t>Now your jacket has to be put away too.</a:t>
            </a:r>
            <a:r>
              <a:rPr lang="en-US" sz="2800" smtClean="0"/>
              <a:t> </a:t>
            </a:r>
            <a:r>
              <a:rPr lang="en-US" sz="2800" smtClean="0">
                <a:solidFill>
                  <a:srgbClr val="FCE8E2"/>
                </a:solidFill>
              </a:rPr>
              <a:t>(Student says </a:t>
            </a:r>
            <a:r>
              <a:rPr lang="en-US" sz="2800" smtClean="0">
                <a:solidFill>
                  <a:srgbClr val="FCE8E2"/>
                </a:solidFill>
                <a:latin typeface="Times New Roman" pitchFamily="18" charset="0"/>
              </a:rPr>
              <a:t>“Oh!”…</a:t>
            </a:r>
            <a:r>
              <a:rPr lang="en-US" sz="2800" smtClean="0">
                <a:solidFill>
                  <a:srgbClr val="FCE8E2"/>
                </a:solidFill>
              </a:rPr>
              <a:t>and goes to the closet)</a:t>
            </a:r>
            <a:r>
              <a:rPr lang="en-US" sz="2800" smtClean="0"/>
              <a:t>  </a:t>
            </a:r>
            <a:r>
              <a:rPr lang="en-US" sz="2800" b="1" smtClean="0">
                <a:latin typeface="Times New Roman" pitchFamily="18" charset="0"/>
              </a:rPr>
              <a:t>I know we’re going to see your items on the hook from now on</a:t>
            </a:r>
            <a:r>
              <a:rPr lang="en-US" sz="2800" b="1" smtClean="0">
                <a:solidFill>
                  <a:srgbClr val="FF5050"/>
                </a:solidFill>
                <a:latin typeface="Times New Roman" pitchFamily="18" charset="0"/>
              </a:rPr>
              <a:t>.</a:t>
            </a:r>
            <a:r>
              <a:rPr lang="en-US" sz="2800" b="1" smtClean="0">
                <a:latin typeface="Times New Roman" pitchFamily="18" charset="0"/>
              </a:rPr>
              <a:t>”</a:t>
            </a:r>
            <a:endParaRPr lang="en-US" sz="1600" b="1" smtClean="0">
              <a:latin typeface="Times New Roman" pitchFamily="18" charset="0"/>
            </a:endParaRPr>
          </a:p>
          <a:p>
            <a:pPr eaLnBrk="1" hangingPunct="1">
              <a:defRPr/>
            </a:pPr>
            <a:endParaRPr lang="en-US" sz="1600" smtClean="0">
              <a:latin typeface="Times New Roman" pitchFamily="18" charset="0"/>
            </a:endParaRPr>
          </a:p>
          <a:p>
            <a:pPr eaLnBrk="1" hangingPunct="1">
              <a:defRPr/>
            </a:pPr>
            <a:r>
              <a:rPr lang="en-US" sz="2800" b="1" smtClean="0">
                <a:latin typeface="Times New Roman" pitchFamily="18" charset="0"/>
              </a:rPr>
              <a:t>Luis, I appreciate your help in keeping Rodney on task.</a:t>
            </a:r>
            <a:r>
              <a:rPr lang="en-US" sz="2800" b="1" smtClean="0"/>
              <a:t>  </a:t>
            </a:r>
            <a:r>
              <a:rPr lang="en-US" sz="2800" b="1" smtClean="0">
                <a:solidFill>
                  <a:srgbClr val="FFFFCC"/>
                </a:solidFill>
              </a:rPr>
              <a:t>However, prodding someone to finish so that you can copy his answers deprives you of true learning.</a:t>
            </a:r>
            <a:r>
              <a:rPr lang="en-US" sz="2800" b="1" smtClean="0"/>
              <a:t>  </a:t>
            </a:r>
            <a:r>
              <a:rPr lang="en-US" sz="2800" b="1" smtClean="0">
                <a:latin typeface="Times New Roman" pitchFamily="18" charset="0"/>
              </a:rPr>
              <a:t>From now on, I look forward to seeing you working hard on your own assignment in-between the reminders to Rod</a:t>
            </a:r>
            <a:r>
              <a:rPr lang="en-US" sz="2800" b="1" smtClean="0">
                <a:solidFill>
                  <a:srgbClr val="54F82E"/>
                </a:solidFill>
                <a:latin typeface="Times New Roman" pitchFamily="18" charset="0"/>
              </a:rPr>
              <a:t>.</a:t>
            </a:r>
          </a:p>
          <a:p>
            <a:pPr eaLnBrk="1" hangingPunct="1">
              <a:defRPr/>
            </a:pPr>
            <a:endParaRPr lang="en-US" sz="1000" smtClean="0">
              <a:solidFill>
                <a:srgbClr val="54F82E"/>
              </a:solidFill>
            </a:endParaRPr>
          </a:p>
          <a:p>
            <a:pPr eaLnBrk="1" hangingPunct="1">
              <a:buFont typeface="Wingdings" pitchFamily="2" charset="2"/>
              <a:buNone/>
              <a:defRPr/>
            </a:pPr>
            <a:r>
              <a:rPr lang="en-US" sz="1000" smtClean="0">
                <a:solidFill>
                  <a:schemeClr val="hlink"/>
                </a:solidFill>
              </a:rPr>
              <a:t>Pon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0450"/>
                                        </p:tgtEl>
                                        <p:attrNameLst>
                                          <p:attrName>style.visibility</p:attrName>
                                        </p:attrNameLst>
                                      </p:cBhvr>
                                      <p:to>
                                        <p:strVal val="visible"/>
                                      </p:to>
                                    </p:set>
                                    <p:animEffect transition="in" filter="dissolve">
                                      <p:cBhvr>
                                        <p:cTn id="7" dur="1000"/>
                                        <p:tgtEl>
                                          <p:spTgt spid="360450"/>
                                        </p:tgtEl>
                                      </p:cBhvr>
                                    </p:animEffect>
                                  </p:childTnLst>
                                </p:cTn>
                              </p:par>
                            </p:childTnLst>
                          </p:cTn>
                        </p:par>
                        <p:par>
                          <p:cTn id="8" fill="hold" nodeType="afterGroup">
                            <p:stCondLst>
                              <p:cond delay="1000"/>
                            </p:stCondLst>
                            <p:childTnLst>
                              <p:par>
                                <p:cTn id="9" presetID="55" presetClass="entr" presetSubtype="0" fill="hold" nodeType="afterEffect">
                                  <p:stCondLst>
                                    <p:cond delay="1000"/>
                                  </p:stCondLst>
                                  <p:childTnLst>
                                    <p:set>
                                      <p:cBhvr>
                                        <p:cTn id="10" dur="1" fill="hold">
                                          <p:stCondLst>
                                            <p:cond delay="0"/>
                                          </p:stCondLst>
                                        </p:cTn>
                                        <p:tgtEl>
                                          <p:spTgt spid="360451">
                                            <p:txEl>
                                              <p:pRg st="0" end="0"/>
                                            </p:txEl>
                                          </p:spTgt>
                                        </p:tgtEl>
                                        <p:attrNameLst>
                                          <p:attrName>style.visibility</p:attrName>
                                        </p:attrNameLst>
                                      </p:cBhvr>
                                      <p:to>
                                        <p:strVal val="visible"/>
                                      </p:to>
                                    </p:set>
                                    <p:anim calcmode="lin" valueType="num">
                                      <p:cBhvr>
                                        <p:cTn id="11" dur="1000" fill="hold"/>
                                        <p:tgtEl>
                                          <p:spTgt spid="360451">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60451">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6045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360451">
                                            <p:txEl>
                                              <p:pRg st="2" end="2"/>
                                            </p:txEl>
                                          </p:spTgt>
                                        </p:tgtEl>
                                        <p:attrNameLst>
                                          <p:attrName>style.visibility</p:attrName>
                                        </p:attrNameLst>
                                      </p:cBhvr>
                                      <p:to>
                                        <p:strVal val="visible"/>
                                      </p:to>
                                    </p:set>
                                    <p:anim calcmode="lin" valueType="num">
                                      <p:cBhvr>
                                        <p:cTn id="18" dur="1000" fill="hold"/>
                                        <p:tgtEl>
                                          <p:spTgt spid="360451">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360451">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360451">
                                            <p:txEl>
                                              <p:pRg st="2" end="2"/>
                                            </p:txEl>
                                          </p:spTgt>
                                        </p:tgtEl>
                                      </p:cBhvr>
                                    </p:animEffect>
                                  </p:childTnLst>
                                </p:cTn>
                              </p:par>
                              <p:par>
                                <p:cTn id="21" presetID="55" presetClass="entr" presetSubtype="0" fill="hold" nodeType="withEffect">
                                  <p:stCondLst>
                                    <p:cond delay="0"/>
                                  </p:stCondLst>
                                  <p:childTnLst>
                                    <p:set>
                                      <p:cBhvr>
                                        <p:cTn id="22" dur="1" fill="hold">
                                          <p:stCondLst>
                                            <p:cond delay="0"/>
                                          </p:stCondLst>
                                        </p:cTn>
                                        <p:tgtEl>
                                          <p:spTgt spid="360451">
                                            <p:txEl>
                                              <p:pRg st="4" end="4"/>
                                            </p:txEl>
                                          </p:spTgt>
                                        </p:tgtEl>
                                        <p:attrNameLst>
                                          <p:attrName>style.visibility</p:attrName>
                                        </p:attrNameLst>
                                      </p:cBhvr>
                                      <p:to>
                                        <p:strVal val="visible"/>
                                      </p:to>
                                    </p:set>
                                    <p:anim calcmode="lin" valueType="num">
                                      <p:cBhvr>
                                        <p:cTn id="23" dur="1000" fill="hold"/>
                                        <p:tgtEl>
                                          <p:spTgt spid="360451">
                                            <p:txEl>
                                              <p:pRg st="4" end="4"/>
                                            </p:txEl>
                                          </p:spTgt>
                                        </p:tgtEl>
                                        <p:attrNameLst>
                                          <p:attrName>ppt_w</p:attrName>
                                        </p:attrNameLst>
                                      </p:cBhvr>
                                      <p:tavLst>
                                        <p:tav tm="0">
                                          <p:val>
                                            <p:strVal val="#ppt_w*0.70"/>
                                          </p:val>
                                        </p:tav>
                                        <p:tav tm="100000">
                                          <p:val>
                                            <p:strVal val="#ppt_w"/>
                                          </p:val>
                                        </p:tav>
                                      </p:tavLst>
                                    </p:anim>
                                    <p:anim calcmode="lin" valueType="num">
                                      <p:cBhvr>
                                        <p:cTn id="24" dur="1000" fill="hold"/>
                                        <p:tgtEl>
                                          <p:spTgt spid="360451">
                                            <p:txEl>
                                              <p:pRg st="4" end="4"/>
                                            </p:txEl>
                                          </p:spTgt>
                                        </p:tgtEl>
                                        <p:attrNameLst>
                                          <p:attrName>ppt_h</p:attrName>
                                        </p:attrNameLst>
                                      </p:cBhvr>
                                      <p:tavLst>
                                        <p:tav tm="0">
                                          <p:val>
                                            <p:strVal val="#ppt_h"/>
                                          </p:val>
                                        </p:tav>
                                        <p:tav tm="100000">
                                          <p:val>
                                            <p:strVal val="#ppt_h"/>
                                          </p:val>
                                        </p:tav>
                                      </p:tavLst>
                                    </p:anim>
                                    <p:animEffect transition="in" filter="fade">
                                      <p:cBhvr>
                                        <p:cTn id="25" dur="1000"/>
                                        <p:tgtEl>
                                          <p:spTgt spid="3604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fld id="{DFF8CA6A-26A3-477D-B467-8F8866DC3793}" type="slidenum">
              <a:rPr lang="en-US"/>
              <a:pPr>
                <a:defRPr/>
              </a:pPr>
              <a:t>6</a:t>
            </a:fld>
            <a:endParaRPr lang="en-US"/>
          </a:p>
        </p:txBody>
      </p:sp>
      <p:sp>
        <p:nvSpPr>
          <p:cNvPr id="387074" name="Rectangle 2"/>
          <p:cNvSpPr>
            <a:spLocks noGrp="1" noChangeArrowheads="1"/>
          </p:cNvSpPr>
          <p:nvPr>
            <p:ph type="title"/>
          </p:nvPr>
        </p:nvSpPr>
        <p:spPr>
          <a:xfrm>
            <a:off x="457200" y="152400"/>
            <a:ext cx="8229600" cy="762000"/>
          </a:xfrm>
        </p:spPr>
        <p:txBody>
          <a:bodyPr/>
          <a:lstStyle/>
          <a:p>
            <a:pPr eaLnBrk="1" hangingPunct="1">
              <a:defRPr/>
            </a:pPr>
            <a:r>
              <a:rPr lang="en-US" sz="3600" b="1" smtClean="0">
                <a:solidFill>
                  <a:srgbClr val="FFFF00"/>
                </a:solidFill>
              </a:rPr>
              <a:t>The Usual Please</a:t>
            </a:r>
          </a:p>
        </p:txBody>
      </p:sp>
      <p:sp>
        <p:nvSpPr>
          <p:cNvPr id="387075" name="Rectangle 3"/>
          <p:cNvSpPr>
            <a:spLocks noGrp="1" noChangeArrowheads="1"/>
          </p:cNvSpPr>
          <p:nvPr>
            <p:ph type="body" sz="half" idx="1"/>
          </p:nvPr>
        </p:nvSpPr>
        <p:spPr>
          <a:xfrm>
            <a:off x="0" y="1295400"/>
            <a:ext cx="9144000" cy="5562600"/>
          </a:xfrm>
        </p:spPr>
        <p:txBody>
          <a:bodyPr/>
          <a:lstStyle/>
          <a:p>
            <a:pPr eaLnBrk="1" hangingPunct="1">
              <a:defRPr/>
            </a:pPr>
            <a:r>
              <a:rPr lang="en-US" sz="2800" smtClean="0"/>
              <a:t>Anyone here teach social skills</a:t>
            </a:r>
            <a:r>
              <a:rPr lang="en-US" sz="2800" smtClean="0">
                <a:solidFill>
                  <a:srgbClr val="FC041C"/>
                </a:solidFill>
              </a:rPr>
              <a:t>?</a:t>
            </a:r>
            <a:endParaRPr lang="en-US" sz="700" smtClean="0">
              <a:solidFill>
                <a:srgbClr val="FC041C"/>
              </a:solidFill>
            </a:endParaRPr>
          </a:p>
          <a:p>
            <a:pPr eaLnBrk="1" hangingPunct="1">
              <a:defRPr/>
            </a:pPr>
            <a:endParaRPr lang="en-US" sz="700" smtClean="0"/>
          </a:p>
          <a:p>
            <a:pPr eaLnBrk="1" hangingPunct="1">
              <a:defRPr/>
            </a:pPr>
            <a:r>
              <a:rPr lang="en-US" sz="2800" smtClean="0"/>
              <a:t>If so:</a:t>
            </a:r>
          </a:p>
          <a:p>
            <a:pPr lvl="1" eaLnBrk="1" hangingPunct="1">
              <a:defRPr/>
            </a:pPr>
            <a:r>
              <a:rPr lang="en-US" sz="2400" smtClean="0"/>
              <a:t>How so</a:t>
            </a:r>
            <a:r>
              <a:rPr lang="en-US" sz="2400" smtClean="0">
                <a:solidFill>
                  <a:srgbClr val="FC041C"/>
                </a:solidFill>
              </a:rPr>
              <a:t>?</a:t>
            </a:r>
            <a:r>
              <a:rPr lang="en-US" sz="2400" smtClean="0"/>
              <a:t> </a:t>
            </a:r>
          </a:p>
          <a:p>
            <a:pPr lvl="1" eaLnBrk="1" hangingPunct="1">
              <a:defRPr/>
            </a:pPr>
            <a:r>
              <a:rPr lang="en-US" sz="2400" smtClean="0"/>
              <a:t>Which curriculum</a:t>
            </a:r>
            <a:r>
              <a:rPr lang="en-US" sz="2400" smtClean="0">
                <a:solidFill>
                  <a:srgbClr val="FC041C"/>
                </a:solidFill>
              </a:rPr>
              <a:t>?</a:t>
            </a:r>
          </a:p>
          <a:p>
            <a:pPr lvl="1" eaLnBrk="1" hangingPunct="1">
              <a:defRPr/>
            </a:pPr>
            <a:r>
              <a:rPr lang="en-US" sz="2400" smtClean="0"/>
              <a:t>With whom</a:t>
            </a:r>
            <a:r>
              <a:rPr lang="en-US" sz="2400" smtClean="0">
                <a:solidFill>
                  <a:srgbClr val="FC041C"/>
                </a:solidFill>
              </a:rPr>
              <a:t>?</a:t>
            </a:r>
          </a:p>
          <a:p>
            <a:pPr lvl="1" eaLnBrk="1" hangingPunct="1">
              <a:defRPr/>
            </a:pPr>
            <a:r>
              <a:rPr lang="en-US" sz="2400" smtClean="0"/>
              <a:t>How often</a:t>
            </a:r>
            <a:r>
              <a:rPr lang="en-US" sz="2400" smtClean="0">
                <a:solidFill>
                  <a:srgbClr val="FC041C"/>
                </a:solidFill>
              </a:rPr>
              <a:t>?</a:t>
            </a:r>
            <a:endParaRPr lang="en-US" sz="700" smtClean="0">
              <a:solidFill>
                <a:srgbClr val="FC041C"/>
              </a:solidFill>
            </a:endParaRPr>
          </a:p>
          <a:p>
            <a:pPr lvl="1" eaLnBrk="1" hangingPunct="1">
              <a:defRPr/>
            </a:pPr>
            <a:endParaRPr lang="en-US" sz="700" smtClean="0"/>
          </a:p>
          <a:p>
            <a:pPr eaLnBrk="1" hangingPunct="1">
              <a:defRPr/>
            </a:pPr>
            <a:r>
              <a:rPr lang="en-US" sz="2800" smtClean="0"/>
              <a:t>If not: Why not</a:t>
            </a:r>
            <a:r>
              <a:rPr lang="en-US" sz="2800" smtClean="0">
                <a:solidFill>
                  <a:srgbClr val="FC041C"/>
                </a:solidFill>
              </a:rPr>
              <a:t>?</a:t>
            </a:r>
          </a:p>
          <a:p>
            <a:pPr eaLnBrk="1" hangingPunct="1">
              <a:defRPr/>
            </a:pPr>
            <a:endParaRPr lang="en-US" sz="2800" smtClean="0"/>
          </a:p>
          <a:p>
            <a:pPr eaLnBrk="1" hangingPunct="1">
              <a:defRPr/>
            </a:pPr>
            <a:endParaRPr lang="en-US" sz="2800" smtClean="0"/>
          </a:p>
        </p:txBody>
      </p:sp>
      <p:pic>
        <p:nvPicPr>
          <p:cNvPr id="387076" name="Picture 4"/>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971800" y="4191000"/>
            <a:ext cx="906463" cy="2189163"/>
          </a:xfrm>
          <a:noFill/>
        </p:spPr>
      </p:pic>
      <p:pic>
        <p:nvPicPr>
          <p:cNvPr id="387078" name="Picture 6"/>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810000" y="1828800"/>
            <a:ext cx="1262063" cy="23415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7074"/>
                                        </p:tgtEl>
                                        <p:attrNameLst>
                                          <p:attrName>style.visibility</p:attrName>
                                        </p:attrNameLst>
                                      </p:cBhvr>
                                      <p:to>
                                        <p:strVal val="visible"/>
                                      </p:to>
                                    </p:set>
                                    <p:animEffect transition="in" filter="dissolve">
                                      <p:cBhvr>
                                        <p:cTn id="7" dur="500"/>
                                        <p:tgtEl>
                                          <p:spTgt spid="38707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87075">
                                            <p:txEl>
                                              <p:pRg st="0" end="0"/>
                                            </p:txEl>
                                          </p:spTgt>
                                        </p:tgtEl>
                                        <p:attrNameLst>
                                          <p:attrName>style.visibility</p:attrName>
                                        </p:attrNameLst>
                                      </p:cBhvr>
                                      <p:to>
                                        <p:strVal val="visible"/>
                                      </p:to>
                                    </p:set>
                                    <p:animEffect transition="in" filter="fade">
                                      <p:cBhvr>
                                        <p:cTn id="11" dur="1000"/>
                                        <p:tgtEl>
                                          <p:spTgt spid="387075">
                                            <p:txEl>
                                              <p:pRg st="0" end="0"/>
                                            </p:txEl>
                                          </p:spTgt>
                                        </p:tgtEl>
                                      </p:cBhvr>
                                    </p:animEffect>
                                  </p:childTnLst>
                                </p:cTn>
                              </p:par>
                            </p:childTnLst>
                          </p:cTn>
                        </p:par>
                        <p:par>
                          <p:cTn id="12" fill="hold" nodeType="afterGroup">
                            <p:stCondLst>
                              <p:cond delay="1500"/>
                            </p:stCondLst>
                            <p:childTnLst>
                              <p:par>
                                <p:cTn id="13" presetID="10" presetClass="entr" presetSubtype="0" fill="hold" nodeType="afterEffect">
                                  <p:stCondLst>
                                    <p:cond delay="2000"/>
                                  </p:stCondLst>
                                  <p:childTnLst>
                                    <p:set>
                                      <p:cBhvr>
                                        <p:cTn id="14" dur="1" fill="hold">
                                          <p:stCondLst>
                                            <p:cond delay="0"/>
                                          </p:stCondLst>
                                        </p:cTn>
                                        <p:tgtEl>
                                          <p:spTgt spid="387075">
                                            <p:txEl>
                                              <p:pRg st="2" end="2"/>
                                            </p:txEl>
                                          </p:spTgt>
                                        </p:tgtEl>
                                        <p:attrNameLst>
                                          <p:attrName>style.visibility</p:attrName>
                                        </p:attrNameLst>
                                      </p:cBhvr>
                                      <p:to>
                                        <p:strVal val="visible"/>
                                      </p:to>
                                    </p:set>
                                    <p:animEffect transition="in" filter="fade">
                                      <p:cBhvr>
                                        <p:cTn id="15" dur="1000"/>
                                        <p:tgtEl>
                                          <p:spTgt spid="387075">
                                            <p:txEl>
                                              <p:pRg st="2" end="2"/>
                                            </p:txEl>
                                          </p:spTgt>
                                        </p:tgtEl>
                                      </p:cBhvr>
                                    </p:animEffect>
                                  </p:childTnLst>
                                </p:cTn>
                              </p:par>
                              <p:par>
                                <p:cTn id="16" presetID="37" presetClass="entr" presetSubtype="0" fill="hold" nodeType="withEffect">
                                  <p:stCondLst>
                                    <p:cond delay="0"/>
                                  </p:stCondLst>
                                  <p:childTnLst>
                                    <p:set>
                                      <p:cBhvr>
                                        <p:cTn id="17" dur="1" fill="hold">
                                          <p:stCondLst>
                                            <p:cond delay="0"/>
                                          </p:stCondLst>
                                        </p:cTn>
                                        <p:tgtEl>
                                          <p:spTgt spid="387078"/>
                                        </p:tgtEl>
                                        <p:attrNameLst>
                                          <p:attrName>style.visibility</p:attrName>
                                        </p:attrNameLst>
                                      </p:cBhvr>
                                      <p:to>
                                        <p:strVal val="visible"/>
                                      </p:to>
                                    </p:set>
                                    <p:animEffect transition="in" filter="fade">
                                      <p:cBhvr>
                                        <p:cTn id="18" dur="3000"/>
                                        <p:tgtEl>
                                          <p:spTgt spid="387078"/>
                                        </p:tgtEl>
                                      </p:cBhvr>
                                    </p:animEffect>
                                    <p:anim calcmode="lin" valueType="num">
                                      <p:cBhvr>
                                        <p:cTn id="19" dur="3000" fill="hold"/>
                                        <p:tgtEl>
                                          <p:spTgt spid="387078"/>
                                        </p:tgtEl>
                                        <p:attrNameLst>
                                          <p:attrName>ppt_x</p:attrName>
                                        </p:attrNameLst>
                                      </p:cBhvr>
                                      <p:tavLst>
                                        <p:tav tm="0">
                                          <p:val>
                                            <p:strVal val="#ppt_x"/>
                                          </p:val>
                                        </p:tav>
                                        <p:tav tm="100000">
                                          <p:val>
                                            <p:strVal val="#ppt_x"/>
                                          </p:val>
                                        </p:tav>
                                      </p:tavLst>
                                    </p:anim>
                                    <p:anim calcmode="lin" valueType="num">
                                      <p:cBhvr>
                                        <p:cTn id="20" dur="2700" decel="100000" fill="hold"/>
                                        <p:tgtEl>
                                          <p:spTgt spid="387078"/>
                                        </p:tgtEl>
                                        <p:attrNameLst>
                                          <p:attrName>ppt_y</p:attrName>
                                        </p:attrNameLst>
                                      </p:cBhvr>
                                      <p:tavLst>
                                        <p:tav tm="0">
                                          <p:val>
                                            <p:strVal val="#ppt_y+1"/>
                                          </p:val>
                                        </p:tav>
                                        <p:tav tm="100000">
                                          <p:val>
                                            <p:strVal val="#ppt_y-.03"/>
                                          </p:val>
                                        </p:tav>
                                      </p:tavLst>
                                    </p:anim>
                                    <p:anim calcmode="lin" valueType="num">
                                      <p:cBhvr>
                                        <p:cTn id="21" dur="300" accel="100000" fill="hold">
                                          <p:stCondLst>
                                            <p:cond delay="2700"/>
                                          </p:stCondLst>
                                        </p:cTn>
                                        <p:tgtEl>
                                          <p:spTgt spid="387078"/>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4500"/>
                            </p:stCondLst>
                            <p:childTnLst>
                              <p:par>
                                <p:cTn id="23" presetID="10" presetClass="entr" presetSubtype="0" fill="hold" nodeType="afterEffect">
                                  <p:stCondLst>
                                    <p:cond delay="0"/>
                                  </p:stCondLst>
                                  <p:childTnLst>
                                    <p:set>
                                      <p:cBhvr>
                                        <p:cTn id="24" dur="1" fill="hold">
                                          <p:stCondLst>
                                            <p:cond delay="0"/>
                                          </p:stCondLst>
                                        </p:cTn>
                                        <p:tgtEl>
                                          <p:spTgt spid="387075">
                                            <p:txEl>
                                              <p:pRg st="3" end="3"/>
                                            </p:txEl>
                                          </p:spTgt>
                                        </p:tgtEl>
                                        <p:attrNameLst>
                                          <p:attrName>style.visibility</p:attrName>
                                        </p:attrNameLst>
                                      </p:cBhvr>
                                      <p:to>
                                        <p:strVal val="visible"/>
                                      </p:to>
                                    </p:set>
                                    <p:animEffect transition="in" filter="fade">
                                      <p:cBhvr>
                                        <p:cTn id="25" dur="2000"/>
                                        <p:tgtEl>
                                          <p:spTgt spid="387075">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87075">
                                            <p:txEl>
                                              <p:pRg st="4" end="4"/>
                                            </p:txEl>
                                          </p:spTgt>
                                        </p:tgtEl>
                                        <p:attrNameLst>
                                          <p:attrName>style.visibility</p:attrName>
                                        </p:attrNameLst>
                                      </p:cBhvr>
                                      <p:to>
                                        <p:strVal val="visible"/>
                                      </p:to>
                                    </p:set>
                                    <p:animEffect transition="in" filter="fade">
                                      <p:cBhvr>
                                        <p:cTn id="28" dur="2000"/>
                                        <p:tgtEl>
                                          <p:spTgt spid="387075">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87075">
                                            <p:txEl>
                                              <p:pRg st="5" end="5"/>
                                            </p:txEl>
                                          </p:spTgt>
                                        </p:tgtEl>
                                        <p:attrNameLst>
                                          <p:attrName>style.visibility</p:attrName>
                                        </p:attrNameLst>
                                      </p:cBhvr>
                                      <p:to>
                                        <p:strVal val="visible"/>
                                      </p:to>
                                    </p:set>
                                    <p:animEffect transition="in" filter="fade">
                                      <p:cBhvr>
                                        <p:cTn id="31" dur="2000"/>
                                        <p:tgtEl>
                                          <p:spTgt spid="387075">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87075">
                                            <p:txEl>
                                              <p:pRg st="6" end="6"/>
                                            </p:txEl>
                                          </p:spTgt>
                                        </p:tgtEl>
                                        <p:attrNameLst>
                                          <p:attrName>style.visibility</p:attrName>
                                        </p:attrNameLst>
                                      </p:cBhvr>
                                      <p:to>
                                        <p:strVal val="visible"/>
                                      </p:to>
                                    </p:set>
                                    <p:animEffect transition="in" filter="fade">
                                      <p:cBhvr>
                                        <p:cTn id="34" dur="2000"/>
                                        <p:tgtEl>
                                          <p:spTgt spid="387075">
                                            <p:txEl>
                                              <p:pRg st="6" end="6"/>
                                            </p:txEl>
                                          </p:spTgt>
                                        </p:tgtEl>
                                      </p:cBhvr>
                                    </p:animEffect>
                                  </p:childTnLst>
                                </p:cTn>
                              </p:par>
                            </p:childTnLst>
                          </p:cTn>
                        </p:par>
                        <p:par>
                          <p:cTn id="35" fill="hold" nodeType="afterGroup">
                            <p:stCondLst>
                              <p:cond delay="6500"/>
                            </p:stCondLst>
                            <p:childTnLst>
                              <p:par>
                                <p:cTn id="36" presetID="10" presetClass="entr" presetSubtype="0" fill="hold" nodeType="afterEffect">
                                  <p:stCondLst>
                                    <p:cond delay="2000"/>
                                  </p:stCondLst>
                                  <p:childTnLst>
                                    <p:set>
                                      <p:cBhvr>
                                        <p:cTn id="37" dur="1" fill="hold">
                                          <p:stCondLst>
                                            <p:cond delay="0"/>
                                          </p:stCondLst>
                                        </p:cTn>
                                        <p:tgtEl>
                                          <p:spTgt spid="387075">
                                            <p:txEl>
                                              <p:pRg st="8" end="8"/>
                                            </p:txEl>
                                          </p:spTgt>
                                        </p:tgtEl>
                                        <p:attrNameLst>
                                          <p:attrName>style.visibility</p:attrName>
                                        </p:attrNameLst>
                                      </p:cBhvr>
                                      <p:to>
                                        <p:strVal val="visible"/>
                                      </p:to>
                                    </p:set>
                                    <p:animEffect transition="in" filter="fade">
                                      <p:cBhvr>
                                        <p:cTn id="38" dur="1000"/>
                                        <p:tgtEl>
                                          <p:spTgt spid="387075">
                                            <p:txEl>
                                              <p:pRg st="8" end="8"/>
                                            </p:txEl>
                                          </p:spTgt>
                                        </p:tgtEl>
                                      </p:cBhvr>
                                    </p:animEffect>
                                  </p:childTnLst>
                                </p:cTn>
                              </p:par>
                              <p:par>
                                <p:cTn id="39" presetID="35" presetClass="entr" presetSubtype="0" fill="hold" nodeType="withEffect">
                                  <p:stCondLst>
                                    <p:cond delay="2000"/>
                                  </p:stCondLst>
                                  <p:childTnLst>
                                    <p:set>
                                      <p:cBhvr>
                                        <p:cTn id="40" dur="1" fill="hold">
                                          <p:stCondLst>
                                            <p:cond delay="0"/>
                                          </p:stCondLst>
                                        </p:cTn>
                                        <p:tgtEl>
                                          <p:spTgt spid="387076"/>
                                        </p:tgtEl>
                                        <p:attrNameLst>
                                          <p:attrName>style.visibility</p:attrName>
                                        </p:attrNameLst>
                                      </p:cBhvr>
                                      <p:to>
                                        <p:strVal val="visible"/>
                                      </p:to>
                                    </p:set>
                                    <p:animEffect transition="in" filter="fade">
                                      <p:cBhvr>
                                        <p:cTn id="41" dur="2000"/>
                                        <p:tgtEl>
                                          <p:spTgt spid="387076"/>
                                        </p:tgtEl>
                                      </p:cBhvr>
                                    </p:animEffect>
                                    <p:anim calcmode="lin" valueType="num">
                                      <p:cBhvr>
                                        <p:cTn id="42" dur="2000" fill="hold"/>
                                        <p:tgtEl>
                                          <p:spTgt spid="387076"/>
                                        </p:tgtEl>
                                        <p:attrNameLst>
                                          <p:attrName>style.rotation</p:attrName>
                                        </p:attrNameLst>
                                      </p:cBhvr>
                                      <p:tavLst>
                                        <p:tav tm="0">
                                          <p:val>
                                            <p:fltVal val="720"/>
                                          </p:val>
                                        </p:tav>
                                        <p:tav tm="100000">
                                          <p:val>
                                            <p:fltVal val="0"/>
                                          </p:val>
                                        </p:tav>
                                      </p:tavLst>
                                    </p:anim>
                                    <p:anim calcmode="lin" valueType="num">
                                      <p:cBhvr>
                                        <p:cTn id="43" dur="2000" fill="hold"/>
                                        <p:tgtEl>
                                          <p:spTgt spid="387076"/>
                                        </p:tgtEl>
                                        <p:attrNameLst>
                                          <p:attrName>ppt_h</p:attrName>
                                        </p:attrNameLst>
                                      </p:cBhvr>
                                      <p:tavLst>
                                        <p:tav tm="0">
                                          <p:val>
                                            <p:fltVal val="0"/>
                                          </p:val>
                                        </p:tav>
                                        <p:tav tm="100000">
                                          <p:val>
                                            <p:strVal val="#ppt_h"/>
                                          </p:val>
                                        </p:tav>
                                      </p:tavLst>
                                    </p:anim>
                                    <p:anim calcmode="lin" valueType="num">
                                      <p:cBhvr>
                                        <p:cTn id="44" dur="2000" fill="hold"/>
                                        <p:tgtEl>
                                          <p:spTgt spid="38707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C7AE898-92B0-4BA9-9519-83F9B7249339}" type="slidenum">
              <a:rPr lang="en-US"/>
              <a:pPr>
                <a:defRPr/>
              </a:pPr>
              <a:t>60</a:t>
            </a:fld>
            <a:endParaRPr lang="en-US"/>
          </a:p>
        </p:txBody>
      </p:sp>
      <p:sp>
        <p:nvSpPr>
          <p:cNvPr id="362498" name="Rectangle 2"/>
          <p:cNvSpPr>
            <a:spLocks noGrp="1" noChangeArrowheads="1"/>
          </p:cNvSpPr>
          <p:nvPr>
            <p:ph type="title"/>
          </p:nvPr>
        </p:nvSpPr>
        <p:spPr>
          <a:xfrm>
            <a:off x="304800" y="152400"/>
            <a:ext cx="8610600" cy="1219200"/>
          </a:xfrm>
        </p:spPr>
        <p:txBody>
          <a:bodyPr/>
          <a:lstStyle/>
          <a:p>
            <a:pPr eaLnBrk="1" hangingPunct="1">
              <a:defRPr/>
            </a:pPr>
            <a:r>
              <a:rPr lang="en-US" sz="4000" b="1" smtClean="0">
                <a:solidFill>
                  <a:srgbClr val="FFFF00"/>
                </a:solidFill>
              </a:rPr>
              <a:t>Finding the Pony</a:t>
            </a:r>
            <a:br>
              <a:rPr lang="en-US" sz="4000" b="1" smtClean="0">
                <a:solidFill>
                  <a:srgbClr val="FFFF00"/>
                </a:solidFill>
              </a:rPr>
            </a:br>
            <a:r>
              <a:rPr lang="en-US" sz="4000" b="1" smtClean="0">
                <a:solidFill>
                  <a:srgbClr val="FFFF00"/>
                </a:solidFill>
              </a:rPr>
              <a:t>in the Pile of Manure</a:t>
            </a:r>
            <a:r>
              <a:rPr lang="en-US" sz="1600" b="1" smtClean="0">
                <a:solidFill>
                  <a:srgbClr val="FF0066"/>
                </a:solidFill>
              </a:rPr>
              <a:t>~</a:t>
            </a:r>
          </a:p>
        </p:txBody>
      </p:sp>
      <p:sp>
        <p:nvSpPr>
          <p:cNvPr id="362499" name="Rectangle 3"/>
          <p:cNvSpPr>
            <a:spLocks noGrp="1" noChangeArrowheads="1"/>
          </p:cNvSpPr>
          <p:nvPr>
            <p:ph type="body" idx="1"/>
          </p:nvPr>
        </p:nvSpPr>
        <p:spPr>
          <a:xfrm>
            <a:off x="228600" y="1524000"/>
            <a:ext cx="8686800" cy="5029200"/>
          </a:xfrm>
        </p:spPr>
        <p:txBody>
          <a:bodyPr/>
          <a:lstStyle/>
          <a:p>
            <a:pPr eaLnBrk="1" hangingPunct="1">
              <a:lnSpc>
                <a:spcPct val="80000"/>
              </a:lnSpc>
              <a:defRPr/>
            </a:pPr>
            <a:r>
              <a:rPr lang="en-US" sz="2800" smtClean="0">
                <a:latin typeface="Times New Roman" pitchFamily="18" charset="0"/>
              </a:rPr>
              <a:t>“Jackson, I admire your generosity to friends.		  It’s a positive personal trait to want to provide		 them with the lunch that they forgot to bring.</a:t>
            </a:r>
          </a:p>
          <a:p>
            <a:pPr lvl="4" eaLnBrk="1" hangingPunct="1">
              <a:lnSpc>
                <a:spcPct val="80000"/>
              </a:lnSpc>
              <a:buFont typeface="Wingdings" pitchFamily="2" charset="2"/>
              <a:buNone/>
              <a:defRPr/>
            </a:pPr>
            <a:endParaRPr lang="en-US" sz="1800" smtClean="0">
              <a:solidFill>
                <a:srgbClr val="FFFFCC"/>
              </a:solidFill>
            </a:endParaRPr>
          </a:p>
          <a:p>
            <a:pPr eaLnBrk="1" hangingPunct="1">
              <a:lnSpc>
                <a:spcPct val="80000"/>
              </a:lnSpc>
              <a:defRPr/>
            </a:pPr>
            <a:r>
              <a:rPr lang="en-US" sz="2800" smtClean="0">
                <a:solidFill>
                  <a:srgbClr val="FFFFCC"/>
                </a:solidFill>
                <a:latin typeface="Times New Roman" pitchFamily="18" charset="0"/>
              </a:rPr>
              <a:t>That said, extorting money from others on their behalf detracts from that act of friendship.  It can bring you trouble and keep others from seeing your friendship efforts positively.</a:t>
            </a:r>
          </a:p>
          <a:p>
            <a:pPr lvl="4" eaLnBrk="1" hangingPunct="1">
              <a:lnSpc>
                <a:spcPct val="80000"/>
              </a:lnSpc>
              <a:buFont typeface="Wingdings" pitchFamily="2" charset="2"/>
              <a:buNone/>
              <a:defRPr/>
            </a:pPr>
            <a:endParaRPr lang="en-US" sz="1800" smtClean="0">
              <a:solidFill>
                <a:srgbClr val="FFFFCC"/>
              </a:solidFill>
              <a:latin typeface="Times New Roman" pitchFamily="18" charset="0"/>
            </a:endParaRPr>
          </a:p>
          <a:p>
            <a:pPr eaLnBrk="1" hangingPunct="1">
              <a:lnSpc>
                <a:spcPct val="80000"/>
              </a:lnSpc>
              <a:defRPr/>
            </a:pPr>
            <a:r>
              <a:rPr lang="en-US" sz="2800" smtClean="0">
                <a:latin typeface="Times New Roman" pitchFamily="18" charset="0"/>
              </a:rPr>
              <a:t>However, let me reiterate: Your attempts to please friends is an admirable characteristic.  So let’s discuss how to be both friendly and law-abiding</a:t>
            </a:r>
            <a:r>
              <a:rPr lang="en-US" sz="2800" smtClean="0">
                <a:solidFill>
                  <a:srgbClr val="54F82E"/>
                </a:solidFill>
                <a:latin typeface="Times New Roman" pitchFamily="18" charset="0"/>
              </a:rPr>
              <a:t>.</a:t>
            </a:r>
            <a:r>
              <a:rPr lang="en-US" sz="2800" smtClean="0">
                <a:latin typeface="Times New Roman" pitchFamily="18" charset="0"/>
              </a:rPr>
              <a:t>”</a:t>
            </a:r>
          </a:p>
          <a:p>
            <a:pPr eaLnBrk="1" hangingPunct="1">
              <a:lnSpc>
                <a:spcPct val="80000"/>
              </a:lnSpc>
              <a:defRPr/>
            </a:pPr>
            <a:endParaRPr lang="en-US" sz="2400" smtClean="0">
              <a:solidFill>
                <a:srgbClr val="CCFFFF"/>
              </a:solidFill>
            </a:endParaRPr>
          </a:p>
          <a:p>
            <a:pPr eaLnBrk="1" hangingPunct="1">
              <a:lnSpc>
                <a:spcPct val="80000"/>
              </a:lnSpc>
              <a:defRPr/>
            </a:pPr>
            <a:r>
              <a:rPr lang="en-US" sz="2800" smtClean="0">
                <a:solidFill>
                  <a:srgbClr val="FFFF00"/>
                </a:solidFill>
              </a:rPr>
              <a:t>(Engage in </a:t>
            </a:r>
            <a:r>
              <a:rPr lang="en-US" sz="2800" i="1" smtClean="0">
                <a:solidFill>
                  <a:srgbClr val="FFFF00"/>
                </a:solidFill>
              </a:rPr>
              <a:t>Problem Solving</a:t>
            </a:r>
            <a:r>
              <a:rPr lang="en-US" sz="2800" smtClean="0">
                <a:solidFill>
                  <a:srgbClr val="FFFF00"/>
                </a:solidFill>
              </a:rPr>
              <a:t>)</a:t>
            </a:r>
            <a:r>
              <a:rPr lang="en-US" sz="2800" smtClean="0">
                <a:solidFill>
                  <a:srgbClr val="CCFFFF"/>
                </a:solidFill>
              </a:rPr>
              <a:t>			</a:t>
            </a:r>
            <a:r>
              <a:rPr lang="en-US" sz="900" smtClean="0">
                <a:solidFill>
                  <a:srgbClr val="CCFFFF"/>
                </a:solidFill>
              </a:rPr>
              <a:t>click</a:t>
            </a:r>
            <a:endParaRPr lang="en-US" sz="900" smtClean="0">
              <a:solidFill>
                <a:srgbClr val="99CCFF"/>
              </a:solidFill>
            </a:endParaRPr>
          </a:p>
        </p:txBody>
      </p:sp>
      <p:pic>
        <p:nvPicPr>
          <p:cNvPr id="362500" name="Picture 4" descr="dig_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28600"/>
            <a:ext cx="1295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2498"/>
                                        </p:tgtEl>
                                        <p:attrNameLst>
                                          <p:attrName>style.visibility</p:attrName>
                                        </p:attrNameLst>
                                      </p:cBhvr>
                                      <p:to>
                                        <p:strVal val="visible"/>
                                      </p:to>
                                    </p:set>
                                    <p:animEffect transition="in" filter="dissolve">
                                      <p:cBhvr>
                                        <p:cTn id="7" dur="1000"/>
                                        <p:tgtEl>
                                          <p:spTgt spid="362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362500"/>
                                        </p:tgtEl>
                                        <p:attrNameLst>
                                          <p:attrName>style.visibility</p:attrName>
                                        </p:attrNameLst>
                                      </p:cBhvr>
                                      <p:to>
                                        <p:strVal val="visible"/>
                                      </p:to>
                                    </p:set>
                                    <p:animEffect transition="in" filter="slide(fromTop)">
                                      <p:cBhvr>
                                        <p:cTn id="12" dur="2000"/>
                                        <p:tgtEl>
                                          <p:spTgt spid="362500"/>
                                        </p:tgtEl>
                                      </p:cBhvr>
                                    </p:animEffect>
                                  </p:childTnLst>
                                </p:cTn>
                              </p:par>
                            </p:childTnLst>
                          </p:cTn>
                        </p:par>
                        <p:par>
                          <p:cTn id="13" fill="hold" nodeType="afterGroup">
                            <p:stCondLst>
                              <p:cond delay="2000"/>
                            </p:stCondLst>
                            <p:childTnLst>
                              <p:par>
                                <p:cTn id="14" presetID="55" presetClass="entr" presetSubtype="0" fill="hold" nodeType="afterEffect">
                                  <p:stCondLst>
                                    <p:cond delay="0"/>
                                  </p:stCondLst>
                                  <p:childTnLst>
                                    <p:set>
                                      <p:cBhvr>
                                        <p:cTn id="15" dur="1" fill="hold">
                                          <p:stCondLst>
                                            <p:cond delay="0"/>
                                          </p:stCondLst>
                                        </p:cTn>
                                        <p:tgtEl>
                                          <p:spTgt spid="362499">
                                            <p:txEl>
                                              <p:pRg st="0" end="0"/>
                                            </p:txEl>
                                          </p:spTgt>
                                        </p:tgtEl>
                                        <p:attrNameLst>
                                          <p:attrName>style.visibility</p:attrName>
                                        </p:attrNameLst>
                                      </p:cBhvr>
                                      <p:to>
                                        <p:strVal val="visible"/>
                                      </p:to>
                                    </p:set>
                                    <p:anim calcmode="lin" valueType="num">
                                      <p:cBhvr>
                                        <p:cTn id="16" dur="1000" fill="hold"/>
                                        <p:tgtEl>
                                          <p:spTgt spid="362499">
                                            <p:txEl>
                                              <p:pRg st="0" end="0"/>
                                            </p:txEl>
                                          </p:spTgt>
                                        </p:tgtEl>
                                        <p:attrNameLst>
                                          <p:attrName>ppt_w</p:attrName>
                                        </p:attrNameLst>
                                      </p:cBhvr>
                                      <p:tavLst>
                                        <p:tav tm="0">
                                          <p:val>
                                            <p:strVal val="#ppt_w*0.70"/>
                                          </p:val>
                                        </p:tav>
                                        <p:tav tm="100000">
                                          <p:val>
                                            <p:strVal val="#ppt_w"/>
                                          </p:val>
                                        </p:tav>
                                      </p:tavLst>
                                    </p:anim>
                                    <p:anim calcmode="lin" valueType="num">
                                      <p:cBhvr>
                                        <p:cTn id="17" dur="1000" fill="hold"/>
                                        <p:tgtEl>
                                          <p:spTgt spid="362499">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362499">
                                            <p:txEl>
                                              <p:pRg st="0" end="0"/>
                                            </p:txEl>
                                          </p:spTgt>
                                        </p:tgtEl>
                                      </p:cBhvr>
                                    </p:animEffect>
                                  </p:childTnLst>
                                </p:cTn>
                              </p:par>
                            </p:childTnLst>
                          </p:cTn>
                        </p:par>
                        <p:par>
                          <p:cTn id="19" fill="hold" nodeType="afterGroup">
                            <p:stCondLst>
                              <p:cond delay="3000"/>
                            </p:stCondLst>
                            <p:childTnLst>
                              <p:par>
                                <p:cTn id="20" presetID="55" presetClass="entr" presetSubtype="0" fill="hold" nodeType="afterEffect">
                                  <p:stCondLst>
                                    <p:cond delay="1000"/>
                                  </p:stCondLst>
                                  <p:childTnLst>
                                    <p:set>
                                      <p:cBhvr>
                                        <p:cTn id="21" dur="1" fill="hold">
                                          <p:stCondLst>
                                            <p:cond delay="0"/>
                                          </p:stCondLst>
                                        </p:cTn>
                                        <p:tgtEl>
                                          <p:spTgt spid="362499">
                                            <p:txEl>
                                              <p:pRg st="2" end="2"/>
                                            </p:txEl>
                                          </p:spTgt>
                                        </p:tgtEl>
                                        <p:attrNameLst>
                                          <p:attrName>style.visibility</p:attrName>
                                        </p:attrNameLst>
                                      </p:cBhvr>
                                      <p:to>
                                        <p:strVal val="visible"/>
                                      </p:to>
                                    </p:set>
                                    <p:anim calcmode="lin" valueType="num">
                                      <p:cBhvr>
                                        <p:cTn id="22" dur="1000" fill="hold"/>
                                        <p:tgtEl>
                                          <p:spTgt spid="362499">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362499">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62499">
                                            <p:txEl>
                                              <p:pRg st="2" end="2"/>
                                            </p:txEl>
                                          </p:spTgt>
                                        </p:tgtEl>
                                      </p:cBhvr>
                                    </p:animEffect>
                                  </p:childTnLst>
                                </p:cTn>
                              </p:par>
                            </p:childTnLst>
                          </p:cTn>
                        </p:par>
                        <p:par>
                          <p:cTn id="25" fill="hold" nodeType="afterGroup">
                            <p:stCondLst>
                              <p:cond delay="5000"/>
                            </p:stCondLst>
                            <p:childTnLst>
                              <p:par>
                                <p:cTn id="26" presetID="55" presetClass="entr" presetSubtype="0" fill="hold" nodeType="afterEffect">
                                  <p:stCondLst>
                                    <p:cond delay="1000"/>
                                  </p:stCondLst>
                                  <p:childTnLst>
                                    <p:set>
                                      <p:cBhvr>
                                        <p:cTn id="27" dur="1" fill="hold">
                                          <p:stCondLst>
                                            <p:cond delay="0"/>
                                          </p:stCondLst>
                                        </p:cTn>
                                        <p:tgtEl>
                                          <p:spTgt spid="362499">
                                            <p:txEl>
                                              <p:pRg st="4" end="4"/>
                                            </p:txEl>
                                          </p:spTgt>
                                        </p:tgtEl>
                                        <p:attrNameLst>
                                          <p:attrName>style.visibility</p:attrName>
                                        </p:attrNameLst>
                                      </p:cBhvr>
                                      <p:to>
                                        <p:strVal val="visible"/>
                                      </p:to>
                                    </p:set>
                                    <p:anim calcmode="lin" valueType="num">
                                      <p:cBhvr>
                                        <p:cTn id="28" dur="1000" fill="hold"/>
                                        <p:tgtEl>
                                          <p:spTgt spid="362499">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62499">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62499">
                                            <p:txEl>
                                              <p:pRg st="4" end="4"/>
                                            </p:txEl>
                                          </p:spTgt>
                                        </p:tgtEl>
                                      </p:cBhvr>
                                    </p:animEffect>
                                  </p:childTnLst>
                                </p:cTn>
                              </p:par>
                            </p:childTnLst>
                          </p:cTn>
                        </p:par>
                        <p:par>
                          <p:cTn id="31" fill="hold" nodeType="afterGroup">
                            <p:stCondLst>
                              <p:cond delay="7000"/>
                            </p:stCondLst>
                            <p:childTnLst>
                              <p:par>
                                <p:cTn id="32" presetID="55" presetClass="entr" presetSubtype="0" fill="hold" nodeType="afterEffect">
                                  <p:stCondLst>
                                    <p:cond delay="1000"/>
                                  </p:stCondLst>
                                  <p:childTnLst>
                                    <p:set>
                                      <p:cBhvr>
                                        <p:cTn id="33" dur="1" fill="hold">
                                          <p:stCondLst>
                                            <p:cond delay="0"/>
                                          </p:stCondLst>
                                        </p:cTn>
                                        <p:tgtEl>
                                          <p:spTgt spid="362499">
                                            <p:txEl>
                                              <p:pRg st="6" end="6"/>
                                            </p:txEl>
                                          </p:spTgt>
                                        </p:tgtEl>
                                        <p:attrNameLst>
                                          <p:attrName>style.visibility</p:attrName>
                                        </p:attrNameLst>
                                      </p:cBhvr>
                                      <p:to>
                                        <p:strVal val="visible"/>
                                      </p:to>
                                    </p:set>
                                    <p:anim calcmode="lin" valueType="num">
                                      <p:cBhvr>
                                        <p:cTn id="34" dur="1000" fill="hold"/>
                                        <p:tgtEl>
                                          <p:spTgt spid="362499">
                                            <p:txEl>
                                              <p:pRg st="6" end="6"/>
                                            </p:txEl>
                                          </p:spTgt>
                                        </p:tgtEl>
                                        <p:attrNameLst>
                                          <p:attrName>ppt_w</p:attrName>
                                        </p:attrNameLst>
                                      </p:cBhvr>
                                      <p:tavLst>
                                        <p:tav tm="0">
                                          <p:val>
                                            <p:strVal val="#ppt_w*0.70"/>
                                          </p:val>
                                        </p:tav>
                                        <p:tav tm="100000">
                                          <p:val>
                                            <p:strVal val="#ppt_w"/>
                                          </p:val>
                                        </p:tav>
                                      </p:tavLst>
                                    </p:anim>
                                    <p:anim calcmode="lin" valueType="num">
                                      <p:cBhvr>
                                        <p:cTn id="35" dur="1000" fill="hold"/>
                                        <p:tgtEl>
                                          <p:spTgt spid="362499">
                                            <p:txEl>
                                              <p:pRg st="6" end="6"/>
                                            </p:txEl>
                                          </p:spTgt>
                                        </p:tgtEl>
                                        <p:attrNameLst>
                                          <p:attrName>ppt_h</p:attrName>
                                        </p:attrNameLst>
                                      </p:cBhvr>
                                      <p:tavLst>
                                        <p:tav tm="0">
                                          <p:val>
                                            <p:strVal val="#ppt_h"/>
                                          </p:val>
                                        </p:tav>
                                        <p:tav tm="100000">
                                          <p:val>
                                            <p:strVal val="#ppt_h"/>
                                          </p:val>
                                        </p:tav>
                                      </p:tavLst>
                                    </p:anim>
                                    <p:animEffect transition="in" filter="fade">
                                      <p:cBhvr>
                                        <p:cTn id="36" dur="1000"/>
                                        <p:tgtEl>
                                          <p:spTgt spid="362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A4B00F7-E194-4A2F-81EC-5B5832DF0910}" type="slidenum">
              <a:rPr lang="en-US"/>
              <a:pPr>
                <a:defRPr/>
              </a:pPr>
              <a:t>61</a:t>
            </a:fld>
            <a:endParaRPr lang="en-US"/>
          </a:p>
        </p:txBody>
      </p:sp>
      <p:sp>
        <p:nvSpPr>
          <p:cNvPr id="364546" name="Rectangle 2"/>
          <p:cNvSpPr>
            <a:spLocks noGrp="1" noChangeArrowheads="1"/>
          </p:cNvSpPr>
          <p:nvPr>
            <p:ph type="title"/>
          </p:nvPr>
        </p:nvSpPr>
        <p:spPr>
          <a:xfrm>
            <a:off x="228600" y="228600"/>
            <a:ext cx="8610600" cy="1066800"/>
          </a:xfrm>
        </p:spPr>
        <p:txBody>
          <a:bodyPr/>
          <a:lstStyle/>
          <a:p>
            <a:pPr eaLnBrk="1" hangingPunct="1">
              <a:defRPr/>
            </a:pPr>
            <a:r>
              <a:rPr lang="en-US" sz="1600" b="1" smtClean="0">
                <a:solidFill>
                  <a:schemeClr val="hlink"/>
                </a:solidFill>
              </a:rPr>
              <a:t>Clickers:</a:t>
            </a:r>
            <a:r>
              <a:rPr lang="en-US" sz="3600" b="1" smtClean="0">
                <a:solidFill>
                  <a:schemeClr val="accent2"/>
                </a:solidFill>
              </a:rPr>
              <a:t/>
            </a:r>
            <a:br>
              <a:rPr lang="en-US" sz="3600" b="1" smtClean="0">
                <a:solidFill>
                  <a:schemeClr val="accent2"/>
                </a:solidFill>
              </a:rPr>
            </a:br>
            <a:r>
              <a:rPr lang="en-US" sz="3600" b="1" smtClean="0">
                <a:solidFill>
                  <a:srgbClr val="FFFF00"/>
                </a:solidFill>
              </a:rPr>
              <a:t>Which one is the properly phrased</a:t>
            </a:r>
            <a:br>
              <a:rPr lang="en-US" sz="3600" b="1" smtClean="0">
                <a:solidFill>
                  <a:srgbClr val="FFFF00"/>
                </a:solidFill>
              </a:rPr>
            </a:br>
            <a:r>
              <a:rPr lang="en-US" sz="3600" b="1" smtClean="0">
                <a:solidFill>
                  <a:srgbClr val="FFFF00"/>
                </a:solidFill>
              </a:rPr>
              <a:t>“Criticism Sandwich”?</a:t>
            </a:r>
          </a:p>
        </p:txBody>
      </p:sp>
      <p:sp>
        <p:nvSpPr>
          <p:cNvPr id="364547" name="Rectangle 3"/>
          <p:cNvSpPr>
            <a:spLocks noGrp="1" noChangeArrowheads="1"/>
          </p:cNvSpPr>
          <p:nvPr>
            <p:ph type="body" idx="1"/>
          </p:nvPr>
        </p:nvSpPr>
        <p:spPr>
          <a:xfrm>
            <a:off x="304800" y="1447800"/>
            <a:ext cx="8686800" cy="5257800"/>
          </a:xfrm>
        </p:spPr>
        <p:txBody>
          <a:bodyPr/>
          <a:lstStyle/>
          <a:p>
            <a:pPr eaLnBrk="1" hangingPunct="1">
              <a:lnSpc>
                <a:spcPct val="90000"/>
              </a:lnSpc>
              <a:defRPr/>
            </a:pPr>
            <a:r>
              <a:rPr lang="en-US" sz="2800" smtClean="0"/>
              <a:t>1. “You can be proud of remembering to capitalize the first word of each sentence, even if you forgot to use any punctuation.  So what do we need to remember?  Right.  Don’t leave out those commas, periods, and question marks in the next draft.”</a:t>
            </a:r>
          </a:p>
          <a:p>
            <a:pPr eaLnBrk="1" hangingPunct="1">
              <a:lnSpc>
                <a:spcPct val="90000"/>
              </a:lnSpc>
              <a:defRPr/>
            </a:pPr>
            <a:r>
              <a:rPr lang="en-US" sz="2800" smtClean="0">
                <a:solidFill>
                  <a:srgbClr val="FFFFCC"/>
                </a:solidFill>
              </a:rPr>
              <a:t>2. “You’ve added many more adjectives, creating a more interesting piece.  Now let’s focus on adding more adverbs in the last rewrite.  You’re getting the hang of adding details, and I’m anxious to read a final draft with even more detail.”</a:t>
            </a:r>
          </a:p>
          <a:p>
            <a:pPr eaLnBrk="1" hangingPunct="1">
              <a:lnSpc>
                <a:spcPct val="90000"/>
              </a:lnSpc>
              <a:defRPr/>
            </a:pPr>
            <a:r>
              <a:rPr lang="en-US" sz="2800" smtClean="0"/>
              <a:t>3. Both of the above items are examples of well-worded “</a:t>
            </a:r>
            <a:r>
              <a:rPr lang="en-US" sz="2800" i="1" smtClean="0"/>
              <a:t>criticism sandwiches</a:t>
            </a:r>
            <a:r>
              <a:rPr lang="en-US" sz="2800" smtClean="0"/>
              <a:t>”</a:t>
            </a:r>
            <a:r>
              <a:rPr lang="en-US" sz="2800" smtClean="0">
                <a:solidFill>
                  <a:srgbClr val="66FF66"/>
                </a:solidFill>
              </a:rPr>
              <a:t>.</a:t>
            </a:r>
            <a:r>
              <a:rPr lang="en-US" sz="2800" smtClean="0"/>
              <a:t> 		</a:t>
            </a:r>
            <a:r>
              <a:rPr lang="en-US" sz="900" smtClean="0">
                <a:solidFill>
                  <a:schemeClr val="hlink"/>
                </a:solidFill>
              </a:rPr>
              <a:t>Activ</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DACD6B3-8CB9-4E63-BFB2-489C2EFBF04A}" type="slidenum">
              <a:rPr lang="en-US"/>
              <a:pPr>
                <a:defRPr/>
              </a:pPr>
              <a:t>62</a:t>
            </a:fld>
            <a:endParaRPr lang="en-US"/>
          </a:p>
        </p:txBody>
      </p:sp>
      <p:sp>
        <p:nvSpPr>
          <p:cNvPr id="402434" name="Rectangle 2"/>
          <p:cNvSpPr>
            <a:spLocks noGrp="1" noChangeArrowheads="1"/>
          </p:cNvSpPr>
          <p:nvPr>
            <p:ph type="title"/>
          </p:nvPr>
        </p:nvSpPr>
        <p:spPr/>
        <p:txBody>
          <a:bodyPr/>
          <a:lstStyle/>
          <a:p>
            <a:pPr eaLnBrk="1" hangingPunct="1">
              <a:defRPr/>
            </a:pPr>
            <a:endParaRPr lang="en-US" smtClean="0"/>
          </a:p>
        </p:txBody>
      </p:sp>
      <p:sp>
        <p:nvSpPr>
          <p:cNvPr id="402435" name="Rectangle 3"/>
          <p:cNvSpPr>
            <a:spLocks noGrp="1" noChangeArrowheads="1"/>
          </p:cNvSpPr>
          <p:nvPr>
            <p:ph type="body" idx="1"/>
          </p:nvPr>
        </p:nvSpPr>
        <p:spPr>
          <a:xfrm>
            <a:off x="457200" y="609600"/>
            <a:ext cx="8229600" cy="6019800"/>
          </a:xfrm>
        </p:spPr>
        <p:txBody>
          <a:bodyPr/>
          <a:lstStyle/>
          <a:p>
            <a:pPr eaLnBrk="1" hangingPunct="1">
              <a:buFont typeface="Wingdings" pitchFamily="2" charset="2"/>
              <a:buNone/>
              <a:defRPr/>
            </a:pPr>
            <a:r>
              <a:rPr lang="en-US" b="1" smtClean="0"/>
              <a:t>This slide show was developed by:</a:t>
            </a:r>
          </a:p>
          <a:p>
            <a:pPr eaLnBrk="1" hangingPunct="1">
              <a:buFont typeface="Wingdings" pitchFamily="2" charset="2"/>
              <a:buNone/>
              <a:defRPr/>
            </a:pPr>
            <a:r>
              <a:rPr lang="en-US" smtClean="0"/>
              <a:t>Tom McIntyre</a:t>
            </a:r>
          </a:p>
          <a:p>
            <a:pPr eaLnBrk="1" hangingPunct="1">
              <a:buFont typeface="Wingdings" pitchFamily="2" charset="2"/>
              <a:buNone/>
              <a:defRPr/>
            </a:pPr>
            <a:r>
              <a:rPr lang="en-US" sz="2800" smtClean="0"/>
              <a:t>Coordinator of the graduate program in behavior disorders</a:t>
            </a:r>
          </a:p>
          <a:p>
            <a:pPr eaLnBrk="1" hangingPunct="1">
              <a:buFont typeface="Wingdings" pitchFamily="2" charset="2"/>
              <a:buNone/>
              <a:defRPr/>
            </a:pPr>
            <a:r>
              <a:rPr lang="en-US" sz="2800" smtClean="0"/>
              <a:t>Department of Special Education</a:t>
            </a:r>
          </a:p>
          <a:p>
            <a:pPr eaLnBrk="1" hangingPunct="1">
              <a:buFont typeface="Wingdings" pitchFamily="2" charset="2"/>
              <a:buNone/>
              <a:defRPr/>
            </a:pPr>
            <a:r>
              <a:rPr lang="en-US" sz="2800" smtClean="0"/>
              <a:t>Hunter College</a:t>
            </a:r>
          </a:p>
          <a:p>
            <a:pPr eaLnBrk="1" hangingPunct="1">
              <a:buFont typeface="Wingdings" pitchFamily="2" charset="2"/>
              <a:buNone/>
              <a:defRPr/>
            </a:pPr>
            <a:r>
              <a:rPr lang="en-US" sz="2800" smtClean="0"/>
              <a:t>New York, NY 1021</a:t>
            </a:r>
          </a:p>
          <a:p>
            <a:pPr eaLnBrk="1" hangingPunct="1">
              <a:buFont typeface="Wingdings" pitchFamily="2" charset="2"/>
              <a:buNone/>
              <a:defRPr/>
            </a:pPr>
            <a:r>
              <a:rPr lang="en-US" sz="2800" smtClean="0">
                <a:hlinkClick r:id="rId3"/>
              </a:rPr>
              <a:t>Thomas.mcintyre@hunter.cuny.edu</a:t>
            </a:r>
            <a:endParaRPr lang="en-US" sz="2800" smtClean="0"/>
          </a:p>
          <a:p>
            <a:pPr eaLnBrk="1" hangingPunct="1">
              <a:buFont typeface="Wingdings" pitchFamily="2" charset="2"/>
              <a:buNone/>
              <a:defRPr/>
            </a:pPr>
            <a:r>
              <a:rPr lang="en-US" smtClean="0"/>
              <a:t>www.BehaviorAdvisor.com</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BEBC70F-66DF-41E2-BC9B-8B1035CE54B8}" type="slidenum">
              <a:rPr lang="en-US"/>
              <a:pPr>
                <a:defRPr/>
              </a:pPr>
              <a:t>63</a:t>
            </a:fld>
            <a:endParaRPr lang="en-US"/>
          </a:p>
        </p:txBody>
      </p:sp>
      <p:sp>
        <p:nvSpPr>
          <p:cNvPr id="370690" name="Rectangle 2"/>
          <p:cNvSpPr>
            <a:spLocks noGrp="1" noChangeArrowheads="1"/>
          </p:cNvSpPr>
          <p:nvPr>
            <p:ph type="title"/>
          </p:nvPr>
        </p:nvSpPr>
        <p:spPr/>
        <p:txBody>
          <a:bodyPr/>
          <a:lstStyle/>
          <a:p>
            <a:pPr eaLnBrk="1" hangingPunct="1">
              <a:defRPr/>
            </a:pPr>
            <a:r>
              <a:rPr lang="en-US" smtClean="0"/>
              <a:t>To Do 4 Online</a:t>
            </a:r>
          </a:p>
        </p:txBody>
      </p:sp>
      <p:sp>
        <p:nvSpPr>
          <p:cNvPr id="370691" name="Rectangle 3"/>
          <p:cNvSpPr>
            <a:spLocks noGrp="1" noChangeArrowheads="1"/>
          </p:cNvSpPr>
          <p:nvPr>
            <p:ph type="body" idx="1"/>
          </p:nvPr>
        </p:nvSpPr>
        <p:spPr/>
        <p:txBody>
          <a:bodyPr/>
          <a:lstStyle/>
          <a:p>
            <a:pPr eaLnBrk="1" hangingPunct="1">
              <a:defRPr/>
            </a:pPr>
            <a:r>
              <a:rPr lang="en-US" smtClean="0"/>
              <a:t>Reproduce the participant packet (PDF form?) for downloading with this Powerpoint show.</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24FE8FEA-E6E3-48EF-A374-2A5806D4EA41}" type="slidenum">
              <a:rPr lang="en-US"/>
              <a:pPr>
                <a:defRPr/>
              </a:pPr>
              <a:t>64</a:t>
            </a:fld>
            <a:endParaRPr lang="en-US"/>
          </a:p>
        </p:txBody>
      </p:sp>
      <p:sp>
        <p:nvSpPr>
          <p:cNvPr id="377858" name="Rectangle 2"/>
          <p:cNvSpPr>
            <a:spLocks noGrp="1" noChangeArrowheads="1"/>
          </p:cNvSpPr>
          <p:nvPr>
            <p:ph type="title"/>
          </p:nvPr>
        </p:nvSpPr>
        <p:spPr>
          <a:xfrm>
            <a:off x="457200" y="6629400"/>
            <a:ext cx="8229600" cy="228600"/>
          </a:xfrm>
        </p:spPr>
        <p:txBody>
          <a:bodyPr/>
          <a:lstStyle/>
          <a:p>
            <a:pPr eaLnBrk="1" hangingPunct="1">
              <a:defRPr/>
            </a:pPr>
            <a:r>
              <a:rPr lang="en-US" sz="1600" smtClean="0">
                <a:hlinkClick r:id="rId4" action="ppaction://hlinkfile"/>
              </a:rPr>
              <a:t>Click for flashdrive</a:t>
            </a:r>
            <a:r>
              <a:rPr lang="en-US" sz="1600" smtClean="0"/>
              <a:t> avi</a:t>
            </a:r>
          </a:p>
        </p:txBody>
      </p:sp>
      <p:pic>
        <p:nvPicPr>
          <p:cNvPr id="69636" name="Picture 3"/>
          <p:cNvPicPr>
            <a:picLocks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1428750" y="2122488"/>
            <a:ext cx="2095500" cy="3486150"/>
          </a:xfrm>
          <a:noFill/>
        </p:spPr>
      </p:pic>
      <p:pic>
        <p:nvPicPr>
          <p:cNvPr id="377860" name="DefiantKidBoxingMatch.avi">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304800" y="0"/>
            <a:ext cx="8839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7861" name="Picture 5"/>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9144000" y="2514600"/>
            <a:ext cx="2095500" cy="316547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0"/>
                                  </p:stCondLst>
                                  <p:childTnLst>
                                    <p:set>
                                      <p:cBhvr>
                                        <p:cTn id="6" dur="1" fill="hold">
                                          <p:stCondLst>
                                            <p:cond delay="0"/>
                                          </p:stCondLst>
                                        </p:cTn>
                                        <p:tgtEl>
                                          <p:spTgt spid="377861"/>
                                        </p:tgtEl>
                                        <p:attrNameLst>
                                          <p:attrName>style.visibility</p:attrName>
                                        </p:attrNameLst>
                                      </p:cBhvr>
                                      <p:to>
                                        <p:strVal val="visible"/>
                                      </p:to>
                                    </p:set>
                                    <p:anim calcmode="lin" valueType="num">
                                      <p:cBhvr additive="base">
                                        <p:cTn id="7" dur="5000" fill="hold"/>
                                        <p:tgtEl>
                                          <p:spTgt spid="377861"/>
                                        </p:tgtEl>
                                        <p:attrNameLst>
                                          <p:attrName>ppt_x</p:attrName>
                                        </p:attrNameLst>
                                      </p:cBhvr>
                                      <p:tavLst>
                                        <p:tav tm="0">
                                          <p:val>
                                            <p:strVal val="0-#ppt_w/2"/>
                                          </p:val>
                                        </p:tav>
                                        <p:tav tm="100000">
                                          <p:val>
                                            <p:strVal val="#ppt_x"/>
                                          </p:val>
                                        </p:tav>
                                      </p:tavLst>
                                    </p:anim>
                                    <p:anim calcmode="lin" valueType="num">
                                      <p:cBhvr additive="base">
                                        <p:cTn id="8" dur="5000" fill="hold"/>
                                        <p:tgtEl>
                                          <p:spTgt spid="3778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77860"/>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 presetClass="mediacall" presetSubtype="0" fill="hold" nodeType="clickEffect">
                                  <p:stCondLst>
                                    <p:cond delay="0"/>
                                  </p:stCondLst>
                                  <p:childTnLst>
                                    <p:cmd type="call" cmd="togglePause">
                                      <p:cBhvr>
                                        <p:cTn id="13" dur="1" fill="hold"/>
                                        <p:tgtEl>
                                          <p:spTgt spid="377860"/>
                                        </p:tgtEl>
                                      </p:cBhvr>
                                    </p:cmd>
                                  </p:childTnLst>
                                </p:cTn>
                              </p:par>
                            </p:childTnLst>
                          </p:cTn>
                        </p:par>
                      </p:childTnLst>
                    </p:cTn>
                  </p:par>
                </p:childTnLst>
              </p:cTn>
              <p:nextCondLst>
                <p:cond evt="onClick" delay="0">
                  <p:tgtEl>
                    <p:spTgt spid="377860"/>
                  </p:tgtEl>
                </p:cond>
              </p:nextCondLst>
            </p:seq>
            <p:video>
              <p:cMediaNode>
                <p:cTn id="14" fill="hold" display="0">
                  <p:stCondLst>
                    <p:cond delay="indefinite"/>
                  </p:stCondLst>
                  <p:endCondLst>
                    <p:cond evt="onNext" delay="0">
                      <p:tgtEl>
                        <p:sldTgt/>
                      </p:tgtEl>
                    </p:cond>
                    <p:cond evt="onPrev" delay="0">
                      <p:tgtEl>
                        <p:sldTgt/>
                      </p:tgtEl>
                    </p:cond>
                  </p:endCondLst>
                </p:cTn>
                <p:tgtEl>
                  <p:spTgt spid="377860"/>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fld id="{0643EAA4-963D-44A6-AF9D-93EAA6129803}" type="slidenum">
              <a:rPr lang="en-US"/>
              <a:pPr>
                <a:defRPr/>
              </a:pPr>
              <a:t>7</a:t>
            </a:fld>
            <a:endParaRPr lang="en-US"/>
          </a:p>
        </p:txBody>
      </p:sp>
      <p:sp>
        <p:nvSpPr>
          <p:cNvPr id="382978" name="Rectangle 2"/>
          <p:cNvSpPr>
            <a:spLocks noGrp="1" noChangeArrowheads="1"/>
          </p:cNvSpPr>
          <p:nvPr>
            <p:ph type="title"/>
          </p:nvPr>
        </p:nvSpPr>
        <p:spPr>
          <a:xfrm>
            <a:off x="457200" y="152400"/>
            <a:ext cx="8229600" cy="533400"/>
          </a:xfrm>
        </p:spPr>
        <p:txBody>
          <a:bodyPr/>
          <a:lstStyle/>
          <a:p>
            <a:pPr eaLnBrk="1" hangingPunct="1">
              <a:defRPr/>
            </a:pPr>
            <a:r>
              <a:rPr lang="en-US" sz="3600" b="1" smtClean="0">
                <a:solidFill>
                  <a:srgbClr val="FFFF00"/>
                </a:solidFill>
              </a:rPr>
              <a:t>SESSION  AGENDA                    </a:t>
            </a:r>
          </a:p>
        </p:txBody>
      </p:sp>
      <p:sp>
        <p:nvSpPr>
          <p:cNvPr id="382979" name="Rectangle 3"/>
          <p:cNvSpPr>
            <a:spLocks noGrp="1" noChangeArrowheads="1"/>
          </p:cNvSpPr>
          <p:nvPr>
            <p:ph type="body" sz="half" idx="1"/>
          </p:nvPr>
        </p:nvSpPr>
        <p:spPr>
          <a:xfrm>
            <a:off x="0" y="2209800"/>
            <a:ext cx="9144000" cy="4495800"/>
          </a:xfrm>
        </p:spPr>
        <p:txBody>
          <a:bodyPr/>
          <a:lstStyle/>
          <a:p>
            <a:pPr eaLnBrk="1" hangingPunct="1">
              <a:defRPr/>
            </a:pPr>
            <a:r>
              <a:rPr lang="en-US" sz="2800" smtClean="0"/>
              <a:t>Overview</a:t>
            </a:r>
          </a:p>
          <a:p>
            <a:pPr eaLnBrk="1" hangingPunct="1">
              <a:defRPr/>
            </a:pPr>
            <a:r>
              <a:rPr lang="en-US" sz="2800" smtClean="0"/>
              <a:t>Different types of social skills</a:t>
            </a:r>
          </a:p>
          <a:p>
            <a:pPr eaLnBrk="1" hangingPunct="1">
              <a:defRPr/>
            </a:pPr>
            <a:r>
              <a:rPr lang="en-US" sz="2800" smtClean="0"/>
              <a:t>Why don’t our kids have them?</a:t>
            </a:r>
          </a:p>
          <a:p>
            <a:pPr eaLnBrk="1" hangingPunct="1">
              <a:defRPr/>
            </a:pPr>
            <a:r>
              <a:rPr lang="en-US" sz="2800" smtClean="0"/>
              <a:t>Why don’t kids show them after they’ve been taught?</a:t>
            </a:r>
          </a:p>
          <a:p>
            <a:pPr eaLnBrk="1" hangingPunct="1">
              <a:defRPr/>
            </a:pPr>
            <a:r>
              <a:rPr lang="en-US" sz="2800" smtClean="0"/>
              <a:t>Procedures for teaching S.S. to large &amp; small groups</a:t>
            </a:r>
          </a:p>
          <a:p>
            <a:pPr eaLnBrk="1" hangingPunct="1">
              <a:defRPr/>
            </a:pPr>
            <a:r>
              <a:rPr lang="en-US" sz="2800" smtClean="0"/>
              <a:t>Cultural issues</a:t>
            </a:r>
          </a:p>
          <a:p>
            <a:pPr eaLnBrk="1" hangingPunct="1">
              <a:defRPr/>
            </a:pPr>
            <a:r>
              <a:rPr lang="en-US" sz="2800" smtClean="0"/>
              <a:t>Without a net: Teaching S.S. without $1000 curricula</a:t>
            </a:r>
          </a:p>
        </p:txBody>
      </p:sp>
      <p:pic>
        <p:nvPicPr>
          <p:cNvPr id="382981" name="Picture 5"/>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191000" y="685800"/>
            <a:ext cx="2674938" cy="2189163"/>
          </a:xfrm>
          <a:noFill/>
        </p:spPr>
      </p:pic>
      <p:pic>
        <p:nvPicPr>
          <p:cNvPr id="382983" name="Picture 7"/>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001000" y="6705600"/>
            <a:ext cx="958850" cy="21891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82981"/>
                                        </p:tgtEl>
                                        <p:attrNameLst>
                                          <p:attrName>style.visibility</p:attrName>
                                        </p:attrNameLst>
                                      </p:cBhvr>
                                      <p:to>
                                        <p:strVal val="visible"/>
                                      </p:to>
                                    </p:set>
                                    <p:anim calcmode="lin" valueType="num">
                                      <p:cBhvr>
                                        <p:cTn id="7" dur="1000" fill="hold"/>
                                        <p:tgtEl>
                                          <p:spTgt spid="382981"/>
                                        </p:tgtEl>
                                        <p:attrNameLst>
                                          <p:attrName>ppt_w</p:attrName>
                                        </p:attrNameLst>
                                      </p:cBhvr>
                                      <p:tavLst>
                                        <p:tav tm="0">
                                          <p:val>
                                            <p:strVal val="#ppt_w*0.70"/>
                                          </p:val>
                                        </p:tav>
                                        <p:tav tm="100000">
                                          <p:val>
                                            <p:strVal val="#ppt_w"/>
                                          </p:val>
                                        </p:tav>
                                      </p:tavLst>
                                    </p:anim>
                                    <p:anim calcmode="lin" valueType="num">
                                      <p:cBhvr>
                                        <p:cTn id="8" dur="1000" fill="hold"/>
                                        <p:tgtEl>
                                          <p:spTgt spid="382981"/>
                                        </p:tgtEl>
                                        <p:attrNameLst>
                                          <p:attrName>ppt_h</p:attrName>
                                        </p:attrNameLst>
                                      </p:cBhvr>
                                      <p:tavLst>
                                        <p:tav tm="0">
                                          <p:val>
                                            <p:strVal val="#ppt_h"/>
                                          </p:val>
                                        </p:tav>
                                        <p:tav tm="100000">
                                          <p:val>
                                            <p:strVal val="#ppt_h"/>
                                          </p:val>
                                        </p:tav>
                                      </p:tavLst>
                                    </p:anim>
                                    <p:animEffect transition="in" filter="fade">
                                      <p:cBhvr>
                                        <p:cTn id="9" dur="1000"/>
                                        <p:tgtEl>
                                          <p:spTgt spid="382981"/>
                                        </p:tgtEl>
                                      </p:cBhvr>
                                    </p:animEffect>
                                  </p:childTnLst>
                                </p:cTn>
                              </p:par>
                            </p:childTnLst>
                          </p:cTn>
                        </p:par>
                        <p:par>
                          <p:cTn id="10" fill="hold" nodeType="afterGroup">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382978"/>
                                        </p:tgtEl>
                                        <p:attrNameLst>
                                          <p:attrName>style.visibility</p:attrName>
                                        </p:attrNameLst>
                                      </p:cBhvr>
                                      <p:to>
                                        <p:strVal val="visible"/>
                                      </p:to>
                                    </p:set>
                                    <p:animEffect transition="in" filter="dissolve">
                                      <p:cBhvr>
                                        <p:cTn id="13" dur="1000"/>
                                        <p:tgtEl>
                                          <p:spTgt spid="382978"/>
                                        </p:tgtEl>
                                      </p:cBhvr>
                                    </p:animEffect>
                                  </p:childTnLst>
                                </p:cTn>
                              </p:par>
                            </p:childTnLst>
                          </p:cTn>
                        </p:par>
                        <p:par>
                          <p:cTn id="14" fill="hold" nodeType="afterGroup">
                            <p:stCondLst>
                              <p:cond delay="2000"/>
                            </p:stCondLst>
                            <p:childTnLst>
                              <p:par>
                                <p:cTn id="15" presetID="37" presetClass="entr" presetSubtype="0" fill="hold" nodeType="afterEffect">
                                  <p:stCondLst>
                                    <p:cond delay="500"/>
                                  </p:stCondLst>
                                  <p:childTnLst>
                                    <p:set>
                                      <p:cBhvr>
                                        <p:cTn id="16" dur="1" fill="hold">
                                          <p:stCondLst>
                                            <p:cond delay="0"/>
                                          </p:stCondLst>
                                        </p:cTn>
                                        <p:tgtEl>
                                          <p:spTgt spid="382979">
                                            <p:txEl>
                                              <p:pRg st="0" end="0"/>
                                            </p:txEl>
                                          </p:spTgt>
                                        </p:tgtEl>
                                        <p:attrNameLst>
                                          <p:attrName>style.visibility</p:attrName>
                                        </p:attrNameLst>
                                      </p:cBhvr>
                                      <p:to>
                                        <p:strVal val="visible"/>
                                      </p:to>
                                    </p:set>
                                    <p:animEffect transition="in" filter="fade">
                                      <p:cBhvr>
                                        <p:cTn id="17" dur="1000"/>
                                        <p:tgtEl>
                                          <p:spTgt spid="382979">
                                            <p:txEl>
                                              <p:pRg st="0" end="0"/>
                                            </p:txEl>
                                          </p:spTgt>
                                        </p:tgtEl>
                                      </p:cBhvr>
                                    </p:animEffect>
                                    <p:anim calcmode="lin" valueType="num">
                                      <p:cBhvr>
                                        <p:cTn id="18" dur="1000" fill="hold"/>
                                        <p:tgtEl>
                                          <p:spTgt spid="382979">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82979">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82979">
                                            <p:txEl>
                                              <p:pRg st="0" end="0"/>
                                            </p:txEl>
                                          </p:spTgt>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382979">
                                            <p:txEl>
                                              <p:pRg st="1" end="1"/>
                                            </p:txEl>
                                          </p:spTgt>
                                        </p:tgtEl>
                                        <p:attrNameLst>
                                          <p:attrName>style.visibility</p:attrName>
                                        </p:attrNameLst>
                                      </p:cBhvr>
                                      <p:to>
                                        <p:strVal val="visible"/>
                                      </p:to>
                                    </p:set>
                                    <p:animEffect transition="in" filter="fade">
                                      <p:cBhvr>
                                        <p:cTn id="23" dur="1000"/>
                                        <p:tgtEl>
                                          <p:spTgt spid="382979">
                                            <p:txEl>
                                              <p:pRg st="1" end="1"/>
                                            </p:txEl>
                                          </p:spTgt>
                                        </p:tgtEl>
                                      </p:cBhvr>
                                    </p:animEffect>
                                    <p:anim calcmode="lin" valueType="num">
                                      <p:cBhvr>
                                        <p:cTn id="24" dur="1000" fill="hold"/>
                                        <p:tgtEl>
                                          <p:spTgt spid="382979">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8297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82979">
                                            <p:txEl>
                                              <p:pRg st="1" end="1"/>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500"/>
                                  </p:stCondLst>
                                  <p:childTnLst>
                                    <p:set>
                                      <p:cBhvr>
                                        <p:cTn id="28" dur="1" fill="hold">
                                          <p:stCondLst>
                                            <p:cond delay="0"/>
                                          </p:stCondLst>
                                        </p:cTn>
                                        <p:tgtEl>
                                          <p:spTgt spid="382979">
                                            <p:txEl>
                                              <p:pRg st="2" end="2"/>
                                            </p:txEl>
                                          </p:spTgt>
                                        </p:tgtEl>
                                        <p:attrNameLst>
                                          <p:attrName>style.visibility</p:attrName>
                                        </p:attrNameLst>
                                      </p:cBhvr>
                                      <p:to>
                                        <p:strVal val="visible"/>
                                      </p:to>
                                    </p:set>
                                    <p:animEffect transition="in" filter="fade">
                                      <p:cBhvr>
                                        <p:cTn id="29" dur="1000"/>
                                        <p:tgtEl>
                                          <p:spTgt spid="382979">
                                            <p:txEl>
                                              <p:pRg st="2" end="2"/>
                                            </p:txEl>
                                          </p:spTgt>
                                        </p:tgtEl>
                                      </p:cBhvr>
                                    </p:animEffect>
                                    <p:anim calcmode="lin" valueType="num">
                                      <p:cBhvr>
                                        <p:cTn id="30" dur="1000" fill="hold"/>
                                        <p:tgtEl>
                                          <p:spTgt spid="382979">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82979">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82979">
                                            <p:txEl>
                                              <p:pRg st="2" end="2"/>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382979">
                                            <p:txEl>
                                              <p:pRg st="3" end="3"/>
                                            </p:txEl>
                                          </p:spTgt>
                                        </p:tgtEl>
                                        <p:attrNameLst>
                                          <p:attrName>style.visibility</p:attrName>
                                        </p:attrNameLst>
                                      </p:cBhvr>
                                      <p:to>
                                        <p:strVal val="visible"/>
                                      </p:to>
                                    </p:set>
                                    <p:animEffect transition="in" filter="fade">
                                      <p:cBhvr>
                                        <p:cTn id="35" dur="1000"/>
                                        <p:tgtEl>
                                          <p:spTgt spid="382979">
                                            <p:txEl>
                                              <p:pRg st="3" end="3"/>
                                            </p:txEl>
                                          </p:spTgt>
                                        </p:tgtEl>
                                      </p:cBhvr>
                                    </p:animEffect>
                                    <p:anim calcmode="lin" valueType="num">
                                      <p:cBhvr>
                                        <p:cTn id="36" dur="1000" fill="hold"/>
                                        <p:tgtEl>
                                          <p:spTgt spid="382979">
                                            <p:txEl>
                                              <p:pRg st="3" end="3"/>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82979">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2979">
                                            <p:txEl>
                                              <p:pRg st="3" end="3"/>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500"/>
                                  </p:stCondLst>
                                  <p:childTnLst>
                                    <p:set>
                                      <p:cBhvr>
                                        <p:cTn id="40" dur="1" fill="hold">
                                          <p:stCondLst>
                                            <p:cond delay="0"/>
                                          </p:stCondLst>
                                        </p:cTn>
                                        <p:tgtEl>
                                          <p:spTgt spid="382979">
                                            <p:txEl>
                                              <p:pRg st="4" end="4"/>
                                            </p:txEl>
                                          </p:spTgt>
                                        </p:tgtEl>
                                        <p:attrNameLst>
                                          <p:attrName>style.visibility</p:attrName>
                                        </p:attrNameLst>
                                      </p:cBhvr>
                                      <p:to>
                                        <p:strVal val="visible"/>
                                      </p:to>
                                    </p:set>
                                    <p:animEffect transition="in" filter="fade">
                                      <p:cBhvr>
                                        <p:cTn id="41" dur="1000"/>
                                        <p:tgtEl>
                                          <p:spTgt spid="382979">
                                            <p:txEl>
                                              <p:pRg st="4" end="4"/>
                                            </p:txEl>
                                          </p:spTgt>
                                        </p:tgtEl>
                                      </p:cBhvr>
                                    </p:animEffect>
                                    <p:anim calcmode="lin" valueType="num">
                                      <p:cBhvr>
                                        <p:cTn id="42" dur="1000" fill="hold"/>
                                        <p:tgtEl>
                                          <p:spTgt spid="382979">
                                            <p:txEl>
                                              <p:pRg st="4" end="4"/>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382979">
                                            <p:txEl>
                                              <p:pRg st="4" end="4"/>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82979">
                                            <p:txEl>
                                              <p:pRg st="4" end="4"/>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500"/>
                                  </p:stCondLst>
                                  <p:childTnLst>
                                    <p:set>
                                      <p:cBhvr>
                                        <p:cTn id="46" dur="1" fill="hold">
                                          <p:stCondLst>
                                            <p:cond delay="0"/>
                                          </p:stCondLst>
                                        </p:cTn>
                                        <p:tgtEl>
                                          <p:spTgt spid="382979">
                                            <p:txEl>
                                              <p:pRg st="5" end="5"/>
                                            </p:txEl>
                                          </p:spTgt>
                                        </p:tgtEl>
                                        <p:attrNameLst>
                                          <p:attrName>style.visibility</p:attrName>
                                        </p:attrNameLst>
                                      </p:cBhvr>
                                      <p:to>
                                        <p:strVal val="visible"/>
                                      </p:to>
                                    </p:set>
                                    <p:animEffect transition="in" filter="fade">
                                      <p:cBhvr>
                                        <p:cTn id="47" dur="1000"/>
                                        <p:tgtEl>
                                          <p:spTgt spid="382979">
                                            <p:txEl>
                                              <p:pRg st="5" end="5"/>
                                            </p:txEl>
                                          </p:spTgt>
                                        </p:tgtEl>
                                      </p:cBhvr>
                                    </p:animEffect>
                                    <p:anim calcmode="lin" valueType="num">
                                      <p:cBhvr>
                                        <p:cTn id="48" dur="1000" fill="hold"/>
                                        <p:tgtEl>
                                          <p:spTgt spid="382979">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82979">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82979">
                                            <p:txEl>
                                              <p:pRg st="5" end="5"/>
                                            </p:txEl>
                                          </p:spTgt>
                                        </p:tgtEl>
                                        <p:attrNameLst>
                                          <p:attrName>ppt_y</p:attrName>
                                        </p:attrNameLst>
                                      </p:cBhvr>
                                      <p:tavLst>
                                        <p:tav tm="0">
                                          <p:val>
                                            <p:strVal val="#ppt_y-.03"/>
                                          </p:val>
                                        </p:tav>
                                        <p:tav tm="100000">
                                          <p:val>
                                            <p:strVal val="#ppt_y"/>
                                          </p:val>
                                        </p:tav>
                                      </p:tavLst>
                                    </p:anim>
                                  </p:childTnLst>
                                </p:cTn>
                              </p:par>
                            </p:childTnLst>
                          </p:cTn>
                        </p:par>
                        <p:par>
                          <p:cTn id="51" fill="hold" nodeType="afterGroup">
                            <p:stCondLst>
                              <p:cond delay="3500"/>
                            </p:stCondLst>
                            <p:childTnLst>
                              <p:par>
                                <p:cTn id="52" presetID="37" presetClass="entr" presetSubtype="0" fill="hold" nodeType="afterEffect">
                                  <p:stCondLst>
                                    <p:cond delay="11000"/>
                                  </p:stCondLst>
                                  <p:childTnLst>
                                    <p:set>
                                      <p:cBhvr>
                                        <p:cTn id="53" dur="1" fill="hold">
                                          <p:stCondLst>
                                            <p:cond delay="0"/>
                                          </p:stCondLst>
                                        </p:cTn>
                                        <p:tgtEl>
                                          <p:spTgt spid="382979">
                                            <p:txEl>
                                              <p:pRg st="6" end="6"/>
                                            </p:txEl>
                                          </p:spTgt>
                                        </p:tgtEl>
                                        <p:attrNameLst>
                                          <p:attrName>style.visibility</p:attrName>
                                        </p:attrNameLst>
                                      </p:cBhvr>
                                      <p:to>
                                        <p:strVal val="visible"/>
                                      </p:to>
                                    </p:set>
                                    <p:animEffect transition="in" filter="fade">
                                      <p:cBhvr>
                                        <p:cTn id="54" dur="1000"/>
                                        <p:tgtEl>
                                          <p:spTgt spid="382979">
                                            <p:txEl>
                                              <p:pRg st="6" end="6"/>
                                            </p:txEl>
                                          </p:spTgt>
                                        </p:tgtEl>
                                      </p:cBhvr>
                                    </p:animEffect>
                                    <p:anim calcmode="lin" valueType="num">
                                      <p:cBhvr>
                                        <p:cTn id="55" dur="1000" fill="hold"/>
                                        <p:tgtEl>
                                          <p:spTgt spid="382979">
                                            <p:txEl>
                                              <p:pRg st="6" end="6"/>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382979">
                                            <p:txEl>
                                              <p:pRg st="6" end="6"/>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82979">
                                            <p:txEl>
                                              <p:pRg st="6" end="6"/>
                                            </p:txEl>
                                          </p:spTgt>
                                        </p:tgtEl>
                                        <p:attrNameLst>
                                          <p:attrName>ppt_y</p:attrName>
                                        </p:attrNameLst>
                                      </p:cBhvr>
                                      <p:tavLst>
                                        <p:tav tm="0">
                                          <p:val>
                                            <p:strVal val="#ppt_y-.03"/>
                                          </p:val>
                                        </p:tav>
                                        <p:tav tm="100000">
                                          <p:val>
                                            <p:strVal val="#ppt_y"/>
                                          </p:val>
                                        </p:tav>
                                      </p:tavLst>
                                    </p:anim>
                                  </p:childTnLst>
                                </p:cTn>
                              </p:par>
                            </p:childTnLst>
                          </p:cTn>
                        </p:par>
                        <p:par>
                          <p:cTn id="58" fill="hold" nodeType="afterGroup">
                            <p:stCondLst>
                              <p:cond delay="15500"/>
                            </p:stCondLst>
                            <p:childTnLst>
                              <p:par>
                                <p:cTn id="59" presetID="64" presetClass="path" presetSubtype="0" accel="50000" decel="50000" fill="hold" nodeType="afterEffect">
                                  <p:stCondLst>
                                    <p:cond delay="1000"/>
                                  </p:stCondLst>
                                  <p:childTnLst>
                                    <p:animMotion origin="layout" path="M 0.0059 -0.13727 L 0.0059 -1.33727 " pathEditMode="relative" rAng="0" ptsTypes="AA">
                                      <p:cBhvr>
                                        <p:cTn id="60" dur="5000" fill="hold"/>
                                        <p:tgtEl>
                                          <p:spTgt spid="382983"/>
                                        </p:tgtEl>
                                        <p:attrNameLst>
                                          <p:attrName>ppt_x</p:attrName>
                                          <p:attrName>ppt_y</p:attrName>
                                        </p:attrNameLst>
                                      </p:cBhvr>
                                      <p:rCtr x="0" y="-6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369158A-62FF-49F7-BC85-7003F90E7ED8}" type="slidenum">
              <a:rPr lang="en-US"/>
              <a:pPr>
                <a:defRPr/>
              </a:pPr>
              <a:t>8</a:t>
            </a:fld>
            <a:endParaRPr lang="en-US"/>
          </a:p>
        </p:txBody>
      </p:sp>
      <p:sp>
        <p:nvSpPr>
          <p:cNvPr id="84994" name="Rectangle 2"/>
          <p:cNvSpPr>
            <a:spLocks noGrp="1" noChangeArrowheads="1"/>
          </p:cNvSpPr>
          <p:nvPr>
            <p:ph type="title"/>
          </p:nvPr>
        </p:nvSpPr>
        <p:spPr>
          <a:xfrm>
            <a:off x="457200" y="152400"/>
            <a:ext cx="8229600" cy="457200"/>
          </a:xfrm>
        </p:spPr>
        <p:txBody>
          <a:bodyPr/>
          <a:lstStyle/>
          <a:p>
            <a:pPr eaLnBrk="1" hangingPunct="1">
              <a:defRPr/>
            </a:pPr>
            <a:r>
              <a:rPr lang="en-US" sz="3600" b="1" smtClean="0">
                <a:solidFill>
                  <a:srgbClr val="FFFF00"/>
                </a:solidFill>
              </a:rPr>
              <a:t>Social Skills Training    </a:t>
            </a:r>
            <a:r>
              <a:rPr lang="en-US" sz="3600" b="1" smtClean="0">
                <a:solidFill>
                  <a:srgbClr val="F696E4"/>
                </a:solidFill>
              </a:rPr>
              <a:t>^</a:t>
            </a:r>
          </a:p>
        </p:txBody>
      </p:sp>
      <p:sp>
        <p:nvSpPr>
          <p:cNvPr id="84995" name="Rectangle 3"/>
          <p:cNvSpPr>
            <a:spLocks noGrp="1" noChangeArrowheads="1"/>
          </p:cNvSpPr>
          <p:nvPr>
            <p:ph type="body" idx="1"/>
          </p:nvPr>
        </p:nvSpPr>
        <p:spPr>
          <a:xfrm>
            <a:off x="152400" y="685800"/>
            <a:ext cx="8839200" cy="6172200"/>
          </a:xfrm>
        </p:spPr>
        <p:txBody>
          <a:bodyPr/>
          <a:lstStyle/>
          <a:p>
            <a:pPr marL="609600" indent="-609600" eaLnBrk="1" hangingPunct="1">
              <a:lnSpc>
                <a:spcPct val="90000"/>
              </a:lnSpc>
              <a:defRPr/>
            </a:pPr>
            <a:r>
              <a:rPr lang="en-US" sz="2800" b="1" smtClean="0">
                <a:solidFill>
                  <a:srgbClr val="FFFF5F"/>
                </a:solidFill>
              </a:rPr>
              <a:t>Different Realms</a:t>
            </a:r>
            <a:endParaRPr lang="en-US" sz="1600" b="1" smtClean="0">
              <a:solidFill>
                <a:srgbClr val="FC041C"/>
              </a:solidFill>
            </a:endParaRPr>
          </a:p>
          <a:p>
            <a:pPr marL="990600" lvl="1" indent="-533400" eaLnBrk="1" hangingPunct="1">
              <a:lnSpc>
                <a:spcPct val="90000"/>
              </a:lnSpc>
              <a:buFontTx/>
              <a:buAutoNum type="arabicPeriod"/>
              <a:defRPr/>
            </a:pPr>
            <a:r>
              <a:rPr lang="en-US" sz="2400" b="1" smtClean="0">
                <a:solidFill>
                  <a:srgbClr val="FFFF5F"/>
                </a:solidFill>
              </a:rPr>
              <a:t>Surviva</a:t>
            </a:r>
            <a:r>
              <a:rPr lang="en-US" sz="2400" b="1" smtClean="0">
                <a:solidFill>
                  <a:srgbClr val="FFFFCC"/>
                </a:solidFill>
              </a:rPr>
              <a:t>l: </a:t>
            </a:r>
            <a:r>
              <a:rPr lang="en-US" sz="2400" smtClean="0"/>
              <a:t>Form the basic foundation for acquisition of more advanced skills &amp; those in other realms such as:</a:t>
            </a:r>
          </a:p>
          <a:p>
            <a:pPr marL="1371600" lvl="2" indent="-457200" eaLnBrk="1" hangingPunct="1">
              <a:lnSpc>
                <a:spcPct val="90000"/>
              </a:lnSpc>
              <a:buFontTx/>
              <a:buAutoNum type="arabicPeriod"/>
              <a:defRPr/>
            </a:pPr>
            <a:r>
              <a:rPr lang="en-US" b="1" smtClean="0"/>
              <a:t>Social interaction</a:t>
            </a:r>
            <a:r>
              <a:rPr lang="en-US" smtClean="0"/>
              <a:t> </a:t>
            </a:r>
          </a:p>
          <a:p>
            <a:pPr marL="1371600" lvl="2" indent="-457200" eaLnBrk="1" hangingPunct="1">
              <a:lnSpc>
                <a:spcPct val="90000"/>
              </a:lnSpc>
              <a:buFontTx/>
              <a:buAutoNum type="arabicPeriod"/>
              <a:defRPr/>
            </a:pPr>
            <a:r>
              <a:rPr lang="en-US" b="1" smtClean="0"/>
              <a:t>Appropriate classroom behavior, work habits, &amp; academic survival skills. </a:t>
            </a:r>
            <a:r>
              <a:rPr lang="en-US" smtClean="0">
                <a:solidFill>
                  <a:srgbClr val="FFFF99"/>
                </a:solidFill>
              </a:rPr>
              <a:t>(see below)</a:t>
            </a:r>
          </a:p>
          <a:p>
            <a:pPr marL="990600" lvl="1" indent="-533400" eaLnBrk="1" hangingPunct="1">
              <a:lnSpc>
                <a:spcPct val="90000"/>
              </a:lnSpc>
              <a:buFontTx/>
              <a:buAutoNum type="arabicPeriod"/>
              <a:defRPr/>
            </a:pPr>
            <a:r>
              <a:rPr lang="en-US" sz="2400" b="1" smtClean="0">
                <a:solidFill>
                  <a:srgbClr val="FFFF5F"/>
                </a:solidFill>
              </a:rPr>
              <a:t>Interpersonal: </a:t>
            </a:r>
            <a:r>
              <a:rPr lang="en-US" sz="2400" smtClean="0"/>
              <a:t>Enhance chances of successful social interaction with persons of all ages &amp; relationships.</a:t>
            </a:r>
            <a:r>
              <a:rPr lang="en-US" smtClean="0"/>
              <a:t> </a:t>
            </a:r>
            <a:endParaRPr lang="en-US" sz="2400" b="1" smtClean="0"/>
          </a:p>
          <a:p>
            <a:pPr marL="990600" lvl="1" indent="-533400" eaLnBrk="1" hangingPunct="1">
              <a:lnSpc>
                <a:spcPct val="90000"/>
              </a:lnSpc>
              <a:buFontTx/>
              <a:buAutoNum type="arabicPeriod"/>
              <a:defRPr/>
            </a:pPr>
            <a:r>
              <a:rPr lang="en-US" sz="2400" b="1" smtClean="0">
                <a:solidFill>
                  <a:srgbClr val="FFFF5F"/>
                </a:solidFill>
              </a:rPr>
              <a:t>Problem solving:</a:t>
            </a:r>
            <a:r>
              <a:rPr lang="en-US" sz="2400" b="1" smtClean="0">
                <a:solidFill>
                  <a:srgbClr val="FFFFCC"/>
                </a:solidFill>
              </a:rPr>
              <a:t> </a:t>
            </a:r>
            <a:r>
              <a:rPr lang="en-US" sz="2400" smtClean="0"/>
              <a:t>Thinking strategies to prevent social problems or escape social discomfort. </a:t>
            </a:r>
          </a:p>
          <a:p>
            <a:pPr marL="990600" lvl="1" indent="-533400" eaLnBrk="1" hangingPunct="1">
              <a:lnSpc>
                <a:spcPct val="90000"/>
              </a:lnSpc>
              <a:buFontTx/>
              <a:buAutoNum type="arabicPeriod"/>
              <a:defRPr/>
            </a:pPr>
            <a:r>
              <a:rPr lang="en-US" sz="2400" b="1" smtClean="0">
                <a:solidFill>
                  <a:srgbClr val="FFFF5F"/>
                </a:solidFill>
              </a:rPr>
              <a:t>Conflict resolution: </a:t>
            </a:r>
            <a:r>
              <a:rPr lang="en-US" sz="2400" smtClean="0"/>
              <a:t>Dealing with highly emotional situations,  &amp; resolving existing intrapersonal &amp; interpersonal conflicts.</a:t>
            </a:r>
          </a:p>
          <a:p>
            <a:pPr marL="990600" lvl="1" indent="-533400" eaLnBrk="1" hangingPunct="1">
              <a:lnSpc>
                <a:spcPct val="90000"/>
              </a:lnSpc>
              <a:buFontTx/>
              <a:buAutoNum type="arabicPeriod"/>
              <a:defRPr/>
            </a:pPr>
            <a:r>
              <a:rPr lang="en-US" sz="2400" smtClean="0">
                <a:solidFill>
                  <a:srgbClr val="FFFF99"/>
                </a:solidFill>
              </a:rPr>
              <a:t>Others are often listed, like “</a:t>
            </a:r>
            <a:r>
              <a:rPr lang="en-US" sz="2400" smtClean="0">
                <a:solidFill>
                  <a:srgbClr val="FFFF99"/>
                </a:solidFill>
                <a:latin typeface="Times New Roman" pitchFamily="18" charset="0"/>
              </a:rPr>
              <a:t>Interpersonal perspective taking”, “Feelings identification”, “Communication skills”,</a:t>
            </a:r>
            <a:r>
              <a:rPr lang="en-US" sz="2400" smtClean="0">
                <a:solidFill>
                  <a:srgbClr val="FFFF99"/>
                </a:solidFill>
              </a:rPr>
              <a:t> </a:t>
            </a:r>
            <a:r>
              <a:rPr lang="en-US" sz="2400" smtClean="0">
                <a:solidFill>
                  <a:srgbClr val="FFFF99"/>
                </a:solidFill>
                <a:latin typeface="Times New Roman" pitchFamily="18" charset="0"/>
              </a:rPr>
              <a:t>etc.</a:t>
            </a:r>
            <a:r>
              <a:rPr lang="en-US" sz="2400" smtClean="0">
                <a:solidFill>
                  <a:srgbClr val="FFFF99"/>
                </a:solidFill>
              </a:rPr>
              <a:t>  However, </a:t>
            </a:r>
            <a:r>
              <a:rPr lang="en-US" sz="2400" smtClean="0"/>
              <a:t>we’ll address the first four</a:t>
            </a:r>
            <a:r>
              <a:rPr lang="en-US" sz="2400" smtClean="0">
                <a:solidFill>
                  <a:srgbClr val="66FF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dissolve">
                                      <p:cBhvr>
                                        <p:cTn id="7" dur="1000"/>
                                        <p:tgtEl>
                                          <p:spTgt spid="84994"/>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84995">
                                            <p:txEl>
                                              <p:pRg st="0" end="0"/>
                                            </p:txEl>
                                          </p:spTgt>
                                        </p:tgtEl>
                                        <p:attrNameLst>
                                          <p:attrName>style.visibility</p:attrName>
                                        </p:attrNameLst>
                                      </p:cBhvr>
                                      <p:to>
                                        <p:strVal val="visible"/>
                                      </p:to>
                                    </p:set>
                                    <p:animEffect transition="in" filter="fade">
                                      <p:cBhvr>
                                        <p:cTn id="11" dur="1000"/>
                                        <p:tgtEl>
                                          <p:spTgt spid="84995">
                                            <p:txEl>
                                              <p:pRg st="0" end="0"/>
                                            </p:txEl>
                                          </p:spTgt>
                                        </p:tgtEl>
                                      </p:cBhvr>
                                    </p:animEffect>
                                  </p:childTnLst>
                                </p:cTn>
                              </p:par>
                            </p:childTnLst>
                          </p:cTn>
                        </p:par>
                        <p:par>
                          <p:cTn id="12" fill="hold" nodeType="afterGroup">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84995">
                                            <p:txEl>
                                              <p:pRg st="1" end="1"/>
                                            </p:txEl>
                                          </p:spTgt>
                                        </p:tgtEl>
                                        <p:attrNameLst>
                                          <p:attrName>style.visibility</p:attrName>
                                        </p:attrNameLst>
                                      </p:cBhvr>
                                      <p:to>
                                        <p:strVal val="visible"/>
                                      </p:to>
                                    </p:set>
                                    <p:animEffect transition="in" filter="fade">
                                      <p:cBhvr>
                                        <p:cTn id="15" dur="1000"/>
                                        <p:tgtEl>
                                          <p:spTgt spid="84995">
                                            <p:txEl>
                                              <p:pRg st="1" end="1"/>
                                            </p:txEl>
                                          </p:spTgt>
                                        </p:tgtEl>
                                      </p:cBhvr>
                                    </p:animEffect>
                                  </p:childTnLst>
                                </p:cTn>
                              </p:par>
                            </p:childTnLst>
                          </p:cTn>
                        </p:par>
                        <p:par>
                          <p:cTn id="16" fill="hold" nodeType="afterGroup">
                            <p:stCondLst>
                              <p:cond delay="4500"/>
                            </p:stCondLst>
                            <p:childTnLst>
                              <p:par>
                                <p:cTn id="17" presetID="10" presetClass="entr" presetSubtype="0" fill="hold" nodeType="after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Effect transition="in" filter="fade">
                                      <p:cBhvr>
                                        <p:cTn id="19" dur="1000"/>
                                        <p:tgtEl>
                                          <p:spTgt spid="84995">
                                            <p:txEl>
                                              <p:pRg st="2" end="2"/>
                                            </p:txEl>
                                          </p:spTgt>
                                        </p:tgtEl>
                                      </p:cBhvr>
                                    </p:animEffect>
                                  </p:childTnLst>
                                </p:cTn>
                              </p:par>
                            </p:childTnLst>
                          </p:cTn>
                        </p:par>
                        <p:par>
                          <p:cTn id="20" fill="hold" nodeType="afterGroup">
                            <p:stCondLst>
                              <p:cond delay="5500"/>
                            </p:stCondLst>
                            <p:childTnLst>
                              <p:par>
                                <p:cTn id="21" presetID="10" presetClass="entr" presetSubtype="0" fill="hold" nodeType="afterEffect">
                                  <p:stCondLst>
                                    <p:cond delay="0"/>
                                  </p:stCondLst>
                                  <p:childTnLst>
                                    <p:set>
                                      <p:cBhvr>
                                        <p:cTn id="22" dur="1" fill="hold">
                                          <p:stCondLst>
                                            <p:cond delay="0"/>
                                          </p:stCondLst>
                                        </p:cTn>
                                        <p:tgtEl>
                                          <p:spTgt spid="84995">
                                            <p:txEl>
                                              <p:pRg st="3" end="3"/>
                                            </p:txEl>
                                          </p:spTgt>
                                        </p:tgtEl>
                                        <p:attrNameLst>
                                          <p:attrName>style.visibility</p:attrName>
                                        </p:attrNameLst>
                                      </p:cBhvr>
                                      <p:to>
                                        <p:strVal val="visible"/>
                                      </p:to>
                                    </p:set>
                                    <p:animEffect transition="in" filter="fade">
                                      <p:cBhvr>
                                        <p:cTn id="23" dur="1000"/>
                                        <p:tgtEl>
                                          <p:spTgt spid="84995">
                                            <p:txEl>
                                              <p:pRg st="3" end="3"/>
                                            </p:txEl>
                                          </p:spTgt>
                                        </p:tgtEl>
                                      </p:cBhvr>
                                    </p:animEffect>
                                  </p:childTnLst>
                                </p:cTn>
                              </p:par>
                            </p:childTnLst>
                          </p:cTn>
                        </p:par>
                        <p:par>
                          <p:cTn id="24" fill="hold" nodeType="afterGroup">
                            <p:stCondLst>
                              <p:cond delay="6500"/>
                            </p:stCondLst>
                            <p:childTnLst>
                              <p:par>
                                <p:cTn id="25" presetID="10" presetClass="entr" presetSubtype="0" fill="hold" nodeType="afterEffect">
                                  <p:stCondLst>
                                    <p:cond delay="150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fade">
                                      <p:cBhvr>
                                        <p:cTn id="27" dur="1000"/>
                                        <p:tgtEl>
                                          <p:spTgt spid="84995">
                                            <p:txEl>
                                              <p:pRg st="4" end="4"/>
                                            </p:txEl>
                                          </p:spTgt>
                                        </p:tgtEl>
                                      </p:cBhvr>
                                    </p:animEffect>
                                  </p:childTnLst>
                                </p:cTn>
                              </p:par>
                            </p:childTnLst>
                          </p:cTn>
                        </p:par>
                        <p:par>
                          <p:cTn id="28" fill="hold" nodeType="afterGroup">
                            <p:stCondLst>
                              <p:cond delay="9000"/>
                            </p:stCondLst>
                            <p:childTnLst>
                              <p:par>
                                <p:cTn id="29" presetID="10" presetClass="entr" presetSubtype="0" fill="hold" nodeType="afterEffect">
                                  <p:stCondLst>
                                    <p:cond delay="1500"/>
                                  </p:stCondLst>
                                  <p:childTnLst>
                                    <p:set>
                                      <p:cBhvr>
                                        <p:cTn id="30" dur="1" fill="hold">
                                          <p:stCondLst>
                                            <p:cond delay="0"/>
                                          </p:stCondLst>
                                        </p:cTn>
                                        <p:tgtEl>
                                          <p:spTgt spid="84995">
                                            <p:txEl>
                                              <p:pRg st="5" end="5"/>
                                            </p:txEl>
                                          </p:spTgt>
                                        </p:tgtEl>
                                        <p:attrNameLst>
                                          <p:attrName>style.visibility</p:attrName>
                                        </p:attrNameLst>
                                      </p:cBhvr>
                                      <p:to>
                                        <p:strVal val="visible"/>
                                      </p:to>
                                    </p:set>
                                    <p:animEffect transition="in" filter="fade">
                                      <p:cBhvr>
                                        <p:cTn id="31" dur="1000"/>
                                        <p:tgtEl>
                                          <p:spTgt spid="84995">
                                            <p:txEl>
                                              <p:pRg st="5" end="5"/>
                                            </p:txEl>
                                          </p:spTgt>
                                        </p:tgtEl>
                                      </p:cBhvr>
                                    </p:animEffect>
                                  </p:childTnLst>
                                </p:cTn>
                              </p:par>
                            </p:childTnLst>
                          </p:cTn>
                        </p:par>
                        <p:par>
                          <p:cTn id="32" fill="hold" nodeType="afterGroup">
                            <p:stCondLst>
                              <p:cond delay="11500"/>
                            </p:stCondLst>
                            <p:childTnLst>
                              <p:par>
                                <p:cTn id="33" presetID="10" presetClass="entr" presetSubtype="0" fill="hold" nodeType="afterEffect">
                                  <p:stCondLst>
                                    <p:cond delay="1500"/>
                                  </p:stCondLst>
                                  <p:childTnLst>
                                    <p:set>
                                      <p:cBhvr>
                                        <p:cTn id="34" dur="1" fill="hold">
                                          <p:stCondLst>
                                            <p:cond delay="0"/>
                                          </p:stCondLst>
                                        </p:cTn>
                                        <p:tgtEl>
                                          <p:spTgt spid="84995">
                                            <p:txEl>
                                              <p:pRg st="6" end="6"/>
                                            </p:txEl>
                                          </p:spTgt>
                                        </p:tgtEl>
                                        <p:attrNameLst>
                                          <p:attrName>style.visibility</p:attrName>
                                        </p:attrNameLst>
                                      </p:cBhvr>
                                      <p:to>
                                        <p:strVal val="visible"/>
                                      </p:to>
                                    </p:set>
                                    <p:animEffect transition="in" filter="fade">
                                      <p:cBhvr>
                                        <p:cTn id="35" dur="1000"/>
                                        <p:tgtEl>
                                          <p:spTgt spid="84995">
                                            <p:txEl>
                                              <p:pRg st="6" end="6"/>
                                            </p:txEl>
                                          </p:spTgt>
                                        </p:tgtEl>
                                      </p:cBhvr>
                                    </p:animEffect>
                                  </p:childTnLst>
                                </p:cTn>
                              </p:par>
                            </p:childTnLst>
                          </p:cTn>
                        </p:par>
                        <p:par>
                          <p:cTn id="36" fill="hold" nodeType="afterGroup">
                            <p:stCondLst>
                              <p:cond delay="14000"/>
                            </p:stCondLst>
                            <p:childTnLst>
                              <p:par>
                                <p:cTn id="37" presetID="10" presetClass="entr" presetSubtype="0" fill="hold" nodeType="afterEffect">
                                  <p:stCondLst>
                                    <p:cond delay="2500"/>
                                  </p:stCondLst>
                                  <p:childTnLst>
                                    <p:set>
                                      <p:cBhvr>
                                        <p:cTn id="38" dur="1" fill="hold">
                                          <p:stCondLst>
                                            <p:cond delay="0"/>
                                          </p:stCondLst>
                                        </p:cTn>
                                        <p:tgtEl>
                                          <p:spTgt spid="84995">
                                            <p:txEl>
                                              <p:pRg st="7" end="7"/>
                                            </p:txEl>
                                          </p:spTgt>
                                        </p:tgtEl>
                                        <p:attrNameLst>
                                          <p:attrName>style.visibility</p:attrName>
                                        </p:attrNameLst>
                                      </p:cBhvr>
                                      <p:to>
                                        <p:strVal val="visible"/>
                                      </p:to>
                                    </p:set>
                                    <p:animEffect transition="in" filter="fade">
                                      <p:cBhvr>
                                        <p:cTn id="39" dur="1000"/>
                                        <p:tgtEl>
                                          <p:spTgt spid="849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fld id="{6B1D5E5A-5D94-4977-A728-15688C746310}" type="slidenum">
              <a:rPr lang="en-US"/>
              <a:pPr>
                <a:defRPr/>
              </a:pPr>
              <a:t>9</a:t>
            </a:fld>
            <a:endParaRPr lang="en-US"/>
          </a:p>
        </p:txBody>
      </p:sp>
      <p:sp>
        <p:nvSpPr>
          <p:cNvPr id="236546" name="Rectangle 2"/>
          <p:cNvSpPr>
            <a:spLocks noGrp="1" noChangeArrowheads="1"/>
          </p:cNvSpPr>
          <p:nvPr>
            <p:ph type="title"/>
          </p:nvPr>
        </p:nvSpPr>
        <p:spPr>
          <a:xfrm>
            <a:off x="457200" y="152400"/>
            <a:ext cx="8229600" cy="533400"/>
          </a:xfrm>
        </p:spPr>
        <p:txBody>
          <a:bodyPr/>
          <a:lstStyle/>
          <a:p>
            <a:pPr eaLnBrk="1" hangingPunct="1">
              <a:defRPr/>
            </a:pPr>
            <a:r>
              <a:rPr lang="en-US" sz="3600" b="1" smtClean="0">
                <a:solidFill>
                  <a:srgbClr val="FFFF00"/>
                </a:solidFill>
              </a:rPr>
              <a:t>1.  Survival Skills     </a:t>
            </a:r>
            <a:r>
              <a:rPr lang="en-US" sz="3600" b="1" smtClean="0">
                <a:solidFill>
                  <a:srgbClr val="F696E4"/>
                </a:solidFill>
              </a:rPr>
              <a:t>^</a:t>
            </a:r>
          </a:p>
        </p:txBody>
      </p:sp>
      <p:sp>
        <p:nvSpPr>
          <p:cNvPr id="236547" name="Rectangle 3"/>
          <p:cNvSpPr>
            <a:spLocks noGrp="1" noChangeArrowheads="1"/>
          </p:cNvSpPr>
          <p:nvPr>
            <p:ph type="body" sz="half" idx="1"/>
          </p:nvPr>
        </p:nvSpPr>
        <p:spPr>
          <a:xfrm>
            <a:off x="0" y="838200"/>
            <a:ext cx="9144000" cy="6019800"/>
          </a:xfrm>
        </p:spPr>
        <p:txBody>
          <a:bodyPr/>
          <a:lstStyle/>
          <a:p>
            <a:pPr marL="609600" indent="-609600" eaLnBrk="1" hangingPunct="1">
              <a:defRPr/>
            </a:pPr>
            <a:r>
              <a:rPr lang="en-US" sz="2800" b="1" smtClean="0">
                <a:solidFill>
                  <a:srgbClr val="FFFF5F"/>
                </a:solidFill>
              </a:rPr>
              <a:t>What are the basic social skills</a:t>
            </a:r>
            <a:r>
              <a:rPr lang="en-US" sz="2800" b="1" smtClean="0">
                <a:solidFill>
                  <a:srgbClr val="FC041C"/>
                </a:solidFill>
              </a:rPr>
              <a:t>?  </a:t>
            </a:r>
            <a:r>
              <a:rPr lang="en-US" sz="2800" b="1" smtClean="0">
                <a:solidFill>
                  <a:srgbClr val="FFFF5F"/>
                </a:solidFill>
              </a:rPr>
              <a:t>When in 	someone’s presence, …</a:t>
            </a:r>
          </a:p>
          <a:p>
            <a:pPr marL="990600" lvl="1" indent="-533400" eaLnBrk="1" hangingPunct="1">
              <a:defRPr/>
            </a:pPr>
            <a:r>
              <a:rPr lang="en-US" sz="2400" smtClean="0"/>
              <a:t>Acknowledge the other person</a:t>
            </a:r>
          </a:p>
          <a:p>
            <a:pPr marL="990600" lvl="1" indent="-533400" eaLnBrk="1" hangingPunct="1">
              <a:defRPr/>
            </a:pPr>
            <a:r>
              <a:rPr lang="en-US" sz="2400" smtClean="0"/>
              <a:t>Listen attentively &amp; respond appropriately</a:t>
            </a:r>
          </a:p>
          <a:p>
            <a:pPr marL="990600" lvl="1" indent="-533400" eaLnBrk="1" hangingPunct="1">
              <a:defRPr/>
            </a:pPr>
            <a:r>
              <a:rPr lang="en-US" sz="2400" smtClean="0"/>
              <a:t>Conduct an accurate on-going self-evaluation of behavior</a:t>
            </a:r>
          </a:p>
          <a:p>
            <a:pPr marL="990600" lvl="1" indent="-533400" eaLnBrk="1" hangingPunct="1">
              <a:defRPr/>
            </a:pPr>
            <a:r>
              <a:rPr lang="en-US" sz="2400" smtClean="0"/>
              <a:t>Self reinforce for success</a:t>
            </a:r>
          </a:p>
          <a:p>
            <a:pPr marL="609600" indent="-609600" eaLnBrk="1" hangingPunct="1">
              <a:defRPr/>
            </a:pPr>
            <a:r>
              <a:rPr lang="en-US" sz="2800" b="1" smtClean="0">
                <a:solidFill>
                  <a:srgbClr val="FFFF5F"/>
                </a:solidFill>
              </a:rPr>
              <a:t>What are the basic appropriate classroom behavior, work habits, &amp; academic survival skills</a:t>
            </a:r>
            <a:r>
              <a:rPr lang="en-US" sz="2800" b="1" smtClean="0">
                <a:solidFill>
                  <a:srgbClr val="FC041C"/>
                </a:solidFill>
              </a:rPr>
              <a:t>?  </a:t>
            </a:r>
            <a:r>
              <a:rPr lang="en-US" sz="2800" b="1" smtClean="0">
                <a:solidFill>
                  <a:srgbClr val="FFFF5F"/>
                </a:solidFill>
              </a:rPr>
              <a:t>Able &amp; willing to…</a:t>
            </a:r>
            <a:endParaRPr lang="en-US" sz="2800" smtClean="0">
              <a:solidFill>
                <a:srgbClr val="FFFF5F"/>
              </a:solidFill>
            </a:endParaRPr>
          </a:p>
          <a:p>
            <a:pPr marL="990600" lvl="1" indent="-533400" eaLnBrk="1" hangingPunct="1">
              <a:defRPr/>
            </a:pPr>
            <a:r>
              <a:rPr lang="en-US" sz="2400" smtClean="0"/>
              <a:t>Comply with directions</a:t>
            </a:r>
          </a:p>
          <a:p>
            <a:pPr marL="990600" lvl="1" indent="-533400" eaLnBrk="1" hangingPunct="1">
              <a:defRPr/>
            </a:pPr>
            <a:r>
              <a:rPr lang="en-US" sz="2400" smtClean="0"/>
              <a:t>Maintain attention to task</a:t>
            </a:r>
          </a:p>
          <a:p>
            <a:pPr marL="990600" lvl="1" indent="-533400" eaLnBrk="1" hangingPunct="1">
              <a:defRPr/>
            </a:pPr>
            <a:r>
              <a:rPr lang="en-US" sz="2400" smtClean="0"/>
              <a:t>Seek assistance, attention &amp; answers appropriately</a:t>
            </a:r>
          </a:p>
          <a:p>
            <a:pPr marL="990600" lvl="1" indent="-533400" eaLnBrk="1" hangingPunct="1">
              <a:defRPr/>
            </a:pPr>
            <a:r>
              <a:rPr lang="en-US" sz="2400" smtClean="0"/>
              <a:t>Accept &amp; learn from consequences related to actions</a:t>
            </a:r>
            <a:r>
              <a:rPr lang="en-US" sz="2400" smtClean="0">
                <a:solidFill>
                  <a:srgbClr val="66FF66"/>
                </a:solidFill>
              </a:rPr>
              <a:t>.</a:t>
            </a:r>
          </a:p>
        </p:txBody>
      </p:sp>
      <p:pic>
        <p:nvPicPr>
          <p:cNvPr id="236548" name="Picture 4"/>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629400" y="1143000"/>
            <a:ext cx="1471613" cy="1655763"/>
          </a:xfrm>
          <a:noFill/>
        </p:spPr>
      </p:pic>
      <p:pic>
        <p:nvPicPr>
          <p:cNvPr id="236550" name="Picture 6"/>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038600" y="3581400"/>
            <a:ext cx="2667000" cy="19272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6546"/>
                                        </p:tgtEl>
                                        <p:attrNameLst>
                                          <p:attrName>style.visibility</p:attrName>
                                        </p:attrNameLst>
                                      </p:cBhvr>
                                      <p:to>
                                        <p:strVal val="visible"/>
                                      </p:to>
                                    </p:set>
                                    <p:animEffect transition="in" filter="dissolve">
                                      <p:cBhvr>
                                        <p:cTn id="7" dur="1000"/>
                                        <p:tgtEl>
                                          <p:spTgt spid="236546"/>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36547">
                                            <p:txEl>
                                              <p:pRg st="0" end="0"/>
                                            </p:txEl>
                                          </p:spTgt>
                                        </p:tgtEl>
                                        <p:attrNameLst>
                                          <p:attrName>style.visibility</p:attrName>
                                        </p:attrNameLst>
                                      </p:cBhvr>
                                      <p:to>
                                        <p:strVal val="visible"/>
                                      </p:to>
                                    </p:set>
                                    <p:animEffect transition="in" filter="fade">
                                      <p:cBhvr>
                                        <p:cTn id="11" dur="2000"/>
                                        <p:tgtEl>
                                          <p:spTgt spid="23654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36547">
                                            <p:txEl>
                                              <p:pRg st="1" end="1"/>
                                            </p:txEl>
                                          </p:spTgt>
                                        </p:tgtEl>
                                        <p:attrNameLst>
                                          <p:attrName>style.visibility</p:attrName>
                                        </p:attrNameLst>
                                      </p:cBhvr>
                                      <p:to>
                                        <p:strVal val="visible"/>
                                      </p:to>
                                    </p:set>
                                    <p:animEffect transition="in" filter="fade">
                                      <p:cBhvr>
                                        <p:cTn id="16" dur="1000"/>
                                        <p:tgtEl>
                                          <p:spTgt spid="236547">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6547">
                                            <p:txEl>
                                              <p:pRg st="2" end="2"/>
                                            </p:txEl>
                                          </p:spTgt>
                                        </p:tgtEl>
                                        <p:attrNameLst>
                                          <p:attrName>style.visibility</p:attrName>
                                        </p:attrNameLst>
                                      </p:cBhvr>
                                      <p:to>
                                        <p:strVal val="visible"/>
                                      </p:to>
                                    </p:set>
                                    <p:animEffect transition="in" filter="fade">
                                      <p:cBhvr>
                                        <p:cTn id="19" dur="1000"/>
                                        <p:tgtEl>
                                          <p:spTgt spid="236547">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6547">
                                            <p:txEl>
                                              <p:pRg st="3" end="3"/>
                                            </p:txEl>
                                          </p:spTgt>
                                        </p:tgtEl>
                                        <p:attrNameLst>
                                          <p:attrName>style.visibility</p:attrName>
                                        </p:attrNameLst>
                                      </p:cBhvr>
                                      <p:to>
                                        <p:strVal val="visible"/>
                                      </p:to>
                                    </p:set>
                                    <p:animEffect transition="in" filter="fade">
                                      <p:cBhvr>
                                        <p:cTn id="22" dur="1000"/>
                                        <p:tgtEl>
                                          <p:spTgt spid="23654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36547">
                                            <p:txEl>
                                              <p:pRg st="4" end="4"/>
                                            </p:txEl>
                                          </p:spTgt>
                                        </p:tgtEl>
                                        <p:attrNameLst>
                                          <p:attrName>style.visibility</p:attrName>
                                        </p:attrNameLst>
                                      </p:cBhvr>
                                      <p:to>
                                        <p:strVal val="visible"/>
                                      </p:to>
                                    </p:set>
                                    <p:animEffect transition="in" filter="fade">
                                      <p:cBhvr>
                                        <p:cTn id="25" dur="1000"/>
                                        <p:tgtEl>
                                          <p:spTgt spid="236547">
                                            <p:txEl>
                                              <p:pRg st="4" end="4"/>
                                            </p:txEl>
                                          </p:spTgt>
                                        </p:tgtEl>
                                      </p:cBhvr>
                                    </p:animEffect>
                                  </p:childTnLst>
                                </p:cTn>
                              </p:par>
                            </p:childTnLst>
                          </p:cTn>
                        </p:par>
                        <p:par>
                          <p:cTn id="26" fill="hold" nodeType="afterGroup">
                            <p:stCondLst>
                              <p:cond delay="1000"/>
                            </p:stCondLst>
                            <p:childTnLst>
                              <p:par>
                                <p:cTn id="27" presetID="12" presetClass="entr" presetSubtype="2" fill="hold" nodeType="afterEffect">
                                  <p:stCondLst>
                                    <p:cond delay="0"/>
                                  </p:stCondLst>
                                  <p:childTnLst>
                                    <p:set>
                                      <p:cBhvr>
                                        <p:cTn id="28" dur="1" fill="hold">
                                          <p:stCondLst>
                                            <p:cond delay="0"/>
                                          </p:stCondLst>
                                        </p:cTn>
                                        <p:tgtEl>
                                          <p:spTgt spid="236548"/>
                                        </p:tgtEl>
                                        <p:attrNameLst>
                                          <p:attrName>style.visibility</p:attrName>
                                        </p:attrNameLst>
                                      </p:cBhvr>
                                      <p:to>
                                        <p:strVal val="visible"/>
                                      </p:to>
                                    </p:set>
                                    <p:animEffect transition="in" filter="slide(fromRight)">
                                      <p:cBhvr>
                                        <p:cTn id="29" dur="2000"/>
                                        <p:tgtEl>
                                          <p:spTgt spid="236548"/>
                                        </p:tgtEl>
                                      </p:cBhvr>
                                    </p:animEffect>
                                  </p:childTnLst>
                                </p:cTn>
                              </p:par>
                            </p:childTnLst>
                          </p:cTn>
                        </p:par>
                        <p:par>
                          <p:cTn id="30" fill="hold" nodeType="afterGroup">
                            <p:stCondLst>
                              <p:cond delay="3000"/>
                            </p:stCondLst>
                            <p:childTnLst>
                              <p:par>
                                <p:cTn id="31" presetID="10" presetClass="entr" presetSubtype="0" fill="hold" nodeType="afterEffect">
                                  <p:stCondLst>
                                    <p:cond delay="0"/>
                                  </p:stCondLst>
                                  <p:childTnLst>
                                    <p:set>
                                      <p:cBhvr>
                                        <p:cTn id="32" dur="1" fill="hold">
                                          <p:stCondLst>
                                            <p:cond delay="0"/>
                                          </p:stCondLst>
                                        </p:cTn>
                                        <p:tgtEl>
                                          <p:spTgt spid="236547">
                                            <p:txEl>
                                              <p:pRg st="5" end="5"/>
                                            </p:txEl>
                                          </p:spTgt>
                                        </p:tgtEl>
                                        <p:attrNameLst>
                                          <p:attrName>style.visibility</p:attrName>
                                        </p:attrNameLst>
                                      </p:cBhvr>
                                      <p:to>
                                        <p:strVal val="visible"/>
                                      </p:to>
                                    </p:set>
                                    <p:animEffect transition="in" filter="fade">
                                      <p:cBhvr>
                                        <p:cTn id="33" dur="2000"/>
                                        <p:tgtEl>
                                          <p:spTgt spid="236547">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1" fill="hold" nodeType="clickEffect">
                                  <p:stCondLst>
                                    <p:cond delay="0"/>
                                  </p:stCondLst>
                                  <p:childTnLst>
                                    <p:set>
                                      <p:cBhvr>
                                        <p:cTn id="37" dur="1" fill="hold">
                                          <p:stCondLst>
                                            <p:cond delay="0"/>
                                          </p:stCondLst>
                                        </p:cTn>
                                        <p:tgtEl>
                                          <p:spTgt spid="236550"/>
                                        </p:tgtEl>
                                        <p:attrNameLst>
                                          <p:attrName>style.visibility</p:attrName>
                                        </p:attrNameLst>
                                      </p:cBhvr>
                                      <p:to>
                                        <p:strVal val="visible"/>
                                      </p:to>
                                    </p:set>
                                    <p:animEffect transition="in" filter="slide(fromTop)">
                                      <p:cBhvr>
                                        <p:cTn id="38" dur="1000"/>
                                        <p:tgtEl>
                                          <p:spTgt spid="236550"/>
                                        </p:tgtEl>
                                      </p:cBhvr>
                                    </p:animEffect>
                                  </p:childTnLst>
                                </p:cTn>
                              </p:par>
                            </p:childTnLst>
                          </p:cTn>
                        </p:par>
                        <p:par>
                          <p:cTn id="39" fill="hold" nodeType="afterGroup">
                            <p:stCondLst>
                              <p:cond delay="1000"/>
                            </p:stCondLst>
                            <p:childTnLst>
                              <p:par>
                                <p:cTn id="40" presetID="10" presetClass="entr" presetSubtype="0" fill="hold" nodeType="afterEffect">
                                  <p:stCondLst>
                                    <p:cond delay="0"/>
                                  </p:stCondLst>
                                  <p:childTnLst>
                                    <p:set>
                                      <p:cBhvr>
                                        <p:cTn id="41" dur="1" fill="hold">
                                          <p:stCondLst>
                                            <p:cond delay="0"/>
                                          </p:stCondLst>
                                        </p:cTn>
                                        <p:tgtEl>
                                          <p:spTgt spid="236547">
                                            <p:txEl>
                                              <p:pRg st="6" end="6"/>
                                            </p:txEl>
                                          </p:spTgt>
                                        </p:tgtEl>
                                        <p:attrNameLst>
                                          <p:attrName>style.visibility</p:attrName>
                                        </p:attrNameLst>
                                      </p:cBhvr>
                                      <p:to>
                                        <p:strVal val="visible"/>
                                      </p:to>
                                    </p:set>
                                    <p:animEffect transition="in" filter="fade">
                                      <p:cBhvr>
                                        <p:cTn id="42" dur="1000"/>
                                        <p:tgtEl>
                                          <p:spTgt spid="236547">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36547">
                                            <p:txEl>
                                              <p:pRg st="7" end="7"/>
                                            </p:txEl>
                                          </p:spTgt>
                                        </p:tgtEl>
                                        <p:attrNameLst>
                                          <p:attrName>style.visibility</p:attrName>
                                        </p:attrNameLst>
                                      </p:cBhvr>
                                      <p:to>
                                        <p:strVal val="visible"/>
                                      </p:to>
                                    </p:set>
                                    <p:animEffect transition="in" filter="fade">
                                      <p:cBhvr>
                                        <p:cTn id="45" dur="1000"/>
                                        <p:tgtEl>
                                          <p:spTgt spid="236547">
                                            <p:txEl>
                                              <p:pRg st="7" end="7"/>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36547">
                                            <p:txEl>
                                              <p:pRg st="8" end="8"/>
                                            </p:txEl>
                                          </p:spTgt>
                                        </p:tgtEl>
                                        <p:attrNameLst>
                                          <p:attrName>style.visibility</p:attrName>
                                        </p:attrNameLst>
                                      </p:cBhvr>
                                      <p:to>
                                        <p:strVal val="visible"/>
                                      </p:to>
                                    </p:set>
                                    <p:animEffect transition="in" filter="fade">
                                      <p:cBhvr>
                                        <p:cTn id="48" dur="1000"/>
                                        <p:tgtEl>
                                          <p:spTgt spid="236547">
                                            <p:txEl>
                                              <p:pRg st="8" end="8"/>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36547">
                                            <p:txEl>
                                              <p:pRg st="9" end="9"/>
                                            </p:txEl>
                                          </p:spTgt>
                                        </p:tgtEl>
                                        <p:attrNameLst>
                                          <p:attrName>style.visibility</p:attrName>
                                        </p:attrNameLst>
                                      </p:cBhvr>
                                      <p:to>
                                        <p:strVal val="visible"/>
                                      </p:to>
                                    </p:set>
                                    <p:animEffect transition="in" filter="fade">
                                      <p:cBhvr>
                                        <p:cTn id="51" dur="1000"/>
                                        <p:tgtEl>
                                          <p:spTgt spid="2365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p:bldLst>
  </p:timing>
</p:sld>
</file>

<file path=ppt/theme/theme1.xml><?xml version="1.0" encoding="utf-8"?>
<a:theme xmlns:a="http://schemas.openxmlformats.org/drawingml/2006/main" name="Beam">
  <a:themeElements>
    <a:clrScheme name="Beam 13">
      <a:dk1>
        <a:srgbClr val="000080"/>
      </a:dk1>
      <a:lt1>
        <a:srgbClr val="FFFFFF"/>
      </a:lt1>
      <a:dk2>
        <a:srgbClr val="0000B4"/>
      </a:dk2>
      <a:lt2>
        <a:srgbClr val="FFFFFF"/>
      </a:lt2>
      <a:accent1>
        <a:srgbClr val="FF9900"/>
      </a:accent1>
      <a:accent2>
        <a:srgbClr val="F3F323"/>
      </a:accent2>
      <a:accent3>
        <a:srgbClr val="AAAAD6"/>
      </a:accent3>
      <a:accent4>
        <a:srgbClr val="DADADA"/>
      </a:accent4>
      <a:accent5>
        <a:srgbClr val="FFCAAA"/>
      </a:accent5>
      <a:accent6>
        <a:srgbClr val="DCDC1F"/>
      </a:accent6>
      <a:hlink>
        <a:srgbClr val="DCF2FA"/>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
      <a:clrScheme name="Beam 10">
        <a:dk1>
          <a:srgbClr val="000080"/>
        </a:dk1>
        <a:lt1>
          <a:srgbClr val="FFFFFF"/>
        </a:lt1>
        <a:dk2>
          <a:srgbClr val="0000B4"/>
        </a:dk2>
        <a:lt2>
          <a:srgbClr val="FFFFFF"/>
        </a:lt2>
        <a:accent1>
          <a:srgbClr val="3366FF"/>
        </a:accent1>
        <a:accent2>
          <a:srgbClr val="7B46D0"/>
        </a:accent2>
        <a:accent3>
          <a:srgbClr val="AAAAD6"/>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11">
        <a:dk1>
          <a:srgbClr val="000080"/>
        </a:dk1>
        <a:lt1>
          <a:srgbClr val="FFFFFF"/>
        </a:lt1>
        <a:dk2>
          <a:srgbClr val="0000B4"/>
        </a:dk2>
        <a:lt2>
          <a:srgbClr val="FFFFFF"/>
        </a:lt2>
        <a:accent1>
          <a:srgbClr val="FF9900"/>
        </a:accent1>
        <a:accent2>
          <a:srgbClr val="7B46D0"/>
        </a:accent2>
        <a:accent3>
          <a:srgbClr val="AAAAD6"/>
        </a:accent3>
        <a:accent4>
          <a:srgbClr val="DADADA"/>
        </a:accent4>
        <a:accent5>
          <a:srgbClr val="FFCAAA"/>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12">
        <a:dk1>
          <a:srgbClr val="000080"/>
        </a:dk1>
        <a:lt1>
          <a:srgbClr val="FFFFFF"/>
        </a:lt1>
        <a:dk2>
          <a:srgbClr val="0000B4"/>
        </a:dk2>
        <a:lt2>
          <a:srgbClr val="FFFFFF"/>
        </a:lt2>
        <a:accent1>
          <a:srgbClr val="FF9900"/>
        </a:accent1>
        <a:accent2>
          <a:srgbClr val="F3F323"/>
        </a:accent2>
        <a:accent3>
          <a:srgbClr val="AAAAD6"/>
        </a:accent3>
        <a:accent4>
          <a:srgbClr val="DADADA"/>
        </a:accent4>
        <a:accent5>
          <a:srgbClr val="FFCAAA"/>
        </a:accent5>
        <a:accent6>
          <a:srgbClr val="DCDC1F"/>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13">
        <a:dk1>
          <a:srgbClr val="000080"/>
        </a:dk1>
        <a:lt1>
          <a:srgbClr val="FFFFFF"/>
        </a:lt1>
        <a:dk2>
          <a:srgbClr val="0000B4"/>
        </a:dk2>
        <a:lt2>
          <a:srgbClr val="FFFFFF"/>
        </a:lt2>
        <a:accent1>
          <a:srgbClr val="FF9900"/>
        </a:accent1>
        <a:accent2>
          <a:srgbClr val="F3F323"/>
        </a:accent2>
        <a:accent3>
          <a:srgbClr val="AAAAD6"/>
        </a:accent3>
        <a:accent4>
          <a:srgbClr val="DADADA"/>
        </a:accent4>
        <a:accent5>
          <a:srgbClr val="FFCAAA"/>
        </a:accent5>
        <a:accent6>
          <a:srgbClr val="DCDC1F"/>
        </a:accent6>
        <a:hlink>
          <a:srgbClr val="DCF2FA"/>
        </a:hlink>
        <a:folHlink>
          <a:srgbClr val="45C98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
      <a:clrScheme name="Curtain Call 10">
        <a:dk1>
          <a:srgbClr val="000080"/>
        </a:dk1>
        <a:lt1>
          <a:srgbClr val="FFFFFF"/>
        </a:lt1>
        <a:dk2>
          <a:srgbClr val="0000B4"/>
        </a:dk2>
        <a:lt2>
          <a:srgbClr val="FFFFFF"/>
        </a:lt2>
        <a:accent1>
          <a:srgbClr val="FF9900"/>
        </a:accent1>
        <a:accent2>
          <a:srgbClr val="F3F323"/>
        </a:accent2>
        <a:accent3>
          <a:srgbClr val="AAAAD6"/>
        </a:accent3>
        <a:accent4>
          <a:srgbClr val="DADADA"/>
        </a:accent4>
        <a:accent5>
          <a:srgbClr val="FFCAAA"/>
        </a:accent5>
        <a:accent6>
          <a:srgbClr val="DCDC1F"/>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Curtain Call 11">
        <a:dk1>
          <a:srgbClr val="000080"/>
        </a:dk1>
        <a:lt1>
          <a:srgbClr val="FFFFFF"/>
        </a:lt1>
        <a:dk2>
          <a:srgbClr val="0000B4"/>
        </a:dk2>
        <a:lt2>
          <a:srgbClr val="FFFFFF"/>
        </a:lt2>
        <a:accent1>
          <a:srgbClr val="FF9900"/>
        </a:accent1>
        <a:accent2>
          <a:srgbClr val="F3F323"/>
        </a:accent2>
        <a:accent3>
          <a:srgbClr val="AAAAD6"/>
        </a:accent3>
        <a:accent4>
          <a:srgbClr val="DADADA"/>
        </a:accent4>
        <a:accent5>
          <a:srgbClr val="FFCAAA"/>
        </a:accent5>
        <a:accent6>
          <a:srgbClr val="DCDC1F"/>
        </a:accent6>
        <a:hlink>
          <a:srgbClr val="DCF2FA"/>
        </a:hlink>
        <a:folHlink>
          <a:srgbClr val="45C98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5934</TotalTime>
  <Words>3719</Words>
  <Application>Microsoft Office PowerPoint</Application>
  <PresentationFormat>On-screen Show (4:3)</PresentationFormat>
  <Paragraphs>720</Paragraphs>
  <Slides>64</Slides>
  <Notes>41</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64</vt:i4>
      </vt:variant>
    </vt:vector>
  </HeadingPairs>
  <TitlesOfParts>
    <vt:vector size="74" baseType="lpstr">
      <vt:lpstr>Arial</vt:lpstr>
      <vt:lpstr>Wingdings</vt:lpstr>
      <vt:lpstr>Times New Roman</vt:lpstr>
      <vt:lpstr>Tahoma</vt:lpstr>
      <vt:lpstr>Comic Sans MS</vt:lpstr>
      <vt:lpstr>Team MT</vt:lpstr>
      <vt:lpstr>Croobie</vt:lpstr>
      <vt:lpstr>Courier New</vt:lpstr>
      <vt:lpstr>Beam</vt:lpstr>
      <vt:lpstr>Curtain Call</vt:lpstr>
      <vt:lpstr>While You’re Waiting…</vt:lpstr>
      <vt:lpstr>PowerPoint Presentation</vt:lpstr>
      <vt:lpstr>PowerPoint Presentation</vt:lpstr>
      <vt:lpstr>Fitting In</vt:lpstr>
      <vt:lpstr>So… which groups of kids struggle the most with social challenges?</vt:lpstr>
      <vt:lpstr>The Usual Please</vt:lpstr>
      <vt:lpstr>SESSION  AGENDA                    </vt:lpstr>
      <vt:lpstr>Social Skills Training    ^</vt:lpstr>
      <vt:lpstr>1.  Survival Skills     ^</vt:lpstr>
      <vt:lpstr>Which skills would you work on developing in Gayle?</vt:lpstr>
      <vt:lpstr>2.  Interpersonal Skills    ^</vt:lpstr>
      <vt:lpstr>Which skills would you work on? (and with whom?)</vt:lpstr>
      <vt:lpstr>3.  Conflict resolution (intra &amp; interpersonal)  ^</vt:lpstr>
      <vt:lpstr>Which skills would you work on? (and with whom?)</vt:lpstr>
      <vt:lpstr>Problem Solving &amp; Conflict Resolution  ^</vt:lpstr>
      <vt:lpstr>CLICKERS:  Which is the properly phrased “I message”?</vt:lpstr>
      <vt:lpstr>Select a negative “YOU Statement”.  Imagine the situation in which it was said.  Rephrase it. (Self or partners)</vt:lpstr>
      <vt:lpstr>Why Don’t Kids Have Social Skills? (before instruction)</vt:lpstr>
      <vt:lpstr>Manners &amp; Boundaries: Civility, “Appropriate Behavior” &amp; Re-channeling of Negative Energies </vt:lpstr>
      <vt:lpstr>Why Don’t Kids Have Social Skills? (after instruction)</vt:lpstr>
      <vt:lpstr>The Flume: Class IV section (Bulls Bridge, Housatonic River, CT)</vt:lpstr>
      <vt:lpstr>Types of Interpersonal Deficiencies   ^</vt:lpstr>
      <vt:lpstr>Skill Deficit or Performance Deficit?</vt:lpstr>
      <vt:lpstr>Teaching as it was… &amp; should be</vt:lpstr>
      <vt:lpstr>Teaching Social Skills: Whole Class   ^</vt:lpstr>
      <vt:lpstr>Teaching to Small Groups   ^</vt:lpstr>
      <vt:lpstr>Teaching social skills</vt:lpstr>
      <vt:lpstr>Jerry-Riggs  &amp;  MacGyvers   ^</vt:lpstr>
      <vt:lpstr>Take a minute to review these behaviors.  Might some of the preferred actions ever be contra-indicated with certain kids?  </vt:lpstr>
      <vt:lpstr>The American Way?</vt:lpstr>
      <vt:lpstr>When does differentiation of behaviors for different situations &amp; settings trump “generalization” to other settings?</vt:lpstr>
      <vt:lpstr>Be Like Me</vt:lpstr>
      <vt:lpstr>The Typical Social Skills Lesson (desired outcome)</vt:lpstr>
      <vt:lpstr>Role Play #1  (to be followed by discussion).   Situation: Two teams are playing basketball.  Time is running out &amp; the score is close when Kip &amp; Casey have a 2-on-1 fast break.    The sole defender goes out to guard Kip who pulls up to miss a long-distance jump shot from beyond the 3-point circle.  Casey is furious because he was wide open under the basket hoping for the ball.</vt:lpstr>
      <vt:lpstr>Role Play #2 (to be followed by discussion)</vt:lpstr>
      <vt:lpstr>Micro-Cultures: Teaching “Tough” Kids^</vt:lpstr>
      <vt:lpstr>From Talk to Action…</vt:lpstr>
      <vt:lpstr>Select Target Students   ^</vt:lpstr>
      <vt:lpstr>Teacher’s  Assessment  ^</vt:lpstr>
      <vt:lpstr>2.  Identify reinforcers that will motivate participation.  ^</vt:lpstr>
      <vt:lpstr>3.  Identify &amp; define target behaviors.  ^</vt:lpstr>
      <vt:lpstr>Precision Definitions: Brainstorm with me</vt:lpstr>
      <vt:lpstr>Your task: (5 minutes) ^</vt:lpstr>
      <vt:lpstr>4.  Task analyze the target  behavior  ^</vt:lpstr>
      <vt:lpstr>Sub-skills in Sequential Order: “Respecting the Opinion of Others”  ^</vt:lpstr>
      <vt:lpstr>Another One in Sequential Order</vt:lpstr>
      <vt:lpstr>Your Task (5 minutes): Use T.A. to “Break Down” the complex, multi-step behavior ^</vt:lpstr>
      <vt:lpstr>5.  TEACH        ^</vt:lpstr>
      <vt:lpstr>PowerPoint Presentation</vt:lpstr>
      <vt:lpstr>6.  Follow-up     ^</vt:lpstr>
      <vt:lpstr>Poof!      ^</vt:lpstr>
      <vt:lpstr>Transfer Training: How do we promote Generalization?    ^</vt:lpstr>
      <vt:lpstr>Published Curricula &amp; More    ^</vt:lpstr>
      <vt:lpstr>Complete the T-Chart for “Positively Recognizing The Attempts of Others”   ^</vt:lpstr>
      <vt:lpstr>Operationalize the Behavior. Make it “observable &amp; measurable”   ^</vt:lpstr>
      <vt:lpstr>Return to the previous point</vt:lpstr>
      <vt:lpstr>3 Parts of an “I message”</vt:lpstr>
      <vt:lpstr>Extra Time</vt:lpstr>
      <vt:lpstr>C - Sandwiches: Emotional Health Food ^</vt:lpstr>
      <vt:lpstr>Finding the Pony in the Pile of Manure~</vt:lpstr>
      <vt:lpstr>Clickers: Which one is the properly phrased “Criticism Sandwich”?</vt:lpstr>
      <vt:lpstr>PowerPoint Presentation</vt:lpstr>
      <vt:lpstr>To Do 4 Online</vt:lpstr>
      <vt:lpstr>Click for flashdrive avi</vt:lpstr>
    </vt:vector>
  </TitlesOfParts>
  <Company>Hunter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Skills Instruction</dc:title>
  <dc:creator>Tom McIntyre</dc:creator>
  <cp:keywords>Social skills, social skills instruction, social skills training</cp:keywords>
  <dc:description>Please acknowledge Dr. Mac if you use all or part of this powerpoint slide show.</dc:description>
  <cp:lastModifiedBy>Teacher E-Solutions</cp:lastModifiedBy>
  <cp:revision>784</cp:revision>
  <dcterms:created xsi:type="dcterms:W3CDTF">2008-04-09T19:15:16Z</dcterms:created>
  <dcterms:modified xsi:type="dcterms:W3CDTF">2019-01-18T15:53:52Z</dcterms:modified>
</cp:coreProperties>
</file>