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07"/>
  </p:notesMasterIdLst>
  <p:handoutMasterIdLst>
    <p:handoutMasterId r:id="rId108"/>
  </p:handoutMasterIdLst>
  <p:sldIdLst>
    <p:sldId id="256" r:id="rId2"/>
    <p:sldId id="257" r:id="rId3"/>
    <p:sldId id="342" r:id="rId4"/>
    <p:sldId id="260" r:id="rId5"/>
    <p:sldId id="258" r:id="rId6"/>
    <p:sldId id="318" r:id="rId7"/>
    <p:sldId id="361" r:id="rId8"/>
    <p:sldId id="313" r:id="rId9"/>
    <p:sldId id="314" r:id="rId10"/>
    <p:sldId id="315" r:id="rId11"/>
    <p:sldId id="316" r:id="rId12"/>
    <p:sldId id="317"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5" r:id="rId37"/>
    <p:sldId id="296" r:id="rId38"/>
    <p:sldId id="319"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292" r:id="rId56"/>
    <p:sldId id="370" r:id="rId57"/>
    <p:sldId id="371" r:id="rId58"/>
    <p:sldId id="372" r:id="rId59"/>
    <p:sldId id="373" r:id="rId60"/>
    <p:sldId id="374" r:id="rId61"/>
    <p:sldId id="320" r:id="rId62"/>
    <p:sldId id="322" r:id="rId63"/>
    <p:sldId id="323" r:id="rId64"/>
    <p:sldId id="324" r:id="rId65"/>
    <p:sldId id="336" r:id="rId66"/>
    <p:sldId id="325" r:id="rId67"/>
    <p:sldId id="326" r:id="rId68"/>
    <p:sldId id="327" r:id="rId69"/>
    <p:sldId id="337" r:id="rId70"/>
    <p:sldId id="328" r:id="rId71"/>
    <p:sldId id="338" r:id="rId72"/>
    <p:sldId id="329" r:id="rId73"/>
    <p:sldId id="339" r:id="rId74"/>
    <p:sldId id="330" r:id="rId75"/>
    <p:sldId id="331" r:id="rId76"/>
    <p:sldId id="332" r:id="rId77"/>
    <p:sldId id="333" r:id="rId78"/>
    <p:sldId id="340" r:id="rId79"/>
    <p:sldId id="334" r:id="rId80"/>
    <p:sldId id="335" r:id="rId81"/>
    <p:sldId id="365" r:id="rId82"/>
    <p:sldId id="343" r:id="rId83"/>
    <p:sldId id="344" r:id="rId84"/>
    <p:sldId id="345" r:id="rId85"/>
    <p:sldId id="346" r:id="rId86"/>
    <p:sldId id="347" r:id="rId87"/>
    <p:sldId id="348" r:id="rId88"/>
    <p:sldId id="349" r:id="rId89"/>
    <p:sldId id="360" r:id="rId90"/>
    <p:sldId id="351" r:id="rId91"/>
    <p:sldId id="352" r:id="rId92"/>
    <p:sldId id="353" r:id="rId93"/>
    <p:sldId id="363" r:id="rId94"/>
    <p:sldId id="354" r:id="rId95"/>
    <p:sldId id="355" r:id="rId96"/>
    <p:sldId id="359" r:id="rId97"/>
    <p:sldId id="356" r:id="rId98"/>
    <p:sldId id="364" r:id="rId99"/>
    <p:sldId id="358" r:id="rId100"/>
    <p:sldId id="362" r:id="rId101"/>
    <p:sldId id="366" r:id="rId102"/>
    <p:sldId id="367" r:id="rId103"/>
    <p:sldId id="369" r:id="rId104"/>
    <p:sldId id="357" r:id="rId105"/>
    <p:sldId id="368" r:id="rId106"/>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Garamond" pitchFamily="18" charset="0"/>
        <a:ea typeface="ＭＳ Ｐゴシック" pitchFamily="1" charset="-128"/>
        <a:cs typeface="+mn-cs"/>
      </a:defRPr>
    </a:lvl1pPr>
    <a:lvl2pPr marL="457200" algn="l" rtl="0" fontAlgn="base">
      <a:spcBef>
        <a:spcPct val="0"/>
      </a:spcBef>
      <a:spcAft>
        <a:spcPct val="0"/>
      </a:spcAft>
      <a:defRPr sz="2000" kern="1200">
        <a:solidFill>
          <a:schemeClr val="tx1"/>
        </a:solidFill>
        <a:latin typeface="Garamond" pitchFamily="18" charset="0"/>
        <a:ea typeface="ＭＳ Ｐゴシック" pitchFamily="1" charset="-128"/>
        <a:cs typeface="+mn-cs"/>
      </a:defRPr>
    </a:lvl2pPr>
    <a:lvl3pPr marL="914400" algn="l" rtl="0" fontAlgn="base">
      <a:spcBef>
        <a:spcPct val="0"/>
      </a:spcBef>
      <a:spcAft>
        <a:spcPct val="0"/>
      </a:spcAft>
      <a:defRPr sz="2000" kern="1200">
        <a:solidFill>
          <a:schemeClr val="tx1"/>
        </a:solidFill>
        <a:latin typeface="Garamond" pitchFamily="18" charset="0"/>
        <a:ea typeface="ＭＳ Ｐゴシック" pitchFamily="1" charset="-128"/>
        <a:cs typeface="+mn-cs"/>
      </a:defRPr>
    </a:lvl3pPr>
    <a:lvl4pPr marL="1371600" algn="l" rtl="0" fontAlgn="base">
      <a:spcBef>
        <a:spcPct val="0"/>
      </a:spcBef>
      <a:spcAft>
        <a:spcPct val="0"/>
      </a:spcAft>
      <a:defRPr sz="2000" kern="1200">
        <a:solidFill>
          <a:schemeClr val="tx1"/>
        </a:solidFill>
        <a:latin typeface="Garamond" pitchFamily="18" charset="0"/>
        <a:ea typeface="ＭＳ Ｐゴシック" pitchFamily="1" charset="-128"/>
        <a:cs typeface="+mn-cs"/>
      </a:defRPr>
    </a:lvl4pPr>
    <a:lvl5pPr marL="1828800" algn="l" rtl="0" fontAlgn="base">
      <a:spcBef>
        <a:spcPct val="0"/>
      </a:spcBef>
      <a:spcAft>
        <a:spcPct val="0"/>
      </a:spcAft>
      <a:defRPr sz="2000" kern="1200">
        <a:solidFill>
          <a:schemeClr val="tx1"/>
        </a:solidFill>
        <a:latin typeface="Garamond" pitchFamily="18" charset="0"/>
        <a:ea typeface="ＭＳ Ｐゴシック" pitchFamily="1" charset="-128"/>
        <a:cs typeface="+mn-cs"/>
      </a:defRPr>
    </a:lvl5pPr>
    <a:lvl6pPr marL="2286000" algn="l" defTabSz="914400" rtl="0" eaLnBrk="1" latinLnBrk="0" hangingPunct="1">
      <a:defRPr sz="2000" kern="1200">
        <a:solidFill>
          <a:schemeClr val="tx1"/>
        </a:solidFill>
        <a:latin typeface="Garamond" pitchFamily="18" charset="0"/>
        <a:ea typeface="ＭＳ Ｐゴシック" pitchFamily="1" charset="-128"/>
        <a:cs typeface="+mn-cs"/>
      </a:defRPr>
    </a:lvl6pPr>
    <a:lvl7pPr marL="2743200" algn="l" defTabSz="914400" rtl="0" eaLnBrk="1" latinLnBrk="0" hangingPunct="1">
      <a:defRPr sz="2000" kern="1200">
        <a:solidFill>
          <a:schemeClr val="tx1"/>
        </a:solidFill>
        <a:latin typeface="Garamond" pitchFamily="18" charset="0"/>
        <a:ea typeface="ＭＳ Ｐゴシック" pitchFamily="1" charset="-128"/>
        <a:cs typeface="+mn-cs"/>
      </a:defRPr>
    </a:lvl7pPr>
    <a:lvl8pPr marL="3200400" algn="l" defTabSz="914400" rtl="0" eaLnBrk="1" latinLnBrk="0" hangingPunct="1">
      <a:defRPr sz="2000" kern="1200">
        <a:solidFill>
          <a:schemeClr val="tx1"/>
        </a:solidFill>
        <a:latin typeface="Garamond" pitchFamily="18" charset="0"/>
        <a:ea typeface="ＭＳ Ｐゴシック" pitchFamily="1" charset="-128"/>
        <a:cs typeface="+mn-cs"/>
      </a:defRPr>
    </a:lvl8pPr>
    <a:lvl9pPr marL="3657600" algn="l" defTabSz="914400" rtl="0" eaLnBrk="1" latinLnBrk="0" hangingPunct="1">
      <a:defRPr sz="2000" kern="1200">
        <a:solidFill>
          <a:schemeClr val="tx1"/>
        </a:solidFill>
        <a:latin typeface="Garamond" pitchFamily="18"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6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526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526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526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D627621C-01D0-4748-9919-D36E1DC6914F}" type="slidenum">
              <a:rPr lang="en-US"/>
              <a:pPr>
                <a:defRPr/>
              </a:pPr>
              <a:t>‹#›</a:t>
            </a:fld>
            <a:endParaRPr lang="en-US"/>
          </a:p>
        </p:txBody>
      </p:sp>
    </p:spTree>
    <p:extLst>
      <p:ext uri="{BB962C8B-B14F-4D97-AF65-F5344CB8AC3E}">
        <p14:creationId xmlns:p14="http://schemas.microsoft.com/office/powerpoint/2010/main" val="3203361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0306"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Garamond" pitchFamily="18" charset="0"/>
                <a:ea typeface="+mn-ea"/>
              </a:defRPr>
            </a:lvl1pPr>
          </a:lstStyle>
          <a:p>
            <a:pPr>
              <a:defRPr/>
            </a:pPr>
            <a:endParaRPr lang="en-US"/>
          </a:p>
        </p:txBody>
      </p:sp>
      <p:sp>
        <p:nvSpPr>
          <p:cNvPr id="610307"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Garamond" pitchFamily="18" charset="0"/>
                <a:ea typeface="+mn-ea"/>
              </a:defRPr>
            </a:lvl1pPr>
          </a:lstStyle>
          <a:p>
            <a:pPr>
              <a:defRPr/>
            </a:pPr>
            <a:endParaRPr lang="en-US"/>
          </a:p>
        </p:txBody>
      </p:sp>
      <p:sp>
        <p:nvSpPr>
          <p:cNvPr id="1095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0309"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0310"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Garamond" pitchFamily="18" charset="0"/>
                <a:ea typeface="+mn-ea"/>
              </a:defRPr>
            </a:lvl1pPr>
          </a:lstStyle>
          <a:p>
            <a:pPr>
              <a:defRPr/>
            </a:pPr>
            <a:endParaRPr lang="en-US"/>
          </a:p>
        </p:txBody>
      </p:sp>
      <p:sp>
        <p:nvSpPr>
          <p:cNvPr id="610311"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Garamond" pitchFamily="1" charset="0"/>
              </a:defRPr>
            </a:lvl1pPr>
          </a:lstStyle>
          <a:p>
            <a:pPr>
              <a:defRPr/>
            </a:pPr>
            <a:fld id="{303E7B91-8523-4B4B-9031-DB0142F52314}" type="slidenum">
              <a:rPr lang="en-US"/>
              <a:pPr>
                <a:defRPr/>
              </a:pPr>
              <a:t>‹#›</a:t>
            </a:fld>
            <a:endParaRPr lang="en-US"/>
          </a:p>
        </p:txBody>
      </p:sp>
    </p:spTree>
    <p:extLst>
      <p:ext uri="{BB962C8B-B14F-4D97-AF65-F5344CB8AC3E}">
        <p14:creationId xmlns:p14="http://schemas.microsoft.com/office/powerpoint/2010/main" val="3550975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16654ACB-4BF2-459F-A78F-1AF397A6536F}"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335BBF79-8451-4CEF-8E27-83E5FEF08C70}" type="slidenum">
              <a:rPr lang="en-US" sz="1200"/>
              <a:pPr/>
              <a:t>14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68DCE0BB-4F2B-4B84-891B-10973CE992EC}" type="slidenum">
              <a:rPr lang="en-US" sz="1200"/>
              <a:pPr/>
              <a:t>15</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67EE3F55-4617-4754-B165-213DC3C78E1E}" type="slidenum">
              <a:rPr lang="en-US" sz="1200"/>
              <a:pPr/>
              <a:t>16</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79515E46-6679-40C1-95B8-A56544E5C764}" type="slidenum">
              <a:rPr lang="en-US" sz="1200"/>
              <a:pPr/>
              <a:t>22</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205ACB39-B81A-4E55-8209-BECE99AFF10F}" type="slidenum">
              <a:rPr lang="en-US" sz="1200"/>
              <a:pPr/>
              <a:t>26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D4E2AE48-AA35-4557-8B78-83C9059EBCDD}" type="slidenum">
              <a:rPr lang="en-US" sz="1200"/>
              <a:pPr/>
              <a:t>27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BD2D8013-D0E2-4B43-AC64-7C264B5230E2}" type="slidenum">
              <a:rPr lang="en-US" sz="1200"/>
              <a:pPr/>
              <a:t>28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712C7CFF-268B-4F2F-B8C4-4AF34AB6540E}" type="slidenum">
              <a:rPr lang="en-US" sz="1200"/>
              <a:pPr/>
              <a:t>29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C871AA9B-936E-4930-947A-BC0BA1C605B1}" type="slidenum">
              <a:rPr lang="en-US" sz="1200"/>
              <a:pPr/>
              <a:t>30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1CF28841-F288-4397-8AE0-73FEC492667C}" type="slidenum">
              <a:rPr lang="en-US" sz="1200"/>
              <a:pPr/>
              <a:t>31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B144FF40-7044-40D1-B5FD-2E9FC3360211}" type="slidenum">
              <a:rPr lang="en-US" sz="1200"/>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BDA56FC9-F478-4BD4-92A2-C4D28B9F5AC6}" type="slidenum">
              <a:rPr lang="en-US" sz="1200"/>
              <a:pPr/>
              <a:t>38</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8F503437-4921-4CC0-8191-CF9E36455505}" type="slidenum">
              <a:rPr lang="en-US" sz="1200"/>
              <a:pPr/>
              <a:t>49</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EAEE622D-623F-403C-BE9B-B5913D9731D1}" type="slidenum">
              <a:rPr lang="en-US" sz="1200"/>
              <a:pPr/>
              <a:t>63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00115CFA-BC99-4D3A-B33B-F1D30790A024}" type="slidenum">
              <a:rPr lang="en-US" sz="1200"/>
              <a:pPr/>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978651B1-90EF-4141-88D0-C8CE951903BC}" type="slidenum">
              <a:rPr lang="en-US" sz="1200"/>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6665E327-8862-4179-B2C5-6C6488306634}" type="slidenum">
              <a:rPr lang="en-US" sz="1200"/>
              <a:pPr/>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2AD77F79-EA6E-4A35-AA74-0C58201BAF29}" type="slidenum">
              <a:rPr lang="en-US" sz="1200"/>
              <a:pPr/>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5D14422C-041F-4739-8B67-C8AF430FDD5A}" type="slidenum">
              <a:rPr lang="en-US" sz="1200"/>
              <a:pPr/>
              <a:t>10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1E3E44E9-DBD6-435E-9F8A-47032C268978}" type="slidenum">
              <a:rPr lang="en-US" sz="1200"/>
              <a:pPr/>
              <a:t>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fld id="{17AA7B74-4A09-4B4C-AAC0-112D359ADEF3}" type="slidenum">
              <a:rPr lang="en-US" sz="1200"/>
              <a:pPr/>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5AB558-609E-4821-9EAC-B86EA7E344D4}" type="slidenum">
              <a:rPr lang="en-US"/>
              <a:pPr>
                <a:defRPr/>
              </a:pPr>
              <a:t>‹#›</a:t>
            </a:fld>
            <a:endParaRPr lang="en-US"/>
          </a:p>
        </p:txBody>
      </p:sp>
    </p:spTree>
    <p:extLst>
      <p:ext uri="{BB962C8B-B14F-4D97-AF65-F5344CB8AC3E}">
        <p14:creationId xmlns:p14="http://schemas.microsoft.com/office/powerpoint/2010/main" val="180418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7EF16-8C31-4368-B7CE-DF157B466736}" type="slidenum">
              <a:rPr lang="en-US"/>
              <a:pPr>
                <a:defRPr/>
              </a:pPr>
              <a:t>‹#›</a:t>
            </a:fld>
            <a:endParaRPr lang="en-US"/>
          </a:p>
        </p:txBody>
      </p:sp>
    </p:spTree>
    <p:extLst>
      <p:ext uri="{BB962C8B-B14F-4D97-AF65-F5344CB8AC3E}">
        <p14:creationId xmlns:p14="http://schemas.microsoft.com/office/powerpoint/2010/main" val="370246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450" y="381000"/>
            <a:ext cx="1733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09800" y="381000"/>
            <a:ext cx="5048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71124-D3DB-40EE-9C3E-D4022B3E8149}" type="slidenum">
              <a:rPr lang="en-US"/>
              <a:pPr>
                <a:defRPr/>
              </a:pPr>
              <a:t>‹#›</a:t>
            </a:fld>
            <a:endParaRPr lang="en-US"/>
          </a:p>
        </p:txBody>
      </p:sp>
    </p:spTree>
    <p:extLst>
      <p:ext uri="{BB962C8B-B14F-4D97-AF65-F5344CB8AC3E}">
        <p14:creationId xmlns:p14="http://schemas.microsoft.com/office/powerpoint/2010/main" val="351187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6934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0" y="1981200"/>
            <a:ext cx="68580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B91500-970B-4547-BE32-EF2C0BFEA972}" type="slidenum">
              <a:rPr lang="en-US"/>
              <a:pPr>
                <a:defRPr/>
              </a:pPr>
              <a:t>‹#›</a:t>
            </a:fld>
            <a:endParaRPr lang="en-US"/>
          </a:p>
        </p:txBody>
      </p:sp>
    </p:spTree>
    <p:extLst>
      <p:ext uri="{BB962C8B-B14F-4D97-AF65-F5344CB8AC3E}">
        <p14:creationId xmlns:p14="http://schemas.microsoft.com/office/powerpoint/2010/main" val="376396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5FA16B-5EFD-496C-A929-F62B449CB4E3}" type="slidenum">
              <a:rPr lang="en-US"/>
              <a:pPr>
                <a:defRPr/>
              </a:pPr>
              <a:t>‹#›</a:t>
            </a:fld>
            <a:endParaRPr lang="en-US"/>
          </a:p>
        </p:txBody>
      </p:sp>
    </p:spTree>
    <p:extLst>
      <p:ext uri="{BB962C8B-B14F-4D97-AF65-F5344CB8AC3E}">
        <p14:creationId xmlns:p14="http://schemas.microsoft.com/office/powerpoint/2010/main" val="181442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1057E-218E-4A49-A94E-820A8C287390}" type="slidenum">
              <a:rPr lang="en-US"/>
              <a:pPr>
                <a:defRPr/>
              </a:pPr>
              <a:t>‹#›</a:t>
            </a:fld>
            <a:endParaRPr lang="en-US"/>
          </a:p>
        </p:txBody>
      </p:sp>
    </p:spTree>
    <p:extLst>
      <p:ext uri="{BB962C8B-B14F-4D97-AF65-F5344CB8AC3E}">
        <p14:creationId xmlns:p14="http://schemas.microsoft.com/office/powerpoint/2010/main" val="20281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91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DEA284-6233-48C1-9460-9053A13950CD}" type="slidenum">
              <a:rPr lang="en-US"/>
              <a:pPr>
                <a:defRPr/>
              </a:pPr>
              <a:t>‹#›</a:t>
            </a:fld>
            <a:endParaRPr lang="en-US"/>
          </a:p>
        </p:txBody>
      </p:sp>
    </p:spTree>
    <p:extLst>
      <p:ext uri="{BB962C8B-B14F-4D97-AF65-F5344CB8AC3E}">
        <p14:creationId xmlns:p14="http://schemas.microsoft.com/office/powerpoint/2010/main" val="180570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36C6C7-059E-4B59-9826-D4485AD7C237}" type="slidenum">
              <a:rPr lang="en-US"/>
              <a:pPr>
                <a:defRPr/>
              </a:pPr>
              <a:t>‹#›</a:t>
            </a:fld>
            <a:endParaRPr lang="en-US"/>
          </a:p>
        </p:txBody>
      </p:sp>
    </p:spTree>
    <p:extLst>
      <p:ext uri="{BB962C8B-B14F-4D97-AF65-F5344CB8AC3E}">
        <p14:creationId xmlns:p14="http://schemas.microsoft.com/office/powerpoint/2010/main" val="262239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AF1B22-4C37-48C9-9F96-9670DD065C84}" type="slidenum">
              <a:rPr lang="en-US"/>
              <a:pPr>
                <a:defRPr/>
              </a:pPr>
              <a:t>‹#›</a:t>
            </a:fld>
            <a:endParaRPr lang="en-US"/>
          </a:p>
        </p:txBody>
      </p:sp>
    </p:spTree>
    <p:extLst>
      <p:ext uri="{BB962C8B-B14F-4D97-AF65-F5344CB8AC3E}">
        <p14:creationId xmlns:p14="http://schemas.microsoft.com/office/powerpoint/2010/main" val="264320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8A8FC1-B0BB-4340-80CF-B7D5979D33F4}" type="slidenum">
              <a:rPr lang="en-US"/>
              <a:pPr>
                <a:defRPr/>
              </a:pPr>
              <a:t>‹#›</a:t>
            </a:fld>
            <a:endParaRPr lang="en-US"/>
          </a:p>
        </p:txBody>
      </p:sp>
    </p:spTree>
    <p:extLst>
      <p:ext uri="{BB962C8B-B14F-4D97-AF65-F5344CB8AC3E}">
        <p14:creationId xmlns:p14="http://schemas.microsoft.com/office/powerpoint/2010/main" val="126567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CE5A2D-7A19-45B1-94BC-B11F4F907950}" type="slidenum">
              <a:rPr lang="en-US"/>
              <a:pPr>
                <a:defRPr/>
              </a:pPr>
              <a:t>‹#›</a:t>
            </a:fld>
            <a:endParaRPr lang="en-US"/>
          </a:p>
        </p:txBody>
      </p:sp>
    </p:spTree>
    <p:extLst>
      <p:ext uri="{BB962C8B-B14F-4D97-AF65-F5344CB8AC3E}">
        <p14:creationId xmlns:p14="http://schemas.microsoft.com/office/powerpoint/2010/main" val="288222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522BC8-B34B-4D14-B7CF-368723D64E4F}" type="slidenum">
              <a:rPr lang="en-US"/>
              <a:pPr>
                <a:defRPr/>
              </a:pPr>
              <a:t>‹#›</a:t>
            </a:fld>
            <a:endParaRPr lang="en-US"/>
          </a:p>
        </p:txBody>
      </p:sp>
    </p:spTree>
    <p:extLst>
      <p:ext uri="{BB962C8B-B14F-4D97-AF65-F5344CB8AC3E}">
        <p14:creationId xmlns:p14="http://schemas.microsoft.com/office/powerpoint/2010/main" val="172964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2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mn-ea"/>
              </a:defRPr>
            </a:lvl1pPr>
          </a:lstStyle>
          <a:p>
            <a:pPr>
              <a:defRPr/>
            </a:pPr>
            <a:endParaRPr lang="en-US"/>
          </a:p>
        </p:txBody>
      </p:sp>
      <p:sp>
        <p:nvSpPr>
          <p:cNvPr id="602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mn-ea"/>
              </a:defRPr>
            </a:lvl1pPr>
          </a:lstStyle>
          <a:p>
            <a:pPr>
              <a:defRPr/>
            </a:pPr>
            <a:endParaRPr lang="en-US"/>
          </a:p>
        </p:txBody>
      </p:sp>
      <p:sp>
        <p:nvSpPr>
          <p:cNvPr id="602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Arial" charset="0"/>
              </a:defRPr>
            </a:lvl1pPr>
          </a:lstStyle>
          <a:p>
            <a:pPr>
              <a:defRPr/>
            </a:pPr>
            <a:fld id="{04796E0D-45F1-4691-BF54-66C53E9DFEF0}" type="slidenum">
              <a:rPr lang="en-US"/>
              <a:pPr>
                <a:defRPr/>
              </a:pPr>
              <a:t>‹#›</a:t>
            </a:fld>
            <a:endParaRPr lang="en-US"/>
          </a:p>
        </p:txBody>
      </p:sp>
      <p:pic>
        <p:nvPicPr>
          <p:cNvPr id="1031"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228600"/>
            <a:ext cx="1981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mj-cs"/>
        </a:defRPr>
      </a:lvl1pPr>
      <a:lvl2pPr algn="ctr" rtl="0" eaLnBrk="0" fontAlgn="base" hangingPunct="0">
        <a:spcBef>
          <a:spcPct val="0"/>
        </a:spcBef>
        <a:spcAft>
          <a:spcPct val="0"/>
        </a:spcAft>
        <a:defRPr sz="4400">
          <a:solidFill>
            <a:schemeClr val="tx2"/>
          </a:solidFill>
          <a:latin typeface="Tahoma" pitchFamily="34" charset="0"/>
          <a:ea typeface="ＭＳ Ｐゴシック" pitchFamily="1" charset="-128"/>
        </a:defRPr>
      </a:lvl2pPr>
      <a:lvl3pPr algn="ctr" rtl="0" eaLnBrk="0" fontAlgn="base" hangingPunct="0">
        <a:spcBef>
          <a:spcPct val="0"/>
        </a:spcBef>
        <a:spcAft>
          <a:spcPct val="0"/>
        </a:spcAft>
        <a:defRPr sz="4400">
          <a:solidFill>
            <a:schemeClr val="tx2"/>
          </a:solidFill>
          <a:latin typeface="Tahoma" pitchFamily="34" charset="0"/>
          <a:ea typeface="ＭＳ Ｐゴシック" pitchFamily="1" charset="-128"/>
        </a:defRPr>
      </a:lvl3pPr>
      <a:lvl4pPr algn="ctr" rtl="0" eaLnBrk="0" fontAlgn="base" hangingPunct="0">
        <a:spcBef>
          <a:spcPct val="0"/>
        </a:spcBef>
        <a:spcAft>
          <a:spcPct val="0"/>
        </a:spcAft>
        <a:defRPr sz="4400">
          <a:solidFill>
            <a:schemeClr val="tx2"/>
          </a:solidFill>
          <a:latin typeface="Tahoma" pitchFamily="34" charset="0"/>
          <a:ea typeface="ＭＳ Ｐゴシック" pitchFamily="1" charset="-128"/>
        </a:defRPr>
      </a:lvl4pPr>
      <a:lvl5pPr algn="ctr" rtl="0" eaLnBrk="0" fontAlgn="base" hangingPunct="0">
        <a:spcBef>
          <a:spcPct val="0"/>
        </a:spcBef>
        <a:spcAft>
          <a:spcPct val="0"/>
        </a:spcAft>
        <a:defRPr sz="4400">
          <a:solidFill>
            <a:schemeClr val="tx2"/>
          </a:solidFill>
          <a:latin typeface="Tahoma" pitchFamily="34" charset="0"/>
          <a:ea typeface="ＭＳ Ｐゴシック" pitchFamily="1" charset="-128"/>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70.xml"/><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66.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75.xml"/><Relationship Id="rId1" Type="http://schemas.openxmlformats.org/officeDocument/2006/relationships/slideLayout" Target="../slideLayouts/slideLayout2.xml"/><Relationship Id="rId4" Type="http://schemas.openxmlformats.org/officeDocument/2006/relationships/slide" Target="slide7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3600" y="152400"/>
            <a:ext cx="6399213" cy="1524000"/>
          </a:xfrm>
        </p:spPr>
        <p:txBody>
          <a:bodyPr/>
          <a:lstStyle/>
          <a:p>
            <a:r>
              <a:rPr lang="en-US" smtClean="0"/>
              <a:t>Soil</a:t>
            </a:r>
          </a:p>
        </p:txBody>
      </p:sp>
      <p:sp>
        <p:nvSpPr>
          <p:cNvPr id="2051" name="Rectangle 3"/>
          <p:cNvSpPr>
            <a:spLocks noGrp="1" noChangeArrowheads="1"/>
          </p:cNvSpPr>
          <p:nvPr>
            <p:ph type="subTitle" idx="1"/>
          </p:nvPr>
        </p:nvSpPr>
        <p:spPr>
          <a:xfrm>
            <a:off x="2743200" y="2895600"/>
            <a:ext cx="6400800" cy="1752600"/>
          </a:xfrm>
        </p:spPr>
        <p:txBody>
          <a:bodyPr/>
          <a:lstStyle/>
          <a:p>
            <a:r>
              <a:rPr lang="en-US" smtClean="0"/>
              <a:t>Dirt is simply misplaced soil!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324b copy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35687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hidden="1"/>
          <p:cNvSpPr>
            <a:spLocks noGrp="1" noChangeArrowheads="1"/>
          </p:cNvSpPr>
          <p:nvPr>
            <p:ph type="title"/>
          </p:nvPr>
        </p:nvSpPr>
        <p:spPr/>
        <p:txBody>
          <a:bodyPr/>
          <a:lstStyle/>
          <a:p>
            <a:endParaRPr lang="en-US" smtClean="0"/>
          </a:p>
        </p:txBody>
      </p:sp>
      <p:sp>
        <p:nvSpPr>
          <p:cNvPr id="11268" name="Rectangle 4"/>
          <p:cNvSpPr>
            <a:spLocks noChangeArrowheads="1"/>
          </p:cNvSpPr>
          <p:nvPr/>
        </p:nvSpPr>
        <p:spPr bwMode="auto">
          <a:xfrm>
            <a:off x="7653338" y="6562725"/>
            <a:ext cx="14906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eaLnBrk="0" hangingPunct="0"/>
            <a:r>
              <a:rPr lang="en-US" sz="1400" b="1">
                <a:latin typeface="Arial" pitchFamily="34" charset="0"/>
              </a:rPr>
              <a:t>Fig. 3-24b, p. 69</a:t>
            </a:r>
          </a:p>
        </p:txBody>
      </p:sp>
      <p:sp>
        <p:nvSpPr>
          <p:cNvPr id="11269" name="Text Box 5"/>
          <p:cNvSpPr txBox="1">
            <a:spLocks noChangeArrowheads="1"/>
          </p:cNvSpPr>
          <p:nvPr/>
        </p:nvSpPr>
        <p:spPr bwMode="auto">
          <a:xfrm>
            <a:off x="4724400" y="6096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800" b="1">
                <a:latin typeface="Arial" pitchFamily="34" charset="0"/>
              </a:rPr>
              <a:t>Tropical Rain Forest Soil</a:t>
            </a:r>
          </a:p>
          <a:p>
            <a:pPr algn="ctr" eaLnBrk="1" hangingPunct="1"/>
            <a:r>
              <a:rPr lang="en-US" sz="1800" b="1">
                <a:latin typeface="Arial" pitchFamily="34" charset="0"/>
              </a:rPr>
              <a:t>(humid, tropical climate)</a:t>
            </a:r>
          </a:p>
        </p:txBody>
      </p:sp>
      <p:sp>
        <p:nvSpPr>
          <p:cNvPr id="11270" name="Text Box 6"/>
          <p:cNvSpPr txBox="1">
            <a:spLocks noChangeArrowheads="1"/>
          </p:cNvSpPr>
          <p:nvPr/>
        </p:nvSpPr>
        <p:spPr bwMode="auto">
          <a:xfrm>
            <a:off x="4191000" y="3429000"/>
            <a:ext cx="167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Acidic </a:t>
            </a:r>
          </a:p>
          <a:p>
            <a:pPr eaLnBrk="1" hangingPunct="1"/>
            <a:r>
              <a:rPr lang="en-US" sz="1800" b="1">
                <a:latin typeface="Arial" pitchFamily="34" charset="0"/>
              </a:rPr>
              <a:t>light-colored humus</a:t>
            </a:r>
          </a:p>
        </p:txBody>
      </p:sp>
      <p:sp>
        <p:nvSpPr>
          <p:cNvPr id="11271" name="Text Box 7"/>
          <p:cNvSpPr txBox="1">
            <a:spLocks noChangeArrowheads="1"/>
          </p:cNvSpPr>
          <p:nvPr/>
        </p:nvSpPr>
        <p:spPr bwMode="auto">
          <a:xfrm>
            <a:off x="4191000" y="4800600"/>
            <a:ext cx="160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Iron and aluminum compounds mixed with clay</a:t>
            </a:r>
          </a:p>
        </p:txBody>
      </p:sp>
      <p:sp>
        <p:nvSpPr>
          <p:cNvPr id="11272" name="Line 8"/>
          <p:cNvSpPr>
            <a:spLocks noChangeShapeType="1"/>
          </p:cNvSpPr>
          <p:nvPr/>
        </p:nvSpPr>
        <p:spPr bwMode="auto">
          <a:xfrm>
            <a:off x="3657600" y="50292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9"/>
          <p:cNvSpPr>
            <a:spLocks noChangeShapeType="1"/>
          </p:cNvSpPr>
          <p:nvPr/>
        </p:nvSpPr>
        <p:spPr bwMode="auto">
          <a:xfrm>
            <a:off x="3886200" y="38100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Conservation</a:t>
            </a:r>
          </a:p>
        </p:txBody>
      </p:sp>
      <p:sp>
        <p:nvSpPr>
          <p:cNvPr id="103427" name="Rectangle 3"/>
          <p:cNvSpPr>
            <a:spLocks noGrp="1" noChangeArrowheads="1"/>
          </p:cNvSpPr>
          <p:nvPr>
            <p:ph type="body" idx="1"/>
          </p:nvPr>
        </p:nvSpPr>
        <p:spPr/>
        <p:txBody>
          <a:bodyPr/>
          <a:lstStyle/>
          <a:p>
            <a:r>
              <a:rPr lang="en-US" smtClean="0"/>
              <a:t>What is soil conservation?</a:t>
            </a:r>
          </a:p>
          <a:p>
            <a:pPr lvl="1"/>
            <a:r>
              <a:rPr lang="en-US" smtClean="0"/>
              <a:t>The protection of soil against erosion or deterioration</a:t>
            </a:r>
          </a:p>
          <a:p>
            <a:r>
              <a:rPr lang="en-US" smtClean="0"/>
              <a:t>How can we do that?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The Laws</a:t>
            </a:r>
          </a:p>
        </p:txBody>
      </p:sp>
      <p:sp>
        <p:nvSpPr>
          <p:cNvPr id="104451" name="Content Placeholder 2"/>
          <p:cNvSpPr>
            <a:spLocks noGrp="1"/>
          </p:cNvSpPr>
          <p:nvPr>
            <p:ph idx="1"/>
          </p:nvPr>
        </p:nvSpPr>
        <p:spPr>
          <a:xfrm>
            <a:off x="609600" y="1447800"/>
            <a:ext cx="8534400" cy="5410200"/>
          </a:xfrm>
          <a:solidFill>
            <a:schemeClr val="bg1"/>
          </a:solidFill>
        </p:spPr>
        <p:txBody>
          <a:bodyPr/>
          <a:lstStyle/>
          <a:p>
            <a:r>
              <a:rPr lang="en-US" smtClean="0"/>
              <a:t>The U.S. Soil Conservation Act of 1935 established the Soil Conservation Service.  </a:t>
            </a:r>
          </a:p>
          <a:p>
            <a:pPr lvl="1"/>
            <a:r>
              <a:rPr lang="en-US" sz="2400" smtClean="0"/>
              <a:t>This agency deals with soil erosion problems and was enacted following the Dust Bowl</a:t>
            </a:r>
            <a:r>
              <a:rPr lang="en-US" smtClean="0"/>
              <a:t>.</a:t>
            </a:r>
          </a:p>
          <a:p>
            <a:r>
              <a:rPr lang="en-US" smtClean="0"/>
              <a:t>Soil &amp; Water Resources Conservation Act of 1977</a:t>
            </a:r>
          </a:p>
          <a:p>
            <a:pPr lvl="1"/>
            <a:r>
              <a:rPr lang="en-US" sz="2400" smtClean="0"/>
              <a:t>This Act provides for a continuing appraisal of U.S. soil, water and related resources, including fish and wildlife habitats, and a soil and water conservation program to assist landowners and land users in furthering soil and water conservation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Agricultural Methods</a:t>
            </a:r>
          </a:p>
        </p:txBody>
      </p:sp>
      <p:sp>
        <p:nvSpPr>
          <p:cNvPr id="105475" name="Content Placeholder 2"/>
          <p:cNvSpPr>
            <a:spLocks noGrp="1"/>
          </p:cNvSpPr>
          <p:nvPr>
            <p:ph idx="1"/>
          </p:nvPr>
        </p:nvSpPr>
        <p:spPr/>
        <p:txBody>
          <a:bodyPr/>
          <a:lstStyle/>
          <a:p>
            <a:r>
              <a:rPr lang="en-US" smtClean="0"/>
              <a:t>No-till or minimum tillage methods protect the top soil</a:t>
            </a:r>
          </a:p>
          <a:p>
            <a:r>
              <a:rPr lang="en-US" smtClean="0"/>
              <a:t>Shaping of the land decreases runoff</a:t>
            </a:r>
          </a:p>
          <a:p>
            <a:r>
              <a:rPr lang="en-US" smtClean="0"/>
              <a:t>Windbreaks prevent erosion from wind</a:t>
            </a:r>
          </a:p>
          <a:p>
            <a:r>
              <a:rPr lang="en-US" smtClean="0"/>
              <a:t>Crop rotation prevents nutrient depletion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Aquatic Protection</a:t>
            </a:r>
          </a:p>
        </p:txBody>
      </p:sp>
      <p:sp>
        <p:nvSpPr>
          <p:cNvPr id="106499" name="Content Placeholder 2"/>
          <p:cNvSpPr>
            <a:spLocks noGrp="1"/>
          </p:cNvSpPr>
          <p:nvPr>
            <p:ph idx="1"/>
          </p:nvPr>
        </p:nvSpPr>
        <p:spPr/>
        <p:txBody>
          <a:bodyPr/>
          <a:lstStyle/>
          <a:p>
            <a:r>
              <a:rPr lang="en-US" smtClean="0"/>
              <a:t>Protection along riparian zone</a:t>
            </a:r>
          </a:p>
          <a:p>
            <a:pPr lvl="1"/>
            <a:r>
              <a:rPr lang="en-US" smtClean="0"/>
              <a:t>Riprap</a:t>
            </a:r>
          </a:p>
          <a:p>
            <a:r>
              <a:rPr lang="en-US" smtClean="0"/>
              <a:t>Lake zones with emergent plants protect sediment (littoral zone)</a:t>
            </a:r>
          </a:p>
          <a:p>
            <a:r>
              <a:rPr lang="en-US" smtClean="0"/>
              <a:t>Wetlands are characterized by the type of soil present, the hydrology and the species of flora and fauna</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Alternative Irrigation </a:t>
            </a:r>
          </a:p>
        </p:txBody>
      </p:sp>
      <p:sp>
        <p:nvSpPr>
          <p:cNvPr id="107523" name="Rectangle 3"/>
          <p:cNvSpPr>
            <a:spLocks noGrp="1" noChangeArrowheads="1"/>
          </p:cNvSpPr>
          <p:nvPr>
            <p:ph type="body" idx="1"/>
          </p:nvPr>
        </p:nvSpPr>
        <p:spPr/>
        <p:txBody>
          <a:bodyPr/>
          <a:lstStyle/>
          <a:p>
            <a:r>
              <a:rPr lang="en-US" smtClean="0"/>
              <a:t>Drip irrigation methods deliver water directly to the plant which </a:t>
            </a:r>
          </a:p>
          <a:p>
            <a:pPr lvl="1"/>
            <a:r>
              <a:rPr lang="en-US" smtClean="0"/>
              <a:t>Reduces water loss through evaporation</a:t>
            </a:r>
          </a:p>
          <a:p>
            <a:pPr lvl="1"/>
            <a:r>
              <a:rPr lang="en-US" smtClean="0"/>
              <a:t>Increases crop yield and efficiency</a:t>
            </a:r>
          </a:p>
          <a:p>
            <a:pPr lvl="1"/>
            <a:r>
              <a:rPr lang="en-US" smtClean="0"/>
              <a:t>Reduces erosion potential</a:t>
            </a:r>
          </a:p>
          <a:p>
            <a:pPr lvl="1"/>
            <a:r>
              <a:rPr lang="en-US" smtClean="0"/>
              <a:t>Protects the top soil</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What have we done at JF?</a:t>
            </a:r>
          </a:p>
        </p:txBody>
      </p:sp>
      <p:sp>
        <p:nvSpPr>
          <p:cNvPr id="108547" name="Content Placeholder 2"/>
          <p:cNvSpPr>
            <a:spLocks noGrp="1"/>
          </p:cNvSpPr>
          <p:nvPr>
            <p:ph idx="1"/>
          </p:nvPr>
        </p:nvSpPr>
        <p:spPr/>
        <p:txBody>
          <a:bodyPr/>
          <a:lstStyle/>
          <a:p>
            <a:r>
              <a:rPr lang="en-US" smtClean="0"/>
              <a:t>Rain gardens and fast growing plants to secure the top soil and prevent erosion into the James River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324b cop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404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hidden="1"/>
          <p:cNvSpPr>
            <a:spLocks noGrp="1" noChangeArrowheads="1"/>
          </p:cNvSpPr>
          <p:nvPr>
            <p:ph type="title"/>
          </p:nvPr>
        </p:nvSpPr>
        <p:spPr>
          <a:xfrm>
            <a:off x="419100" y="350838"/>
            <a:ext cx="8229600" cy="1143000"/>
          </a:xfrm>
        </p:spPr>
        <p:txBody>
          <a:bodyPr/>
          <a:lstStyle/>
          <a:p>
            <a:endParaRPr lang="en-US" smtClean="0"/>
          </a:p>
        </p:txBody>
      </p:sp>
      <p:sp>
        <p:nvSpPr>
          <p:cNvPr id="12292" name="Rectangle 4"/>
          <p:cNvSpPr>
            <a:spLocks noChangeArrowheads="1"/>
          </p:cNvSpPr>
          <p:nvPr/>
        </p:nvSpPr>
        <p:spPr bwMode="auto">
          <a:xfrm>
            <a:off x="7653338" y="6562725"/>
            <a:ext cx="14906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eaLnBrk="0" hangingPunct="0"/>
            <a:r>
              <a:rPr lang="en-US" sz="1400" b="1">
                <a:latin typeface="Arial" pitchFamily="34" charset="0"/>
              </a:rPr>
              <a:t>Fig. 3-24b, p. 69</a:t>
            </a:r>
          </a:p>
        </p:txBody>
      </p:sp>
      <p:sp>
        <p:nvSpPr>
          <p:cNvPr id="12293" name="Text Box 5"/>
          <p:cNvSpPr txBox="1">
            <a:spLocks noChangeArrowheads="1"/>
          </p:cNvSpPr>
          <p:nvPr/>
        </p:nvSpPr>
        <p:spPr bwMode="auto">
          <a:xfrm>
            <a:off x="5334000" y="57912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800" b="1">
                <a:latin typeface="Arial" pitchFamily="34" charset="0"/>
              </a:rPr>
              <a:t>Deciduous Forest Soil</a:t>
            </a:r>
          </a:p>
          <a:p>
            <a:pPr algn="ctr" eaLnBrk="1" hangingPunct="1"/>
            <a:r>
              <a:rPr lang="en-US" sz="1800" b="1">
                <a:latin typeface="Arial" pitchFamily="34" charset="0"/>
              </a:rPr>
              <a:t>(humid, mild climate)</a:t>
            </a:r>
          </a:p>
        </p:txBody>
      </p:sp>
      <p:sp>
        <p:nvSpPr>
          <p:cNvPr id="12294" name="Text Box 6"/>
          <p:cNvSpPr txBox="1">
            <a:spLocks noChangeArrowheads="1"/>
          </p:cNvSpPr>
          <p:nvPr/>
        </p:nvSpPr>
        <p:spPr bwMode="auto">
          <a:xfrm>
            <a:off x="5372100" y="3095625"/>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Forest litter leaf mold</a:t>
            </a:r>
          </a:p>
        </p:txBody>
      </p:sp>
      <p:sp>
        <p:nvSpPr>
          <p:cNvPr id="12295" name="Text Box 7"/>
          <p:cNvSpPr txBox="1">
            <a:spLocks noChangeArrowheads="1"/>
          </p:cNvSpPr>
          <p:nvPr/>
        </p:nvSpPr>
        <p:spPr bwMode="auto">
          <a:xfrm>
            <a:off x="5397500" y="3657600"/>
            <a:ext cx="2247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Humus-mineral mixture</a:t>
            </a:r>
          </a:p>
        </p:txBody>
      </p:sp>
      <p:sp>
        <p:nvSpPr>
          <p:cNvPr id="12296" name="Text Box 8"/>
          <p:cNvSpPr txBox="1">
            <a:spLocks noChangeArrowheads="1"/>
          </p:cNvSpPr>
          <p:nvPr/>
        </p:nvSpPr>
        <p:spPr bwMode="auto">
          <a:xfrm>
            <a:off x="5384800" y="4229100"/>
            <a:ext cx="2247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Light, grayish-brown, silt loam</a:t>
            </a:r>
          </a:p>
        </p:txBody>
      </p:sp>
      <p:sp>
        <p:nvSpPr>
          <p:cNvPr id="12297" name="Text Box 9"/>
          <p:cNvSpPr txBox="1">
            <a:spLocks noChangeArrowheads="1"/>
          </p:cNvSpPr>
          <p:nvPr/>
        </p:nvSpPr>
        <p:spPr bwMode="auto">
          <a:xfrm>
            <a:off x="5372100" y="4800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Dark brown firm clay</a:t>
            </a:r>
          </a:p>
        </p:txBody>
      </p:sp>
      <p:sp>
        <p:nvSpPr>
          <p:cNvPr id="12298" name="Line 10"/>
          <p:cNvSpPr>
            <a:spLocks noChangeShapeType="1"/>
          </p:cNvSpPr>
          <p:nvPr/>
        </p:nvSpPr>
        <p:spPr bwMode="auto">
          <a:xfrm>
            <a:off x="4841875" y="4541838"/>
            <a:ext cx="3810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1"/>
          <p:cNvSpPr>
            <a:spLocks noChangeShapeType="1"/>
          </p:cNvSpPr>
          <p:nvPr/>
        </p:nvSpPr>
        <p:spPr bwMode="auto">
          <a:xfrm>
            <a:off x="5219700" y="4999038"/>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2"/>
          <p:cNvSpPr>
            <a:spLocks noChangeShapeType="1"/>
          </p:cNvSpPr>
          <p:nvPr/>
        </p:nvSpPr>
        <p:spPr bwMode="auto">
          <a:xfrm>
            <a:off x="4838700" y="4114800"/>
            <a:ext cx="38100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3"/>
          <p:cNvSpPr>
            <a:spLocks noChangeShapeType="1"/>
          </p:cNvSpPr>
          <p:nvPr/>
        </p:nvSpPr>
        <p:spPr bwMode="auto">
          <a:xfrm>
            <a:off x="5219700" y="4419600"/>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2" name="Line 14"/>
          <p:cNvSpPr>
            <a:spLocks noChangeShapeType="1"/>
          </p:cNvSpPr>
          <p:nvPr/>
        </p:nvSpPr>
        <p:spPr bwMode="auto">
          <a:xfrm>
            <a:off x="4991100" y="38100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Line 15"/>
          <p:cNvSpPr>
            <a:spLocks noChangeShapeType="1"/>
          </p:cNvSpPr>
          <p:nvPr/>
        </p:nvSpPr>
        <p:spPr bwMode="auto">
          <a:xfrm flipV="1">
            <a:off x="4914900" y="3200400"/>
            <a:ext cx="30480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4" name="Line 16"/>
          <p:cNvSpPr>
            <a:spLocks noChangeShapeType="1"/>
          </p:cNvSpPr>
          <p:nvPr/>
        </p:nvSpPr>
        <p:spPr bwMode="auto">
          <a:xfrm>
            <a:off x="5207000" y="3205163"/>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324b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
            <a:ext cx="39941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hidden="1"/>
          <p:cNvSpPr>
            <a:spLocks noGrp="1" noChangeArrowheads="1"/>
          </p:cNvSpPr>
          <p:nvPr>
            <p:ph type="title"/>
          </p:nvPr>
        </p:nvSpPr>
        <p:spPr/>
        <p:txBody>
          <a:bodyPr/>
          <a:lstStyle/>
          <a:p>
            <a:endParaRPr lang="en-US" smtClean="0"/>
          </a:p>
        </p:txBody>
      </p:sp>
      <p:sp>
        <p:nvSpPr>
          <p:cNvPr id="13316" name="Rectangle 4"/>
          <p:cNvSpPr>
            <a:spLocks noChangeArrowheads="1"/>
          </p:cNvSpPr>
          <p:nvPr/>
        </p:nvSpPr>
        <p:spPr bwMode="auto">
          <a:xfrm>
            <a:off x="7653338" y="6562725"/>
            <a:ext cx="14906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eaLnBrk="0" hangingPunct="0"/>
            <a:r>
              <a:rPr lang="en-US" sz="1400" b="1">
                <a:latin typeface="Arial" pitchFamily="34" charset="0"/>
              </a:rPr>
              <a:t>Fig. 3-24b, p. 69</a:t>
            </a:r>
          </a:p>
        </p:txBody>
      </p:sp>
      <p:sp>
        <p:nvSpPr>
          <p:cNvPr id="13317" name="Text Box 5"/>
          <p:cNvSpPr txBox="1">
            <a:spLocks noChangeArrowheads="1"/>
          </p:cNvSpPr>
          <p:nvPr/>
        </p:nvSpPr>
        <p:spPr bwMode="auto">
          <a:xfrm>
            <a:off x="5181600" y="5334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800" b="1">
                <a:latin typeface="Arial" pitchFamily="34" charset="0"/>
              </a:rPr>
              <a:t>Coniferous Forest Soil</a:t>
            </a:r>
          </a:p>
          <a:p>
            <a:pPr algn="ctr" eaLnBrk="1" hangingPunct="1"/>
            <a:r>
              <a:rPr lang="en-US" sz="1800" b="1">
                <a:latin typeface="Arial" pitchFamily="34" charset="0"/>
              </a:rPr>
              <a:t>(humid, cold climate)</a:t>
            </a:r>
          </a:p>
        </p:txBody>
      </p:sp>
      <p:sp>
        <p:nvSpPr>
          <p:cNvPr id="13318" name="Text Box 6"/>
          <p:cNvSpPr txBox="1">
            <a:spLocks noChangeArrowheads="1"/>
          </p:cNvSpPr>
          <p:nvPr/>
        </p:nvSpPr>
        <p:spPr bwMode="auto">
          <a:xfrm>
            <a:off x="5257800" y="3733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Light-colored and acidic</a:t>
            </a:r>
          </a:p>
        </p:txBody>
      </p:sp>
      <p:sp>
        <p:nvSpPr>
          <p:cNvPr id="13319" name="Text Box 7"/>
          <p:cNvSpPr txBox="1">
            <a:spLocks noChangeArrowheads="1"/>
          </p:cNvSpPr>
          <p:nvPr/>
        </p:nvSpPr>
        <p:spPr bwMode="auto">
          <a:xfrm>
            <a:off x="5245100" y="3184525"/>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Acid litter and humus</a:t>
            </a:r>
          </a:p>
        </p:txBody>
      </p:sp>
      <p:sp>
        <p:nvSpPr>
          <p:cNvPr id="13320" name="Text Box 8"/>
          <p:cNvSpPr txBox="1">
            <a:spLocks noChangeArrowheads="1"/>
          </p:cNvSpPr>
          <p:nvPr/>
        </p:nvSpPr>
        <p:spPr bwMode="auto">
          <a:xfrm>
            <a:off x="5257800" y="4651375"/>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Humus and iron and aluminum compounds</a:t>
            </a:r>
          </a:p>
        </p:txBody>
      </p:sp>
      <p:sp>
        <p:nvSpPr>
          <p:cNvPr id="13321" name="Line 9"/>
          <p:cNvSpPr>
            <a:spLocks noChangeShapeType="1"/>
          </p:cNvSpPr>
          <p:nvPr/>
        </p:nvSpPr>
        <p:spPr bwMode="auto">
          <a:xfrm>
            <a:off x="4572000" y="4800600"/>
            <a:ext cx="685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p:cNvSpPr>
            <a:spLocks noChangeShapeType="1"/>
          </p:cNvSpPr>
          <p:nvPr/>
        </p:nvSpPr>
        <p:spPr bwMode="auto">
          <a:xfrm>
            <a:off x="4876800" y="38862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Line 11"/>
          <p:cNvSpPr>
            <a:spLocks noChangeShapeType="1"/>
          </p:cNvSpPr>
          <p:nvPr/>
        </p:nvSpPr>
        <p:spPr bwMode="auto">
          <a:xfrm>
            <a:off x="4800600" y="35814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86000"/>
            <a:ext cx="7772400" cy="1143000"/>
          </a:xfrm>
        </p:spPr>
        <p:txBody>
          <a:bodyPr/>
          <a:lstStyle/>
          <a:p>
            <a:r>
              <a:rPr lang="en-US" smtClean="0"/>
              <a:t>Soil Color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All Soil is Brown, Right?</a:t>
            </a:r>
          </a:p>
        </p:txBody>
      </p:sp>
      <p:sp>
        <p:nvSpPr>
          <p:cNvPr id="15363" name="Rectangle 3"/>
          <p:cNvSpPr>
            <a:spLocks noGrp="1" noChangeArrowheads="1"/>
          </p:cNvSpPr>
          <p:nvPr>
            <p:ph type="body" idx="1"/>
          </p:nvPr>
        </p:nvSpPr>
        <p:spPr>
          <a:xfrm>
            <a:off x="2209800" y="1447800"/>
            <a:ext cx="6934200" cy="4114800"/>
          </a:xfrm>
        </p:spPr>
        <p:txBody>
          <a:bodyPr/>
          <a:lstStyle/>
          <a:p>
            <a:pPr>
              <a:lnSpc>
                <a:spcPct val="80000"/>
              </a:lnSpc>
            </a:pPr>
            <a:r>
              <a:rPr lang="en-US" smtClean="0"/>
              <a:t>Wrong! Soils vary in color depending on material make-up and location. </a:t>
            </a:r>
          </a:p>
          <a:p>
            <a:pPr>
              <a:lnSpc>
                <a:spcPct val="80000"/>
              </a:lnSpc>
            </a:pPr>
            <a:r>
              <a:rPr lang="en-US" smtClean="0"/>
              <a:t>The Munsell System of Color Notation is a color catalog.</a:t>
            </a:r>
          </a:p>
          <a:p>
            <a:pPr lvl="1">
              <a:lnSpc>
                <a:spcPct val="80000"/>
              </a:lnSpc>
            </a:pPr>
            <a:r>
              <a:rPr lang="en-US" smtClean="0"/>
              <a:t>Soil scientists compare the soil next to the color chips to find a visual match and assign the corresponding Munsell notation with the soil.</a:t>
            </a:r>
          </a:p>
          <a:p>
            <a:pPr>
              <a:lnSpc>
                <a:spcPct val="80000"/>
              </a:lnSpc>
            </a:pPr>
            <a:r>
              <a:rPr lang="en-US" smtClean="0"/>
              <a:t>The wide use and acceptance of the Munsell System allows for direct comparison of soils anywhere in the world. </a:t>
            </a:r>
          </a:p>
          <a:p>
            <a:pPr>
              <a:lnSpc>
                <a:spcPct val="80000"/>
              </a:lnSpc>
            </a:pPr>
            <a:endParaRPr lang="en-US" smtClean="0"/>
          </a:p>
          <a:p>
            <a:pPr>
              <a:lnSpc>
                <a:spcPct val="80000"/>
              </a:lnSpc>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4600" y="228600"/>
            <a:ext cx="5029200" cy="838200"/>
          </a:xfrm>
        </p:spPr>
        <p:txBody>
          <a:bodyPr/>
          <a:lstStyle/>
          <a:p>
            <a:r>
              <a:rPr lang="en-US" smtClean="0"/>
              <a:t>The Munsell system</a:t>
            </a:r>
          </a:p>
        </p:txBody>
      </p:sp>
      <p:sp>
        <p:nvSpPr>
          <p:cNvPr id="16387" name="Text Box 3"/>
          <p:cNvSpPr txBox="1">
            <a:spLocks noChangeArrowheads="1"/>
          </p:cNvSpPr>
          <p:nvPr/>
        </p:nvSpPr>
        <p:spPr bwMode="auto">
          <a:xfrm>
            <a:off x="2362200" y="1371600"/>
            <a:ext cx="6096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r>
              <a:rPr lang="en-US" sz="3200">
                <a:latin typeface="Arial" pitchFamily="34" charset="0"/>
              </a:rPr>
              <a:t>The system categorizes by three components: hue, value, and chroma.</a:t>
            </a:r>
            <a:endParaRPr lang="en-US" sz="3200" u="sng">
              <a:latin typeface="Arial" pitchFamily="34" charset="0"/>
            </a:endParaRPr>
          </a:p>
          <a:p>
            <a:pPr>
              <a:buFontTx/>
              <a:buChar char="•"/>
            </a:pPr>
            <a:endParaRPr lang="en-US" sz="3200" u="sng">
              <a:latin typeface="Arial" pitchFamily="34" charset="0"/>
            </a:endParaRPr>
          </a:p>
          <a:p>
            <a:pPr>
              <a:buFontTx/>
              <a:buChar char="•"/>
            </a:pPr>
            <a:r>
              <a:rPr lang="en-US" sz="3200" u="sng">
                <a:latin typeface="Arial" pitchFamily="34" charset="0"/>
              </a:rPr>
              <a:t>Hue</a:t>
            </a:r>
            <a:r>
              <a:rPr lang="en-US" sz="3200">
                <a:latin typeface="Arial" pitchFamily="34" charset="0"/>
              </a:rPr>
              <a:t>: the specific color</a:t>
            </a:r>
            <a:endParaRPr lang="en-US" sz="3200" u="sng">
              <a:latin typeface="Arial" pitchFamily="34" charset="0"/>
            </a:endParaRPr>
          </a:p>
          <a:p>
            <a:pPr>
              <a:buFontTx/>
              <a:buChar char="•"/>
            </a:pPr>
            <a:r>
              <a:rPr lang="en-US" sz="3200" u="sng">
                <a:latin typeface="Arial" pitchFamily="34" charset="0"/>
              </a:rPr>
              <a:t>Value</a:t>
            </a:r>
            <a:r>
              <a:rPr lang="en-US" sz="3200">
                <a:latin typeface="Arial" pitchFamily="34" charset="0"/>
              </a:rPr>
              <a:t>: the lightness or darkness of color</a:t>
            </a:r>
            <a:endParaRPr lang="en-US" sz="3200" u="sng">
              <a:latin typeface="Arial" pitchFamily="34" charset="0"/>
            </a:endParaRPr>
          </a:p>
          <a:p>
            <a:pPr>
              <a:buFontTx/>
              <a:buChar char="•"/>
            </a:pPr>
            <a:r>
              <a:rPr lang="en-US" sz="3200" u="sng">
                <a:latin typeface="Arial" pitchFamily="34" charset="0"/>
              </a:rPr>
              <a:t>Chroma</a:t>
            </a:r>
            <a:r>
              <a:rPr lang="en-US" sz="3200">
                <a:latin typeface="Arial" pitchFamily="34" charset="0"/>
              </a:rPr>
              <a:t>: the light intensity</a:t>
            </a:r>
          </a:p>
          <a:p>
            <a:pPr>
              <a:buFontTx/>
              <a:buChar char="•"/>
            </a:pPr>
            <a:endParaRPr lang="en-US" sz="3200">
              <a:latin typeface="Arial" pitchFamily="34" charset="0"/>
            </a:endParaRPr>
          </a:p>
          <a:p>
            <a:pPr>
              <a:buFontTx/>
              <a:buChar char="•"/>
            </a:pPr>
            <a:r>
              <a:rPr lang="en-US" sz="3200">
                <a:latin typeface="Arial" pitchFamily="34" charset="0"/>
              </a:rPr>
              <a:t>Written: Hue Value/Chroma</a:t>
            </a:r>
          </a:p>
          <a:p>
            <a:pPr lvl="3">
              <a:buFontTx/>
              <a:buChar char="•"/>
            </a:pPr>
            <a:r>
              <a:rPr lang="en-US" sz="2400">
                <a:latin typeface="Arial" pitchFamily="34" charset="0"/>
              </a:rPr>
              <a:t>10 YR 3/2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503020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124200" y="1524000"/>
            <a:ext cx="5010150" cy="5029200"/>
          </a:xfrm>
        </p:spPr>
      </p:pic>
      <p:sp>
        <p:nvSpPr>
          <p:cNvPr id="17411" name="Rectangle 3"/>
          <p:cNvSpPr>
            <a:spLocks noGrp="1" noChangeArrowheads="1"/>
          </p:cNvSpPr>
          <p:nvPr>
            <p:ph type="title"/>
          </p:nvPr>
        </p:nvSpPr>
        <p:spPr>
          <a:xfrm>
            <a:off x="2362200" y="708025"/>
            <a:ext cx="6767513" cy="598488"/>
          </a:xfrm>
          <a:noFill/>
        </p:spPr>
        <p:txBody>
          <a:bodyPr anchor="b"/>
          <a:lstStyle/>
          <a:p>
            <a:r>
              <a:rPr lang="en-US" sz="4000" smtClean="0"/>
              <a:t>Hue Spectrum</a:t>
            </a:r>
            <a:br>
              <a:rPr lang="en-US" sz="4000" smtClean="0"/>
            </a:br>
            <a:r>
              <a:rPr lang="en-US" sz="4000" smtClean="0"/>
              <a:t>“The Rainbow”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533400"/>
            <a:ext cx="7467600" cy="1143000"/>
          </a:xfrm>
        </p:spPr>
        <p:txBody>
          <a:bodyPr/>
          <a:lstStyle/>
          <a:p>
            <a:r>
              <a:rPr lang="en-US" sz="4000" smtClean="0"/>
              <a:t>Value Spectrum</a:t>
            </a:r>
            <a:br>
              <a:rPr lang="en-US" sz="4000" smtClean="0"/>
            </a:br>
            <a:r>
              <a:rPr lang="en-US" sz="4000" smtClean="0"/>
              <a:t>“Light to Dark”</a:t>
            </a:r>
          </a:p>
        </p:txBody>
      </p:sp>
      <p:sp>
        <p:nvSpPr>
          <p:cNvPr id="18435" name="Rectangle 3"/>
          <p:cNvSpPr>
            <a:spLocks noChangeArrowheads="1"/>
          </p:cNvSpPr>
          <p:nvPr/>
        </p:nvSpPr>
        <p:spPr bwMode="auto">
          <a:xfrm>
            <a:off x="457200" y="2133600"/>
            <a:ext cx="7772400" cy="2590800"/>
          </a:xfrm>
          <a:prstGeom prst="rect">
            <a:avLst/>
          </a:prstGeom>
          <a:gradFill rotWithShape="0">
            <a:gsLst>
              <a:gs pos="0">
                <a:srgbClr val="000000"/>
              </a:gs>
              <a:gs pos="100000">
                <a:srgbClr val="E5E5E5"/>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Text Box 4"/>
          <p:cNvSpPr txBox="1">
            <a:spLocks noChangeArrowheads="1"/>
          </p:cNvSpPr>
          <p:nvPr/>
        </p:nvSpPr>
        <p:spPr bwMode="auto">
          <a:xfrm>
            <a:off x="381000" y="48006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spcBef>
                <a:spcPct val="50000"/>
              </a:spcBef>
            </a:pPr>
            <a:r>
              <a:rPr lang="en-US" sz="3200">
                <a:latin typeface="Comic Sans MS" pitchFamily="66" charset="0"/>
              </a:rPr>
              <a:t>0</a:t>
            </a:r>
          </a:p>
        </p:txBody>
      </p:sp>
      <p:sp>
        <p:nvSpPr>
          <p:cNvPr id="18437" name="Text Box 5"/>
          <p:cNvSpPr txBox="1">
            <a:spLocks noChangeArrowheads="1"/>
          </p:cNvSpPr>
          <p:nvPr/>
        </p:nvSpPr>
        <p:spPr bwMode="auto">
          <a:xfrm>
            <a:off x="7772400" y="47244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spcBef>
                <a:spcPct val="50000"/>
              </a:spcBef>
            </a:pPr>
            <a:r>
              <a:rPr lang="en-US" sz="3200">
                <a:latin typeface="Comic Sans MS" pitchFamily="66" charset="0"/>
              </a:rPr>
              <a:t>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81000"/>
            <a:ext cx="7543800" cy="1295400"/>
          </a:xfrm>
        </p:spPr>
        <p:txBody>
          <a:bodyPr/>
          <a:lstStyle/>
          <a:p>
            <a:r>
              <a:rPr lang="en-US" sz="4000" smtClean="0"/>
              <a:t>Chroma Spectrum</a:t>
            </a:r>
            <a:br>
              <a:rPr lang="en-US" sz="4000" smtClean="0"/>
            </a:br>
            <a:r>
              <a:rPr lang="en-US" sz="4000" smtClean="0"/>
              <a:t>“Intensity”</a:t>
            </a:r>
          </a:p>
        </p:txBody>
      </p:sp>
      <p:sp>
        <p:nvSpPr>
          <p:cNvPr id="19459" name="Rectangle 3"/>
          <p:cNvSpPr>
            <a:spLocks noChangeArrowheads="1"/>
          </p:cNvSpPr>
          <p:nvPr/>
        </p:nvSpPr>
        <p:spPr bwMode="auto">
          <a:xfrm>
            <a:off x="533400" y="1905000"/>
            <a:ext cx="7772400" cy="2590800"/>
          </a:xfrm>
          <a:prstGeom prst="rect">
            <a:avLst/>
          </a:prstGeom>
          <a:gradFill rotWithShape="0">
            <a:gsLst>
              <a:gs pos="0">
                <a:srgbClr val="B2B2B2"/>
              </a:gs>
              <a:gs pos="100000">
                <a:srgbClr val="9900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60" name="Text Box 4"/>
          <p:cNvSpPr txBox="1">
            <a:spLocks noChangeArrowheads="1"/>
          </p:cNvSpPr>
          <p:nvPr/>
        </p:nvSpPr>
        <p:spPr bwMode="auto">
          <a:xfrm>
            <a:off x="533400" y="44958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spcBef>
                <a:spcPct val="50000"/>
              </a:spcBef>
            </a:pPr>
            <a:r>
              <a:rPr lang="en-US" sz="3200">
                <a:latin typeface="Comic Sans MS" pitchFamily="66" charset="0"/>
              </a:rPr>
              <a:t>0</a:t>
            </a:r>
          </a:p>
        </p:txBody>
      </p:sp>
      <p:sp>
        <p:nvSpPr>
          <p:cNvPr id="19461" name="Text Box 5"/>
          <p:cNvSpPr txBox="1">
            <a:spLocks noChangeArrowheads="1"/>
          </p:cNvSpPr>
          <p:nvPr/>
        </p:nvSpPr>
        <p:spPr bwMode="auto">
          <a:xfrm>
            <a:off x="7620000" y="45720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spcBef>
                <a:spcPct val="50000"/>
              </a:spcBef>
            </a:pPr>
            <a:r>
              <a:rPr lang="en-US" sz="3200">
                <a:latin typeface="Comic Sans MS" pitchFamily="66" charset="0"/>
              </a:rPr>
              <a:t>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27288" y="609600"/>
            <a:ext cx="6570662" cy="914400"/>
          </a:xfrm>
        </p:spPr>
        <p:txBody>
          <a:bodyPr/>
          <a:lstStyle/>
          <a:p>
            <a:r>
              <a:rPr lang="en-US" smtClean="0"/>
              <a:t>Color Chip Comparison</a:t>
            </a:r>
          </a:p>
        </p:txBody>
      </p:sp>
      <p:pic>
        <p:nvPicPr>
          <p:cNvPr id="20483" name="Picture 3" descr="color chip next to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62138"/>
            <a:ext cx="6629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09800" y="152400"/>
            <a:ext cx="6781800" cy="1139825"/>
          </a:xfrm>
        </p:spPr>
        <p:txBody>
          <a:bodyPr/>
          <a:lstStyle/>
          <a:p>
            <a:r>
              <a:rPr lang="en-US" smtClean="0"/>
              <a:t>SOIL: A RENEWABLE RESOURCE</a:t>
            </a:r>
          </a:p>
        </p:txBody>
      </p:sp>
      <p:sp>
        <p:nvSpPr>
          <p:cNvPr id="3075" name="Rectangle 3"/>
          <p:cNvSpPr>
            <a:spLocks noGrp="1" noChangeArrowheads="1"/>
          </p:cNvSpPr>
          <p:nvPr>
            <p:ph type="body" idx="1"/>
          </p:nvPr>
        </p:nvSpPr>
        <p:spPr>
          <a:xfrm>
            <a:off x="2209800" y="1371600"/>
            <a:ext cx="6934200" cy="5181600"/>
          </a:xfrm>
        </p:spPr>
        <p:txBody>
          <a:bodyPr/>
          <a:lstStyle/>
          <a:p>
            <a:r>
              <a:rPr lang="en-US" smtClean="0"/>
              <a:t>Soil is a slowly renewed resource that provides most of the nutrients needed for plant growth and also helps purify water.</a:t>
            </a:r>
          </a:p>
          <a:p>
            <a:pPr lvl="1"/>
            <a:r>
              <a:rPr lang="en-US" smtClean="0"/>
              <a:t>Soil formation begins when bedrock is broken down by physical, chemical and biological processes called </a:t>
            </a:r>
            <a:r>
              <a:rPr lang="en-US" b="1" i="1" smtClean="0">
                <a:solidFill>
                  <a:schemeClr val="hlink"/>
                </a:solidFill>
              </a:rPr>
              <a:t>weathering</a:t>
            </a:r>
            <a:r>
              <a:rPr lang="en-US" smtClean="0"/>
              <a:t>.</a:t>
            </a:r>
          </a:p>
          <a:p>
            <a:r>
              <a:rPr lang="en-US" b="1" i="1" smtClean="0">
                <a:solidFill>
                  <a:schemeClr val="hlink"/>
                </a:solidFill>
              </a:rPr>
              <a:t>Mature soils</a:t>
            </a:r>
            <a:r>
              <a:rPr lang="en-US" smtClean="0"/>
              <a:t> have developed over a long time are arranged in a series of horizontal layers,</a:t>
            </a:r>
            <a:r>
              <a:rPr lang="en-US" b="1" i="1" smtClean="0">
                <a:solidFill>
                  <a:schemeClr val="hlink"/>
                </a:solidFill>
              </a:rPr>
              <a:t>soil horizons</a:t>
            </a:r>
            <a:r>
              <a:rPr lang="en-US" smtClean="0"/>
              <a:t>.</a:t>
            </a:r>
          </a:p>
          <a:p>
            <a:pPr lvl="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Soil Color Factors</a:t>
            </a:r>
          </a:p>
        </p:txBody>
      </p:sp>
      <p:sp>
        <p:nvSpPr>
          <p:cNvPr id="21507" name="Rectangle 3"/>
          <p:cNvSpPr>
            <a:spLocks noGrp="1" noChangeArrowheads="1"/>
          </p:cNvSpPr>
          <p:nvPr>
            <p:ph type="body" idx="1"/>
          </p:nvPr>
        </p:nvSpPr>
        <p:spPr>
          <a:xfrm>
            <a:off x="2133600" y="1143000"/>
            <a:ext cx="7010400" cy="4211638"/>
          </a:xfrm>
        </p:spPr>
        <p:txBody>
          <a:bodyPr/>
          <a:lstStyle/>
          <a:p>
            <a:pPr>
              <a:lnSpc>
                <a:spcPct val="80000"/>
              </a:lnSpc>
            </a:pPr>
            <a:r>
              <a:rPr lang="en-US" smtClean="0"/>
              <a:t>Parent Material:  </a:t>
            </a:r>
            <a:r>
              <a:rPr lang="en-US" sz="3300" smtClean="0"/>
              <a:t>Minerals relate to color</a:t>
            </a:r>
          </a:p>
          <a:p>
            <a:pPr>
              <a:lnSpc>
                <a:spcPct val="80000"/>
              </a:lnSpc>
            </a:pPr>
            <a:r>
              <a:rPr lang="en-US" smtClean="0"/>
              <a:t>Age/Time: </a:t>
            </a:r>
            <a:r>
              <a:rPr lang="en-US" sz="3300" smtClean="0"/>
              <a:t>Older soil is often more red</a:t>
            </a:r>
          </a:p>
          <a:p>
            <a:pPr>
              <a:lnSpc>
                <a:spcPct val="80000"/>
              </a:lnSpc>
            </a:pPr>
            <a:r>
              <a:rPr lang="en-US" smtClean="0"/>
              <a:t>Climate: </a:t>
            </a:r>
            <a:r>
              <a:rPr lang="en-US" sz="3300" smtClean="0"/>
              <a:t>May leach, remove coatings, or even enhance red</a:t>
            </a:r>
          </a:p>
          <a:p>
            <a:pPr>
              <a:lnSpc>
                <a:spcPct val="80000"/>
              </a:lnSpc>
            </a:pPr>
            <a:r>
              <a:rPr lang="en-US" smtClean="0"/>
              <a:t>Topography: </a:t>
            </a:r>
            <a:r>
              <a:rPr lang="en-US" sz="3300" smtClean="0"/>
              <a:t>Uplands are more brown and red; low lands are more grey.</a:t>
            </a:r>
          </a:p>
          <a:p>
            <a:pPr>
              <a:lnSpc>
                <a:spcPct val="80000"/>
              </a:lnSpc>
            </a:pPr>
            <a:r>
              <a:rPr lang="en-US" smtClean="0"/>
              <a:t>Vegetation : </a:t>
            </a:r>
            <a:r>
              <a:rPr lang="en-US" sz="3300" smtClean="0"/>
              <a:t>Conifers are more acid, more leaching, less color and Grasslands are more organic, darker colors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6000" smtClean="0"/>
              <a:t>Diversity of Color</a:t>
            </a:r>
          </a:p>
        </p:txBody>
      </p:sp>
      <p:sp>
        <p:nvSpPr>
          <p:cNvPr id="22531" name="Rectangle 3"/>
          <p:cNvSpPr>
            <a:spLocks noGrp="1" noChangeArrowheads="1"/>
          </p:cNvSpPr>
          <p:nvPr>
            <p:ph type="body" idx="1"/>
          </p:nvPr>
        </p:nvSpPr>
        <p:spPr>
          <a:xfrm>
            <a:off x="2476500" y="2465388"/>
            <a:ext cx="6411913" cy="3327400"/>
          </a:xfrm>
        </p:spPr>
        <p:txBody>
          <a:bodyPr/>
          <a:lstStyle/>
          <a:p>
            <a:r>
              <a:rPr lang="en-US" sz="2800" smtClean="0"/>
              <a:t>All soil in a specific area is not all the same color. </a:t>
            </a:r>
          </a:p>
          <a:p>
            <a:r>
              <a:rPr lang="en-US" sz="2800" smtClean="0"/>
              <a:t>Soil within the same soil profile can have strong color variation.</a:t>
            </a:r>
            <a:r>
              <a:rPr lang="en-US" sz="440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47800" y="228600"/>
            <a:ext cx="6934200" cy="990600"/>
          </a:xfrm>
        </p:spPr>
        <p:txBody>
          <a:bodyPr/>
          <a:lstStyle/>
          <a:p>
            <a:r>
              <a:rPr lang="en-US" smtClean="0">
                <a:solidFill>
                  <a:schemeClr val="tx1"/>
                </a:solidFill>
              </a:rPr>
              <a:t>What do the colors indicate?</a:t>
            </a:r>
            <a:r>
              <a:rPr lang="en-US" smtClean="0"/>
              <a:t>  </a:t>
            </a:r>
          </a:p>
        </p:txBody>
      </p:sp>
      <p:sp>
        <p:nvSpPr>
          <p:cNvPr id="23555" name="Rectangle 3"/>
          <p:cNvSpPr>
            <a:spLocks noGrp="1" noChangeArrowheads="1"/>
          </p:cNvSpPr>
          <p:nvPr>
            <p:ph type="body" idx="1"/>
          </p:nvPr>
        </p:nvSpPr>
        <p:spPr>
          <a:xfrm>
            <a:off x="2133600" y="1219200"/>
            <a:ext cx="7010400" cy="4267200"/>
          </a:xfrm>
        </p:spPr>
        <p:txBody>
          <a:bodyPr/>
          <a:lstStyle/>
          <a:p>
            <a:pPr>
              <a:lnSpc>
                <a:spcPct val="90000"/>
              </a:lnSpc>
            </a:pPr>
            <a:r>
              <a:rPr lang="en-US" smtClean="0">
                <a:solidFill>
                  <a:srgbClr val="FF3300"/>
                </a:solidFill>
              </a:rPr>
              <a:t>Reddish</a:t>
            </a:r>
            <a:r>
              <a:rPr lang="en-US" smtClean="0"/>
              <a:t>, </a:t>
            </a:r>
            <a:r>
              <a:rPr lang="en-US" smtClean="0">
                <a:solidFill>
                  <a:srgbClr val="C5C000"/>
                </a:solidFill>
              </a:rPr>
              <a:t>yellowish,</a:t>
            </a:r>
            <a:r>
              <a:rPr lang="en-US" smtClean="0"/>
              <a:t> or </a:t>
            </a:r>
            <a:r>
              <a:rPr lang="en-US" smtClean="0">
                <a:solidFill>
                  <a:srgbClr val="996633"/>
                </a:solidFill>
              </a:rPr>
              <a:t>brownish</a:t>
            </a:r>
            <a:r>
              <a:rPr lang="en-US" smtClean="0"/>
              <a:t>: Iron oxides (variation from amount of</a:t>
            </a:r>
            <a:r>
              <a:rPr lang="en-US" smtClean="0">
                <a:solidFill>
                  <a:schemeClr val="bg1"/>
                </a:solidFill>
              </a:rPr>
              <a:t>:moisture)</a:t>
            </a:r>
            <a:r>
              <a:rPr lang="en-US" smtClean="0"/>
              <a:t> </a:t>
            </a:r>
          </a:p>
          <a:p>
            <a:pPr lvl="1">
              <a:lnSpc>
                <a:spcPct val="90000"/>
              </a:lnSpc>
            </a:pPr>
            <a:r>
              <a:rPr lang="en-US" sz="3000" smtClean="0"/>
              <a:t>Hematite – </a:t>
            </a:r>
            <a:r>
              <a:rPr lang="en-US" sz="3000" smtClean="0">
                <a:solidFill>
                  <a:srgbClr val="FF3300"/>
                </a:solidFill>
              </a:rPr>
              <a:t>red</a:t>
            </a:r>
          </a:p>
          <a:p>
            <a:pPr lvl="1">
              <a:lnSpc>
                <a:spcPct val="90000"/>
              </a:lnSpc>
            </a:pPr>
            <a:r>
              <a:rPr lang="en-US" sz="3000" smtClean="0"/>
              <a:t>Goethite – </a:t>
            </a:r>
            <a:r>
              <a:rPr lang="en-US" sz="3000" smtClean="0">
                <a:solidFill>
                  <a:srgbClr val="A27800"/>
                </a:solidFill>
              </a:rPr>
              <a:t>yellowish brown</a:t>
            </a:r>
          </a:p>
          <a:p>
            <a:pPr lvl="1">
              <a:lnSpc>
                <a:spcPct val="90000"/>
              </a:lnSpc>
            </a:pPr>
            <a:r>
              <a:rPr lang="en-US" sz="3000" smtClean="0"/>
              <a:t>Ferrihydrite – </a:t>
            </a:r>
            <a:r>
              <a:rPr lang="en-US" sz="3000" smtClean="0">
                <a:solidFill>
                  <a:srgbClr val="CC3300"/>
                </a:solidFill>
              </a:rPr>
              <a:t>reddish brown</a:t>
            </a:r>
            <a:endParaRPr lang="en-US" sz="3000" smtClean="0"/>
          </a:p>
          <a:p>
            <a:pPr>
              <a:lnSpc>
                <a:spcPct val="90000"/>
              </a:lnSpc>
            </a:pPr>
            <a:r>
              <a:rPr lang="en-US" smtClean="0"/>
              <a:t>White: Carbonates, gypsum, other salts, or very leached </a:t>
            </a:r>
          </a:p>
          <a:p>
            <a:pPr>
              <a:lnSpc>
                <a:spcPct val="90000"/>
              </a:lnSpc>
            </a:pPr>
            <a:r>
              <a:rPr lang="en-US" smtClean="0">
                <a:solidFill>
                  <a:srgbClr val="663300"/>
                </a:solidFill>
              </a:rPr>
              <a:t>Black/very dark brown</a:t>
            </a:r>
            <a:r>
              <a:rPr lang="en-US" smtClean="0"/>
              <a:t>: Organic matter</a:t>
            </a:r>
          </a:p>
          <a:p>
            <a:pPr>
              <a:lnSpc>
                <a:spcPct val="90000"/>
              </a:lnSpc>
            </a:pPr>
            <a:r>
              <a:rPr lang="en-US" smtClean="0">
                <a:solidFill>
                  <a:srgbClr val="9708C4"/>
                </a:solidFill>
              </a:rPr>
              <a:t>Purple/black:</a:t>
            </a:r>
            <a:r>
              <a:rPr lang="en-US" smtClean="0"/>
              <a:t> Manganese oxides</a:t>
            </a:r>
          </a:p>
          <a:p>
            <a:pPr>
              <a:lnSpc>
                <a:spcPct val="90000"/>
              </a:lnSpc>
            </a:pP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04800"/>
            <a:ext cx="2895600" cy="2362200"/>
          </a:xfrm>
          <a:solidFill>
            <a:schemeClr val="bg1"/>
          </a:solidFill>
        </p:spPr>
        <p:txBody>
          <a:bodyPr/>
          <a:lstStyle/>
          <a:p>
            <a:r>
              <a:rPr lang="en-US" sz="4800" smtClean="0"/>
              <a:t>Soil Color </a:t>
            </a:r>
            <a:br>
              <a:rPr lang="en-US" sz="4800" smtClean="0"/>
            </a:br>
            <a:r>
              <a:rPr lang="en-US" sz="4800" smtClean="0"/>
              <a:t>Variation</a:t>
            </a:r>
            <a:r>
              <a:rPr lang="en-US" sz="4000" smtClean="0"/>
              <a:t> </a:t>
            </a:r>
          </a:p>
        </p:txBody>
      </p:sp>
      <p:pic>
        <p:nvPicPr>
          <p:cNvPr id="24579" name="Picture 3" descr="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4572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652463"/>
            <a:ext cx="6765925" cy="654050"/>
          </a:xfrm>
        </p:spPr>
        <p:txBody>
          <a:bodyPr/>
          <a:lstStyle/>
          <a:p>
            <a:r>
              <a:rPr lang="en-US" smtClean="0"/>
              <a:t>Soil Color Variation</a:t>
            </a:r>
          </a:p>
        </p:txBody>
      </p:sp>
      <p:pic>
        <p:nvPicPr>
          <p:cNvPr id="25603" name="Picture 3" descr="soil 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02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304800" y="1828800"/>
            <a:ext cx="25146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spcBef>
                <a:spcPct val="50000"/>
              </a:spcBef>
            </a:pPr>
            <a:r>
              <a:rPr lang="en-US" sz="1800" b="1">
                <a:latin typeface="Comic Sans MS" pitchFamily="66" charset="0"/>
              </a:rPr>
              <a:t>A horizon:     organic coatings</a:t>
            </a:r>
          </a:p>
        </p:txBody>
      </p:sp>
      <p:sp>
        <p:nvSpPr>
          <p:cNvPr id="25605" name="Rectangle 5"/>
          <p:cNvSpPr>
            <a:spLocks noChangeArrowheads="1"/>
          </p:cNvSpPr>
          <p:nvPr/>
        </p:nvSpPr>
        <p:spPr bwMode="auto">
          <a:xfrm>
            <a:off x="457200" y="48498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endParaRPr lang="en-US" sz="1800">
              <a:latin typeface="Comic Sans MS" pitchFamily="66" charset="0"/>
            </a:endParaRPr>
          </a:p>
        </p:txBody>
      </p:sp>
      <p:sp>
        <p:nvSpPr>
          <p:cNvPr id="25606" name="Line 6"/>
          <p:cNvSpPr>
            <a:spLocks noChangeShapeType="1"/>
          </p:cNvSpPr>
          <p:nvPr/>
        </p:nvSpPr>
        <p:spPr bwMode="auto">
          <a:xfrm>
            <a:off x="1524000" y="2362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Text Box 7"/>
          <p:cNvSpPr txBox="1">
            <a:spLocks noChangeArrowheads="1"/>
          </p:cNvSpPr>
          <p:nvPr/>
        </p:nvSpPr>
        <p:spPr bwMode="auto">
          <a:xfrm>
            <a:off x="2895600" y="1905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spcBef>
                <a:spcPct val="50000"/>
              </a:spcBef>
            </a:pPr>
            <a:r>
              <a:rPr lang="en-US" sz="1800" b="1">
                <a:latin typeface="Comic Sans MS" pitchFamily="66" charset="0"/>
              </a:rPr>
              <a:t>B horizon: Iron coatings</a:t>
            </a:r>
          </a:p>
        </p:txBody>
      </p:sp>
      <p:sp>
        <p:nvSpPr>
          <p:cNvPr id="25608" name="Text Box 8"/>
          <p:cNvSpPr txBox="1">
            <a:spLocks noChangeArrowheads="1"/>
          </p:cNvSpPr>
          <p:nvPr/>
        </p:nvSpPr>
        <p:spPr bwMode="auto">
          <a:xfrm>
            <a:off x="6400800" y="1905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spcBef>
                <a:spcPct val="50000"/>
              </a:spcBef>
            </a:pPr>
            <a:r>
              <a:rPr lang="en-US" sz="1800" b="1">
                <a:latin typeface="Comic Sans MS" pitchFamily="66" charset="0"/>
              </a:rPr>
              <a:t>C horizon: little coating</a:t>
            </a:r>
          </a:p>
        </p:txBody>
      </p:sp>
      <p:sp>
        <p:nvSpPr>
          <p:cNvPr id="25609" name="Line 9"/>
          <p:cNvSpPr>
            <a:spLocks noChangeShapeType="1"/>
          </p:cNvSpPr>
          <p:nvPr/>
        </p:nvSpPr>
        <p:spPr bwMode="auto">
          <a:xfrm>
            <a:off x="3581400" y="2438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0" name="Line 10"/>
          <p:cNvSpPr>
            <a:spLocks noChangeShapeType="1"/>
          </p:cNvSpPr>
          <p:nvPr/>
        </p:nvSpPr>
        <p:spPr bwMode="auto">
          <a:xfrm>
            <a:off x="7086600" y="2438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3238" y="639763"/>
            <a:ext cx="5778500" cy="838200"/>
          </a:xfrm>
        </p:spPr>
        <p:txBody>
          <a:bodyPr/>
          <a:lstStyle/>
          <a:p>
            <a:r>
              <a:rPr lang="en-US" smtClean="0"/>
              <a:t>Soil Color Variation</a:t>
            </a:r>
          </a:p>
        </p:txBody>
      </p:sp>
      <p:pic>
        <p:nvPicPr>
          <p:cNvPr id="26627" name="Picture 3" descr="3 colors of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17688"/>
            <a:ext cx="662940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152400"/>
            <a:ext cx="6858000" cy="914400"/>
          </a:xfrm>
        </p:spPr>
        <p:txBody>
          <a:bodyPr/>
          <a:lstStyle/>
          <a:p>
            <a:r>
              <a:rPr lang="en-US" smtClean="0"/>
              <a:t>Colorful Soils</a:t>
            </a:r>
          </a:p>
        </p:txBody>
      </p:sp>
      <p:pic>
        <p:nvPicPr>
          <p:cNvPr id="27651" name="Picture 3" descr="usamap red sand"/>
          <p:cNvPicPr>
            <a:picLocks noChangeAspect="1" noChangeArrowheads="1"/>
          </p:cNvPicPr>
          <p:nvPr/>
        </p:nvPicPr>
        <p:blipFill>
          <a:blip r:embed="rId3">
            <a:extLst>
              <a:ext uri="{28A0092B-C50C-407E-A947-70E740481C1C}">
                <a14:useLocalDpi xmlns:a14="http://schemas.microsoft.com/office/drawing/2010/main" val="0"/>
              </a:ext>
            </a:extLst>
          </a:blip>
          <a:srcRect l="5209" t="26688" b="10736"/>
          <a:stretch>
            <a:fillRect/>
          </a:stretch>
        </p:blipFill>
        <p:spPr bwMode="auto">
          <a:xfrm>
            <a:off x="838200" y="1524000"/>
            <a:ext cx="693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228600" y="9906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a:spcBef>
                <a:spcPct val="50000"/>
              </a:spcBef>
              <a:buFontTx/>
              <a:buChar char="•"/>
            </a:pPr>
            <a:r>
              <a:rPr lang="en-US" sz="4000">
                <a:latin typeface="Comic Sans MS" pitchFamily="66" charset="0"/>
              </a:rPr>
              <a:t>Red Soil in Southern 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00200" y="0"/>
            <a:ext cx="6781800" cy="1143000"/>
          </a:xfrm>
        </p:spPr>
        <p:txBody>
          <a:bodyPr/>
          <a:lstStyle/>
          <a:p>
            <a:r>
              <a:rPr lang="en-US" smtClean="0"/>
              <a:t>Red Sands in Arizona</a:t>
            </a:r>
          </a:p>
        </p:txBody>
      </p:sp>
      <p:pic>
        <p:nvPicPr>
          <p:cNvPr id="28675" name="Picture 3" descr="red AZ 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71663"/>
            <a:ext cx="65532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152400"/>
            <a:ext cx="6870700" cy="1600200"/>
          </a:xfrm>
        </p:spPr>
        <p:txBody>
          <a:bodyPr/>
          <a:lstStyle/>
          <a:p>
            <a:r>
              <a:rPr lang="en-US" smtClean="0"/>
              <a:t>Red Georgia Soil</a:t>
            </a:r>
          </a:p>
        </p:txBody>
      </p:sp>
      <p:pic>
        <p:nvPicPr>
          <p:cNvPr id="29699" name="Picture 3" descr="red geor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06575"/>
            <a:ext cx="65532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838200"/>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spcBef>
                <a:spcPct val="50000"/>
              </a:spcBef>
              <a:buFontTx/>
              <a:buChar char="•"/>
            </a:pPr>
            <a:r>
              <a:rPr lang="en-US" sz="2800">
                <a:latin typeface="Comic Sans MS" pitchFamily="66" charset="0"/>
              </a:rPr>
              <a:t>Green Soils &amp; Sands in Maryland, New Jersey,    				&amp; Hawaii</a:t>
            </a:r>
            <a:r>
              <a:rPr lang="en-US" sz="3200">
                <a:latin typeface="Comic Sans MS" pitchFamily="66" charset="0"/>
              </a:rPr>
              <a:t> </a:t>
            </a:r>
          </a:p>
        </p:txBody>
      </p:sp>
      <p:sp>
        <p:nvSpPr>
          <p:cNvPr id="30723" name="Rectangle 3"/>
          <p:cNvSpPr>
            <a:spLocks noChangeArrowheads="1"/>
          </p:cNvSpPr>
          <p:nvPr/>
        </p:nvSpPr>
        <p:spPr bwMode="auto">
          <a:xfrm>
            <a:off x="1219200" y="69850"/>
            <a:ext cx="609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a:latin typeface="Comic Sans MS" pitchFamily="66" charset="0"/>
              </a:rPr>
              <a:t>Colorful Soils</a:t>
            </a:r>
          </a:p>
        </p:txBody>
      </p:sp>
      <p:pic>
        <p:nvPicPr>
          <p:cNvPr id="30724" name="Picture 4" descr="usamap green soil"/>
          <p:cNvPicPr>
            <a:picLocks noChangeAspect="1" noChangeArrowheads="1"/>
          </p:cNvPicPr>
          <p:nvPr/>
        </p:nvPicPr>
        <p:blipFill>
          <a:blip r:embed="rId3">
            <a:extLst>
              <a:ext uri="{28A0092B-C50C-407E-A947-70E740481C1C}">
                <a14:useLocalDpi xmlns:a14="http://schemas.microsoft.com/office/drawing/2010/main" val="0"/>
              </a:ext>
            </a:extLst>
          </a:blip>
          <a:srcRect l="5209" t="26688" b="10736"/>
          <a:stretch>
            <a:fillRect/>
          </a:stretch>
        </p:blipFill>
        <p:spPr bwMode="auto">
          <a:xfrm>
            <a:off x="838200" y="1752600"/>
            <a:ext cx="6934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85725"/>
            <a:ext cx="8964612"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hidden="1"/>
          <p:cNvSpPr>
            <a:spLocks noGrp="1" noChangeArrowheads="1"/>
          </p:cNvSpPr>
          <p:nvPr>
            <p:ph type="title"/>
          </p:nvPr>
        </p:nvSpPr>
        <p:spPr/>
        <p:txBody>
          <a:bodyPr/>
          <a:lstStyle/>
          <a:p>
            <a:r>
              <a:rPr lang="en-US" sz="1400" smtClean="0"/>
              <a:t>	</a:t>
            </a:r>
          </a:p>
        </p:txBody>
      </p:sp>
      <p:sp>
        <p:nvSpPr>
          <p:cNvPr id="4100" name="Rectangle 4"/>
          <p:cNvSpPr>
            <a:spLocks noChangeArrowheads="1"/>
          </p:cNvSpPr>
          <p:nvPr/>
        </p:nvSpPr>
        <p:spPr bwMode="auto">
          <a:xfrm>
            <a:off x="7662863" y="6562725"/>
            <a:ext cx="1481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eaLnBrk="0" hangingPunct="0"/>
            <a:r>
              <a:rPr lang="en-US" sz="1400" b="1">
                <a:latin typeface="Arial" pitchFamily="34" charset="0"/>
              </a:rPr>
              <a:t>Fig. 15-8, p. 343</a:t>
            </a:r>
          </a:p>
        </p:txBody>
      </p:sp>
      <p:sp>
        <p:nvSpPr>
          <p:cNvPr id="4101" name="Text Box 5"/>
          <p:cNvSpPr txBox="1">
            <a:spLocks noChangeArrowheads="1"/>
          </p:cNvSpPr>
          <p:nvPr/>
        </p:nvSpPr>
        <p:spPr bwMode="auto">
          <a:xfrm>
            <a:off x="4270375" y="76200"/>
            <a:ext cx="895350" cy="314325"/>
          </a:xfrm>
          <a:prstGeom prst="rect">
            <a:avLst/>
          </a:prstGeom>
          <a:solidFill>
            <a:srgbClr val="7AC173"/>
          </a:solidFill>
          <a:ln w="9525">
            <a:solidFill>
              <a:srgbClr val="000000"/>
            </a:solidFill>
            <a:miter lim="800000"/>
            <a:headEnd/>
            <a:tailEnd/>
          </a:ln>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400" b="1">
                <a:solidFill>
                  <a:srgbClr val="292425"/>
                </a:solidFill>
                <a:latin typeface="Arial" pitchFamily="34" charset="0"/>
              </a:rPr>
              <a:t>Erosion</a:t>
            </a:r>
          </a:p>
        </p:txBody>
      </p:sp>
      <p:sp>
        <p:nvSpPr>
          <p:cNvPr id="4102" name="Text Box 6"/>
          <p:cNvSpPr txBox="1">
            <a:spLocks noChangeArrowheads="1"/>
          </p:cNvSpPr>
          <p:nvPr/>
        </p:nvSpPr>
        <p:spPr bwMode="auto">
          <a:xfrm>
            <a:off x="2057400" y="336550"/>
            <a:ext cx="1516063" cy="314325"/>
          </a:xfrm>
          <a:prstGeom prst="rect">
            <a:avLst/>
          </a:prstGeom>
          <a:solidFill>
            <a:srgbClr val="7AC173"/>
          </a:solidFill>
          <a:ln w="9525">
            <a:solidFill>
              <a:srgbClr val="000000"/>
            </a:solidFill>
            <a:miter lim="800000"/>
            <a:headEnd/>
            <a:tailEnd/>
          </a:ln>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400" b="1">
                <a:solidFill>
                  <a:srgbClr val="292425"/>
                </a:solidFill>
                <a:latin typeface="Arial" pitchFamily="34" charset="0"/>
              </a:rPr>
              <a:t>Transportation</a:t>
            </a:r>
          </a:p>
        </p:txBody>
      </p:sp>
      <p:sp>
        <p:nvSpPr>
          <p:cNvPr id="4103" name="Text Box 7"/>
          <p:cNvSpPr txBox="1">
            <a:spLocks noChangeArrowheads="1"/>
          </p:cNvSpPr>
          <p:nvPr/>
        </p:nvSpPr>
        <p:spPr bwMode="auto">
          <a:xfrm>
            <a:off x="6092825" y="1008063"/>
            <a:ext cx="115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400" b="1">
                <a:solidFill>
                  <a:srgbClr val="292425"/>
                </a:solidFill>
                <a:latin typeface="Arial" pitchFamily="34" charset="0"/>
              </a:rPr>
              <a:t>Weathering</a:t>
            </a:r>
          </a:p>
        </p:txBody>
      </p:sp>
      <p:sp>
        <p:nvSpPr>
          <p:cNvPr id="4104" name="Text Box 8"/>
          <p:cNvSpPr txBox="1">
            <a:spLocks noChangeArrowheads="1"/>
          </p:cNvSpPr>
          <p:nvPr/>
        </p:nvSpPr>
        <p:spPr bwMode="auto">
          <a:xfrm>
            <a:off x="1617663" y="1392238"/>
            <a:ext cx="1163637" cy="314325"/>
          </a:xfrm>
          <a:prstGeom prst="rect">
            <a:avLst/>
          </a:prstGeom>
          <a:solidFill>
            <a:srgbClr val="7AC173"/>
          </a:solidFill>
          <a:ln w="9525">
            <a:solidFill>
              <a:srgbClr val="000000"/>
            </a:solidFill>
            <a:miter lim="800000"/>
            <a:headEnd/>
            <a:tailEnd/>
          </a:ln>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400" b="1">
                <a:solidFill>
                  <a:srgbClr val="292425"/>
                </a:solidFill>
                <a:latin typeface="Arial" pitchFamily="34" charset="0"/>
              </a:rPr>
              <a:t>Deposition</a:t>
            </a:r>
          </a:p>
        </p:txBody>
      </p:sp>
      <p:sp>
        <p:nvSpPr>
          <p:cNvPr id="4105" name="Text Box 9"/>
          <p:cNvSpPr txBox="1">
            <a:spLocks noChangeArrowheads="1"/>
          </p:cNvSpPr>
          <p:nvPr/>
        </p:nvSpPr>
        <p:spPr bwMode="auto">
          <a:xfrm>
            <a:off x="7823200" y="2057400"/>
            <a:ext cx="12922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400" b="1">
                <a:solidFill>
                  <a:srgbClr val="292425"/>
                </a:solidFill>
                <a:latin typeface="Arial" pitchFamily="34" charset="0"/>
              </a:rPr>
              <a:t>Igneous rock Granite, pumice, basalt</a:t>
            </a:r>
          </a:p>
        </p:txBody>
      </p:sp>
      <p:sp>
        <p:nvSpPr>
          <p:cNvPr id="4106" name="Text Box 10"/>
          <p:cNvSpPr txBox="1">
            <a:spLocks noChangeArrowheads="1"/>
          </p:cNvSpPr>
          <p:nvPr/>
        </p:nvSpPr>
        <p:spPr bwMode="auto">
          <a:xfrm>
            <a:off x="39688" y="2333625"/>
            <a:ext cx="12557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400" b="1">
                <a:solidFill>
                  <a:srgbClr val="292425"/>
                </a:solidFill>
                <a:latin typeface="Arial" pitchFamily="34" charset="0"/>
              </a:rPr>
              <a:t>Sedimentary rock Sandstone, limestone</a:t>
            </a:r>
          </a:p>
        </p:txBody>
      </p:sp>
      <p:sp>
        <p:nvSpPr>
          <p:cNvPr id="4107" name="Text Box 11"/>
          <p:cNvSpPr txBox="1">
            <a:spLocks noChangeArrowheads="1"/>
          </p:cNvSpPr>
          <p:nvPr/>
        </p:nvSpPr>
        <p:spPr bwMode="auto">
          <a:xfrm>
            <a:off x="4629150" y="3152775"/>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400" b="1">
                <a:solidFill>
                  <a:srgbClr val="292425"/>
                </a:solidFill>
                <a:latin typeface="Arial" pitchFamily="34" charset="0"/>
              </a:rPr>
              <a:t>Heat, pressure</a:t>
            </a:r>
          </a:p>
        </p:txBody>
      </p:sp>
      <p:sp>
        <p:nvSpPr>
          <p:cNvPr id="4108" name="Text Box 12"/>
          <p:cNvSpPr txBox="1">
            <a:spLocks noChangeArrowheads="1"/>
          </p:cNvSpPr>
          <p:nvPr/>
        </p:nvSpPr>
        <p:spPr bwMode="auto">
          <a:xfrm>
            <a:off x="7075488" y="3786188"/>
            <a:ext cx="849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400" b="1">
                <a:solidFill>
                  <a:srgbClr val="292425"/>
                </a:solidFill>
                <a:latin typeface="Arial" pitchFamily="34" charset="0"/>
              </a:rPr>
              <a:t>Cooling</a:t>
            </a:r>
          </a:p>
        </p:txBody>
      </p:sp>
      <p:sp>
        <p:nvSpPr>
          <p:cNvPr id="4109" name="Text Box 13"/>
          <p:cNvSpPr txBox="1">
            <a:spLocks noChangeArrowheads="1"/>
          </p:cNvSpPr>
          <p:nvPr/>
        </p:nvSpPr>
        <p:spPr bwMode="auto">
          <a:xfrm>
            <a:off x="1828800" y="4114800"/>
            <a:ext cx="16240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400" b="1">
                <a:solidFill>
                  <a:srgbClr val="292425"/>
                </a:solidFill>
                <a:latin typeface="Arial" pitchFamily="34" charset="0"/>
              </a:rPr>
              <a:t>Heat, pressure, stress</a:t>
            </a:r>
          </a:p>
        </p:txBody>
      </p:sp>
      <p:sp>
        <p:nvSpPr>
          <p:cNvPr id="4110" name="Text Box 14"/>
          <p:cNvSpPr txBox="1">
            <a:spLocks noChangeArrowheads="1"/>
          </p:cNvSpPr>
          <p:nvPr/>
        </p:nvSpPr>
        <p:spPr bwMode="auto">
          <a:xfrm>
            <a:off x="5943600" y="4206875"/>
            <a:ext cx="13128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400" b="1">
                <a:solidFill>
                  <a:srgbClr val="FFFFFF"/>
                </a:solidFill>
                <a:latin typeface="Arial" pitchFamily="34" charset="0"/>
              </a:rPr>
              <a:t>Magma (molten rock)</a:t>
            </a:r>
          </a:p>
        </p:txBody>
      </p:sp>
      <p:sp>
        <p:nvSpPr>
          <p:cNvPr id="4111" name="Text Box 15"/>
          <p:cNvSpPr txBox="1">
            <a:spLocks noChangeArrowheads="1"/>
          </p:cNvSpPr>
          <p:nvPr/>
        </p:nvSpPr>
        <p:spPr bwMode="auto">
          <a:xfrm>
            <a:off x="5413375" y="5257800"/>
            <a:ext cx="809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400" b="1">
                <a:solidFill>
                  <a:srgbClr val="292425"/>
                </a:solidFill>
                <a:latin typeface="Arial" pitchFamily="34" charset="0"/>
              </a:rPr>
              <a:t>Melting</a:t>
            </a:r>
          </a:p>
        </p:txBody>
      </p:sp>
      <p:sp>
        <p:nvSpPr>
          <p:cNvPr id="4112" name="Text Box 16"/>
          <p:cNvSpPr txBox="1">
            <a:spLocks noChangeArrowheads="1"/>
          </p:cNvSpPr>
          <p:nvPr/>
        </p:nvSpPr>
        <p:spPr bwMode="auto">
          <a:xfrm>
            <a:off x="3429000" y="5988050"/>
            <a:ext cx="1776413" cy="730250"/>
          </a:xfrm>
          <a:prstGeom prst="rect">
            <a:avLst/>
          </a:prstGeom>
          <a:solidFill>
            <a:srgbClr val="D0EB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400" b="1">
                <a:solidFill>
                  <a:srgbClr val="292425"/>
                </a:solidFill>
                <a:latin typeface="Arial" pitchFamily="34" charset="0"/>
              </a:rPr>
              <a:t>Metamorphic rock </a:t>
            </a:r>
            <a:br>
              <a:rPr lang="en-US" sz="1400" b="1">
                <a:solidFill>
                  <a:srgbClr val="292425"/>
                </a:solidFill>
                <a:latin typeface="Arial" pitchFamily="34" charset="0"/>
              </a:rPr>
            </a:br>
            <a:r>
              <a:rPr lang="en-US" sz="1400" b="1">
                <a:solidFill>
                  <a:srgbClr val="292425"/>
                </a:solidFill>
                <a:latin typeface="Arial" pitchFamily="34" charset="0"/>
              </a:rPr>
              <a:t>Slate, marble, gneiss, quartzite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09800" y="685800"/>
            <a:ext cx="6537325" cy="609600"/>
          </a:xfrm>
        </p:spPr>
        <p:txBody>
          <a:bodyPr/>
          <a:lstStyle/>
          <a:p>
            <a:pPr>
              <a:buFontTx/>
              <a:buChar char="•"/>
            </a:pPr>
            <a:r>
              <a:rPr lang="en-US" sz="2800" smtClean="0"/>
              <a:t>White Sands in New Mexico</a:t>
            </a:r>
            <a:endParaRPr lang="en-US" sz="2400" smtClean="0"/>
          </a:p>
        </p:txBody>
      </p:sp>
      <p:pic>
        <p:nvPicPr>
          <p:cNvPr id="31747" name="Picture 4" descr="white sand 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68722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362200" y="1676400"/>
            <a:ext cx="6096000" cy="1905000"/>
          </a:xfrm>
        </p:spPr>
        <p:txBody>
          <a:bodyPr/>
          <a:lstStyle/>
          <a:p>
            <a:pPr marL="762000" indent="-762000"/>
            <a:r>
              <a:rPr lang="en-US" sz="3200" smtClean="0"/>
              <a:t>Dark surface soils in the Great Plains &amp;  the Corn Belt are from rich organic matter.</a:t>
            </a:r>
            <a:r>
              <a:rPr lang="en-US" sz="3600" smtClean="0"/>
              <a:t>   </a:t>
            </a:r>
            <a:br>
              <a:rPr lang="en-US" sz="3600" smtClean="0"/>
            </a:br>
            <a:endParaRPr lang="en-US" sz="3600" smtClean="0"/>
          </a:p>
        </p:txBody>
      </p:sp>
      <p:sp>
        <p:nvSpPr>
          <p:cNvPr id="32771" name="Text Box 4"/>
          <p:cNvSpPr txBox="1">
            <a:spLocks noChangeArrowheads="1"/>
          </p:cNvSpPr>
          <p:nvPr/>
        </p:nvSpPr>
        <p:spPr bwMode="auto">
          <a:xfrm>
            <a:off x="2971800" y="3810000"/>
            <a:ext cx="5638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a:spcBef>
                <a:spcPct val="50000"/>
              </a:spcBef>
            </a:pPr>
            <a:r>
              <a:rPr lang="en-US" sz="3200">
                <a:latin typeface="Comic Sans MS" pitchFamily="66" charset="0"/>
              </a:rPr>
              <a:t>Hwang Ho River in China carries yellow sediment creating a yellow river bed.</a:t>
            </a:r>
            <a:br>
              <a:rPr lang="en-US" sz="3200">
                <a:latin typeface="Comic Sans MS" pitchFamily="66" charset="0"/>
              </a:rPr>
            </a:br>
            <a:endParaRPr lang="en-US" sz="320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228600"/>
            <a:ext cx="2971800" cy="1828800"/>
          </a:xfrm>
          <a:solidFill>
            <a:schemeClr val="bg1"/>
          </a:solidFill>
        </p:spPr>
        <p:txBody>
          <a:bodyPr/>
          <a:lstStyle/>
          <a:p>
            <a:r>
              <a:rPr lang="en-US" smtClean="0"/>
              <a:t>Mollisol</a:t>
            </a:r>
            <a:br>
              <a:rPr lang="en-US" smtClean="0"/>
            </a:br>
            <a:r>
              <a:rPr lang="en-US" smtClean="0"/>
              <a:t>Profile </a:t>
            </a:r>
          </a:p>
        </p:txBody>
      </p:sp>
      <p:pic>
        <p:nvPicPr>
          <p:cNvPr id="33795" name="Picture 3" descr="mollis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600"/>
            <a:ext cx="32956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00200" y="304800"/>
            <a:ext cx="6870700" cy="1600200"/>
          </a:xfrm>
        </p:spPr>
        <p:txBody>
          <a:bodyPr/>
          <a:lstStyle/>
          <a:p>
            <a:r>
              <a:rPr lang="en-US" smtClean="0"/>
              <a:t>Surface Soil Rich in Organic Matter</a:t>
            </a:r>
          </a:p>
        </p:txBody>
      </p:sp>
      <p:pic>
        <p:nvPicPr>
          <p:cNvPr id="34819" name="Picture 3" descr="rich top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70088"/>
            <a:ext cx="662940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286000"/>
            <a:ext cx="7772400" cy="1143000"/>
          </a:xfrm>
        </p:spPr>
        <p:txBody>
          <a:bodyPr/>
          <a:lstStyle/>
          <a:p>
            <a:r>
              <a:rPr lang="en-US" smtClean="0"/>
              <a:t/>
            </a:r>
            <a:br>
              <a:rPr lang="en-US" smtClean="0"/>
            </a:br>
            <a:r>
              <a:rPr lang="en-US" smtClean="0"/>
              <a:t>Soil Texture</a:t>
            </a:r>
            <a:endParaRPr lang="en-US" sz="72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Particle Size Distribution (Texture)</a:t>
            </a:r>
          </a:p>
        </p:txBody>
      </p:sp>
      <p:sp>
        <p:nvSpPr>
          <p:cNvPr id="36867" name="Rectangle 3"/>
          <p:cNvSpPr>
            <a:spLocks noGrp="1" noChangeArrowheads="1"/>
          </p:cNvSpPr>
          <p:nvPr>
            <p:ph type="body" idx="1"/>
          </p:nvPr>
        </p:nvSpPr>
        <p:spPr>
          <a:xfrm>
            <a:off x="457200" y="1600200"/>
            <a:ext cx="3810000" cy="4800600"/>
          </a:xfrm>
          <a:solidFill>
            <a:schemeClr val="bg1"/>
          </a:solidFill>
        </p:spPr>
        <p:txBody>
          <a:bodyPr/>
          <a:lstStyle/>
          <a:p>
            <a:endParaRPr lang="en-US" smtClean="0"/>
          </a:p>
          <a:p>
            <a:r>
              <a:rPr lang="en-US" smtClean="0"/>
              <a:t>Important for determining suitability for various uses</a:t>
            </a:r>
          </a:p>
          <a:p>
            <a:r>
              <a:rPr lang="en-US" smtClean="0"/>
              <a:t>Considered a basic property because it doesn’t change</a:t>
            </a:r>
          </a:p>
        </p:txBody>
      </p:sp>
      <p:pic>
        <p:nvPicPr>
          <p:cNvPr id="36868" name="Picture 4" descr="hand tex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0"/>
            <a:ext cx="43434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228600"/>
            <a:ext cx="8686800" cy="1219200"/>
          </a:xfrm>
          <a:solidFill>
            <a:schemeClr val="bg1"/>
          </a:solidFill>
        </p:spPr>
        <p:txBody>
          <a:bodyPr/>
          <a:lstStyle/>
          <a:p>
            <a:r>
              <a:rPr lang="en-US" smtClean="0"/>
              <a:t>Properties Related to Texture</a:t>
            </a:r>
          </a:p>
        </p:txBody>
      </p:sp>
      <p:sp>
        <p:nvSpPr>
          <p:cNvPr id="37891" name="Rectangle 3"/>
          <p:cNvSpPr>
            <a:spLocks noGrp="1" noChangeArrowheads="1"/>
          </p:cNvSpPr>
          <p:nvPr>
            <p:ph type="body" idx="1"/>
          </p:nvPr>
        </p:nvSpPr>
        <p:spPr>
          <a:xfrm>
            <a:off x="4773613" y="2052638"/>
            <a:ext cx="4370387" cy="4043362"/>
          </a:xfrm>
        </p:spPr>
        <p:txBody>
          <a:bodyPr/>
          <a:lstStyle/>
          <a:p>
            <a:pPr lvl="1"/>
            <a:r>
              <a:rPr lang="en-US" sz="3500" smtClean="0"/>
              <a:t>Porosity</a:t>
            </a:r>
          </a:p>
          <a:p>
            <a:pPr lvl="1"/>
            <a:r>
              <a:rPr lang="en-US" sz="3500" smtClean="0"/>
              <a:t>Permeability</a:t>
            </a:r>
          </a:p>
          <a:p>
            <a:pPr lvl="1"/>
            <a:r>
              <a:rPr lang="en-US" sz="3500" smtClean="0"/>
              <a:t>Infiltration</a:t>
            </a:r>
          </a:p>
          <a:p>
            <a:pPr lvl="1"/>
            <a:r>
              <a:rPr lang="en-US" sz="3500" smtClean="0"/>
              <a:t>Shrink-swell</a:t>
            </a:r>
          </a:p>
          <a:p>
            <a:pPr lvl="1"/>
            <a:r>
              <a:rPr lang="en-US" sz="3500" smtClean="0"/>
              <a:t>Water holding Capacity</a:t>
            </a:r>
          </a:p>
          <a:p>
            <a:pPr lvl="1"/>
            <a:r>
              <a:rPr lang="en-US" sz="3500" smtClean="0"/>
              <a:t>Erodibility </a:t>
            </a:r>
          </a:p>
          <a:p>
            <a:pPr lvl="1"/>
            <a:endParaRPr lang="en-US" sz="3500" smtClean="0"/>
          </a:p>
        </p:txBody>
      </p:sp>
      <p:pic>
        <p:nvPicPr>
          <p:cNvPr id="37892" name="Picture 4" descr="crack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44958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Soil Separates</a:t>
            </a:r>
          </a:p>
        </p:txBody>
      </p:sp>
      <p:sp>
        <p:nvSpPr>
          <p:cNvPr id="38915" name="Rectangle 3"/>
          <p:cNvSpPr>
            <a:spLocks noGrp="1" noChangeArrowheads="1"/>
          </p:cNvSpPr>
          <p:nvPr>
            <p:ph type="body" idx="1"/>
          </p:nvPr>
        </p:nvSpPr>
        <p:spPr>
          <a:xfrm>
            <a:off x="3571875" y="1981200"/>
            <a:ext cx="3930650" cy="3846513"/>
          </a:xfrm>
        </p:spPr>
        <p:txBody>
          <a:bodyPr/>
          <a:lstStyle/>
          <a:p>
            <a:r>
              <a:rPr lang="en-US" smtClean="0"/>
              <a:t>Most soils have a combination of soil particles sizes  </a:t>
            </a:r>
          </a:p>
          <a:p>
            <a:pPr lvl="1"/>
            <a:r>
              <a:rPr lang="en-US" smtClean="0"/>
              <a:t>Sand</a:t>
            </a:r>
          </a:p>
          <a:p>
            <a:pPr lvl="1"/>
            <a:r>
              <a:rPr lang="en-US" smtClean="0"/>
              <a:t>Silt</a:t>
            </a:r>
          </a:p>
          <a:p>
            <a:pPr lvl="1"/>
            <a:r>
              <a:rPr lang="en-US" smtClean="0"/>
              <a:t>Clay</a:t>
            </a:r>
            <a:endParaRPr lang="en-US" b="1" i="1" smtClean="0"/>
          </a:p>
        </p:txBody>
      </p:sp>
      <p:pic>
        <p:nvPicPr>
          <p:cNvPr id="38916" name="Picture 4" descr="soil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35512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1" descr="0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4508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title"/>
          </p:nvPr>
        </p:nvSpPr>
        <p:spPr/>
        <p:txBody>
          <a:bodyPr/>
          <a:lstStyle/>
          <a:p>
            <a:r>
              <a:rPr lang="en-US" smtClean="0"/>
              <a:t>Soil Particles</a:t>
            </a:r>
          </a:p>
        </p:txBody>
      </p:sp>
      <p:sp>
        <p:nvSpPr>
          <p:cNvPr id="39940" name="Rectangle 4"/>
          <p:cNvSpPr>
            <a:spLocks noGrp="1" noChangeArrowheads="1"/>
          </p:cNvSpPr>
          <p:nvPr>
            <p:ph type="body" idx="1"/>
          </p:nvPr>
        </p:nvSpPr>
        <p:spPr>
          <a:xfrm>
            <a:off x="4600575" y="2397125"/>
            <a:ext cx="4543425" cy="3460750"/>
          </a:xfrm>
        </p:spPr>
        <p:txBody>
          <a:bodyPr/>
          <a:lstStyle/>
          <a:p>
            <a:r>
              <a:rPr lang="en-US" smtClean="0"/>
              <a:t>Soils vary in the size of the particles they contain, the amount of space between these particles, and how rapidly water flows through them.</a:t>
            </a:r>
          </a:p>
        </p:txBody>
      </p:sp>
      <p:sp>
        <p:nvSpPr>
          <p:cNvPr id="578565" name="Text Box 5"/>
          <p:cNvSpPr txBox="1">
            <a:spLocks noChangeArrowheads="1"/>
          </p:cNvSpPr>
          <p:nvPr/>
        </p:nvSpPr>
        <p:spPr bwMode="auto">
          <a:xfrm>
            <a:off x="7620000" y="6540500"/>
            <a:ext cx="1419225" cy="311150"/>
          </a:xfrm>
          <a:prstGeom prst="rect">
            <a:avLst/>
          </a:prstGeom>
          <a:noFill/>
          <a:ln w="9525">
            <a:noFill/>
            <a:miter lim="800000"/>
            <a:headEnd/>
            <a:tailEnd/>
          </a:ln>
          <a:effectLst/>
        </p:spPr>
        <p:txBody>
          <a:bodyPr>
            <a:spAutoFit/>
          </a:bodyPr>
          <a:lstStyle/>
          <a:p>
            <a:pPr marL="342900" indent="-342900">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C0C0C0"/>
                  </a:outerShdw>
                </a:effectLst>
                <a:latin typeface="Arial" charset="0"/>
              </a:rPr>
              <a:t>Figure 3-25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Sand</a:t>
            </a:r>
          </a:p>
        </p:txBody>
      </p:sp>
      <p:sp>
        <p:nvSpPr>
          <p:cNvPr id="40963" name="Rectangle 3"/>
          <p:cNvSpPr>
            <a:spLocks noGrp="1" noChangeArrowheads="1"/>
          </p:cNvSpPr>
          <p:nvPr>
            <p:ph type="body" idx="1"/>
          </p:nvPr>
        </p:nvSpPr>
        <p:spPr/>
        <p:txBody>
          <a:bodyPr/>
          <a:lstStyle/>
          <a:p>
            <a:r>
              <a:rPr lang="en-US" smtClean="0"/>
              <a:t>Gritty feel</a:t>
            </a:r>
          </a:p>
          <a:p>
            <a:r>
              <a:rPr lang="en-US" smtClean="0"/>
              <a:t>Can be seen with the naked eye</a:t>
            </a:r>
          </a:p>
          <a:p>
            <a:r>
              <a:rPr lang="en-US" smtClean="0"/>
              <a:t>Hand sampling:</a:t>
            </a:r>
          </a:p>
          <a:p>
            <a:pPr lvl="1"/>
            <a:r>
              <a:rPr lang="en-US" smtClean="0"/>
              <a:t>No residue left on hand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Layers in Mature Soils</a:t>
            </a:r>
          </a:p>
        </p:txBody>
      </p:sp>
      <p:sp>
        <p:nvSpPr>
          <p:cNvPr id="5123" name="Rectangle 3"/>
          <p:cNvSpPr>
            <a:spLocks noGrp="1" noChangeArrowheads="1"/>
          </p:cNvSpPr>
          <p:nvPr>
            <p:ph type="body" idx="1"/>
          </p:nvPr>
        </p:nvSpPr>
        <p:spPr/>
        <p:txBody>
          <a:bodyPr/>
          <a:lstStyle/>
          <a:p>
            <a:r>
              <a:rPr lang="en-US" smtClean="0"/>
              <a:t>Infiltration: the downward movement of water through soil.</a:t>
            </a:r>
          </a:p>
          <a:p>
            <a:r>
              <a:rPr lang="en-US" smtClean="0"/>
              <a:t>Leaching: dissolving of minerals and organic matter in upper layers carrying them to lower layers.</a:t>
            </a:r>
          </a:p>
          <a:p>
            <a:r>
              <a:rPr lang="en-US" smtClean="0"/>
              <a:t>The soil type determines the degree of infiltration and leaching.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Silt	</a:t>
            </a:r>
          </a:p>
        </p:txBody>
      </p:sp>
      <p:sp>
        <p:nvSpPr>
          <p:cNvPr id="41987" name="Rectangle 3"/>
          <p:cNvSpPr>
            <a:spLocks noGrp="1" noChangeArrowheads="1"/>
          </p:cNvSpPr>
          <p:nvPr>
            <p:ph type="body" idx="1"/>
          </p:nvPr>
        </p:nvSpPr>
        <p:spPr/>
        <p:txBody>
          <a:bodyPr/>
          <a:lstStyle/>
          <a:p>
            <a:r>
              <a:rPr lang="en-US" smtClean="0"/>
              <a:t>Dry: Powdery smooth feel, flour-like</a:t>
            </a:r>
          </a:p>
          <a:p>
            <a:r>
              <a:rPr lang="en-US" smtClean="0"/>
              <a:t>Wet: Creamy slick, slippery feel</a:t>
            </a:r>
          </a:p>
          <a:p>
            <a:r>
              <a:rPr lang="en-US" smtClean="0"/>
              <a:t>No sticky or plastic feel</a:t>
            </a:r>
          </a:p>
          <a:p>
            <a:r>
              <a:rPr lang="en-US" smtClean="0"/>
              <a:t>Can be seen with a hand lens or microscope</a:t>
            </a:r>
          </a:p>
          <a:p>
            <a:r>
              <a:rPr lang="en-US" smtClean="0"/>
              <a:t>Hand sampling:</a:t>
            </a:r>
          </a:p>
          <a:p>
            <a:pPr lvl="1"/>
            <a:r>
              <a:rPr lang="en-US" smtClean="0"/>
              <a:t>Coats hand, able to brush off</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Clay</a:t>
            </a:r>
          </a:p>
        </p:txBody>
      </p:sp>
      <p:sp>
        <p:nvSpPr>
          <p:cNvPr id="43011" name="Rectangle 3"/>
          <p:cNvSpPr>
            <a:spLocks noGrp="1" noChangeArrowheads="1"/>
          </p:cNvSpPr>
          <p:nvPr>
            <p:ph type="body" idx="1"/>
          </p:nvPr>
        </p:nvSpPr>
        <p:spPr/>
        <p:txBody>
          <a:bodyPr/>
          <a:lstStyle/>
          <a:p>
            <a:r>
              <a:rPr lang="en-US" smtClean="0"/>
              <a:t>Dry: Hard feel</a:t>
            </a:r>
          </a:p>
          <a:p>
            <a:r>
              <a:rPr lang="en-US" smtClean="0"/>
              <a:t>Wet: Sticky, plastic feel</a:t>
            </a:r>
          </a:p>
          <a:p>
            <a:r>
              <a:rPr lang="en-US" smtClean="0"/>
              <a:t>Can be seen with an electron microscope</a:t>
            </a:r>
          </a:p>
          <a:p>
            <a:r>
              <a:rPr lang="en-US" smtClean="0"/>
              <a:t>Hand Sampling:</a:t>
            </a:r>
          </a:p>
          <a:p>
            <a:pPr lvl="1"/>
            <a:r>
              <a:rPr lang="en-US" smtClean="0"/>
              <a:t>Sticks to fingers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Particle Sizes</a:t>
            </a:r>
          </a:p>
        </p:txBody>
      </p:sp>
      <p:sp>
        <p:nvSpPr>
          <p:cNvPr id="44035" name="Rectangle 3"/>
          <p:cNvSpPr>
            <a:spLocks noGrp="1" noChangeArrowheads="1"/>
          </p:cNvSpPr>
          <p:nvPr>
            <p:ph type="body" idx="1"/>
          </p:nvPr>
        </p:nvSpPr>
        <p:spPr/>
        <p:txBody>
          <a:bodyPr/>
          <a:lstStyle/>
          <a:p>
            <a:pPr lvl="1"/>
            <a:r>
              <a:rPr lang="en-US" sz="2400" smtClean="0"/>
              <a:t>Clay: less than 0.002 mm </a:t>
            </a:r>
          </a:p>
          <a:p>
            <a:pPr lvl="1"/>
            <a:r>
              <a:rPr lang="en-US" sz="2400" smtClean="0"/>
              <a:t>Silt: 0.002-0.05 mm</a:t>
            </a:r>
          </a:p>
          <a:p>
            <a:pPr lvl="1"/>
            <a:r>
              <a:rPr lang="en-US" sz="2400" smtClean="0"/>
              <a:t>Sand: 0.05-2 mm</a:t>
            </a:r>
          </a:p>
          <a:p>
            <a:pPr lvl="2"/>
            <a:r>
              <a:rPr lang="en-US" sz="2200" smtClean="0"/>
              <a:t>0.05-0.24 mm  fine</a:t>
            </a:r>
          </a:p>
          <a:p>
            <a:pPr lvl="2"/>
            <a:r>
              <a:rPr lang="en-US" sz="2200" smtClean="0"/>
              <a:t>0.25-0.49 mm  medium</a:t>
            </a:r>
          </a:p>
          <a:p>
            <a:pPr lvl="2"/>
            <a:r>
              <a:rPr lang="en-US" sz="2200" smtClean="0"/>
              <a:t>0.5-0.99 mm  coarse</a:t>
            </a:r>
          </a:p>
          <a:p>
            <a:pPr lvl="2"/>
            <a:r>
              <a:rPr lang="en-US" sz="2200" smtClean="0"/>
              <a:t>1- 2 mm  very coarse</a:t>
            </a:r>
          </a:p>
          <a:p>
            <a:pPr lvl="1"/>
            <a:r>
              <a:rPr lang="en-US" sz="2400" smtClean="0"/>
              <a:t>Gravels: 2-75 mm</a:t>
            </a:r>
          </a:p>
          <a:p>
            <a:pPr lvl="1"/>
            <a:r>
              <a:rPr lang="en-US" sz="2400" smtClean="0"/>
              <a:t>Cobbles:75-250 mm</a:t>
            </a:r>
          </a:p>
          <a:p>
            <a:pPr lvl="1"/>
            <a:r>
              <a:rPr lang="en-US" sz="2400" smtClean="0"/>
              <a:t>Stones: 250-600 mm</a:t>
            </a:r>
          </a:p>
          <a:p>
            <a:pPr lvl="1"/>
            <a:r>
              <a:rPr lang="en-US" sz="2400" smtClean="0"/>
              <a:t>Boulders: &gt;600 mm</a:t>
            </a:r>
          </a:p>
          <a:p>
            <a:endParaRPr lang="en-US" sz="280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eld Textur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75" y="0"/>
            <a:ext cx="5683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152400" y="228600"/>
            <a:ext cx="2286000" cy="968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nSpc>
                <a:spcPct val="90000"/>
              </a:lnSpc>
              <a:spcBef>
                <a:spcPct val="50000"/>
              </a:spcBef>
              <a:buClr>
                <a:srgbClr val="3A5047"/>
              </a:buClr>
              <a:buSzPct val="75000"/>
              <a:buFont typeface="Wingdings" pitchFamily="2" charset="2"/>
              <a:buNone/>
            </a:pPr>
            <a:r>
              <a:rPr kumimoji="1" lang="en-US" sz="3200">
                <a:solidFill>
                  <a:schemeClr val="accent2"/>
                </a:solidFill>
                <a:latin typeface="Arial" pitchFamily="34" charset="0"/>
              </a:rPr>
              <a:t>Texture by Feel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Fine Textured Soil</a:t>
            </a:r>
          </a:p>
        </p:txBody>
      </p:sp>
      <p:sp>
        <p:nvSpPr>
          <p:cNvPr id="46083" name="Rectangle 3"/>
          <p:cNvSpPr>
            <a:spLocks noGrp="1" noChangeArrowheads="1"/>
          </p:cNvSpPr>
          <p:nvPr>
            <p:ph type="body" idx="1"/>
          </p:nvPr>
        </p:nvSpPr>
        <p:spPr/>
        <p:txBody>
          <a:bodyPr/>
          <a:lstStyle/>
          <a:p>
            <a:r>
              <a:rPr lang="en-US" smtClean="0"/>
              <a:t>Large amounts of silt and clay, making it "muddy" when wet  </a:t>
            </a:r>
          </a:p>
          <a:p>
            <a:r>
              <a:rPr lang="en-US" smtClean="0"/>
              <a:t>Pore spaces are small, but numerous and hold more water</a:t>
            </a:r>
          </a:p>
          <a:p>
            <a:r>
              <a:rPr lang="en-US" smtClean="0"/>
              <a:t>As clay soils begin to dry, they may still hold large quantities of water, but adhesive and cohesive properties of water make it unavailable for root uptake </a:t>
            </a:r>
          </a:p>
          <a:p>
            <a:endParaRPr lang="en-US"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Fine Textured Soil</a:t>
            </a:r>
          </a:p>
        </p:txBody>
      </p:sp>
      <p:pic>
        <p:nvPicPr>
          <p:cNvPr id="47107" name="Picture 3" descr="Ribbo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7818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Coarse Textured Soil</a:t>
            </a:r>
          </a:p>
        </p:txBody>
      </p:sp>
      <p:sp>
        <p:nvSpPr>
          <p:cNvPr id="48131" name="Rectangle 3"/>
          <p:cNvSpPr>
            <a:spLocks noGrp="1" noChangeArrowheads="1"/>
          </p:cNvSpPr>
          <p:nvPr>
            <p:ph type="body" idx="1"/>
          </p:nvPr>
        </p:nvSpPr>
        <p:spPr/>
        <p:txBody>
          <a:bodyPr/>
          <a:lstStyle/>
          <a:p>
            <a:pPr lvl="1"/>
            <a:r>
              <a:rPr lang="en-US" sz="3200" smtClean="0"/>
              <a:t>Large pore spaces and allows water to easily run through it beyond the reach of roots</a:t>
            </a:r>
          </a:p>
          <a:p>
            <a:pPr lvl="1"/>
            <a:r>
              <a:rPr lang="en-US" sz="3200" smtClean="0"/>
              <a:t>Drought-prone</a:t>
            </a:r>
          </a:p>
          <a:p>
            <a:pPr lvl="1"/>
            <a:r>
              <a:rPr lang="en-US" sz="3200" smtClean="0"/>
              <a:t>Little surface area for the particle volume, reducing fertility</a:t>
            </a:r>
          </a:p>
          <a:p>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Coarse Textured Soil </a:t>
            </a:r>
          </a:p>
        </p:txBody>
      </p:sp>
      <p:pic>
        <p:nvPicPr>
          <p:cNvPr id="49155" name="Picture 3" descr="Loamy san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15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Loamy Soil </a:t>
            </a:r>
          </a:p>
        </p:txBody>
      </p:sp>
      <p:sp>
        <p:nvSpPr>
          <p:cNvPr id="50179" name="Rectangle 3"/>
          <p:cNvSpPr>
            <a:spLocks noGrp="1" noChangeArrowheads="1"/>
          </p:cNvSpPr>
          <p:nvPr>
            <p:ph type="body" idx="1"/>
          </p:nvPr>
        </p:nvSpPr>
        <p:spPr>
          <a:xfrm>
            <a:off x="5630863" y="1981200"/>
            <a:ext cx="3513137" cy="3865563"/>
          </a:xfrm>
        </p:spPr>
        <p:txBody>
          <a:bodyPr/>
          <a:lstStyle/>
          <a:p>
            <a:r>
              <a:rPr lang="en-US" smtClean="0"/>
              <a:t>A mix of sand, silt, and clay that optimizes agricultural productivity </a:t>
            </a:r>
          </a:p>
          <a:p>
            <a:endParaRPr lang="en-US" smtClean="0"/>
          </a:p>
        </p:txBody>
      </p:sp>
      <p:pic>
        <p:nvPicPr>
          <p:cNvPr id="50180" name="Picture 4" descr="Sandbal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533400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6858000"/>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03" name="Rectangle 3"/>
          <p:cNvSpPr>
            <a:spLocks noChangeArrowheads="1"/>
          </p:cNvSpPr>
          <p:nvPr/>
        </p:nvSpPr>
        <p:spPr bwMode="auto">
          <a:xfrm>
            <a:off x="1828800" y="1019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endParaRPr lang="en-US"/>
          </a:p>
        </p:txBody>
      </p:sp>
      <p:pic>
        <p:nvPicPr>
          <p:cNvPr id="51204" name="Picture 4"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239000" cy="63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5" name="Group 5"/>
          <p:cNvGrpSpPr>
            <a:grpSpLocks/>
          </p:cNvGrpSpPr>
          <p:nvPr/>
        </p:nvGrpSpPr>
        <p:grpSpPr bwMode="auto">
          <a:xfrm>
            <a:off x="1981200" y="2362200"/>
            <a:ext cx="3276600" cy="3581400"/>
            <a:chOff x="1392" y="1296"/>
            <a:chExt cx="2160" cy="2400"/>
          </a:xfrm>
        </p:grpSpPr>
        <p:sp>
          <p:nvSpPr>
            <p:cNvPr id="51211" name="Line 6"/>
            <p:cNvSpPr>
              <a:spLocks noChangeShapeType="1"/>
            </p:cNvSpPr>
            <p:nvPr/>
          </p:nvSpPr>
          <p:spPr bwMode="auto">
            <a:xfrm flipH="1" flipV="1">
              <a:off x="2784" y="2496"/>
              <a:ext cx="672" cy="1200"/>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2" name="Line 7"/>
            <p:cNvSpPr>
              <a:spLocks noChangeShapeType="1"/>
            </p:cNvSpPr>
            <p:nvPr/>
          </p:nvSpPr>
          <p:spPr bwMode="auto">
            <a:xfrm flipH="1">
              <a:off x="2784" y="1296"/>
              <a:ext cx="768" cy="124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3" name="Line 8"/>
            <p:cNvSpPr>
              <a:spLocks noChangeShapeType="1"/>
            </p:cNvSpPr>
            <p:nvPr/>
          </p:nvSpPr>
          <p:spPr bwMode="auto">
            <a:xfrm>
              <a:off x="1392" y="2496"/>
              <a:ext cx="1488" cy="0"/>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4" name="Oval 9"/>
            <p:cNvSpPr>
              <a:spLocks noChangeArrowheads="1"/>
            </p:cNvSpPr>
            <p:nvPr/>
          </p:nvSpPr>
          <p:spPr bwMode="auto">
            <a:xfrm>
              <a:off x="2736" y="244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19178" name="Text Box 10"/>
          <p:cNvSpPr txBox="1">
            <a:spLocks noChangeArrowheads="1"/>
          </p:cNvSpPr>
          <p:nvPr/>
        </p:nvSpPr>
        <p:spPr bwMode="auto">
          <a:xfrm>
            <a:off x="5105400" y="5334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r>
              <a:rPr lang="en-US" sz="2400" b="1">
                <a:solidFill>
                  <a:srgbClr val="A50021"/>
                </a:solidFill>
                <a:latin typeface="Arial" pitchFamily="34" charset="0"/>
              </a:rPr>
              <a:t>Sand</a:t>
            </a:r>
            <a:r>
              <a:rPr lang="en-US" sz="2400" b="1">
                <a:solidFill>
                  <a:srgbClr val="006600"/>
                </a:solidFill>
                <a:latin typeface="Arial" pitchFamily="34" charset="0"/>
              </a:rPr>
              <a:t> + </a:t>
            </a:r>
            <a:r>
              <a:rPr lang="en-US" sz="2400" b="1">
                <a:solidFill>
                  <a:srgbClr val="0000FF"/>
                </a:solidFill>
                <a:latin typeface="Arial" pitchFamily="34" charset="0"/>
              </a:rPr>
              <a:t>Silt</a:t>
            </a:r>
            <a:r>
              <a:rPr lang="en-US" sz="2400" b="1">
                <a:solidFill>
                  <a:srgbClr val="006600"/>
                </a:solidFill>
                <a:latin typeface="Arial" pitchFamily="34" charset="0"/>
              </a:rPr>
              <a:t> + Clay = </a:t>
            </a:r>
            <a:r>
              <a:rPr lang="en-US" sz="2400" b="1">
                <a:solidFill>
                  <a:srgbClr val="FF0000"/>
                </a:solidFill>
                <a:latin typeface="Arial" pitchFamily="34" charset="0"/>
              </a:rPr>
              <a:t>100%</a:t>
            </a:r>
          </a:p>
        </p:txBody>
      </p:sp>
      <p:sp>
        <p:nvSpPr>
          <p:cNvPr id="519179" name="Text Box 11"/>
          <p:cNvSpPr txBox="1">
            <a:spLocks noChangeArrowheads="1"/>
          </p:cNvSpPr>
          <p:nvPr/>
        </p:nvSpPr>
        <p:spPr bwMode="auto">
          <a:xfrm>
            <a:off x="5943600" y="1143000"/>
            <a:ext cx="3200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r>
              <a:rPr lang="en-US" sz="2800" b="1">
                <a:solidFill>
                  <a:srgbClr val="000000"/>
                </a:solidFill>
                <a:latin typeface="Arial" pitchFamily="34" charset="0"/>
              </a:rPr>
              <a:t>Texture = </a:t>
            </a:r>
          </a:p>
          <a:p>
            <a:pPr eaLnBrk="1" hangingPunct="1">
              <a:spcBef>
                <a:spcPct val="50000"/>
              </a:spcBef>
            </a:pPr>
            <a:r>
              <a:rPr lang="en-US" sz="2800" b="1">
                <a:solidFill>
                  <a:srgbClr val="000000"/>
                </a:solidFill>
                <a:latin typeface="Arial" pitchFamily="34" charset="0"/>
              </a:rPr>
              <a:t>CLAY LOAM</a:t>
            </a:r>
          </a:p>
        </p:txBody>
      </p:sp>
      <p:sp>
        <p:nvSpPr>
          <p:cNvPr id="519180" name="Text Box 12"/>
          <p:cNvSpPr txBox="1">
            <a:spLocks noChangeArrowheads="1"/>
          </p:cNvSpPr>
          <p:nvPr/>
        </p:nvSpPr>
        <p:spPr bwMode="auto">
          <a:xfrm>
            <a:off x="685800" y="9144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r>
              <a:rPr lang="en-US" sz="2800" b="1">
                <a:solidFill>
                  <a:srgbClr val="A50021"/>
                </a:solidFill>
                <a:latin typeface="Arial" pitchFamily="34" charset="0"/>
              </a:rPr>
              <a:t>34 % Sand</a:t>
            </a:r>
            <a:endParaRPr lang="en-US" sz="2800" b="1">
              <a:solidFill>
                <a:srgbClr val="006600"/>
              </a:solidFill>
              <a:latin typeface="Arial" pitchFamily="34" charset="0"/>
            </a:endParaRPr>
          </a:p>
        </p:txBody>
      </p:sp>
      <p:sp>
        <p:nvSpPr>
          <p:cNvPr id="519181" name="Text Box 13"/>
          <p:cNvSpPr txBox="1">
            <a:spLocks noChangeArrowheads="1"/>
          </p:cNvSpPr>
          <p:nvPr/>
        </p:nvSpPr>
        <p:spPr bwMode="auto">
          <a:xfrm>
            <a:off x="685800" y="1371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r>
              <a:rPr lang="en-US" sz="2800" b="1">
                <a:solidFill>
                  <a:srgbClr val="0000FF"/>
                </a:solidFill>
                <a:latin typeface="Arial" pitchFamily="34" charset="0"/>
              </a:rPr>
              <a:t>33 % Silt</a:t>
            </a:r>
            <a:endParaRPr lang="en-US" sz="2800" b="1">
              <a:solidFill>
                <a:srgbClr val="006600"/>
              </a:solidFill>
              <a:latin typeface="Arial" pitchFamily="34" charset="0"/>
            </a:endParaRPr>
          </a:p>
        </p:txBody>
      </p:sp>
      <p:sp>
        <p:nvSpPr>
          <p:cNvPr id="519182" name="Text Box 14"/>
          <p:cNvSpPr txBox="1">
            <a:spLocks noChangeArrowheads="1"/>
          </p:cNvSpPr>
          <p:nvPr/>
        </p:nvSpPr>
        <p:spPr bwMode="auto">
          <a:xfrm>
            <a:off x="685800" y="18288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r>
              <a:rPr lang="en-US" sz="2800" b="1">
                <a:solidFill>
                  <a:srgbClr val="006600"/>
                </a:solidFill>
                <a:latin typeface="Arial" pitchFamily="34" charset="0"/>
              </a:rPr>
              <a:t>33 % Clay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9180"/>
                                        </p:tgtEl>
                                        <p:attrNameLst>
                                          <p:attrName>style.visibility</p:attrName>
                                        </p:attrNameLst>
                                      </p:cBhvr>
                                      <p:to>
                                        <p:strVal val="visible"/>
                                      </p:to>
                                    </p:set>
                                    <p:animEffect transition="in" filter="fade">
                                      <p:cBhvr>
                                        <p:cTn id="7" dur="2000"/>
                                        <p:tgtEl>
                                          <p:spTgt spid="5191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9181"/>
                                        </p:tgtEl>
                                        <p:attrNameLst>
                                          <p:attrName>style.visibility</p:attrName>
                                        </p:attrNameLst>
                                      </p:cBhvr>
                                      <p:to>
                                        <p:strVal val="visible"/>
                                      </p:to>
                                    </p:set>
                                    <p:animEffect transition="in" filter="fade">
                                      <p:cBhvr>
                                        <p:cTn id="10" dur="2000"/>
                                        <p:tgtEl>
                                          <p:spTgt spid="5191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9182"/>
                                        </p:tgtEl>
                                        <p:attrNameLst>
                                          <p:attrName>style.visibility</p:attrName>
                                        </p:attrNameLst>
                                      </p:cBhvr>
                                      <p:to>
                                        <p:strVal val="visible"/>
                                      </p:to>
                                    </p:set>
                                    <p:animEffect transition="in" filter="fade">
                                      <p:cBhvr>
                                        <p:cTn id="13" dur="2000"/>
                                        <p:tgtEl>
                                          <p:spTgt spid="5191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9179"/>
                                        </p:tgtEl>
                                        <p:attrNameLst>
                                          <p:attrName>style.visibility</p:attrName>
                                        </p:attrNameLst>
                                      </p:cBhvr>
                                      <p:to>
                                        <p:strVal val="visible"/>
                                      </p:to>
                                    </p:set>
                                    <p:animEffect transition="in" filter="fade">
                                      <p:cBhvr>
                                        <p:cTn id="18" dur="2000"/>
                                        <p:tgtEl>
                                          <p:spTgt spid="5191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9178"/>
                                        </p:tgtEl>
                                        <p:attrNameLst>
                                          <p:attrName>style.visibility</p:attrName>
                                        </p:attrNameLst>
                                      </p:cBhvr>
                                      <p:to>
                                        <p:strVal val="visible"/>
                                      </p:to>
                                    </p:set>
                                    <p:animEffect transition="in" filter="fade">
                                      <p:cBhvr>
                                        <p:cTn id="23" dur="2000"/>
                                        <p:tgtEl>
                                          <p:spTgt spid="519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8" grpId="0"/>
      <p:bldP spid="519179" grpId="0"/>
      <p:bldP spid="519180" grpId="0"/>
      <p:bldP spid="519181" grpId="0"/>
      <p:bldP spid="519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1" descr="0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971550"/>
            <a:ext cx="75311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a:xfrm>
            <a:off x="228600" y="0"/>
            <a:ext cx="8610600" cy="1143000"/>
          </a:xfrm>
        </p:spPr>
        <p:txBody>
          <a:bodyPr/>
          <a:lstStyle/>
          <a:p>
            <a:r>
              <a:rPr lang="en-US" smtClean="0"/>
              <a:t>SOIL: Horizons</a:t>
            </a:r>
          </a:p>
        </p:txBody>
      </p:sp>
      <p:sp>
        <p:nvSpPr>
          <p:cNvPr id="444420" name="Text Box 4"/>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C0C0C0"/>
                  </a:outerShdw>
                </a:effectLst>
                <a:latin typeface="Arial" charset="0"/>
              </a:rPr>
              <a:t>Figure 3-23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28600"/>
            <a:ext cx="8215313" cy="1431925"/>
          </a:xfrm>
          <a:solidFill>
            <a:schemeClr val="bg1"/>
          </a:solidFill>
        </p:spPr>
        <p:txBody>
          <a:bodyPr/>
          <a:lstStyle/>
          <a:p>
            <a:r>
              <a:rPr lang="en-US" sz="3200" smtClean="0"/>
              <a:t>General Influence of Soil Separates on Properties and Behaviors of Soils</a:t>
            </a:r>
          </a:p>
        </p:txBody>
      </p:sp>
      <p:graphicFrame>
        <p:nvGraphicFramePr>
          <p:cNvPr id="521219" name="Group 3"/>
          <p:cNvGraphicFramePr>
            <a:graphicFrameLocks noGrp="1"/>
          </p:cNvGraphicFramePr>
          <p:nvPr>
            <p:ph type="tbl" idx="1"/>
          </p:nvPr>
        </p:nvGraphicFramePr>
        <p:xfrm>
          <a:off x="601663" y="1668463"/>
          <a:ext cx="8085137" cy="4784725"/>
        </p:xfrm>
        <a:graphic>
          <a:graphicData uri="http://schemas.openxmlformats.org/drawingml/2006/table">
            <a:tbl>
              <a:tblPr/>
              <a:tblGrid>
                <a:gridCol w="3144837"/>
                <a:gridCol w="1546225"/>
                <a:gridCol w="1697038"/>
                <a:gridCol w="1697037"/>
              </a:tblGrid>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Property/Behavior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Water holding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Med-high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Aeration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Poor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OM decomposition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3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Water erosion pot.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Compact-ability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Sealing (ponds)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Good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Nutrient supplying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Med-high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Pollutant leaching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2279" name="Text Box 55"/>
          <p:cNvSpPr txBox="1">
            <a:spLocks noChangeArrowheads="1"/>
          </p:cNvSpPr>
          <p:nvPr/>
        </p:nvSpPr>
        <p:spPr bwMode="auto">
          <a:xfrm>
            <a:off x="5410200" y="47244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endParaRPr lang="en-US" sz="1800">
              <a:latin typeface="Arial" pitchFamily="34" charset="0"/>
            </a:endParaRPr>
          </a:p>
        </p:txBody>
      </p:sp>
      <p:sp>
        <p:nvSpPr>
          <p:cNvPr id="52280" name="Text Box 56"/>
          <p:cNvSpPr txBox="1">
            <a:spLocks noChangeArrowheads="1"/>
          </p:cNvSpPr>
          <p:nvPr/>
        </p:nvSpPr>
        <p:spPr bwMode="auto">
          <a:xfrm>
            <a:off x="3810000" y="5715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endParaRPr lang="en-US" sz="1800">
              <a:latin typeface="Arial" pitchFamily="34" charset="0"/>
            </a:endParaRPr>
          </a:p>
        </p:txBody>
      </p:sp>
      <p:sp>
        <p:nvSpPr>
          <p:cNvPr id="52281" name="Text Box 57"/>
          <p:cNvSpPr txBox="1">
            <a:spLocks noChangeArrowheads="1"/>
          </p:cNvSpPr>
          <p:nvPr/>
        </p:nvSpPr>
        <p:spPr bwMode="auto">
          <a:xfrm>
            <a:off x="5410200" y="4191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endParaRPr lang="en-US" sz="1800">
              <a:latin typeface="Arial" pitchFamily="34" charset="0"/>
            </a:endParaRPr>
          </a:p>
        </p:txBody>
      </p:sp>
      <p:sp>
        <p:nvSpPr>
          <p:cNvPr id="52282" name="Text Box 58"/>
          <p:cNvSpPr txBox="1">
            <a:spLocks noChangeArrowheads="1"/>
          </p:cNvSpPr>
          <p:nvPr/>
        </p:nvSpPr>
        <p:spPr bwMode="auto">
          <a:xfrm>
            <a:off x="3810000" y="5257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endParaRPr lang="en-US" sz="1800">
              <a:latin typeface="Arial" pitchFamily="34" charset="0"/>
            </a:endParaRPr>
          </a:p>
        </p:txBody>
      </p:sp>
      <p:sp>
        <p:nvSpPr>
          <p:cNvPr id="52283" name="Text Box 59"/>
          <p:cNvSpPr txBox="1">
            <a:spLocks noChangeArrowheads="1"/>
          </p:cNvSpPr>
          <p:nvPr/>
        </p:nvSpPr>
        <p:spPr bwMode="auto">
          <a:xfrm>
            <a:off x="5410200" y="5715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spcBef>
                <a:spcPct val="50000"/>
              </a:spcBef>
            </a:pPr>
            <a:endParaRPr lang="en-US" sz="1800">
              <a:latin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Soil Texture and Surface Area</a:t>
            </a:r>
          </a:p>
        </p:txBody>
      </p:sp>
      <p:sp>
        <p:nvSpPr>
          <p:cNvPr id="53251" name="Rectangle 3"/>
          <p:cNvSpPr>
            <a:spLocks noGrp="1" noChangeArrowheads="1"/>
          </p:cNvSpPr>
          <p:nvPr>
            <p:ph type="body" idx="1"/>
          </p:nvPr>
        </p:nvSpPr>
        <p:spPr/>
        <p:txBody>
          <a:bodyPr/>
          <a:lstStyle/>
          <a:p>
            <a:r>
              <a:rPr lang="en-US" smtClean="0"/>
              <a:t>As particle size decreases, surface area increases</a:t>
            </a:r>
          </a:p>
          <a:p>
            <a:pPr lvl="1"/>
            <a:r>
              <a:rPr lang="en-US" smtClean="0"/>
              <a:t>Clay has about 10,000 times as much surface area as sand</a:t>
            </a:r>
          </a:p>
          <a:p>
            <a:r>
              <a:rPr lang="en-US" smtClean="0"/>
              <a:t>Surface area has a big effect on:</a:t>
            </a:r>
          </a:p>
          <a:p>
            <a:pPr lvl="1"/>
            <a:r>
              <a:rPr lang="en-US" smtClean="0"/>
              <a:t>Water holding capacity</a:t>
            </a:r>
          </a:p>
          <a:p>
            <a:pPr lvl="1"/>
            <a:r>
              <a:rPr lang="en-US" smtClean="0"/>
              <a:t>Chemical reactions</a:t>
            </a:r>
          </a:p>
          <a:p>
            <a:pPr lvl="1"/>
            <a:r>
              <a:rPr lang="en-US" smtClean="0"/>
              <a:t>Soil cohesion</a:t>
            </a:r>
          </a:p>
          <a:p>
            <a:pPr lvl="1"/>
            <a:r>
              <a:rPr lang="en-US" smtClean="0"/>
              <a:t>Ability to support microorganisms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Influences of Soil Properties</a:t>
            </a:r>
          </a:p>
        </p:txBody>
      </p:sp>
      <p:sp>
        <p:nvSpPr>
          <p:cNvPr id="54275" name="Rectangle 3"/>
          <p:cNvSpPr>
            <a:spLocks noGrp="1" noChangeArrowheads="1"/>
          </p:cNvSpPr>
          <p:nvPr>
            <p:ph type="body" idx="1"/>
          </p:nvPr>
        </p:nvSpPr>
        <p:spPr>
          <a:xfrm>
            <a:off x="4513263" y="1981200"/>
            <a:ext cx="4630737" cy="4052888"/>
          </a:xfrm>
          <a:noFill/>
        </p:spPr>
        <p:txBody>
          <a:bodyPr/>
          <a:lstStyle/>
          <a:p>
            <a:pPr>
              <a:lnSpc>
                <a:spcPct val="90000"/>
              </a:lnSpc>
            </a:pPr>
            <a:r>
              <a:rPr lang="en-US" sz="2800" b="1" smtClean="0"/>
              <a:t>Organic Matter</a:t>
            </a:r>
            <a:r>
              <a:rPr lang="en-US" sz="2800" smtClean="0"/>
              <a:t> is derived from decomposing plant and animal remains </a:t>
            </a:r>
          </a:p>
          <a:p>
            <a:pPr>
              <a:lnSpc>
                <a:spcPct val="90000"/>
              </a:lnSpc>
            </a:pPr>
            <a:r>
              <a:rPr lang="en-US" sz="2800" b="1" smtClean="0"/>
              <a:t>Humus </a:t>
            </a:r>
            <a:r>
              <a:rPr lang="en-US" sz="2800" smtClean="0"/>
              <a:t>is the dark, moist layer found on the top of a soil profile. This is because it is made up of dead and decaying matter. It is fairly fertile in that the decay process adds nutrients to the soil that plants love to soak up</a:t>
            </a:r>
          </a:p>
        </p:txBody>
      </p:sp>
      <p:pic>
        <p:nvPicPr>
          <p:cNvPr id="54276" name="Picture 4" descr="rich top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4196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Influences of Soil Properties</a:t>
            </a:r>
          </a:p>
        </p:txBody>
      </p:sp>
      <p:sp>
        <p:nvSpPr>
          <p:cNvPr id="55299" name="Rectangle 3"/>
          <p:cNvSpPr>
            <a:spLocks noGrp="1" noChangeArrowheads="1"/>
          </p:cNvSpPr>
          <p:nvPr>
            <p:ph type="body" idx="1"/>
          </p:nvPr>
        </p:nvSpPr>
        <p:spPr>
          <a:xfrm>
            <a:off x="1905000" y="1600200"/>
            <a:ext cx="6902450" cy="4308475"/>
          </a:xfrm>
        </p:spPr>
        <p:txBody>
          <a:bodyPr/>
          <a:lstStyle/>
          <a:p>
            <a:r>
              <a:rPr lang="en-US" b="1" smtClean="0"/>
              <a:t>Parent Material</a:t>
            </a:r>
            <a:r>
              <a:rPr lang="en-US" smtClean="0"/>
              <a:t>:</a:t>
            </a:r>
          </a:p>
          <a:p>
            <a:pPr lvl="1"/>
            <a:r>
              <a:rPr lang="en-US" sz="2400" smtClean="0"/>
              <a:t>Rock or original source of soil particles </a:t>
            </a:r>
          </a:p>
          <a:p>
            <a:pPr lvl="1"/>
            <a:r>
              <a:rPr lang="en-US" sz="2400" smtClean="0"/>
              <a:t>Effects soil quality</a:t>
            </a:r>
          </a:p>
          <a:p>
            <a:pPr lvl="1"/>
            <a:r>
              <a:rPr lang="en-US" sz="2400" smtClean="0"/>
              <a:t>Glacial outwash sands tend to be infertile, or hold few minerals and nutrients important for growth  </a:t>
            </a:r>
          </a:p>
          <a:p>
            <a:pPr lvl="1"/>
            <a:r>
              <a:rPr lang="en-US" sz="2400" smtClean="0"/>
              <a:t>Soils derived from other sources may be relatively rich in minerals and nutrients </a:t>
            </a:r>
          </a:p>
          <a:p>
            <a:pPr lvl="1"/>
            <a:r>
              <a:rPr lang="en-US" sz="2400" smtClean="0"/>
              <a:t>Usually a combination of weathered parent materials and organic matter make a soil</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Sources of Parent Material </a:t>
            </a:r>
          </a:p>
        </p:txBody>
      </p:sp>
      <p:sp>
        <p:nvSpPr>
          <p:cNvPr id="56323" name="Rectangle 3"/>
          <p:cNvSpPr>
            <a:spLocks noGrp="1" noChangeArrowheads="1"/>
          </p:cNvSpPr>
          <p:nvPr>
            <p:ph type="body" idx="1"/>
          </p:nvPr>
        </p:nvSpPr>
        <p:spPr>
          <a:xfrm>
            <a:off x="4419600" y="1981200"/>
            <a:ext cx="4724400" cy="4114800"/>
          </a:xfrm>
        </p:spPr>
        <p:txBody>
          <a:bodyPr/>
          <a:lstStyle/>
          <a:p>
            <a:r>
              <a:rPr lang="en-US" smtClean="0"/>
              <a:t>Weathering or erosive actions:</a:t>
            </a:r>
          </a:p>
          <a:p>
            <a:pPr lvl="1"/>
            <a:r>
              <a:rPr lang="en-US" smtClean="0"/>
              <a:t>heating/cooling</a:t>
            </a:r>
          </a:p>
          <a:p>
            <a:pPr lvl="1"/>
            <a:r>
              <a:rPr lang="en-US" smtClean="0"/>
              <a:t>freezing/thawing</a:t>
            </a:r>
          </a:p>
          <a:p>
            <a:pPr lvl="1"/>
            <a:r>
              <a:rPr lang="en-US" smtClean="0"/>
              <a:t>glaciers</a:t>
            </a:r>
          </a:p>
          <a:p>
            <a:pPr lvl="1"/>
            <a:r>
              <a:rPr lang="en-US" smtClean="0"/>
              <a:t>water</a:t>
            </a:r>
          </a:p>
          <a:p>
            <a:pPr lvl="1"/>
            <a:r>
              <a:rPr lang="en-US" smtClean="0"/>
              <a:t>wind</a:t>
            </a:r>
          </a:p>
          <a:p>
            <a:pPr lvl="1"/>
            <a:r>
              <a:rPr lang="en-US" smtClean="0"/>
              <a:t>chemistry</a:t>
            </a:r>
          </a:p>
          <a:p>
            <a:pPr lvl="1"/>
            <a:r>
              <a:rPr lang="en-US" smtClean="0"/>
              <a:t>plants &amp; animals</a:t>
            </a:r>
          </a:p>
        </p:txBody>
      </p:sp>
      <p:pic>
        <p:nvPicPr>
          <p:cNvPr id="56324" name="Picture 4" descr="water erosion"/>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0" y="32004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Other Uses of Soil</a:t>
            </a:r>
          </a:p>
        </p:txBody>
      </p:sp>
      <p:sp>
        <p:nvSpPr>
          <p:cNvPr id="57347" name="Rectangle 3"/>
          <p:cNvSpPr>
            <a:spLocks noGrp="1" noChangeArrowheads="1"/>
          </p:cNvSpPr>
          <p:nvPr>
            <p:ph type="body" idx="1"/>
          </p:nvPr>
        </p:nvSpPr>
        <p:spPr/>
        <p:txBody>
          <a:bodyPr/>
          <a:lstStyle/>
          <a:p>
            <a:r>
              <a:rPr lang="en-US" smtClean="0"/>
              <a:t>Native North American cultures used earth colors as body paints.</a:t>
            </a:r>
          </a:p>
          <a:p>
            <a:r>
              <a:rPr lang="en-US" smtClean="0"/>
              <a:t>Modern American culture uses colored earth in cosmetics and ceramics and as pigments for paints.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Porosity and Permeability</a:t>
            </a:r>
          </a:p>
        </p:txBody>
      </p:sp>
      <p:pic>
        <p:nvPicPr>
          <p:cNvPr id="58371" name="Content Placeholder 3" descr="Porosit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981200"/>
            <a:ext cx="4476750" cy="41148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Porosity</a:t>
            </a:r>
          </a:p>
        </p:txBody>
      </p:sp>
      <p:sp>
        <p:nvSpPr>
          <p:cNvPr id="59395" name="Content Placeholder 2"/>
          <p:cNvSpPr>
            <a:spLocks noGrp="1"/>
          </p:cNvSpPr>
          <p:nvPr>
            <p:ph idx="1"/>
          </p:nvPr>
        </p:nvSpPr>
        <p:spPr>
          <a:xfrm>
            <a:off x="2286000" y="1143000"/>
            <a:ext cx="6858000" cy="4114800"/>
          </a:xfrm>
        </p:spPr>
        <p:txBody>
          <a:bodyPr/>
          <a:lstStyle/>
          <a:p>
            <a:r>
              <a:rPr lang="en-US" smtClean="0"/>
              <a:t>A measure of the amount of pore space between grains; the ratio of the volume of openings (voids) to the total volume of material.  Porosity represents the storage capacity of geologic material</a:t>
            </a:r>
          </a:p>
        </p:txBody>
      </p:sp>
      <p:pic>
        <p:nvPicPr>
          <p:cNvPr id="59396" name="Picture 3" descr="Porosity onl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11625"/>
            <a:ext cx="33528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Permeability</a:t>
            </a:r>
          </a:p>
        </p:txBody>
      </p:sp>
      <p:sp>
        <p:nvSpPr>
          <p:cNvPr id="60419" name="Content Placeholder 2"/>
          <p:cNvSpPr>
            <a:spLocks noGrp="1"/>
          </p:cNvSpPr>
          <p:nvPr>
            <p:ph idx="1"/>
          </p:nvPr>
        </p:nvSpPr>
        <p:spPr>
          <a:xfrm>
            <a:off x="2286000" y="1447800"/>
            <a:ext cx="6858000" cy="4800600"/>
          </a:xfrm>
        </p:spPr>
        <p:txBody>
          <a:bodyPr/>
          <a:lstStyle/>
          <a:p>
            <a:r>
              <a:rPr lang="en-US" smtClean="0"/>
              <a:t>A measure of the ability for fluid to pass through the pores.</a:t>
            </a:r>
          </a:p>
        </p:txBody>
      </p:sp>
      <p:pic>
        <p:nvPicPr>
          <p:cNvPr id="60420" name="Picture 3" descr="permeabili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76600"/>
            <a:ext cx="3200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wetlands, green trees and gr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4400"/>
            <a:ext cx="5105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76400"/>
            <a:ext cx="345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5105400" y="0"/>
            <a:ext cx="4038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spcBef>
                <a:spcPct val="50000"/>
              </a:spcBef>
            </a:pPr>
            <a:r>
              <a:rPr lang="en-US" sz="2400" b="1"/>
              <a:t>Wetlands- rich in humus and nutrients</a:t>
            </a:r>
          </a:p>
          <a:p>
            <a:pPr eaLnBrk="1" hangingPunct="1">
              <a:spcBef>
                <a:spcPct val="50000"/>
              </a:spcBef>
              <a:buFontTx/>
              <a:buChar char="-"/>
            </a:pPr>
            <a:r>
              <a:rPr lang="en-US" b="1"/>
              <a:t>Hydrology, Soil type, Species composition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685800" y="2286000"/>
            <a:ext cx="7772400" cy="1143000"/>
          </a:xfrm>
        </p:spPr>
        <p:txBody>
          <a:bodyPr/>
          <a:lstStyle/>
          <a:p>
            <a:r>
              <a:rPr lang="en-US" smtClean="0"/>
              <a:t>Soil Profiles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895600" y="0"/>
            <a:ext cx="4419600" cy="914400"/>
          </a:xfrm>
        </p:spPr>
        <p:txBody>
          <a:bodyPr/>
          <a:lstStyle/>
          <a:p>
            <a:r>
              <a:rPr lang="en-US" sz="4800" b="1" smtClean="0"/>
              <a:t>Pond</a:t>
            </a:r>
          </a:p>
        </p:txBody>
      </p:sp>
      <p:pic>
        <p:nvPicPr>
          <p:cNvPr id="62467" name="Picture 3" descr="Diagram showing sections of the littoral zone: emergent plants, floating-leaf plants, submergent plants and alg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05000"/>
            <a:ext cx="89884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2133600" y="838200"/>
            <a:ext cx="6400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spcBef>
                <a:spcPct val="50000"/>
              </a:spcBef>
            </a:pPr>
            <a:r>
              <a:rPr lang="en-US" sz="2400" b="1"/>
              <a:t>Littoral zone has soil where rooted plants live (water lillies, cattails)</a:t>
            </a:r>
          </a:p>
          <a:p>
            <a:pPr algn="ctr" eaLnBrk="1" hangingPunct="1">
              <a:spcBef>
                <a:spcPct val="50000"/>
              </a:spcBef>
            </a:pPr>
            <a:r>
              <a:rPr lang="en-US" sz="2400" b="1"/>
              <a:t>Aides in reducing erosion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2286000"/>
            <a:ext cx="7772400" cy="1143000"/>
          </a:xfrm>
        </p:spPr>
        <p:txBody>
          <a:bodyPr/>
          <a:lstStyle/>
          <a:p>
            <a:r>
              <a:rPr lang="en-US" smtClean="0"/>
              <a:t>Soil Nutrition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Nutrients in Soil</a:t>
            </a:r>
          </a:p>
        </p:txBody>
      </p:sp>
      <p:sp>
        <p:nvSpPr>
          <p:cNvPr id="64515" name="Rectangle 3"/>
          <p:cNvSpPr>
            <a:spLocks noGrp="1" noChangeArrowheads="1"/>
          </p:cNvSpPr>
          <p:nvPr>
            <p:ph type="body" idx="1"/>
          </p:nvPr>
        </p:nvSpPr>
        <p:spPr>
          <a:xfrm>
            <a:off x="457200" y="1600200"/>
            <a:ext cx="8229600" cy="5257800"/>
          </a:xfrm>
          <a:solidFill>
            <a:schemeClr val="bg1"/>
          </a:solidFill>
        </p:spPr>
        <p:txBody>
          <a:bodyPr/>
          <a:lstStyle/>
          <a:p>
            <a:pPr>
              <a:lnSpc>
                <a:spcPct val="90000"/>
              </a:lnSpc>
            </a:pPr>
            <a:r>
              <a:rPr lang="en-US" smtClean="0"/>
              <a:t>Nutrients are chemical elements and compounds found in the environment that plants and animals need to grow and survive. </a:t>
            </a:r>
          </a:p>
          <a:p>
            <a:pPr lvl="1">
              <a:lnSpc>
                <a:spcPct val="90000"/>
              </a:lnSpc>
            </a:pPr>
            <a:r>
              <a:rPr lang="en-US" sz="3000" smtClean="0"/>
              <a:t>Nitrate (NO</a:t>
            </a:r>
            <a:r>
              <a:rPr lang="en-US" sz="3000" baseline="-25000" smtClean="0"/>
              <a:t>3</a:t>
            </a:r>
            <a:r>
              <a:rPr lang="en-US" sz="3000" smtClean="0"/>
              <a:t>-), </a:t>
            </a:r>
          </a:p>
          <a:p>
            <a:pPr lvl="1">
              <a:lnSpc>
                <a:spcPct val="90000"/>
              </a:lnSpc>
            </a:pPr>
            <a:r>
              <a:rPr lang="en-US" sz="3000" smtClean="0"/>
              <a:t>nitrite (NO</a:t>
            </a:r>
            <a:r>
              <a:rPr lang="en-US" sz="3000" baseline="-25000" smtClean="0"/>
              <a:t>2</a:t>
            </a:r>
            <a:r>
              <a:rPr lang="en-US" sz="3000" smtClean="0"/>
              <a:t>-), </a:t>
            </a:r>
          </a:p>
          <a:p>
            <a:pPr lvl="1">
              <a:lnSpc>
                <a:spcPct val="90000"/>
              </a:lnSpc>
            </a:pPr>
            <a:r>
              <a:rPr lang="en-US" sz="3000" smtClean="0"/>
              <a:t>ammonia (NH</a:t>
            </a:r>
            <a:r>
              <a:rPr lang="en-US" sz="3000" baseline="-25000" smtClean="0"/>
              <a:t>3</a:t>
            </a:r>
            <a:r>
              <a:rPr lang="en-US" sz="3000" smtClean="0"/>
              <a:t>), </a:t>
            </a:r>
          </a:p>
          <a:p>
            <a:pPr lvl="1">
              <a:lnSpc>
                <a:spcPct val="90000"/>
              </a:lnSpc>
            </a:pPr>
            <a:r>
              <a:rPr lang="en-US" sz="3000" smtClean="0"/>
              <a:t>organic nitrogen (in the form of plant material or other organic compounds), and </a:t>
            </a:r>
          </a:p>
          <a:p>
            <a:pPr lvl="1">
              <a:lnSpc>
                <a:spcPct val="90000"/>
              </a:lnSpc>
            </a:pPr>
            <a:r>
              <a:rPr lang="en-US" sz="3000" smtClean="0"/>
              <a:t>phosphates (PO</a:t>
            </a:r>
            <a:r>
              <a:rPr lang="en-US" sz="3000" baseline="-25000" smtClean="0"/>
              <a:t>4</a:t>
            </a:r>
            <a:r>
              <a:rPr lang="en-US" sz="3000" baseline="30000" smtClean="0"/>
              <a:t>3</a:t>
            </a:r>
            <a:r>
              <a:rPr lang="en-US" sz="3000" smtClean="0"/>
              <a:t>-)(orthophosphate and others)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19200" y="68263"/>
            <a:ext cx="7772400" cy="1455737"/>
          </a:xfrm>
        </p:spPr>
        <p:txBody>
          <a:bodyPr/>
          <a:lstStyle/>
          <a:p>
            <a:r>
              <a:rPr lang="en-US" smtClean="0"/>
              <a:t>MATTER CYCLING IN ECOSYSTEMS</a:t>
            </a:r>
          </a:p>
        </p:txBody>
      </p:sp>
      <p:sp>
        <p:nvSpPr>
          <p:cNvPr id="65539" name="Rectangle 3"/>
          <p:cNvSpPr>
            <a:spLocks noGrp="1" noChangeArrowheads="1"/>
          </p:cNvSpPr>
          <p:nvPr>
            <p:ph type="body" idx="1"/>
          </p:nvPr>
        </p:nvSpPr>
        <p:spPr>
          <a:xfrm>
            <a:off x="2286000" y="2057400"/>
            <a:ext cx="6858000" cy="3638550"/>
          </a:xfrm>
        </p:spPr>
        <p:txBody>
          <a:bodyPr/>
          <a:lstStyle/>
          <a:p>
            <a:r>
              <a:rPr lang="en-US" smtClean="0"/>
              <a:t>Nutrient Cycles: Global Recycling</a:t>
            </a:r>
          </a:p>
          <a:p>
            <a:pPr lvl="1"/>
            <a:r>
              <a:rPr lang="en-US" smtClean="0"/>
              <a:t>Global Cycles recycle nutrients through the earth’s air, land, water, and living organisms.</a:t>
            </a:r>
          </a:p>
          <a:p>
            <a:pPr lvl="1"/>
            <a:r>
              <a:rPr lang="en-US" smtClean="0"/>
              <a:t>Nutrients are the elements and compounds that organisms need to live, grow, and reproduce.</a:t>
            </a:r>
          </a:p>
          <a:p>
            <a:pPr lvl="1"/>
            <a:r>
              <a:rPr lang="en-US" smtClean="0"/>
              <a:t>Biogeochemical cycles move these substances through air, water, soil, rock and living organisms.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The Big 13</a:t>
            </a:r>
          </a:p>
        </p:txBody>
      </p:sp>
      <p:sp>
        <p:nvSpPr>
          <p:cNvPr id="66563" name="Rectangle 3"/>
          <p:cNvSpPr>
            <a:spLocks noGrp="1" noChangeArrowheads="1"/>
          </p:cNvSpPr>
          <p:nvPr>
            <p:ph type="body" idx="1"/>
          </p:nvPr>
        </p:nvSpPr>
        <p:spPr/>
        <p:txBody>
          <a:bodyPr/>
          <a:lstStyle/>
          <a:p>
            <a:r>
              <a:rPr lang="en-US" smtClean="0"/>
              <a:t>The </a:t>
            </a:r>
            <a:r>
              <a:rPr lang="en-US" b="1" smtClean="0"/>
              <a:t>13 mineral nutrients</a:t>
            </a:r>
            <a:r>
              <a:rPr lang="en-US" smtClean="0"/>
              <a:t>, which come from the soil, are dissolved in water and absorbed through a plant's roots. There are not always enough of these nutrients in the soil for a plant to grow healthy. This is why many farmers and gardeners use fertilizers to add the nutrients to the soil.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Macronutrients:  Primary Nutrients</a:t>
            </a:r>
          </a:p>
        </p:txBody>
      </p:sp>
      <p:sp>
        <p:nvSpPr>
          <p:cNvPr id="67587" name="Rectangle 3"/>
          <p:cNvSpPr>
            <a:spLocks noGrp="1" noChangeArrowheads="1"/>
          </p:cNvSpPr>
          <p:nvPr>
            <p:ph type="body" idx="1"/>
          </p:nvPr>
        </p:nvSpPr>
        <p:spPr>
          <a:xfrm>
            <a:off x="2286000" y="1524000"/>
            <a:ext cx="6858000" cy="4114800"/>
          </a:xfrm>
        </p:spPr>
        <p:txBody>
          <a:bodyPr/>
          <a:lstStyle/>
          <a:p>
            <a:r>
              <a:rPr lang="en-US" smtClean="0"/>
              <a:t>Macronutrients are those elements and compounds needed in large quantities for a plant to grow.</a:t>
            </a:r>
          </a:p>
          <a:p>
            <a:r>
              <a:rPr lang="en-US" smtClean="0"/>
              <a:t>The primary nutrients are </a:t>
            </a:r>
            <a:r>
              <a:rPr lang="en-US" smtClean="0">
                <a:hlinkClick r:id="rId2" action="ppaction://hlinksldjump"/>
              </a:rPr>
              <a:t>nitrogen</a:t>
            </a:r>
            <a:r>
              <a:rPr lang="en-US" smtClean="0"/>
              <a:t> (N), </a:t>
            </a:r>
            <a:r>
              <a:rPr lang="en-US" smtClean="0">
                <a:hlinkClick r:id="rId3" action="ppaction://hlinksldjump"/>
              </a:rPr>
              <a:t>phosphorus</a:t>
            </a:r>
            <a:r>
              <a:rPr lang="en-US" smtClean="0"/>
              <a:t> (P), and </a:t>
            </a:r>
            <a:r>
              <a:rPr lang="en-US" smtClean="0">
                <a:hlinkClick r:id="rId4" action="ppaction://hlinksldjump"/>
              </a:rPr>
              <a:t>potassium</a:t>
            </a:r>
            <a:r>
              <a:rPr lang="en-US" smtClean="0"/>
              <a:t> (K). </a:t>
            </a:r>
          </a:p>
          <a:p>
            <a:r>
              <a:rPr lang="en-US" smtClean="0"/>
              <a:t>These major nutrients usually are lacking from the soil first because plants use large amounts for their growth and survival.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a:xfrm>
            <a:off x="2819400" y="228600"/>
            <a:ext cx="6324600" cy="1143000"/>
          </a:xfrm>
        </p:spPr>
        <p:txBody>
          <a:bodyPr/>
          <a:lstStyle/>
          <a:p>
            <a:r>
              <a:rPr lang="en-US" smtClean="0"/>
              <a:t>Macronutrients:  Secondary Nutrients</a:t>
            </a:r>
          </a:p>
        </p:txBody>
      </p:sp>
      <p:sp>
        <p:nvSpPr>
          <p:cNvPr id="68611" name="Rectangle 4"/>
          <p:cNvSpPr>
            <a:spLocks noGrp="1" noChangeArrowheads="1"/>
          </p:cNvSpPr>
          <p:nvPr>
            <p:ph type="body" idx="1"/>
          </p:nvPr>
        </p:nvSpPr>
        <p:spPr>
          <a:xfrm>
            <a:off x="2209800" y="1524000"/>
            <a:ext cx="6934200" cy="4114800"/>
          </a:xfrm>
        </p:spPr>
        <p:txBody>
          <a:bodyPr/>
          <a:lstStyle/>
          <a:p>
            <a:r>
              <a:rPr lang="en-US" smtClean="0"/>
              <a:t>The secondary nutrients are </a:t>
            </a:r>
            <a:r>
              <a:rPr lang="en-US" smtClean="0">
                <a:hlinkClick r:id="rId2" action="ppaction://hlinksldjump"/>
              </a:rPr>
              <a:t>calcium</a:t>
            </a:r>
            <a:r>
              <a:rPr lang="en-US" smtClean="0"/>
              <a:t> (Ca), </a:t>
            </a:r>
            <a:r>
              <a:rPr lang="en-US" smtClean="0">
                <a:hlinkClick r:id="rId3" action="ppaction://hlinksldjump"/>
              </a:rPr>
              <a:t>magnesium</a:t>
            </a:r>
            <a:r>
              <a:rPr lang="en-US" smtClean="0"/>
              <a:t> (Mg), and </a:t>
            </a:r>
            <a:r>
              <a:rPr lang="en-US" smtClean="0">
                <a:hlinkClick r:id="rId4" action="ppaction://hlinksldjump"/>
              </a:rPr>
              <a:t>sulfur</a:t>
            </a:r>
            <a:r>
              <a:rPr lang="en-US" smtClean="0"/>
              <a:t> (S). There are usually enough of these nutrients in the soil so fertilization is not always needed. </a:t>
            </a:r>
          </a:p>
          <a:p>
            <a:pPr lvl="1"/>
            <a:r>
              <a:rPr lang="en-US" smtClean="0"/>
              <a:t>Large amounts of Ca and Mg are added when </a:t>
            </a:r>
            <a:r>
              <a:rPr lang="en-US" smtClean="0">
                <a:hlinkClick r:id="" action="ppaction://noaction"/>
              </a:rPr>
              <a:t>lime is applied to soils</a:t>
            </a:r>
            <a:r>
              <a:rPr lang="en-US" smtClean="0"/>
              <a:t>. </a:t>
            </a:r>
          </a:p>
          <a:p>
            <a:pPr lvl="1"/>
            <a:r>
              <a:rPr lang="en-US" smtClean="0"/>
              <a:t>Sulfur is usually found in sufficient amounts from the decomposition of soil organic matter.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title"/>
          </p:nvPr>
        </p:nvSpPr>
        <p:spPr/>
        <p:txBody>
          <a:bodyPr/>
          <a:lstStyle/>
          <a:p>
            <a:r>
              <a:rPr lang="en-US" smtClean="0"/>
              <a:t>Micronutrients</a:t>
            </a:r>
          </a:p>
        </p:txBody>
      </p:sp>
      <p:sp>
        <p:nvSpPr>
          <p:cNvPr id="69635" name="Rectangle 4"/>
          <p:cNvSpPr>
            <a:spLocks noGrp="1" noChangeArrowheads="1"/>
          </p:cNvSpPr>
          <p:nvPr>
            <p:ph type="body" idx="1"/>
          </p:nvPr>
        </p:nvSpPr>
        <p:spPr>
          <a:xfrm>
            <a:off x="2057400" y="1295400"/>
            <a:ext cx="6858000" cy="4114800"/>
          </a:xfrm>
        </p:spPr>
        <p:txBody>
          <a:bodyPr/>
          <a:lstStyle/>
          <a:p>
            <a:r>
              <a:rPr lang="en-US" smtClean="0"/>
              <a:t>Micronutrients are those elements essential for plant growth which are needed in only very small (micro) quantities and are sometimes called minor elements or trace elements. </a:t>
            </a:r>
          </a:p>
          <a:p>
            <a:r>
              <a:rPr lang="en-US" smtClean="0"/>
              <a:t>Micronutrients include </a:t>
            </a:r>
            <a:r>
              <a:rPr lang="en-US" smtClean="0">
                <a:hlinkClick r:id="" action="ppaction://noaction"/>
              </a:rPr>
              <a:t>boron</a:t>
            </a:r>
            <a:r>
              <a:rPr lang="en-US" smtClean="0"/>
              <a:t> (B), </a:t>
            </a:r>
            <a:r>
              <a:rPr lang="en-US" smtClean="0">
                <a:hlinkClick r:id="" action="ppaction://noaction"/>
              </a:rPr>
              <a:t>copper</a:t>
            </a:r>
            <a:r>
              <a:rPr lang="en-US" smtClean="0"/>
              <a:t> (Cu), </a:t>
            </a:r>
            <a:r>
              <a:rPr lang="en-US" smtClean="0">
                <a:hlinkClick r:id="" action="ppaction://noaction"/>
              </a:rPr>
              <a:t>iron</a:t>
            </a:r>
            <a:r>
              <a:rPr lang="en-US" smtClean="0"/>
              <a:t> (Fe), </a:t>
            </a:r>
            <a:r>
              <a:rPr lang="en-US" smtClean="0">
                <a:hlinkClick r:id="" action="ppaction://noaction"/>
              </a:rPr>
              <a:t>chloride</a:t>
            </a:r>
            <a:r>
              <a:rPr lang="en-US" smtClean="0"/>
              <a:t> (Cl), </a:t>
            </a:r>
            <a:r>
              <a:rPr lang="en-US" smtClean="0">
                <a:hlinkClick r:id="" action="ppaction://noaction"/>
              </a:rPr>
              <a:t>manganese</a:t>
            </a:r>
            <a:r>
              <a:rPr lang="en-US" smtClean="0"/>
              <a:t> (Mn), </a:t>
            </a:r>
            <a:r>
              <a:rPr lang="en-US" smtClean="0">
                <a:hlinkClick r:id="" action="ppaction://noaction"/>
              </a:rPr>
              <a:t>molybdenum</a:t>
            </a:r>
            <a:r>
              <a:rPr lang="en-US" smtClean="0"/>
              <a:t> (Mo) and </a:t>
            </a:r>
            <a:r>
              <a:rPr lang="en-US" smtClean="0">
                <a:hlinkClick r:id="" action="ppaction://noaction"/>
              </a:rPr>
              <a:t>zinc</a:t>
            </a:r>
            <a:r>
              <a:rPr lang="en-US" smtClean="0"/>
              <a:t> (Zn).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p:txBody>
          <a:bodyPr/>
          <a:lstStyle/>
          <a:p>
            <a:r>
              <a:rPr lang="en-US" smtClean="0"/>
              <a:t>Soil pH is a factor</a:t>
            </a:r>
          </a:p>
        </p:txBody>
      </p:sp>
      <p:sp>
        <p:nvSpPr>
          <p:cNvPr id="70659" name="Rectangle 4"/>
          <p:cNvSpPr>
            <a:spLocks noGrp="1" noChangeArrowheads="1"/>
          </p:cNvSpPr>
          <p:nvPr>
            <p:ph type="body" idx="1"/>
          </p:nvPr>
        </p:nvSpPr>
        <p:spPr>
          <a:xfrm>
            <a:off x="2286000" y="1524000"/>
            <a:ext cx="6858000" cy="4114800"/>
          </a:xfrm>
        </p:spPr>
        <p:txBody>
          <a:bodyPr/>
          <a:lstStyle/>
          <a:p>
            <a:r>
              <a:rPr lang="en-US" smtClean="0"/>
              <a:t>Soil pH (a measure of the acidity or alkalinity of the soil)  </a:t>
            </a:r>
          </a:p>
          <a:p>
            <a:r>
              <a:rPr lang="en-US" smtClean="0"/>
              <a:t>Soil pH is one of the most important soil properties that affects the availability of nutrients.  </a:t>
            </a:r>
          </a:p>
          <a:p>
            <a:pPr lvl="1"/>
            <a:r>
              <a:rPr lang="en-US" smtClean="0"/>
              <a:t>Macronutrients tend to be less available in soils with low pH. </a:t>
            </a:r>
          </a:p>
          <a:p>
            <a:pPr lvl="1"/>
            <a:r>
              <a:rPr lang="en-US" smtClean="0"/>
              <a:t>Micronutrients tend to be less available in soils with high pH. </a:t>
            </a:r>
          </a:p>
          <a:p>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The pH can be changed</a:t>
            </a:r>
          </a:p>
        </p:txBody>
      </p:sp>
      <p:sp>
        <p:nvSpPr>
          <p:cNvPr id="71683" name="Rectangle 3"/>
          <p:cNvSpPr>
            <a:spLocks noGrp="1" noChangeArrowheads="1"/>
          </p:cNvSpPr>
          <p:nvPr>
            <p:ph type="body" idx="1"/>
          </p:nvPr>
        </p:nvSpPr>
        <p:spPr/>
        <p:txBody>
          <a:bodyPr/>
          <a:lstStyle/>
          <a:p>
            <a:r>
              <a:rPr lang="en-US" smtClean="0"/>
              <a:t>Lime can be added to the soil to make it less acidic and also supplies calcium and magnesium for plants to use. </a:t>
            </a:r>
          </a:p>
          <a:p>
            <a:pPr lvl="1"/>
            <a:r>
              <a:rPr lang="en-US" smtClean="0"/>
              <a:t>Lime also raises the pH to the desired range of 6.0 to 6.5.  In this pH range, nutrients are more readily available to plants, and microbial populations in the soil increase.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Soil Horizons</a:t>
            </a:r>
          </a:p>
        </p:txBody>
      </p:sp>
      <p:sp>
        <p:nvSpPr>
          <p:cNvPr id="8195" name="Rectangle 3"/>
          <p:cNvSpPr>
            <a:spLocks noGrp="1" noChangeArrowheads="1"/>
          </p:cNvSpPr>
          <p:nvPr>
            <p:ph type="body" idx="1"/>
          </p:nvPr>
        </p:nvSpPr>
        <p:spPr>
          <a:xfrm>
            <a:off x="2286000" y="1981200"/>
            <a:ext cx="6858000" cy="4495800"/>
          </a:xfrm>
        </p:spPr>
        <p:txBody>
          <a:bodyPr/>
          <a:lstStyle/>
          <a:p>
            <a:pPr>
              <a:lnSpc>
                <a:spcPct val="80000"/>
              </a:lnSpc>
            </a:pPr>
            <a:r>
              <a:rPr lang="en-US" sz="2800" smtClean="0"/>
              <a:t>O horizon:  leaf litter</a:t>
            </a:r>
          </a:p>
          <a:p>
            <a:pPr>
              <a:lnSpc>
                <a:spcPct val="80000"/>
              </a:lnSpc>
            </a:pPr>
            <a:r>
              <a:rPr lang="en-US" sz="2800" smtClean="0"/>
              <a:t>A horizon:  top soil</a:t>
            </a:r>
          </a:p>
          <a:p>
            <a:pPr>
              <a:lnSpc>
                <a:spcPct val="80000"/>
              </a:lnSpc>
            </a:pPr>
            <a:r>
              <a:rPr lang="en-US" sz="2800" smtClean="0"/>
              <a:t>E horizon:  eluviation zone; </a:t>
            </a:r>
          </a:p>
          <a:p>
            <a:pPr lvl="1">
              <a:lnSpc>
                <a:spcPct val="80000"/>
              </a:lnSpc>
            </a:pPr>
            <a:r>
              <a:rPr lang="en-US" sz="2400" smtClean="0"/>
              <a:t>eluviation is the lateral or downward movement of dissolved or suspended material within soil when rainfall exceeds evaporation, a.k.a. infiltration.  </a:t>
            </a:r>
          </a:p>
          <a:p>
            <a:pPr lvl="1">
              <a:lnSpc>
                <a:spcPct val="80000"/>
              </a:lnSpc>
            </a:pPr>
            <a:r>
              <a:rPr lang="en-US" sz="2400" smtClean="0"/>
              <a:t>A &amp; E horizons comprise the “zone of leaching” </a:t>
            </a:r>
          </a:p>
          <a:p>
            <a:pPr>
              <a:lnSpc>
                <a:spcPct val="80000"/>
              </a:lnSpc>
            </a:pPr>
            <a:r>
              <a:rPr lang="en-US" sz="2800" smtClean="0"/>
              <a:t>B horizon:  subsoil</a:t>
            </a:r>
          </a:p>
          <a:p>
            <a:pPr>
              <a:lnSpc>
                <a:spcPct val="80000"/>
              </a:lnSpc>
            </a:pPr>
            <a:r>
              <a:rPr lang="en-US" sz="2800" smtClean="0"/>
              <a:t>C horizon:  parent material</a:t>
            </a:r>
          </a:p>
          <a:p>
            <a:pPr>
              <a:lnSpc>
                <a:spcPct val="80000"/>
              </a:lnSpc>
            </a:pPr>
            <a:r>
              <a:rPr lang="en-US" sz="2800" smtClean="0"/>
              <a:t>Bedrock</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Nitrogen</a:t>
            </a:r>
          </a:p>
        </p:txBody>
      </p:sp>
      <p:sp>
        <p:nvSpPr>
          <p:cNvPr id="72707" name="Rectangle 3"/>
          <p:cNvSpPr>
            <a:spLocks noGrp="1" noChangeArrowheads="1"/>
          </p:cNvSpPr>
          <p:nvPr>
            <p:ph type="body" idx="1"/>
          </p:nvPr>
        </p:nvSpPr>
        <p:spPr>
          <a:xfrm>
            <a:off x="2362200" y="1524000"/>
            <a:ext cx="6781800" cy="4114800"/>
          </a:xfrm>
        </p:spPr>
        <p:txBody>
          <a:bodyPr/>
          <a:lstStyle/>
          <a:p>
            <a:pPr>
              <a:lnSpc>
                <a:spcPct val="80000"/>
              </a:lnSpc>
            </a:pPr>
            <a:r>
              <a:rPr lang="en-US" smtClean="0"/>
              <a:t>Nitrogen is a part of all living cells and is a necessary part of all proteins, enzymes and metabolic processes involved in the synthesis and transfer of energy. </a:t>
            </a:r>
          </a:p>
          <a:p>
            <a:pPr>
              <a:lnSpc>
                <a:spcPct val="80000"/>
              </a:lnSpc>
            </a:pPr>
            <a:r>
              <a:rPr lang="en-US" smtClean="0"/>
              <a:t>Nitrogen is a part of chlorophyll, the green pigment of the plant that is responsible for photosynthesis. </a:t>
            </a:r>
          </a:p>
          <a:p>
            <a:pPr>
              <a:lnSpc>
                <a:spcPct val="80000"/>
              </a:lnSpc>
            </a:pPr>
            <a:r>
              <a:rPr lang="en-US" smtClean="0"/>
              <a:t>Nitrogen is usable in the forms of NO</a:t>
            </a:r>
            <a:r>
              <a:rPr lang="en-US" baseline="-25000" smtClean="0"/>
              <a:t>3</a:t>
            </a:r>
            <a:r>
              <a:rPr lang="en-US" baseline="30000" smtClean="0"/>
              <a:t>-</a:t>
            </a:r>
            <a:r>
              <a:rPr lang="en-US" smtClean="0"/>
              <a:t>, NO</a:t>
            </a:r>
            <a:r>
              <a:rPr lang="en-US" baseline="-25000" smtClean="0"/>
              <a:t>2</a:t>
            </a:r>
            <a:r>
              <a:rPr lang="en-US" baseline="30000" smtClean="0"/>
              <a:t>-</a:t>
            </a:r>
            <a:r>
              <a:rPr lang="en-US" smtClean="0"/>
              <a:t>, and NH</a:t>
            </a:r>
            <a:r>
              <a:rPr lang="en-US" baseline="-25000" smtClean="0"/>
              <a:t>3</a:t>
            </a:r>
            <a:r>
              <a:rPr lang="en-US" smtClean="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Where does N come from</a:t>
            </a:r>
          </a:p>
        </p:txBody>
      </p:sp>
      <p:sp>
        <p:nvSpPr>
          <p:cNvPr id="73731" name="Rectangle 3"/>
          <p:cNvSpPr>
            <a:spLocks noGrp="1" noChangeArrowheads="1"/>
          </p:cNvSpPr>
          <p:nvPr>
            <p:ph type="body" idx="1"/>
          </p:nvPr>
        </p:nvSpPr>
        <p:spPr>
          <a:xfrm>
            <a:off x="2362200" y="1371600"/>
            <a:ext cx="6781800" cy="4114800"/>
          </a:xfrm>
        </p:spPr>
        <p:txBody>
          <a:bodyPr/>
          <a:lstStyle/>
          <a:p>
            <a:pPr>
              <a:lnSpc>
                <a:spcPct val="80000"/>
              </a:lnSpc>
            </a:pPr>
            <a:r>
              <a:rPr lang="en-US" sz="2800" b="1" smtClean="0"/>
              <a:t>Helps plants with rapid growth, increasing seed and fruit production and improving the quality of leaf and forage crops. </a:t>
            </a:r>
          </a:p>
          <a:p>
            <a:pPr>
              <a:lnSpc>
                <a:spcPct val="80000"/>
              </a:lnSpc>
            </a:pPr>
            <a:r>
              <a:rPr lang="en-US" sz="2800" smtClean="0"/>
              <a:t>Nitrogen often comes from fertilizer application whether it is industrial fertilizer or animal waste.</a:t>
            </a:r>
          </a:p>
          <a:p>
            <a:pPr>
              <a:lnSpc>
                <a:spcPct val="80000"/>
              </a:lnSpc>
            </a:pPr>
            <a:r>
              <a:rPr lang="en-US" sz="2800" smtClean="0"/>
              <a:t>Bacteria can fix Nitrogen from the atmosphere (N</a:t>
            </a:r>
            <a:r>
              <a:rPr lang="en-US" sz="2800" baseline="-25000" smtClean="0"/>
              <a:t>2</a:t>
            </a:r>
            <a:r>
              <a:rPr lang="en-US" sz="2800" smtClean="0"/>
              <a:t>) into a more usable form.  </a:t>
            </a:r>
          </a:p>
          <a:p>
            <a:pPr>
              <a:lnSpc>
                <a:spcPct val="80000"/>
              </a:lnSpc>
            </a:pPr>
            <a:r>
              <a:rPr lang="en-US" sz="2800" smtClean="0"/>
              <a:t>Decomposition of organic matter puts nitrogen back into the soil.</a:t>
            </a:r>
            <a:endParaRPr 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p:txBody>
          <a:bodyPr/>
          <a:lstStyle/>
          <a:p>
            <a:r>
              <a:rPr lang="en-US" smtClean="0"/>
              <a:t>Phosphorus</a:t>
            </a:r>
          </a:p>
        </p:txBody>
      </p:sp>
      <p:sp>
        <p:nvSpPr>
          <p:cNvPr id="74755" name="Rectangle 4"/>
          <p:cNvSpPr>
            <a:spLocks noGrp="1" noChangeArrowheads="1"/>
          </p:cNvSpPr>
          <p:nvPr>
            <p:ph type="body" idx="1"/>
          </p:nvPr>
        </p:nvSpPr>
        <p:spPr>
          <a:xfrm>
            <a:off x="2286000" y="1295400"/>
            <a:ext cx="6858000" cy="4114800"/>
          </a:xfrm>
        </p:spPr>
        <p:txBody>
          <a:bodyPr/>
          <a:lstStyle/>
          <a:p>
            <a:r>
              <a:rPr lang="en-US" sz="2800" smtClean="0"/>
              <a:t>Like nitrogen, phosphorus (P) is an essential part of the process of photosynthesis.  </a:t>
            </a:r>
          </a:p>
          <a:p>
            <a:r>
              <a:rPr lang="en-US" sz="2800" smtClean="0"/>
              <a:t>Involved in the formation of all oils, sugars, starches, etc. </a:t>
            </a:r>
          </a:p>
          <a:p>
            <a:r>
              <a:rPr lang="en-US" sz="2800" b="1" smtClean="0"/>
              <a:t>Helps with the transformation of solar energy into chemical energy; proper plant maturation; effects rapid growth; and, encourages blooming and root growth.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Sources of Phosphorus</a:t>
            </a:r>
          </a:p>
        </p:txBody>
      </p:sp>
      <p:sp>
        <p:nvSpPr>
          <p:cNvPr id="75779" name="Rectangle 3"/>
          <p:cNvSpPr>
            <a:spLocks noGrp="1" noChangeArrowheads="1"/>
          </p:cNvSpPr>
          <p:nvPr>
            <p:ph type="body" idx="1"/>
          </p:nvPr>
        </p:nvSpPr>
        <p:spPr/>
        <p:txBody>
          <a:bodyPr/>
          <a:lstStyle/>
          <a:p>
            <a:r>
              <a:rPr lang="en-US" sz="2800" smtClean="0"/>
              <a:t>Phosphorus often comes from fertilizer, bone meal, and from rock.</a:t>
            </a:r>
          </a:p>
          <a:p>
            <a:r>
              <a:rPr lang="en-US" sz="2800" smtClean="0"/>
              <a:t>Phosphorus is found in rock and is therefore a function of the rock cycle.</a:t>
            </a:r>
          </a:p>
          <a:p>
            <a:pPr lvl="1"/>
            <a:r>
              <a:rPr lang="en-US" smtClean="0"/>
              <a:t>P is in limited supply and is often a limiting factor because the rock cycle is so slow!  </a:t>
            </a:r>
          </a:p>
          <a:p>
            <a:r>
              <a:rPr lang="en-US" sz="2800" smtClean="0"/>
              <a:t>Phosphorus also comes from bird guano.</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p:nvPr>
        </p:nvSpPr>
        <p:spPr/>
        <p:txBody>
          <a:bodyPr/>
          <a:lstStyle/>
          <a:p>
            <a:r>
              <a:rPr lang="en-US" smtClean="0"/>
              <a:t>Potassium</a:t>
            </a:r>
          </a:p>
        </p:txBody>
      </p:sp>
      <p:sp>
        <p:nvSpPr>
          <p:cNvPr id="76803" name="Rectangle 4"/>
          <p:cNvSpPr>
            <a:spLocks noGrp="1" noChangeArrowheads="1"/>
          </p:cNvSpPr>
          <p:nvPr>
            <p:ph type="body" idx="1"/>
          </p:nvPr>
        </p:nvSpPr>
        <p:spPr/>
        <p:txBody>
          <a:bodyPr/>
          <a:lstStyle/>
          <a:p>
            <a:r>
              <a:rPr lang="en-US" sz="2800" smtClean="0"/>
              <a:t>Potassium is absorbed by plants in larger amounts than any other mineral element except nitrogen and, in some cases, calcium.  </a:t>
            </a:r>
          </a:p>
          <a:p>
            <a:r>
              <a:rPr lang="en-US" sz="2800" b="1" smtClean="0"/>
              <a:t>Helps in the building of protein, photosynthesis, fruit quality and reduction of diseases.</a:t>
            </a:r>
            <a:r>
              <a:rPr lang="en-US" sz="2800" smtClean="0"/>
              <a:t> </a:t>
            </a:r>
          </a:p>
          <a:p>
            <a:r>
              <a:rPr lang="en-US" sz="2800" smtClean="0"/>
              <a:t>Potassium is supplied to plants by soil minerals, organic materials, and fertilizer.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Calcium</a:t>
            </a:r>
          </a:p>
        </p:txBody>
      </p:sp>
      <p:sp>
        <p:nvSpPr>
          <p:cNvPr id="77827" name="Rectangle 3"/>
          <p:cNvSpPr>
            <a:spLocks noGrp="1" noChangeArrowheads="1"/>
          </p:cNvSpPr>
          <p:nvPr>
            <p:ph type="body" idx="1"/>
          </p:nvPr>
        </p:nvSpPr>
        <p:spPr/>
        <p:txBody>
          <a:bodyPr/>
          <a:lstStyle/>
          <a:p>
            <a:r>
              <a:rPr lang="en-US" smtClean="0"/>
              <a:t>Calcium, an essential part of plant cell wall structure, provides for normal transport and retention of other elements as well as strength in the plant. It is also thought to counteract the effect of alkali salts and organic acids within a plant.  </a:t>
            </a:r>
          </a:p>
          <a:p>
            <a:r>
              <a:rPr lang="en-US" smtClean="0"/>
              <a:t>Sources of calcium are dolomitic lime and gypsum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Magnesium</a:t>
            </a:r>
          </a:p>
        </p:txBody>
      </p:sp>
      <p:sp>
        <p:nvSpPr>
          <p:cNvPr id="78851" name="Rectangle 3"/>
          <p:cNvSpPr>
            <a:spLocks noGrp="1" noChangeArrowheads="1"/>
          </p:cNvSpPr>
          <p:nvPr>
            <p:ph type="body" idx="1"/>
          </p:nvPr>
        </p:nvSpPr>
        <p:spPr/>
        <p:txBody>
          <a:bodyPr/>
          <a:lstStyle/>
          <a:p>
            <a:r>
              <a:rPr lang="en-US" smtClean="0"/>
              <a:t>Magnesium is part of the chlorophyll in all green plants and essential for photosynthesis. It also helps activate many plant enzymes needed for growth. </a:t>
            </a:r>
          </a:p>
          <a:p>
            <a:r>
              <a:rPr lang="en-US" smtClean="0"/>
              <a:t>Soil minerals, organic material, fertilizers, and dolomitic limestone are sources of magnesium for plants. </a:t>
            </a:r>
          </a:p>
          <a:p>
            <a:endParaRPr lang="en-U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Sulfur</a:t>
            </a:r>
          </a:p>
        </p:txBody>
      </p:sp>
      <p:sp>
        <p:nvSpPr>
          <p:cNvPr id="79875" name="Rectangle 3"/>
          <p:cNvSpPr>
            <a:spLocks noGrp="1" noChangeArrowheads="1"/>
          </p:cNvSpPr>
          <p:nvPr>
            <p:ph type="body" idx="1"/>
          </p:nvPr>
        </p:nvSpPr>
        <p:spPr>
          <a:xfrm>
            <a:off x="2286000" y="1371600"/>
            <a:ext cx="6858000" cy="4114800"/>
          </a:xfrm>
        </p:spPr>
        <p:txBody>
          <a:bodyPr/>
          <a:lstStyle/>
          <a:p>
            <a:pPr>
              <a:lnSpc>
                <a:spcPct val="80000"/>
              </a:lnSpc>
            </a:pPr>
            <a:r>
              <a:rPr lang="en-US" smtClean="0"/>
              <a:t>Sulfur is essential plant food for production of protein. It promotes activity and development of enzymes and vitamins; helps in chlorophyll formation; improves root growth and seed production; helps with vigorous plant growth and resistance to cold.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Sulfur</a:t>
            </a:r>
          </a:p>
        </p:txBody>
      </p:sp>
      <p:sp>
        <p:nvSpPr>
          <p:cNvPr id="80899" name="Rectangle 3"/>
          <p:cNvSpPr>
            <a:spLocks noGrp="1" noChangeArrowheads="1"/>
          </p:cNvSpPr>
          <p:nvPr>
            <p:ph type="body" idx="1"/>
          </p:nvPr>
        </p:nvSpPr>
        <p:spPr>
          <a:xfrm>
            <a:off x="2286000" y="1371600"/>
            <a:ext cx="6858000" cy="4114800"/>
          </a:xfrm>
        </p:spPr>
        <p:txBody>
          <a:bodyPr/>
          <a:lstStyle/>
          <a:p>
            <a:pPr>
              <a:lnSpc>
                <a:spcPct val="80000"/>
              </a:lnSpc>
            </a:pPr>
            <a:r>
              <a:rPr lang="en-US" smtClean="0"/>
              <a:t>Sulfur may be supplied to the soil from rainwater. It is also added in some fertilizers as an impurity, especially the lower grade fertilizers. The use of gypsum also increases soil sulfur levels.</a:t>
            </a:r>
          </a:p>
          <a:p>
            <a:pPr>
              <a:lnSpc>
                <a:spcPct val="80000"/>
              </a:lnSpc>
            </a:pPr>
            <a:r>
              <a:rPr lang="en-US" smtClean="0"/>
              <a:t>The decomposition of organisms can add sulfur to the soil.  </a:t>
            </a:r>
          </a:p>
          <a:p>
            <a:pPr>
              <a:lnSpc>
                <a:spcPct val="80000"/>
              </a:lnSpc>
            </a:pPr>
            <a:r>
              <a:rPr lang="en-US" smtClean="0"/>
              <a:t>Sulfur is used by plants in the form of sulfates (SO</a:t>
            </a:r>
            <a:r>
              <a:rPr lang="en-US" baseline="-25000" smtClean="0"/>
              <a:t>4</a:t>
            </a:r>
            <a:r>
              <a:rPr lang="en-US" baseline="30000" smtClean="0"/>
              <a:t>2-</a:t>
            </a:r>
            <a:r>
              <a:rPr lang="en-US" smtClean="0"/>
              <a:t>) and sulfites (SO</a:t>
            </a:r>
            <a:r>
              <a:rPr lang="en-US" baseline="-25000" smtClean="0"/>
              <a:t>3</a:t>
            </a:r>
            <a:r>
              <a:rPr lang="en-US" baseline="30000" smtClean="0"/>
              <a:t>2-</a:t>
            </a:r>
            <a:r>
              <a:rPr lang="en-US" smtClean="0"/>
              <a:t>)</a:t>
            </a:r>
          </a:p>
          <a:p>
            <a:pPr>
              <a:lnSpc>
                <a:spcPct val="80000"/>
              </a:lnSpc>
            </a:pPr>
            <a:endParaRPr 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2133600" y="228600"/>
            <a:ext cx="6553200" cy="5897563"/>
          </a:xfrm>
          <a:solidFill>
            <a:schemeClr val="bg1"/>
          </a:solidFill>
        </p:spPr>
        <p:txBody>
          <a:bodyPr/>
          <a:lstStyle/>
          <a:p>
            <a:pPr algn="ctr">
              <a:lnSpc>
                <a:spcPct val="90000"/>
              </a:lnSpc>
              <a:buFontTx/>
              <a:buNone/>
            </a:pPr>
            <a:r>
              <a:rPr lang="en-US" sz="2800" b="1" smtClean="0"/>
              <a:t>Micronutrients</a:t>
            </a:r>
            <a:endParaRPr lang="en-US" sz="2800" smtClean="0"/>
          </a:p>
          <a:p>
            <a:pPr algn="ctr">
              <a:lnSpc>
                <a:spcPct val="90000"/>
              </a:lnSpc>
              <a:buFontTx/>
              <a:buNone/>
            </a:pPr>
            <a:r>
              <a:rPr lang="en-US" sz="2800" b="1" smtClean="0"/>
              <a:t>Boron (B)</a:t>
            </a:r>
            <a:endParaRPr lang="en-US" sz="2800" smtClean="0"/>
          </a:p>
          <a:p>
            <a:pPr>
              <a:lnSpc>
                <a:spcPct val="90000"/>
              </a:lnSpc>
            </a:pPr>
            <a:r>
              <a:rPr lang="en-US" sz="2800" smtClean="0"/>
              <a:t>Helps in the use of nutrients and regulates other nutrients.  </a:t>
            </a:r>
          </a:p>
          <a:p>
            <a:pPr>
              <a:lnSpc>
                <a:spcPct val="90000"/>
              </a:lnSpc>
            </a:pPr>
            <a:r>
              <a:rPr lang="en-US" sz="2800" smtClean="0"/>
              <a:t>Aids production of sugar and carbohydrates.  </a:t>
            </a:r>
          </a:p>
          <a:p>
            <a:pPr>
              <a:lnSpc>
                <a:spcPct val="90000"/>
              </a:lnSpc>
            </a:pPr>
            <a:r>
              <a:rPr lang="en-US" sz="2800" smtClean="0"/>
              <a:t>Essential for seed and fruit development.  </a:t>
            </a:r>
          </a:p>
          <a:p>
            <a:pPr>
              <a:lnSpc>
                <a:spcPct val="90000"/>
              </a:lnSpc>
            </a:pPr>
            <a:r>
              <a:rPr lang="en-US" sz="2800" smtClean="0"/>
              <a:t>Sources of boron are organic matter and borax </a:t>
            </a:r>
          </a:p>
          <a:p>
            <a:pPr algn="ctr">
              <a:lnSpc>
                <a:spcPct val="90000"/>
              </a:lnSpc>
              <a:buFontTx/>
              <a:buNone/>
            </a:pPr>
            <a:r>
              <a:rPr lang="en-US" sz="2800" b="1" smtClean="0"/>
              <a:t>Copper (Cu)</a:t>
            </a:r>
            <a:endParaRPr lang="en-US" sz="2800" smtClean="0"/>
          </a:p>
          <a:p>
            <a:pPr>
              <a:lnSpc>
                <a:spcPct val="90000"/>
              </a:lnSpc>
            </a:pPr>
            <a:r>
              <a:rPr lang="en-US" sz="2800" smtClean="0"/>
              <a:t>Important for reproductive growth. </a:t>
            </a:r>
          </a:p>
          <a:p>
            <a:pPr>
              <a:lnSpc>
                <a:spcPct val="90000"/>
              </a:lnSpc>
            </a:pPr>
            <a:r>
              <a:rPr lang="en-US" sz="2800" smtClean="0"/>
              <a:t>Aids in root metabolism and helps in the utilization of proteins.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324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505200"/>
            <a:ext cx="18557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1" descr="0324a"/>
          <p:cNvPicPr>
            <a:picLocks noChangeAspect="1" noChangeArrowheads="1"/>
          </p:cNvPicPr>
          <p:nvPr/>
        </p:nvPicPr>
        <p:blipFill>
          <a:blip r:embed="rId4">
            <a:extLst>
              <a:ext uri="{28A0092B-C50C-407E-A947-70E740481C1C}">
                <a14:useLocalDpi xmlns:a14="http://schemas.microsoft.com/office/drawing/2010/main" val="0"/>
              </a:ext>
            </a:extLst>
          </a:blip>
          <a:srcRect t="5391"/>
          <a:stretch>
            <a:fillRect/>
          </a:stretch>
        </p:blipFill>
        <p:spPr bwMode="auto">
          <a:xfrm>
            <a:off x="228600" y="0"/>
            <a:ext cx="3890963"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title"/>
          </p:nvPr>
        </p:nvSpPr>
        <p:spPr>
          <a:xfrm>
            <a:off x="4114800" y="609600"/>
            <a:ext cx="4724400" cy="2438400"/>
          </a:xfrm>
        </p:spPr>
        <p:txBody>
          <a:bodyPr/>
          <a:lstStyle/>
          <a:p>
            <a:r>
              <a:rPr lang="en-US" smtClean="0"/>
              <a:t>Soil Profiles of the Principal Terrestrial Soil Types </a:t>
            </a:r>
          </a:p>
        </p:txBody>
      </p:sp>
      <p:sp>
        <p:nvSpPr>
          <p:cNvPr id="567301" name="Text Box 5"/>
          <p:cNvSpPr txBox="1">
            <a:spLocks noChangeArrowheads="1"/>
          </p:cNvSpPr>
          <p:nvPr/>
        </p:nvSpPr>
        <p:spPr bwMode="auto">
          <a:xfrm>
            <a:off x="7620000" y="6540500"/>
            <a:ext cx="1419225" cy="311150"/>
          </a:xfrm>
          <a:prstGeom prst="rect">
            <a:avLst/>
          </a:prstGeom>
          <a:noFill/>
          <a:ln w="9525">
            <a:noFill/>
            <a:miter lim="800000"/>
            <a:headEnd/>
            <a:tailEnd/>
          </a:ln>
          <a:effectLst/>
        </p:spPr>
        <p:txBody>
          <a:bodyPr>
            <a:spAutoFit/>
          </a:bodyPr>
          <a:lstStyle/>
          <a:p>
            <a:pPr marL="342900" indent="-342900">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C0C0C0"/>
                  </a:outerShdw>
                </a:effectLst>
                <a:latin typeface="Arial" charset="0"/>
              </a:rPr>
              <a:t>Figure 3-24</a:t>
            </a:r>
          </a:p>
        </p:txBody>
      </p:sp>
      <p:pic>
        <p:nvPicPr>
          <p:cNvPr id="9222" name="Picture 6" descr="0324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505200"/>
            <a:ext cx="193516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0324b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3505200"/>
            <a:ext cx="218757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2286000" y="533400"/>
            <a:ext cx="6324600" cy="5897563"/>
          </a:xfrm>
          <a:solidFill>
            <a:schemeClr val="bg1"/>
          </a:solidFill>
        </p:spPr>
        <p:txBody>
          <a:bodyPr/>
          <a:lstStyle/>
          <a:p>
            <a:pPr algn="ctr">
              <a:buFontTx/>
              <a:buNone/>
            </a:pPr>
            <a:r>
              <a:rPr lang="en-US" sz="2400" b="1" smtClean="0"/>
              <a:t>Chloride (Cl)</a:t>
            </a:r>
            <a:endParaRPr lang="en-US" sz="2400" smtClean="0"/>
          </a:p>
          <a:p>
            <a:r>
              <a:rPr lang="en-US" sz="2400" smtClean="0"/>
              <a:t>Aids plant metabolism.  </a:t>
            </a:r>
          </a:p>
          <a:p>
            <a:r>
              <a:rPr lang="en-US" sz="2400" smtClean="0"/>
              <a:t>Chloride is found in the soil.  </a:t>
            </a:r>
          </a:p>
          <a:p>
            <a:pPr algn="ctr">
              <a:buFontTx/>
              <a:buNone/>
            </a:pPr>
            <a:r>
              <a:rPr lang="en-US" sz="2400" b="1" smtClean="0"/>
              <a:t>Iron (Fe) </a:t>
            </a:r>
            <a:endParaRPr lang="en-US" sz="2400" smtClean="0"/>
          </a:p>
          <a:p>
            <a:r>
              <a:rPr lang="en-US" sz="2400" smtClean="0"/>
              <a:t>Essential for formation of chlorophyll. </a:t>
            </a:r>
          </a:p>
          <a:p>
            <a:r>
              <a:rPr lang="en-US" sz="2400" smtClean="0"/>
              <a:t>Sources of iron are the soil, iron sulfate, iron chelate.  </a:t>
            </a:r>
          </a:p>
          <a:p>
            <a:pPr algn="ctr">
              <a:buFontTx/>
              <a:buNone/>
            </a:pPr>
            <a:r>
              <a:rPr lang="en-US" sz="2400" b="1" smtClean="0"/>
              <a:t>Manganese (Mn) </a:t>
            </a:r>
            <a:endParaRPr lang="en-US" sz="2400" smtClean="0"/>
          </a:p>
          <a:p>
            <a:r>
              <a:rPr lang="en-US" sz="2400" smtClean="0"/>
              <a:t>Functions with enzyme systems involved in breakdown of carbohydrates, and nitrogen metabolism.  </a:t>
            </a:r>
          </a:p>
          <a:p>
            <a:r>
              <a:rPr lang="en-US" sz="2400" smtClean="0"/>
              <a:t>Soil is a source of manganese.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Other Tests</a:t>
            </a:r>
          </a:p>
        </p:txBody>
      </p:sp>
      <p:sp>
        <p:nvSpPr>
          <p:cNvPr id="83971" name="Content Placeholder 2"/>
          <p:cNvSpPr>
            <a:spLocks noGrp="1"/>
          </p:cNvSpPr>
          <p:nvPr>
            <p:ph idx="1"/>
          </p:nvPr>
        </p:nvSpPr>
        <p:spPr/>
        <p:txBody>
          <a:bodyPr/>
          <a:lstStyle/>
          <a:p>
            <a:r>
              <a:rPr lang="en-US" smtClean="0"/>
              <a:t>Percolation (permeability)</a:t>
            </a:r>
          </a:p>
          <a:p>
            <a:r>
              <a:rPr lang="en-US" smtClean="0"/>
              <a:t>Organic matter</a:t>
            </a:r>
          </a:p>
          <a:p>
            <a:r>
              <a:rPr lang="en-US" smtClean="0"/>
              <a:t>Salinity</a:t>
            </a:r>
          </a:p>
          <a:p>
            <a:r>
              <a:rPr lang="en-US" smtClean="0"/>
              <a:t>Ion Exchange</a:t>
            </a:r>
          </a:p>
          <a:p>
            <a:r>
              <a:rPr lang="en-US" smtClean="0"/>
              <a:t>Heavy and Trace Metals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p:txBody>
          <a:bodyPr/>
          <a:lstStyle/>
          <a:p>
            <a:r>
              <a:rPr lang="en-US" smtClean="0"/>
              <a:t>Soil Degradation</a:t>
            </a:r>
          </a:p>
        </p:txBody>
      </p:sp>
      <p:sp>
        <p:nvSpPr>
          <p:cNvPr id="84995" name="Rectangle 3"/>
          <p:cNvSpPr>
            <a:spLocks noGrp="1" noChangeArrowheads="1"/>
          </p:cNvSpPr>
          <p:nvPr>
            <p:ph type="subTitle" idx="1"/>
          </p:nvPr>
        </p:nvSpPr>
        <p:spPr/>
        <p:txBody>
          <a:bodyPr/>
          <a:lstStyle/>
          <a:p>
            <a:r>
              <a:rPr lang="en-US" smtClean="0"/>
              <a:t>The breakdown of our most important resource.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Soil:  The Final Frontier</a:t>
            </a:r>
          </a:p>
        </p:txBody>
      </p:sp>
      <p:sp>
        <p:nvSpPr>
          <p:cNvPr id="86019" name="Rectangle 3"/>
          <p:cNvSpPr>
            <a:spLocks noGrp="1" noChangeArrowheads="1"/>
          </p:cNvSpPr>
          <p:nvPr>
            <p:ph type="body" idx="1"/>
          </p:nvPr>
        </p:nvSpPr>
        <p:spPr>
          <a:xfrm>
            <a:off x="2286000" y="1219200"/>
            <a:ext cx="6858000" cy="4114800"/>
          </a:xfrm>
        </p:spPr>
        <p:txBody>
          <a:bodyPr/>
          <a:lstStyle/>
          <a:p>
            <a:pPr>
              <a:spcBef>
                <a:spcPts val="500"/>
              </a:spcBef>
              <a:spcAft>
                <a:spcPts val="500"/>
              </a:spcAft>
            </a:pPr>
            <a:r>
              <a:rPr lang="en-US" smtClean="0"/>
              <a:t>Soil is a vital part of the natural environment. It influences the distribution of plant species and provides a habitat for a wide range of organisms. </a:t>
            </a:r>
          </a:p>
          <a:p>
            <a:pPr>
              <a:spcBef>
                <a:spcPts val="500"/>
              </a:spcBef>
              <a:spcAft>
                <a:spcPts val="500"/>
              </a:spcAft>
            </a:pPr>
            <a:r>
              <a:rPr lang="en-US" smtClean="0"/>
              <a:t>It controls the flow of water and chemical substances between the atmosphere and the earth, and acts as both a source and store for gases (like oxygen and carbon dioxide) in the atmosphere.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Soil:  The Final Frontier</a:t>
            </a:r>
          </a:p>
        </p:txBody>
      </p:sp>
      <p:sp>
        <p:nvSpPr>
          <p:cNvPr id="87043" name="Rectangle 3"/>
          <p:cNvSpPr>
            <a:spLocks noGrp="1" noChangeArrowheads="1"/>
          </p:cNvSpPr>
          <p:nvPr>
            <p:ph type="body" idx="1"/>
          </p:nvPr>
        </p:nvSpPr>
        <p:spPr/>
        <p:txBody>
          <a:bodyPr/>
          <a:lstStyle/>
          <a:p>
            <a:pPr>
              <a:spcBef>
                <a:spcPts val="500"/>
              </a:spcBef>
              <a:spcAft>
                <a:spcPts val="500"/>
              </a:spcAft>
            </a:pPr>
            <a:r>
              <a:rPr lang="en-US" smtClean="0"/>
              <a:t>Soils not only reflect natural processes but also record human activities both at present and in the past. </a:t>
            </a:r>
          </a:p>
          <a:p>
            <a:pPr lvl="1">
              <a:spcBef>
                <a:spcPts val="500"/>
              </a:spcBef>
              <a:spcAft>
                <a:spcPts val="500"/>
              </a:spcAft>
            </a:pPr>
            <a:r>
              <a:rPr lang="en-US" smtClean="0"/>
              <a:t>They are therefore part of our cultural heritage. </a:t>
            </a:r>
          </a:p>
          <a:p>
            <a:pPr lvl="1">
              <a:spcBef>
                <a:spcPts val="500"/>
              </a:spcBef>
              <a:spcAft>
                <a:spcPts val="500"/>
              </a:spcAft>
            </a:pPr>
            <a:r>
              <a:rPr lang="en-US" smtClean="0"/>
              <a:t>The modification of soils for agriculture and the burial of archaeological remains are good examples of this.</a:t>
            </a:r>
          </a:p>
          <a:p>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Without it, what would we do?</a:t>
            </a:r>
          </a:p>
        </p:txBody>
      </p:sp>
      <p:sp>
        <p:nvSpPr>
          <p:cNvPr id="88067" name="Rectangle 3"/>
          <p:cNvSpPr>
            <a:spLocks noGrp="1" noChangeArrowheads="1"/>
          </p:cNvSpPr>
          <p:nvPr>
            <p:ph type="body" idx="1"/>
          </p:nvPr>
        </p:nvSpPr>
        <p:spPr/>
        <p:txBody>
          <a:bodyPr/>
          <a:lstStyle/>
          <a:p>
            <a:pPr>
              <a:spcBef>
                <a:spcPts val="500"/>
              </a:spcBef>
              <a:spcAft>
                <a:spcPts val="500"/>
              </a:spcAft>
            </a:pPr>
            <a:r>
              <a:rPr lang="en-US" smtClean="0"/>
              <a:t>Soil helps to provide much of the food that humans consume. </a:t>
            </a:r>
          </a:p>
          <a:p>
            <a:pPr lvl="1">
              <a:spcBef>
                <a:spcPts val="500"/>
              </a:spcBef>
              <a:spcAft>
                <a:spcPts val="500"/>
              </a:spcAft>
            </a:pPr>
            <a:r>
              <a:rPr lang="en-US" smtClean="0"/>
              <a:t>Only 25% of the Earth’s surface is made up of soil and only 10% of that soil can be used to grow food.  </a:t>
            </a:r>
          </a:p>
          <a:p>
            <a:pPr>
              <a:spcBef>
                <a:spcPts val="500"/>
              </a:spcBef>
              <a:spcAft>
                <a:spcPts val="500"/>
              </a:spcAft>
            </a:pPr>
            <a:r>
              <a:rPr lang="en-US" smtClean="0"/>
              <a:t>I.E., without soil, we cannot support primary producers.</a:t>
            </a:r>
          </a:p>
          <a:p>
            <a:pPr lvl="1">
              <a:spcBef>
                <a:spcPts val="500"/>
              </a:spcBef>
              <a:spcAft>
                <a:spcPts val="500"/>
              </a:spcAft>
            </a:pPr>
            <a:r>
              <a:rPr lang="en-US" smtClean="0"/>
              <a:t>By the way, they are the base of the trophic levels!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Major Causes of Soil Degradation</a:t>
            </a:r>
          </a:p>
        </p:txBody>
      </p:sp>
      <p:sp>
        <p:nvSpPr>
          <p:cNvPr id="89091" name="Rectangle 3"/>
          <p:cNvSpPr>
            <a:spLocks noGrp="1" noChangeArrowheads="1"/>
          </p:cNvSpPr>
          <p:nvPr>
            <p:ph type="body" idx="1"/>
          </p:nvPr>
        </p:nvSpPr>
        <p:spPr/>
        <p:txBody>
          <a:bodyPr/>
          <a:lstStyle/>
          <a:p>
            <a:pPr>
              <a:lnSpc>
                <a:spcPct val="90000"/>
              </a:lnSpc>
            </a:pPr>
            <a:r>
              <a:rPr lang="en-US" smtClean="0"/>
              <a:t>Overgrazing					35%</a:t>
            </a:r>
          </a:p>
          <a:p>
            <a:pPr>
              <a:lnSpc>
                <a:spcPct val="90000"/>
              </a:lnSpc>
            </a:pPr>
            <a:r>
              <a:rPr lang="en-US" smtClean="0"/>
              <a:t>Deforestation				30%</a:t>
            </a:r>
          </a:p>
          <a:p>
            <a:pPr>
              <a:lnSpc>
                <a:spcPct val="90000"/>
              </a:lnSpc>
            </a:pPr>
            <a:r>
              <a:rPr lang="en-US" smtClean="0"/>
              <a:t>Other Agricultural Activities		27%</a:t>
            </a:r>
          </a:p>
          <a:p>
            <a:pPr>
              <a:lnSpc>
                <a:spcPct val="90000"/>
              </a:lnSpc>
            </a:pPr>
            <a:r>
              <a:rPr lang="en-US" smtClean="0"/>
              <a:t>Other Causes		</a:t>
            </a:r>
          </a:p>
          <a:p>
            <a:pPr>
              <a:lnSpc>
                <a:spcPct val="90000"/>
              </a:lnSpc>
              <a:buFontTx/>
              <a:buNone/>
            </a:pPr>
            <a:r>
              <a:rPr lang="en-US" smtClean="0"/>
              <a:t>		8%</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Soil Exhaustion</a:t>
            </a:r>
          </a:p>
        </p:txBody>
      </p:sp>
      <p:sp>
        <p:nvSpPr>
          <p:cNvPr id="90115" name="Rectangle 3"/>
          <p:cNvSpPr>
            <a:spLocks noGrp="1" noChangeArrowheads="1"/>
          </p:cNvSpPr>
          <p:nvPr>
            <p:ph type="body" idx="1"/>
          </p:nvPr>
        </p:nvSpPr>
        <p:spPr/>
        <p:txBody>
          <a:bodyPr/>
          <a:lstStyle/>
          <a:p>
            <a:r>
              <a:rPr lang="en-US" smtClean="0"/>
              <a:t>Agricultural systems disrupt natural mineral cycling.</a:t>
            </a:r>
          </a:p>
          <a:p>
            <a:pPr lvl="1"/>
            <a:r>
              <a:rPr lang="en-US" smtClean="0"/>
              <a:t>The soil may become mineral deficient and lose fertility.</a:t>
            </a:r>
          </a:p>
          <a:p>
            <a:pPr lvl="1"/>
            <a:r>
              <a:rPr lang="en-US" smtClean="0"/>
              <a:t>Plants need minerals to grow and thrive such as nitrates, phosphates and sulfates.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Soil Erosion </a:t>
            </a:r>
          </a:p>
        </p:txBody>
      </p:sp>
      <p:sp>
        <p:nvSpPr>
          <p:cNvPr id="91139" name="Rectangle 3"/>
          <p:cNvSpPr>
            <a:spLocks noGrp="1" noChangeArrowheads="1"/>
          </p:cNvSpPr>
          <p:nvPr>
            <p:ph type="body" idx="1"/>
          </p:nvPr>
        </p:nvSpPr>
        <p:spPr/>
        <p:txBody>
          <a:bodyPr/>
          <a:lstStyle/>
          <a:p>
            <a:r>
              <a:rPr lang="en-US" smtClean="0"/>
              <a:t>The removal of trees that stabilize slopes result in erosion.</a:t>
            </a:r>
          </a:p>
          <a:p>
            <a:pPr lvl="1"/>
            <a:r>
              <a:rPr lang="en-US" smtClean="0"/>
              <a:t>Erosion is the removal of the top soil by physical means.</a:t>
            </a:r>
          </a:p>
          <a:p>
            <a:pPr lvl="1"/>
            <a:r>
              <a:rPr lang="en-US" smtClean="0"/>
              <a:t>Deforestation is one of the major causes of soil erosion.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Erosion from flooding</a:t>
            </a:r>
          </a:p>
        </p:txBody>
      </p:sp>
      <p:sp>
        <p:nvSpPr>
          <p:cNvPr id="92163" name="Rectangle 3"/>
          <p:cNvSpPr>
            <a:spLocks noGrp="1" noChangeArrowheads="1"/>
          </p:cNvSpPr>
          <p:nvPr>
            <p:ph type="body" idx="1"/>
          </p:nvPr>
        </p:nvSpPr>
        <p:spPr/>
        <p:txBody>
          <a:bodyPr/>
          <a:lstStyle/>
          <a:p>
            <a:r>
              <a:rPr lang="en-US" smtClean="0"/>
              <a:t>Floodplains and tropical rain forests are areas where there is a lot of erosion.	</a:t>
            </a:r>
          </a:p>
          <a:p>
            <a:pPr lvl="1"/>
            <a:r>
              <a:rPr lang="en-US" smtClean="0"/>
              <a:t>most concerns about erosion are related to accelerated erosion, where the natural rate has been significantly increased mostly by human activity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6" descr="03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4191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hidden="1"/>
          <p:cNvSpPr>
            <a:spLocks noGrp="1" noChangeArrowheads="1"/>
          </p:cNvSpPr>
          <p:nvPr>
            <p:ph type="title"/>
          </p:nvPr>
        </p:nvSpPr>
        <p:spPr/>
        <p:txBody>
          <a:bodyPr/>
          <a:lstStyle/>
          <a:p>
            <a:endParaRPr lang="en-US" smtClean="0"/>
          </a:p>
        </p:txBody>
      </p:sp>
      <p:sp>
        <p:nvSpPr>
          <p:cNvPr id="10244" name="Rectangle 3"/>
          <p:cNvSpPr>
            <a:spLocks noChangeArrowheads="1"/>
          </p:cNvSpPr>
          <p:nvPr/>
        </p:nvSpPr>
        <p:spPr bwMode="auto">
          <a:xfrm>
            <a:off x="7662863" y="6562725"/>
            <a:ext cx="1481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eaLnBrk="0" hangingPunct="0"/>
            <a:r>
              <a:rPr lang="en-US" sz="1400" b="1">
                <a:latin typeface="Arial" pitchFamily="34" charset="0"/>
              </a:rPr>
              <a:t>Fig. 3-24a, p. 69</a:t>
            </a:r>
          </a:p>
        </p:txBody>
      </p:sp>
      <p:sp>
        <p:nvSpPr>
          <p:cNvPr id="10245" name="Text Box 4"/>
          <p:cNvSpPr txBox="1">
            <a:spLocks noChangeArrowheads="1"/>
          </p:cNvSpPr>
          <p:nvPr/>
        </p:nvSpPr>
        <p:spPr bwMode="auto">
          <a:xfrm>
            <a:off x="0" y="1447800"/>
            <a:ext cx="1768475" cy="1465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Mosaic of closely packed pebbles, boulders</a:t>
            </a:r>
          </a:p>
        </p:txBody>
      </p:sp>
      <p:sp>
        <p:nvSpPr>
          <p:cNvPr id="10246" name="Text Box 5"/>
          <p:cNvSpPr txBox="1">
            <a:spLocks noChangeArrowheads="1"/>
          </p:cNvSpPr>
          <p:nvPr/>
        </p:nvSpPr>
        <p:spPr bwMode="auto">
          <a:xfrm>
            <a:off x="0" y="3124200"/>
            <a:ext cx="1905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Weak humus-mineral mixture</a:t>
            </a:r>
          </a:p>
        </p:txBody>
      </p:sp>
      <p:sp>
        <p:nvSpPr>
          <p:cNvPr id="10247" name="Text Box 6"/>
          <p:cNvSpPr txBox="1">
            <a:spLocks noChangeArrowheads="1"/>
          </p:cNvSpPr>
          <p:nvPr/>
        </p:nvSpPr>
        <p:spPr bwMode="auto">
          <a:xfrm>
            <a:off x="0" y="3886200"/>
            <a:ext cx="1905000" cy="2289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Dry, brown to reddish-brown with variable accumulations of clay, calcium and carbonate, and soluble salts</a:t>
            </a:r>
          </a:p>
        </p:txBody>
      </p:sp>
      <p:sp>
        <p:nvSpPr>
          <p:cNvPr id="10248" name="Text Box 7"/>
          <p:cNvSpPr txBox="1">
            <a:spLocks noChangeArrowheads="1"/>
          </p:cNvSpPr>
          <p:nvPr/>
        </p:nvSpPr>
        <p:spPr bwMode="auto">
          <a:xfrm>
            <a:off x="7035800" y="3813175"/>
            <a:ext cx="1219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Alkaline, </a:t>
            </a:r>
          </a:p>
          <a:p>
            <a:pPr eaLnBrk="1" hangingPunct="1"/>
            <a:r>
              <a:rPr lang="en-US" sz="1800" b="1">
                <a:latin typeface="Arial" pitchFamily="34" charset="0"/>
              </a:rPr>
              <a:t>dark, </a:t>
            </a:r>
          </a:p>
          <a:p>
            <a:pPr eaLnBrk="1" hangingPunct="1"/>
            <a:r>
              <a:rPr lang="en-US" sz="1800" b="1">
                <a:latin typeface="Arial" pitchFamily="34" charset="0"/>
              </a:rPr>
              <a:t>and rich </a:t>
            </a:r>
          </a:p>
          <a:p>
            <a:pPr eaLnBrk="1" hangingPunct="1"/>
            <a:r>
              <a:rPr lang="en-US" sz="1800" b="1">
                <a:latin typeface="Arial" pitchFamily="34" charset="0"/>
              </a:rPr>
              <a:t>in humus</a:t>
            </a:r>
          </a:p>
        </p:txBody>
      </p:sp>
      <p:sp>
        <p:nvSpPr>
          <p:cNvPr id="10249" name="Text Box 8"/>
          <p:cNvSpPr txBox="1">
            <a:spLocks noChangeArrowheads="1"/>
          </p:cNvSpPr>
          <p:nvPr/>
        </p:nvSpPr>
        <p:spPr bwMode="auto">
          <a:xfrm>
            <a:off x="0" y="6216650"/>
            <a:ext cx="22098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800" b="1">
                <a:latin typeface="Arial" pitchFamily="34" charset="0"/>
              </a:rPr>
              <a:t>Desert Soil</a:t>
            </a:r>
          </a:p>
          <a:p>
            <a:pPr algn="ctr" eaLnBrk="1" hangingPunct="1"/>
            <a:r>
              <a:rPr lang="en-US" sz="1800" b="1">
                <a:latin typeface="Arial" pitchFamily="34" charset="0"/>
              </a:rPr>
              <a:t>(hot, dry climate)</a:t>
            </a:r>
          </a:p>
        </p:txBody>
      </p:sp>
      <p:sp>
        <p:nvSpPr>
          <p:cNvPr id="10250" name="Text Box 9"/>
          <p:cNvSpPr txBox="1">
            <a:spLocks noChangeArrowheads="1"/>
          </p:cNvSpPr>
          <p:nvPr/>
        </p:nvSpPr>
        <p:spPr bwMode="auto">
          <a:xfrm>
            <a:off x="6096000" y="621665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algn="ctr" eaLnBrk="1" hangingPunct="1"/>
            <a:r>
              <a:rPr lang="en-US" sz="1800" b="1">
                <a:latin typeface="Arial" pitchFamily="34" charset="0"/>
              </a:rPr>
              <a:t>Grassland Soil</a:t>
            </a:r>
          </a:p>
          <a:p>
            <a:pPr algn="ctr" eaLnBrk="1" hangingPunct="1"/>
            <a:r>
              <a:rPr lang="en-US" sz="1800" b="1">
                <a:latin typeface="Arial" pitchFamily="34" charset="0"/>
              </a:rPr>
              <a:t>semiarid climate)</a:t>
            </a:r>
          </a:p>
        </p:txBody>
      </p:sp>
      <p:sp>
        <p:nvSpPr>
          <p:cNvPr id="10251" name="Line 10"/>
          <p:cNvSpPr>
            <a:spLocks noChangeShapeType="1"/>
          </p:cNvSpPr>
          <p:nvPr/>
        </p:nvSpPr>
        <p:spPr bwMode="auto">
          <a:xfrm>
            <a:off x="2667000" y="44196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2" name="Line 11"/>
          <p:cNvSpPr>
            <a:spLocks noChangeShapeType="1"/>
          </p:cNvSpPr>
          <p:nvPr/>
        </p:nvSpPr>
        <p:spPr bwMode="auto">
          <a:xfrm flipH="1">
            <a:off x="2438400" y="3657600"/>
            <a:ext cx="685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3" name="Line 12"/>
          <p:cNvSpPr>
            <a:spLocks noChangeShapeType="1"/>
          </p:cNvSpPr>
          <p:nvPr/>
        </p:nvSpPr>
        <p:spPr bwMode="auto">
          <a:xfrm>
            <a:off x="2819400" y="33782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4" name="Line 13"/>
          <p:cNvSpPr>
            <a:spLocks noChangeShapeType="1"/>
          </p:cNvSpPr>
          <p:nvPr/>
        </p:nvSpPr>
        <p:spPr bwMode="auto">
          <a:xfrm>
            <a:off x="2057400" y="3429000"/>
            <a:ext cx="38100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5" name="Line 14"/>
          <p:cNvSpPr>
            <a:spLocks noChangeShapeType="1"/>
          </p:cNvSpPr>
          <p:nvPr/>
        </p:nvSpPr>
        <p:spPr bwMode="auto">
          <a:xfrm>
            <a:off x="6705600" y="51435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6" name="Text Box 17"/>
          <p:cNvSpPr txBox="1">
            <a:spLocks noChangeArrowheads="1"/>
          </p:cNvSpPr>
          <p:nvPr/>
        </p:nvSpPr>
        <p:spPr bwMode="auto">
          <a:xfrm>
            <a:off x="7048500" y="49657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itchFamily="18" charset="0"/>
                <a:ea typeface="ＭＳ Ｐゴシック" pitchFamily="1" charset="-128"/>
              </a:defRPr>
            </a:lvl1pPr>
            <a:lvl2pPr marL="742950" indent="-285750" eaLnBrk="0" hangingPunct="0">
              <a:defRPr sz="2000">
                <a:solidFill>
                  <a:schemeClr val="tx1"/>
                </a:solidFill>
                <a:latin typeface="Garamond" pitchFamily="18" charset="0"/>
                <a:ea typeface="ＭＳ Ｐゴシック" pitchFamily="1" charset="-128"/>
              </a:defRPr>
            </a:lvl2pPr>
            <a:lvl3pPr marL="1143000" indent="-228600" eaLnBrk="0" hangingPunct="0">
              <a:defRPr sz="2000">
                <a:solidFill>
                  <a:schemeClr val="tx1"/>
                </a:solidFill>
                <a:latin typeface="Garamond" pitchFamily="18" charset="0"/>
                <a:ea typeface="ＭＳ Ｐゴシック" pitchFamily="1" charset="-128"/>
              </a:defRPr>
            </a:lvl3pPr>
            <a:lvl4pPr marL="1600200" indent="-228600" eaLnBrk="0" hangingPunct="0">
              <a:defRPr sz="2000">
                <a:solidFill>
                  <a:schemeClr val="tx1"/>
                </a:solidFill>
                <a:latin typeface="Garamond" pitchFamily="18" charset="0"/>
                <a:ea typeface="ＭＳ Ｐゴシック" pitchFamily="1" charset="-128"/>
              </a:defRPr>
            </a:lvl4pPr>
            <a:lvl5pPr marL="2057400" indent="-228600" eaLnBrk="0" hangingPunct="0">
              <a:defRPr sz="2000">
                <a:solidFill>
                  <a:schemeClr val="tx1"/>
                </a:solidFill>
                <a:latin typeface="Garamond" pitchFamily="18"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Garamond" pitchFamily="18" charset="0"/>
                <a:ea typeface="ＭＳ Ｐゴシック" pitchFamily="1" charset="-128"/>
              </a:defRPr>
            </a:lvl9pPr>
          </a:lstStyle>
          <a:p>
            <a:pPr eaLnBrk="1" hangingPunct="1"/>
            <a:r>
              <a:rPr lang="en-US" sz="1800" b="1">
                <a:latin typeface="Arial" pitchFamily="34" charset="0"/>
              </a:rPr>
              <a:t>Clay, calcium compounds</a:t>
            </a:r>
          </a:p>
        </p:txBody>
      </p:sp>
      <p:sp>
        <p:nvSpPr>
          <p:cNvPr id="10257" name="Line 15"/>
          <p:cNvSpPr>
            <a:spLocks noChangeShapeType="1"/>
          </p:cNvSpPr>
          <p:nvPr/>
        </p:nvSpPr>
        <p:spPr bwMode="auto">
          <a:xfrm>
            <a:off x="6477000" y="4013200"/>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Chemical Emissions</a:t>
            </a:r>
          </a:p>
        </p:txBody>
      </p:sp>
      <p:sp>
        <p:nvSpPr>
          <p:cNvPr id="93187" name="Rectangle 3"/>
          <p:cNvSpPr>
            <a:spLocks noGrp="1" noChangeArrowheads="1"/>
          </p:cNvSpPr>
          <p:nvPr>
            <p:ph type="body" idx="1"/>
          </p:nvPr>
        </p:nvSpPr>
        <p:spPr/>
        <p:txBody>
          <a:bodyPr/>
          <a:lstStyle/>
          <a:p>
            <a:r>
              <a:rPr lang="en-US" smtClean="0"/>
              <a:t>Industrial processes and vehicles release toxic substances which are heavier than air and settle on the soil.</a:t>
            </a:r>
          </a:p>
          <a:p>
            <a:pPr lvl="1"/>
            <a:r>
              <a:rPr lang="en-US" smtClean="0"/>
              <a:t>PCB’s, Heavy metals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Pesticides </a:t>
            </a:r>
          </a:p>
        </p:txBody>
      </p:sp>
      <p:sp>
        <p:nvSpPr>
          <p:cNvPr id="94211" name="Rectangle 3"/>
          <p:cNvSpPr>
            <a:spLocks noGrp="1" noChangeArrowheads="1"/>
          </p:cNvSpPr>
          <p:nvPr>
            <p:ph type="body" idx="1"/>
          </p:nvPr>
        </p:nvSpPr>
        <p:spPr>
          <a:xfrm>
            <a:off x="2286000" y="1219200"/>
            <a:ext cx="6858000" cy="4876800"/>
          </a:xfrm>
        </p:spPr>
        <p:txBody>
          <a:bodyPr/>
          <a:lstStyle/>
          <a:p>
            <a:r>
              <a:rPr lang="en-US" smtClean="0"/>
              <a:t>Pesticides that are applied to fields can also destroy beneficial organisms in the soil.</a:t>
            </a:r>
          </a:p>
          <a:p>
            <a:pPr lvl="1"/>
            <a:r>
              <a:rPr lang="en-US" smtClean="0"/>
              <a:t>Bacteria that fix nitrogen, organisms that break down soil (worms)</a:t>
            </a:r>
          </a:p>
          <a:p>
            <a:pPr lvl="1"/>
            <a:r>
              <a:rPr lang="en-US" smtClean="0"/>
              <a:t>Bioaccumulation causes the concentrations of these pesticides to increase up the food chain.</a:t>
            </a:r>
          </a:p>
          <a:p>
            <a:pPr lvl="1"/>
            <a:r>
              <a:rPr lang="en-US" smtClean="0"/>
              <a:t>In the United States, farmers rely heavily on pesticides to maximize crop output.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Toxic Seepage and Chemical Contamination</a:t>
            </a:r>
          </a:p>
        </p:txBody>
      </p:sp>
      <p:sp>
        <p:nvSpPr>
          <p:cNvPr id="95235" name="Rectangle 3"/>
          <p:cNvSpPr>
            <a:spLocks noGrp="1" noChangeArrowheads="1"/>
          </p:cNvSpPr>
          <p:nvPr>
            <p:ph type="body" idx="1"/>
          </p:nvPr>
        </p:nvSpPr>
        <p:spPr>
          <a:xfrm>
            <a:off x="2533650" y="2101850"/>
            <a:ext cx="6486525" cy="3784600"/>
          </a:xfrm>
        </p:spPr>
        <p:txBody>
          <a:bodyPr/>
          <a:lstStyle/>
          <a:p>
            <a:r>
              <a:rPr lang="en-US" smtClean="0"/>
              <a:t>Chemicals released into the environment from industrial discharges or improperly disposed chemicals seep into the soil and migrate or leach.</a:t>
            </a:r>
          </a:p>
          <a:p>
            <a:pPr lvl="1"/>
            <a:r>
              <a:rPr lang="en-US" smtClean="0"/>
              <a:t>These chemicals can impact the aquifer as well as the soil.</a:t>
            </a:r>
          </a:p>
          <a:p>
            <a:pPr lvl="1"/>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Brownfields</a:t>
            </a:r>
          </a:p>
        </p:txBody>
      </p:sp>
      <p:sp>
        <p:nvSpPr>
          <p:cNvPr id="96259" name="Content Placeholder 2"/>
          <p:cNvSpPr>
            <a:spLocks noGrp="1"/>
          </p:cNvSpPr>
          <p:nvPr>
            <p:ph idx="1"/>
          </p:nvPr>
        </p:nvSpPr>
        <p:spPr/>
        <p:txBody>
          <a:bodyPr/>
          <a:lstStyle/>
          <a:p>
            <a:r>
              <a:rPr lang="en-US" smtClean="0"/>
              <a:t>A Brownfield is underused or abandoned industrial site that is available for re-use that may or may not be contaminated</a:t>
            </a:r>
          </a:p>
          <a:p>
            <a:pPr lvl="1"/>
            <a:r>
              <a:rPr lang="en-US" smtClean="0"/>
              <a:t>Contamination would be mostly in the soil and due to the previous industrial process</a:t>
            </a:r>
          </a:p>
          <a:p>
            <a:pPr lvl="2"/>
            <a:r>
              <a:rPr lang="en-US" smtClean="0"/>
              <a:t>Heavy metals, organic by-products, acidic soil, etc.</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Salinization</a:t>
            </a:r>
          </a:p>
        </p:txBody>
      </p:sp>
      <p:sp>
        <p:nvSpPr>
          <p:cNvPr id="97283" name="Rectangle 3"/>
          <p:cNvSpPr>
            <a:spLocks noGrp="1" noChangeArrowheads="1"/>
          </p:cNvSpPr>
          <p:nvPr>
            <p:ph type="body" idx="1"/>
          </p:nvPr>
        </p:nvSpPr>
        <p:spPr>
          <a:xfrm>
            <a:off x="2286000" y="1371600"/>
            <a:ext cx="6477000" cy="4779963"/>
          </a:xfrm>
        </p:spPr>
        <p:txBody>
          <a:bodyPr/>
          <a:lstStyle/>
          <a:p>
            <a:r>
              <a:rPr lang="en-US" smtClean="0"/>
              <a:t>Salinization is an increase in salt (ionic compounds) in soil.  Irrigation in areas where the bedrock contains high salt levels will cause these aqueous salts to be brought to the surface.</a:t>
            </a:r>
          </a:p>
          <a:p>
            <a:pPr lvl="1"/>
            <a:r>
              <a:rPr lang="en-US" sz="2400" smtClean="0"/>
              <a:t>This problem is compounded by clearing native vegetation.</a:t>
            </a:r>
          </a:p>
          <a:p>
            <a:pPr lvl="1"/>
            <a:r>
              <a:rPr lang="en-US" sz="2400" smtClean="0"/>
              <a:t>Irrigation of farmland and deforestation has in Western and South Eastern Australia has caused widespread salinization.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Desertificaion</a:t>
            </a:r>
          </a:p>
        </p:txBody>
      </p:sp>
      <p:sp>
        <p:nvSpPr>
          <p:cNvPr id="98307" name="Rectangle 3"/>
          <p:cNvSpPr>
            <a:spLocks noGrp="1" noChangeArrowheads="1"/>
          </p:cNvSpPr>
          <p:nvPr>
            <p:ph type="body" idx="1"/>
          </p:nvPr>
        </p:nvSpPr>
        <p:spPr>
          <a:xfrm>
            <a:off x="2209800" y="1447800"/>
            <a:ext cx="6781800" cy="4648200"/>
          </a:xfrm>
        </p:spPr>
        <p:txBody>
          <a:bodyPr/>
          <a:lstStyle/>
          <a:p>
            <a:r>
              <a:rPr lang="en-US" sz="3000" b="1" smtClean="0"/>
              <a:t>Desertification</a:t>
            </a:r>
            <a:r>
              <a:rPr lang="en-US" sz="3000" smtClean="0"/>
              <a:t> is the expansion of dry lands due to poor agricultural practices, improper soil moisture management, salinization and erosion, forest removal, and climate change.</a:t>
            </a:r>
            <a:r>
              <a:rPr lang="en-US" smtClean="0"/>
              <a:t> </a:t>
            </a:r>
          </a:p>
          <a:p>
            <a:pPr lvl="1"/>
            <a:r>
              <a:rPr lang="en-US" sz="2400" smtClean="0"/>
              <a:t>Overuse of agricultural lands is the cause.</a:t>
            </a:r>
          </a:p>
          <a:p>
            <a:pPr lvl="1"/>
            <a:r>
              <a:rPr lang="en-US" sz="2400" smtClean="0"/>
              <a:t>10% of the world’s land has been desertified.</a:t>
            </a:r>
          </a:p>
          <a:p>
            <a:pPr lvl="1"/>
            <a:r>
              <a:rPr lang="en-US" sz="2400" smtClean="0"/>
              <a:t>25% is at risk.</a:t>
            </a:r>
          </a:p>
          <a:p>
            <a:pPr lvl="1"/>
            <a:r>
              <a:rPr lang="en-US" sz="2400" smtClean="0"/>
              <a:t>In Mali, the Sahara desert has expanded more than 650 km in less than 20 years.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Desalination</a:t>
            </a:r>
          </a:p>
        </p:txBody>
      </p:sp>
      <p:sp>
        <p:nvSpPr>
          <p:cNvPr id="99331" name="Rectangle 3"/>
          <p:cNvSpPr>
            <a:spLocks noGrp="1" noChangeArrowheads="1"/>
          </p:cNvSpPr>
          <p:nvPr>
            <p:ph type="body" idx="1"/>
          </p:nvPr>
        </p:nvSpPr>
        <p:spPr/>
        <p:txBody>
          <a:bodyPr/>
          <a:lstStyle/>
          <a:p>
            <a:pPr>
              <a:lnSpc>
                <a:spcPct val="90000"/>
              </a:lnSpc>
            </a:pPr>
            <a:r>
              <a:rPr lang="en-US" smtClean="0"/>
              <a:t>Desalination is used to remove ions from water.</a:t>
            </a:r>
          </a:p>
          <a:p>
            <a:pPr lvl="1">
              <a:lnSpc>
                <a:spcPct val="90000"/>
              </a:lnSpc>
            </a:pPr>
            <a:r>
              <a:rPr lang="en-US" smtClean="0"/>
              <a:t>The Middle East has the least amount of freshwater than any other area on the planet and desalination is used to provide freshwater for agricultural and household purposes.  This prevents salinization of the soil through agriculture.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endParaRPr lang="en-US" smtClean="0"/>
          </a:p>
        </p:txBody>
      </p:sp>
      <p:pic>
        <p:nvPicPr>
          <p:cNvPr id="10035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589713"/>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Contaminated Soil Cleanup</a:t>
            </a:r>
          </a:p>
        </p:txBody>
      </p:sp>
      <p:sp>
        <p:nvSpPr>
          <p:cNvPr id="101379" name="Content Placeholder 2"/>
          <p:cNvSpPr>
            <a:spLocks noGrp="1"/>
          </p:cNvSpPr>
          <p:nvPr>
            <p:ph idx="1"/>
          </p:nvPr>
        </p:nvSpPr>
        <p:spPr>
          <a:xfrm>
            <a:off x="2057400" y="1219200"/>
            <a:ext cx="7086600" cy="4419600"/>
          </a:xfrm>
        </p:spPr>
        <p:txBody>
          <a:bodyPr/>
          <a:lstStyle/>
          <a:p>
            <a:r>
              <a:rPr lang="en-US" smtClean="0"/>
              <a:t>Site cleanup depends upon the pollutant</a:t>
            </a:r>
          </a:p>
          <a:p>
            <a:pPr lvl="1"/>
            <a:r>
              <a:rPr lang="en-US" smtClean="0"/>
              <a:t>Acid = neutralization</a:t>
            </a:r>
          </a:p>
          <a:p>
            <a:pPr lvl="1"/>
            <a:r>
              <a:rPr lang="en-US" smtClean="0"/>
              <a:t>Heavy metals = chelation, de-toxification</a:t>
            </a:r>
          </a:p>
          <a:p>
            <a:pPr lvl="1"/>
            <a:r>
              <a:rPr lang="en-US" smtClean="0"/>
              <a:t>Organic solvents = incineration</a:t>
            </a:r>
          </a:p>
          <a:p>
            <a:pPr lvl="1"/>
            <a:r>
              <a:rPr lang="en-US" smtClean="0"/>
              <a:t>Other = secure landfill</a:t>
            </a:r>
          </a:p>
          <a:p>
            <a:pPr lvl="1"/>
            <a:r>
              <a:rPr lang="en-US" smtClean="0"/>
              <a:t>Electrokinetic separation removes metals and organic contaminants from low permeability soil, mud, sludge, and marine dredging</a:t>
            </a:r>
          </a:p>
          <a:p>
            <a:pPr lvl="1"/>
            <a:endParaRPr lang="en-US" smtClean="0"/>
          </a:p>
          <a:p>
            <a:pPr lvl="1"/>
            <a:endParaRPr 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Remediation </a:t>
            </a:r>
          </a:p>
        </p:txBody>
      </p:sp>
      <p:sp>
        <p:nvSpPr>
          <p:cNvPr id="102403" name="Rectangle 3"/>
          <p:cNvSpPr>
            <a:spLocks noGrp="1" noChangeArrowheads="1"/>
          </p:cNvSpPr>
          <p:nvPr>
            <p:ph type="body" idx="1"/>
          </p:nvPr>
        </p:nvSpPr>
        <p:spPr>
          <a:xfrm>
            <a:off x="2057400" y="1371600"/>
            <a:ext cx="7086600" cy="5181600"/>
          </a:xfrm>
        </p:spPr>
        <p:txBody>
          <a:bodyPr/>
          <a:lstStyle/>
          <a:p>
            <a:pPr>
              <a:lnSpc>
                <a:spcPct val="90000"/>
              </a:lnSpc>
            </a:pPr>
            <a:r>
              <a:rPr lang="en-US" sz="2800" smtClean="0"/>
              <a:t>Biological organisms can be used to clean up</a:t>
            </a:r>
          </a:p>
          <a:p>
            <a:pPr lvl="1">
              <a:lnSpc>
                <a:spcPct val="90000"/>
              </a:lnSpc>
            </a:pPr>
            <a:r>
              <a:rPr lang="en-US" sz="2400" smtClean="0"/>
              <a:t>Phytoremediation uses plants to remove pollutants from the soil; as the soil takes up water through the root systems, it takes up the pollution and incorporates it into the plant tissue.</a:t>
            </a:r>
          </a:p>
          <a:p>
            <a:pPr lvl="1">
              <a:lnSpc>
                <a:spcPct val="90000"/>
              </a:lnSpc>
            </a:pPr>
            <a:r>
              <a:rPr lang="en-US" sz="2400" smtClean="0"/>
              <a:t>Bioventing introduces air into the soil which promotes biodegradation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6472</TotalTime>
  <Words>3082</Words>
  <Application>Microsoft Office PowerPoint</Application>
  <PresentationFormat>On-screen Show (4:3)</PresentationFormat>
  <Paragraphs>484</Paragraphs>
  <Slides>105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105</vt:i4>
      </vt:variant>
    </vt:vector>
  </HeadingPairs>
  <TitlesOfParts>
    <vt:vector size="113" baseType="lpstr">
      <vt:lpstr>Garamond</vt:lpstr>
      <vt:lpstr>ＭＳ Ｐゴシック</vt:lpstr>
      <vt:lpstr>Arial</vt:lpstr>
      <vt:lpstr>Tahoma</vt:lpstr>
      <vt:lpstr>Times New Roman</vt:lpstr>
      <vt:lpstr>Wingdings</vt:lpstr>
      <vt:lpstr>Comic Sans MS</vt:lpstr>
      <vt:lpstr>Blank Presentation</vt:lpstr>
      <vt:lpstr>Soil</vt:lpstr>
      <vt:lpstr>SOIL: A RENEWABLE RESOURCE</vt:lpstr>
      <vt:lpstr> </vt:lpstr>
      <vt:lpstr>Layers in Mature Soils</vt:lpstr>
      <vt:lpstr>SOIL: Horizons</vt:lpstr>
      <vt:lpstr>Soil Profiles</vt:lpstr>
      <vt:lpstr>Soil Horizons</vt:lpstr>
      <vt:lpstr>Soil Profiles of the Principal Terrestrial Soil Types </vt:lpstr>
      <vt:lpstr>PowerPoint Presentation</vt:lpstr>
      <vt:lpstr>PowerPoint Presentation</vt:lpstr>
      <vt:lpstr>PowerPoint Presentation</vt:lpstr>
      <vt:lpstr>PowerPoint Presentation</vt:lpstr>
      <vt:lpstr>Soil Color</vt:lpstr>
      <vt:lpstr>All Soil is Brown, Right?</vt:lpstr>
      <vt:lpstr>The Munsell system</vt:lpstr>
      <vt:lpstr>Hue Spectrum “The Rainbow”</vt:lpstr>
      <vt:lpstr>Value Spectrum “Light to Dark”</vt:lpstr>
      <vt:lpstr>Chroma Spectrum “Intensity”</vt:lpstr>
      <vt:lpstr>Color Chip Comparison</vt:lpstr>
      <vt:lpstr>Soil Color Factors</vt:lpstr>
      <vt:lpstr>Diversity of Color</vt:lpstr>
      <vt:lpstr>What do the colors indicate?  </vt:lpstr>
      <vt:lpstr>Soil Color  Variation </vt:lpstr>
      <vt:lpstr>Soil Color Variation</vt:lpstr>
      <vt:lpstr>Soil Color Variation</vt:lpstr>
      <vt:lpstr>Colorful Soils</vt:lpstr>
      <vt:lpstr>Red Sands in Arizona</vt:lpstr>
      <vt:lpstr>Red Georgia Soil</vt:lpstr>
      <vt:lpstr>PowerPoint Presentation</vt:lpstr>
      <vt:lpstr>White Sands in New Mexico</vt:lpstr>
      <vt:lpstr>Dark surface soils in the Great Plains &amp;  the Corn Belt are from rich organic matter.    </vt:lpstr>
      <vt:lpstr>Mollisol Profile </vt:lpstr>
      <vt:lpstr>Surface Soil Rich in Organic Matter</vt:lpstr>
      <vt:lpstr> Soil Texture</vt:lpstr>
      <vt:lpstr>Particle Size Distribution (Texture)</vt:lpstr>
      <vt:lpstr>Properties Related to Texture</vt:lpstr>
      <vt:lpstr>Soil Separates</vt:lpstr>
      <vt:lpstr>Soil Particles</vt:lpstr>
      <vt:lpstr>Sand</vt:lpstr>
      <vt:lpstr>Silt </vt:lpstr>
      <vt:lpstr>Clay</vt:lpstr>
      <vt:lpstr>Particle Sizes</vt:lpstr>
      <vt:lpstr>PowerPoint Presentation</vt:lpstr>
      <vt:lpstr>Fine Textured Soil</vt:lpstr>
      <vt:lpstr>Fine Textured Soil</vt:lpstr>
      <vt:lpstr>Coarse Textured Soil</vt:lpstr>
      <vt:lpstr>Coarse Textured Soil </vt:lpstr>
      <vt:lpstr>Loamy Soil </vt:lpstr>
      <vt:lpstr>PowerPoint Presentation</vt:lpstr>
      <vt:lpstr>General Influence of Soil Separates on Properties and Behaviors of Soils</vt:lpstr>
      <vt:lpstr>Soil Texture and Surface Area</vt:lpstr>
      <vt:lpstr>Influences of Soil Properties</vt:lpstr>
      <vt:lpstr>Influences of Soil Properties</vt:lpstr>
      <vt:lpstr>Sources of Parent Material </vt:lpstr>
      <vt:lpstr>Other Uses of Soil</vt:lpstr>
      <vt:lpstr>Porosity and Permeability</vt:lpstr>
      <vt:lpstr>Porosity</vt:lpstr>
      <vt:lpstr>Permeability</vt:lpstr>
      <vt:lpstr>PowerPoint Presentation</vt:lpstr>
      <vt:lpstr>Pond</vt:lpstr>
      <vt:lpstr>Soil Nutrition</vt:lpstr>
      <vt:lpstr>Nutrients in Soil</vt:lpstr>
      <vt:lpstr>MATTER CYCLING IN ECOSYSTEMS</vt:lpstr>
      <vt:lpstr>The Big 13</vt:lpstr>
      <vt:lpstr>Macronutrients:  Primary Nutrients</vt:lpstr>
      <vt:lpstr>Macronutrients:  Secondary Nutrients</vt:lpstr>
      <vt:lpstr>Micronutrients</vt:lpstr>
      <vt:lpstr>Soil pH is a factor</vt:lpstr>
      <vt:lpstr>The pH can be changed</vt:lpstr>
      <vt:lpstr>Nitrogen</vt:lpstr>
      <vt:lpstr>Where does N come from</vt:lpstr>
      <vt:lpstr>Phosphorus</vt:lpstr>
      <vt:lpstr>Sources of Phosphorus</vt:lpstr>
      <vt:lpstr>Potassium</vt:lpstr>
      <vt:lpstr>Calcium</vt:lpstr>
      <vt:lpstr>Magnesium</vt:lpstr>
      <vt:lpstr>Sulfur</vt:lpstr>
      <vt:lpstr>Sulfur</vt:lpstr>
      <vt:lpstr>PowerPoint Presentation</vt:lpstr>
      <vt:lpstr>PowerPoint Presentation</vt:lpstr>
      <vt:lpstr>Other Tests</vt:lpstr>
      <vt:lpstr>Soil Degradation</vt:lpstr>
      <vt:lpstr>Soil:  The Final Frontier</vt:lpstr>
      <vt:lpstr>Soil:  The Final Frontier</vt:lpstr>
      <vt:lpstr>Without it, what would we do?</vt:lpstr>
      <vt:lpstr>Major Causes of Soil Degradation</vt:lpstr>
      <vt:lpstr>Soil Exhaustion</vt:lpstr>
      <vt:lpstr>Soil Erosion </vt:lpstr>
      <vt:lpstr>Erosion from flooding</vt:lpstr>
      <vt:lpstr>Chemical Emissions</vt:lpstr>
      <vt:lpstr>Pesticides </vt:lpstr>
      <vt:lpstr>Toxic Seepage and Chemical Contamination</vt:lpstr>
      <vt:lpstr>Brownfields</vt:lpstr>
      <vt:lpstr>Salinization</vt:lpstr>
      <vt:lpstr>Desertificaion</vt:lpstr>
      <vt:lpstr>Desalination</vt:lpstr>
      <vt:lpstr>PowerPoint Presentation</vt:lpstr>
      <vt:lpstr>Contaminated Soil Cleanup</vt:lpstr>
      <vt:lpstr>Remediation </vt:lpstr>
      <vt:lpstr>Conservation</vt:lpstr>
      <vt:lpstr>The Laws</vt:lpstr>
      <vt:lpstr>Agricultural Methods</vt:lpstr>
      <vt:lpstr>Aquatic Protection</vt:lpstr>
      <vt:lpstr>Alternative Irrigation </vt:lpstr>
      <vt:lpstr>What have we done at JF?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jfhs</dc:creator>
  <cp:lastModifiedBy>Teacher E-Solutions</cp:lastModifiedBy>
  <cp:revision>20</cp:revision>
  <cp:lastPrinted>1601-01-01T00:00:00Z</cp:lastPrinted>
  <dcterms:created xsi:type="dcterms:W3CDTF">2008-09-10T15:15:21Z</dcterms:created>
  <dcterms:modified xsi:type="dcterms:W3CDTF">2019-01-15T12:44:30Z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