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7"/>
  </p:handoutMasterIdLst>
  <p:sldIdLst>
    <p:sldId id="331" r:id="rId2"/>
    <p:sldId id="310" r:id="rId3"/>
    <p:sldId id="311" r:id="rId4"/>
    <p:sldId id="312" r:id="rId5"/>
    <p:sldId id="325" r:id="rId6"/>
    <p:sldId id="330" r:id="rId7"/>
    <p:sldId id="313" r:id="rId8"/>
    <p:sldId id="326" r:id="rId9"/>
    <p:sldId id="324" r:id="rId10"/>
    <p:sldId id="327" r:id="rId11"/>
    <p:sldId id="314" r:id="rId12"/>
    <p:sldId id="329" r:id="rId13"/>
    <p:sldId id="315" r:id="rId14"/>
    <p:sldId id="316" r:id="rId15"/>
    <p:sldId id="317" r:id="rId16"/>
  </p:sldIdLst>
  <p:sldSz cx="9144000" cy="6858000" type="screen4x3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800000"/>
    <a:srgbClr val="A50021"/>
    <a:srgbClr val="FFFFCC"/>
    <a:srgbClr val="000099"/>
    <a:srgbClr val="006600"/>
    <a:srgbClr val="66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CDF5CA-772E-4D80-9F21-051714EB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11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rot="1320000">
            <a:off x="396875" y="549275"/>
            <a:ext cx="882650" cy="88265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20940000">
            <a:off x="1828800" y="304800"/>
            <a:ext cx="457200" cy="4572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09850" y="171450"/>
            <a:ext cx="419100" cy="4191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20940000">
            <a:off x="1752600" y="228600"/>
            <a:ext cx="457200" cy="4572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533650" y="19050"/>
            <a:ext cx="419100" cy="4191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6934200" y="5181600"/>
            <a:ext cx="2033588" cy="1219200"/>
            <a:chOff x="4368" y="3264"/>
            <a:chExt cx="1281" cy="768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20940000">
              <a:off x="4368" y="3681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4845" y="3324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 rot="1320000">
              <a:off x="5217" y="3264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 rot="20940000">
              <a:off x="4449" y="3744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4893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1320000">
              <a:off x="5265" y="3360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</p:grpSp>
      <p:sp>
        <p:nvSpPr>
          <p:cNvPr id="16" name="AutoShape 14"/>
          <p:cNvSpPr>
            <a:spLocks noChangeArrowheads="1"/>
          </p:cNvSpPr>
          <p:nvPr/>
        </p:nvSpPr>
        <p:spPr bwMode="auto">
          <a:xfrm rot="1320000">
            <a:off x="168275" y="244475"/>
            <a:ext cx="882650" cy="88265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457200" y="2057400"/>
            <a:ext cx="8305800" cy="381000"/>
            <a:chOff x="288" y="1296"/>
            <a:chExt cx="5232" cy="240"/>
          </a:xfrm>
        </p:grpSpPr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432" y="1440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288" y="1296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667000"/>
            <a:ext cx="6400800" cy="3276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50B5-63CA-4390-BC45-7BC21B1C3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10453"/>
      </p:ext>
    </p:extLst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3EA0-146A-4B9C-9AEF-E9C2B2EF5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67632"/>
      </p:ext>
    </p:extLst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F096B-E699-487D-9C05-9EF2ECB24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54552"/>
      </p:ext>
    </p:extLst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C29BC-7BA2-4BC4-AA0A-E14EFC9BB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8785"/>
      </p:ext>
    </p:extLst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C3A9C-3DD2-4A8F-B4D2-6D28A887B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52921"/>
      </p:ext>
    </p:extLst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A2B9B-4D41-4423-9466-542AE6605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83923"/>
      </p:ext>
    </p:extLst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901CC-BA4C-4D8E-BC82-001C5810F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1708"/>
      </p:ext>
    </p:extLst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348C9-983E-4255-8BB1-68613C3BE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86568"/>
      </p:ext>
    </p:extLst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B1A85-8397-430C-8243-7926DCD59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95466"/>
      </p:ext>
    </p:extLst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FEB56-96EC-4CB7-9EBB-9E9B5922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34938"/>
      </p:ext>
    </p:extLst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FA190-B3F2-4B03-A80E-01199BF21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31078"/>
      </p:ext>
    </p:extLst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934200" y="5257800"/>
            <a:ext cx="2033588" cy="1219200"/>
            <a:chOff x="4368" y="3312"/>
            <a:chExt cx="1281" cy="768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 rot="20940000">
              <a:off x="4368" y="3729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845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 rot="1320000">
              <a:off x="5217" y="3312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 rot="20940000">
              <a:off x="4449" y="3792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4893" y="3420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1320000">
              <a:off x="5265" y="3408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  <a:defRPr/>
              </a:pPr>
              <a:endParaRPr lang="en-US"/>
            </a:p>
          </p:txBody>
        </p:sp>
      </p:grp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769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33863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4F4E45D-C5D4-41E9-987E-091E8B5AE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3"/>
          <p:cNvGrpSpPr>
            <a:grpSpLocks/>
          </p:cNvGrpSpPr>
          <p:nvPr/>
        </p:nvGrpSpPr>
        <p:grpSpPr bwMode="auto">
          <a:xfrm>
            <a:off x="381000" y="1219200"/>
            <a:ext cx="8305800" cy="381000"/>
            <a:chOff x="240" y="768"/>
            <a:chExt cx="5232" cy="240"/>
          </a:xfrm>
        </p:grpSpPr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890588" y="6310313"/>
            <a:ext cx="1228725" cy="381000"/>
          </a:xfrm>
          <a:prstGeom prst="roundRect">
            <a:avLst>
              <a:gd name="adj" fmla="val 49995"/>
            </a:avLst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6" name="Freeform 18">
            <a:hlinkClick r:id="" action="ppaction://hlinkshowjump?jump=previousslide"/>
          </p:cNvPr>
          <p:cNvSpPr>
            <a:spLocks/>
          </p:cNvSpPr>
          <p:nvPr/>
        </p:nvSpPr>
        <p:spPr bwMode="auto">
          <a:xfrm>
            <a:off x="781050" y="6416675"/>
            <a:ext cx="557213" cy="347663"/>
          </a:xfrm>
          <a:custGeom>
            <a:avLst/>
            <a:gdLst/>
            <a:ahLst/>
            <a:cxnLst>
              <a:cxn ang="0">
                <a:pos x="350" y="1"/>
              </a:cxn>
              <a:cxn ang="0">
                <a:pos x="101" y="0"/>
              </a:cxn>
              <a:cxn ang="0">
                <a:pos x="81" y="2"/>
              </a:cxn>
              <a:cxn ang="0">
                <a:pos x="67" y="6"/>
              </a:cxn>
              <a:cxn ang="0">
                <a:pos x="51" y="15"/>
              </a:cxn>
              <a:cxn ang="0">
                <a:pos x="38" y="25"/>
              </a:cxn>
              <a:cxn ang="0">
                <a:pos x="28" y="35"/>
              </a:cxn>
              <a:cxn ang="0">
                <a:pos x="19" y="48"/>
              </a:cxn>
              <a:cxn ang="0">
                <a:pos x="12" y="59"/>
              </a:cxn>
              <a:cxn ang="0">
                <a:pos x="6" y="73"/>
              </a:cxn>
              <a:cxn ang="0">
                <a:pos x="1" y="89"/>
              </a:cxn>
              <a:cxn ang="0">
                <a:pos x="1" y="99"/>
              </a:cxn>
              <a:cxn ang="0">
                <a:pos x="0" y="119"/>
              </a:cxn>
              <a:cxn ang="0">
                <a:pos x="2" y="136"/>
              </a:cxn>
              <a:cxn ang="0">
                <a:pos x="9" y="150"/>
              </a:cxn>
              <a:cxn ang="0">
                <a:pos x="15" y="164"/>
              </a:cxn>
              <a:cxn ang="0">
                <a:pos x="24" y="176"/>
              </a:cxn>
              <a:cxn ang="0">
                <a:pos x="33" y="189"/>
              </a:cxn>
              <a:cxn ang="0">
                <a:pos x="46" y="198"/>
              </a:cxn>
              <a:cxn ang="0">
                <a:pos x="59" y="207"/>
              </a:cxn>
              <a:cxn ang="0">
                <a:pos x="72" y="212"/>
              </a:cxn>
              <a:cxn ang="0">
                <a:pos x="90" y="218"/>
              </a:cxn>
              <a:cxn ang="0">
                <a:pos x="350" y="218"/>
              </a:cxn>
              <a:cxn ang="0">
                <a:pos x="350" y="1"/>
              </a:cxn>
            </a:cxnLst>
            <a:rect l="0" t="0" r="r" b="b"/>
            <a:pathLst>
              <a:path w="351" h="219">
                <a:moveTo>
                  <a:pt x="350" y="1"/>
                </a:moveTo>
                <a:lnTo>
                  <a:pt x="101" y="0"/>
                </a:lnTo>
                <a:lnTo>
                  <a:pt x="81" y="2"/>
                </a:lnTo>
                <a:lnTo>
                  <a:pt x="67" y="6"/>
                </a:lnTo>
                <a:lnTo>
                  <a:pt x="51" y="15"/>
                </a:lnTo>
                <a:lnTo>
                  <a:pt x="38" y="25"/>
                </a:lnTo>
                <a:lnTo>
                  <a:pt x="28" y="35"/>
                </a:lnTo>
                <a:lnTo>
                  <a:pt x="19" y="48"/>
                </a:lnTo>
                <a:lnTo>
                  <a:pt x="12" y="59"/>
                </a:lnTo>
                <a:lnTo>
                  <a:pt x="6" y="73"/>
                </a:lnTo>
                <a:lnTo>
                  <a:pt x="1" y="89"/>
                </a:lnTo>
                <a:lnTo>
                  <a:pt x="1" y="99"/>
                </a:lnTo>
                <a:lnTo>
                  <a:pt x="0" y="119"/>
                </a:lnTo>
                <a:lnTo>
                  <a:pt x="2" y="136"/>
                </a:lnTo>
                <a:lnTo>
                  <a:pt x="9" y="150"/>
                </a:lnTo>
                <a:lnTo>
                  <a:pt x="15" y="164"/>
                </a:lnTo>
                <a:lnTo>
                  <a:pt x="24" y="176"/>
                </a:lnTo>
                <a:lnTo>
                  <a:pt x="33" y="189"/>
                </a:lnTo>
                <a:lnTo>
                  <a:pt x="46" y="198"/>
                </a:lnTo>
                <a:lnTo>
                  <a:pt x="59" y="207"/>
                </a:lnTo>
                <a:lnTo>
                  <a:pt x="72" y="212"/>
                </a:lnTo>
                <a:lnTo>
                  <a:pt x="90" y="218"/>
                </a:lnTo>
                <a:lnTo>
                  <a:pt x="350" y="218"/>
                </a:lnTo>
                <a:lnTo>
                  <a:pt x="35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67" name="Freeform 19">
            <a:hlinkClick r:id="" action="ppaction://hlinkshowjump?jump=nextslide"/>
          </p:cNvPr>
          <p:cNvSpPr>
            <a:spLocks/>
          </p:cNvSpPr>
          <p:nvPr/>
        </p:nvSpPr>
        <p:spPr bwMode="auto">
          <a:xfrm>
            <a:off x="1447800" y="6416675"/>
            <a:ext cx="557213" cy="3476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49" y="0"/>
              </a:cxn>
              <a:cxn ang="0">
                <a:pos x="268" y="3"/>
              </a:cxn>
              <a:cxn ang="0">
                <a:pos x="283" y="6"/>
              </a:cxn>
              <a:cxn ang="0">
                <a:pos x="298" y="16"/>
              </a:cxn>
              <a:cxn ang="0">
                <a:pos x="311" y="26"/>
              </a:cxn>
              <a:cxn ang="0">
                <a:pos x="321" y="35"/>
              </a:cxn>
              <a:cxn ang="0">
                <a:pos x="331" y="48"/>
              </a:cxn>
              <a:cxn ang="0">
                <a:pos x="337" y="60"/>
              </a:cxn>
              <a:cxn ang="0">
                <a:pos x="344" y="74"/>
              </a:cxn>
              <a:cxn ang="0">
                <a:pos x="349" y="90"/>
              </a:cxn>
              <a:cxn ang="0">
                <a:pos x="349" y="100"/>
              </a:cxn>
              <a:cxn ang="0">
                <a:pos x="350" y="119"/>
              </a:cxn>
              <a:cxn ang="0">
                <a:pos x="347" y="136"/>
              </a:cxn>
              <a:cxn ang="0">
                <a:pos x="341" y="151"/>
              </a:cxn>
              <a:cxn ang="0">
                <a:pos x="334" y="165"/>
              </a:cxn>
              <a:cxn ang="0">
                <a:pos x="325" y="176"/>
              </a:cxn>
              <a:cxn ang="0">
                <a:pos x="316" y="189"/>
              </a:cxn>
              <a:cxn ang="0">
                <a:pos x="303" y="199"/>
              </a:cxn>
              <a:cxn ang="0">
                <a:pos x="290" y="208"/>
              </a:cxn>
              <a:cxn ang="0">
                <a:pos x="277" y="213"/>
              </a:cxn>
              <a:cxn ang="0">
                <a:pos x="259" y="218"/>
              </a:cxn>
              <a:cxn ang="0">
                <a:pos x="0" y="218"/>
              </a:cxn>
              <a:cxn ang="0">
                <a:pos x="0" y="1"/>
              </a:cxn>
            </a:cxnLst>
            <a:rect l="0" t="0" r="r" b="b"/>
            <a:pathLst>
              <a:path w="351" h="219">
                <a:moveTo>
                  <a:pt x="0" y="1"/>
                </a:moveTo>
                <a:lnTo>
                  <a:pt x="249" y="0"/>
                </a:lnTo>
                <a:lnTo>
                  <a:pt x="268" y="3"/>
                </a:lnTo>
                <a:lnTo>
                  <a:pt x="283" y="6"/>
                </a:lnTo>
                <a:lnTo>
                  <a:pt x="298" y="16"/>
                </a:lnTo>
                <a:lnTo>
                  <a:pt x="311" y="26"/>
                </a:lnTo>
                <a:lnTo>
                  <a:pt x="321" y="35"/>
                </a:lnTo>
                <a:lnTo>
                  <a:pt x="331" y="48"/>
                </a:lnTo>
                <a:lnTo>
                  <a:pt x="337" y="60"/>
                </a:lnTo>
                <a:lnTo>
                  <a:pt x="344" y="74"/>
                </a:lnTo>
                <a:lnTo>
                  <a:pt x="349" y="90"/>
                </a:lnTo>
                <a:lnTo>
                  <a:pt x="349" y="100"/>
                </a:lnTo>
                <a:lnTo>
                  <a:pt x="350" y="119"/>
                </a:lnTo>
                <a:lnTo>
                  <a:pt x="347" y="136"/>
                </a:lnTo>
                <a:lnTo>
                  <a:pt x="341" y="151"/>
                </a:lnTo>
                <a:lnTo>
                  <a:pt x="334" y="165"/>
                </a:lnTo>
                <a:lnTo>
                  <a:pt x="325" y="176"/>
                </a:lnTo>
                <a:lnTo>
                  <a:pt x="316" y="189"/>
                </a:lnTo>
                <a:lnTo>
                  <a:pt x="303" y="199"/>
                </a:lnTo>
                <a:lnTo>
                  <a:pt x="290" y="208"/>
                </a:lnTo>
                <a:lnTo>
                  <a:pt x="277" y="213"/>
                </a:lnTo>
                <a:lnTo>
                  <a:pt x="259" y="218"/>
                </a:lnTo>
                <a:lnTo>
                  <a:pt x="0" y="218"/>
                </a:lnTo>
                <a:lnTo>
                  <a:pt x="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slow">
    <p:pull dir="r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SC005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623312"/>
            <a:ext cx="5562600" cy="39679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1447800" y="838200"/>
            <a:ext cx="594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FF00"/>
                </a:solidFill>
              </a:rPr>
              <a:t> </a:t>
            </a:r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762000" y="2438400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i="1">
                <a:solidFill>
                  <a:srgbClr val="FFFF00"/>
                </a:solidFill>
              </a:rPr>
              <a:t>Storing: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/>
              <a:t>Store the soil in paper cartons (Soil sample box) using a polythene bag as an inner lining. Label the carton properly giving cultivators or experimenter's name, plot number, date of sampling and initials.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2292" name="Group 3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5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2294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57200" y="16002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b="1">
                <a:solidFill>
                  <a:srgbClr val="FFFF00"/>
                </a:solidFill>
              </a:rPr>
              <a:t>3. Extraction/ analysis of available nutrients by an appropriate laboratory method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83058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000" dirty="0"/>
              <a:t>Different extractants are used to extract the a specific available nutrients from soil in the laboratory. The list follows: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Available nitrogen – Alkaline permanganate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Available phosphorus – Sodium bicarbonate (for neutral or alkaline soils), Bray and Kurtz extractant No. 1 (for acid soils)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Available potassium -  Ammonium acetate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Micronutrient cations (Zn, Cu, </a:t>
            </a:r>
            <a:r>
              <a:rPr lang="en-US" sz="2000" dirty="0" err="1"/>
              <a:t>Mn</a:t>
            </a:r>
            <a:r>
              <a:rPr lang="en-US" sz="2000" dirty="0"/>
              <a:t>, Fe)- </a:t>
            </a:r>
            <a:r>
              <a:rPr lang="en-US" sz="2000" dirty="0" err="1"/>
              <a:t>diethylenetriamine</a:t>
            </a:r>
            <a:r>
              <a:rPr lang="en-US" sz="2000" dirty="0"/>
              <a:t> </a:t>
            </a:r>
            <a:r>
              <a:rPr lang="en-US" sz="2000" dirty="0" err="1"/>
              <a:t>pentaacetic</a:t>
            </a:r>
            <a:r>
              <a:rPr lang="en-US" sz="2000" dirty="0"/>
              <a:t> acid (DTPA)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Boron – Hot water</a:t>
            </a:r>
          </a:p>
          <a:p>
            <a:pPr marL="515938" indent="-515938" algn="just">
              <a:buFont typeface="Wingdings" pitchFamily="2" charset="2"/>
              <a:buChar char="v"/>
              <a:defRPr/>
            </a:pPr>
            <a:r>
              <a:rPr lang="en-US" sz="2000" dirty="0"/>
              <a:t>Molybdenum - </a:t>
            </a:r>
            <a:r>
              <a:rPr lang="en-US" sz="2000" dirty="0" err="1"/>
              <a:t>Grigg’s</a:t>
            </a:r>
            <a:r>
              <a:rPr lang="en-US" sz="2000" dirty="0"/>
              <a:t> reagent (ammonium oxalate of pH 3)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133600" y="4572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3317" name="Group 4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6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3319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05000"/>
            <a:ext cx="4038600" cy="37798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743200" y="5791200"/>
            <a:ext cx="3124200" cy="4619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Extraction of nutrients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4341" name="Group 4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6" name="Picture 6" descr="F:\ignou.jpg"/>
            <p:cNvPicPr>
              <a:picLocks noChangeAspect="1" noChangeArrowheads="1"/>
            </p:cNvPicPr>
            <p:nvPr/>
          </p:nvPicPr>
          <p:blipFill>
            <a:blip r:embed="rId3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4343" name="Picture 35" descr="NAIP 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533400" y="1524000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4. Interpretation of soil analysis data</a:t>
            </a:r>
            <a:endParaRPr lang="en-US"/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533400" y="1981200"/>
            <a:ext cx="8305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/>
              <a:t>For macronutrients, the  results generally classified into categories of supply, e.g.: low, medium and high (see Table below ). For these categories, the nutrient amounts required for an optimal or</a:t>
            </a:r>
          </a:p>
          <a:p>
            <a:pPr algn="just"/>
            <a:r>
              <a:rPr lang="en-US"/>
              <a:t>stated yield level are estimated. For micronutrients, a critical level is generally used to decide whether an application of that nutrient is needed.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4267200"/>
          <a:ext cx="7010400" cy="19208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28800"/>
                <a:gridCol w="1676400"/>
                <a:gridCol w="1752600"/>
                <a:gridCol w="1752600"/>
              </a:tblGrid>
              <a:tr h="5797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Available Nutrient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(kg/ha)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 (kg/ha)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(kg/ha)</a:t>
                      </a:r>
                      <a:endParaRPr lang="en-US" sz="1600" dirty="0"/>
                    </a:p>
                  </a:txBody>
                  <a:tcPr marT="45719" marB="45719"/>
                </a:tc>
              </a:tr>
              <a:tr h="3352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Nitrogen (N)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&lt;280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280-560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&gt;560</a:t>
                      </a:r>
                      <a:endParaRPr lang="en-US" sz="1600" dirty="0"/>
                    </a:p>
                  </a:txBody>
                  <a:tcPr marT="45719" marB="45719"/>
                </a:tc>
              </a:tr>
              <a:tr h="3352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Phosphorus (P)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&lt;10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10-24.6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&gt;24.6</a:t>
                      </a:r>
                      <a:endParaRPr lang="en-US" sz="1600" dirty="0"/>
                    </a:p>
                  </a:txBody>
                  <a:tcPr marT="45719" marB="45719"/>
                </a:tc>
              </a:tr>
              <a:tr h="3352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Potassium (K)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&lt;108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108-280</a:t>
                      </a:r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&gt;280</a:t>
                      </a:r>
                      <a:endParaRPr lang="en-US" sz="1600" dirty="0"/>
                    </a:p>
                  </a:txBody>
                  <a:tcPr marT="45719" marB="45719"/>
                </a:tc>
              </a:tr>
              <a:tr h="33527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15393" name="Rectangle 4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5394" name="Group 5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7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5396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04800" y="1600200"/>
            <a:ext cx="8534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For  nutrients  other  than N, P and K, a single critical level is usually designated below which a soil is considered to be deficient in that nutrient, hence  requiring  its application. General soil test limits used for classifying soils into different fertility classes in the following Table:</a:t>
            </a:r>
          </a:p>
        </p:txBody>
      </p:sp>
      <p:pic>
        <p:nvPicPr>
          <p:cNvPr id="1638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851058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6" name="Picture 6" descr="F:\ignou.jpg"/>
            <p:cNvPicPr>
              <a:picLocks noChangeAspect="1" noChangeArrowheads="1"/>
            </p:cNvPicPr>
            <p:nvPr/>
          </p:nvPicPr>
          <p:blipFill>
            <a:blip r:embed="rId3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6391" name="Picture 35" descr="NAIP 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048000" y="1676400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Let Us Sum Up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514600" y="3505200"/>
            <a:ext cx="6096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The extent to which soil fertility maps can be used for planning nutrient management strategies depends on how thorough, recent and representative the soil sampling has been done.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7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7419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914400" y="2133600"/>
            <a:ext cx="487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After soil testing, nutrient supply maps can be drawn for farms, larger regions and countries. </a:t>
            </a:r>
            <a:endParaRPr lang="en-IN" sz="2000"/>
          </a:p>
        </p:txBody>
      </p:sp>
      <p:sp>
        <p:nvSpPr>
          <p:cNvPr id="17415" name="TextBox 9"/>
          <p:cNvSpPr txBox="1">
            <a:spLocks noChangeArrowheads="1"/>
          </p:cNvSpPr>
          <p:nvPr/>
        </p:nvSpPr>
        <p:spPr bwMode="auto">
          <a:xfrm>
            <a:off x="1752600" y="2819400"/>
            <a:ext cx="434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Such maps provide a useful generalized picture of the soil fertility status. </a:t>
            </a:r>
            <a:endParaRPr lang="en-IN" sz="2000"/>
          </a:p>
        </p:txBody>
      </p:sp>
      <p:sp>
        <p:nvSpPr>
          <p:cNvPr id="17416" name="TextBox 10"/>
          <p:cNvSpPr txBox="1">
            <a:spLocks noChangeArrowheads="1"/>
          </p:cNvSpPr>
          <p:nvPr/>
        </p:nvSpPr>
        <p:spPr bwMode="auto">
          <a:xfrm>
            <a:off x="3200400" y="4724400"/>
            <a:ext cx="5791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Macro level maps are more useful as an awareness and educational tool rather than for determining out nutrient application strategies.</a:t>
            </a:r>
            <a:endParaRPr lang="en-IN" sz="2000"/>
          </a:p>
        </p:txBody>
      </p:sp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3962400" y="5715000"/>
            <a:ext cx="464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Hence, soil testing is a must to obtain economic yields from crop plants.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09600" y="1600200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Soil testing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1534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Soil  testing is an acceptably accurate and rapid soil chemical analysis for assessing available nutrient status for making fertilizer recommendations. The major steps in practical soil testing  are:</a:t>
            </a:r>
          </a:p>
          <a:p>
            <a:pPr algn="just">
              <a:defRPr/>
            </a:pPr>
            <a:endParaRPr lang="en-US" dirty="0"/>
          </a:p>
          <a:p>
            <a:pPr marL="738188" indent="-457200" algn="just">
              <a:buFont typeface="+mj-lt"/>
              <a:buAutoNum type="arabicPeriod"/>
              <a:defRPr/>
            </a:pPr>
            <a:r>
              <a:rPr lang="en-US" dirty="0"/>
              <a:t>Soil sampling</a:t>
            </a:r>
          </a:p>
          <a:p>
            <a:pPr marL="738188" indent="-457200" algn="just">
              <a:buFont typeface="+mj-lt"/>
              <a:buAutoNum type="arabicPeriod"/>
              <a:defRPr/>
            </a:pPr>
            <a:r>
              <a:rPr lang="en-US" dirty="0"/>
              <a:t>Preparation of soil sample</a:t>
            </a:r>
          </a:p>
          <a:p>
            <a:pPr marL="738188" indent="-457200" algn="just">
              <a:buFont typeface="+mj-lt"/>
              <a:buAutoNum type="arabicPeriod"/>
              <a:defRPr/>
            </a:pPr>
            <a:r>
              <a:rPr lang="en-US" dirty="0"/>
              <a:t>Extraction/ analysis of available nutrients by an appropriate laboratory method</a:t>
            </a:r>
          </a:p>
          <a:p>
            <a:pPr marL="738188" indent="-457200" algn="just">
              <a:buFont typeface="+mj-lt"/>
              <a:buAutoNum type="arabicPeriod"/>
              <a:defRPr/>
            </a:pPr>
            <a:r>
              <a:rPr lang="en-US" dirty="0"/>
              <a:t>Interpretation of soil analysis data 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4101" name="Group 6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5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4103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838200" y="1524000"/>
            <a:ext cx="320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1. </a:t>
            </a:r>
            <a:r>
              <a:rPr lang="en-US" sz="2600" b="1">
                <a:solidFill>
                  <a:srgbClr val="FFFF00"/>
                </a:solidFill>
              </a:rPr>
              <a:t>Soil sampling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914400" y="3657600"/>
            <a:ext cx="3200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200"/>
              <a:t>The figure provides the suggested sampling  procedure  for a small field and for a large field (Peck and Melsted, 1967).</a:t>
            </a:r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/>
          <a:srcRect r="1799"/>
          <a:stretch>
            <a:fillRect/>
          </a:stretch>
        </p:blipFill>
        <p:spPr bwMode="auto">
          <a:xfrm>
            <a:off x="4343400" y="1981200"/>
            <a:ext cx="4419600" cy="3352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5126" name="Group 5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7" name="Picture 6" descr="F:\ignou.jpg"/>
            <p:cNvPicPr>
              <a:picLocks noChangeAspect="1" noChangeArrowheads="1"/>
            </p:cNvPicPr>
            <p:nvPr/>
          </p:nvPicPr>
          <p:blipFill>
            <a:blip r:embed="rId3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5130" name="Picture 35" descr="NAIP 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7" name="TextBox 8"/>
          <p:cNvSpPr txBox="1">
            <a:spLocks noChangeArrowheads="1"/>
          </p:cNvSpPr>
          <p:nvPr/>
        </p:nvSpPr>
        <p:spPr bwMode="auto">
          <a:xfrm>
            <a:off x="914400" y="2133600"/>
            <a:ext cx="2971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200"/>
              <a:t>Soil sample must be true representative of the field or the part of the field being tested.</a:t>
            </a:r>
            <a:endParaRPr lang="en-IN" sz="2200"/>
          </a:p>
        </p:txBody>
      </p:sp>
      <p:sp>
        <p:nvSpPr>
          <p:cNvPr id="5128" name="TextBox 9"/>
          <p:cNvSpPr txBox="1">
            <a:spLocks noChangeArrowheads="1"/>
          </p:cNvSpPr>
          <p:nvPr/>
        </p:nvSpPr>
        <p:spPr bwMode="auto">
          <a:xfrm>
            <a:off x="7391400" y="6172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 Contd…</a:t>
            </a:r>
            <a:endParaRPr lang="en-IN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914400" y="5562600"/>
            <a:ext cx="518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39725" indent="-3397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About 20 cores are taken from a field of 1 ha.</a:t>
            </a:r>
            <a:endParaRPr lang="en-US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6148" name="Group 3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5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6154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914400" y="1752600"/>
            <a:ext cx="7391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Best time for sampling is before sowing or planting. Each sample should have a label describing field identification, farmer’s name and address, previous crops, and the crop for which nutrient recommendation is sought.</a:t>
            </a:r>
            <a:endParaRPr lang="en-IN" sz="2000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914400" y="3200400"/>
            <a:ext cx="6477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Abnormal soil patches, areas near a fence or used for storing animal manure or crop residues should not be sampled . </a:t>
            </a:r>
            <a:endParaRPr lang="en-IN" sz="2000"/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914400" y="4038600"/>
            <a:ext cx="7315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000"/>
              <a:t>For soil sampling, special augers with a core diameter of 1–2 cm are convenient, but small spades can also be used. In any case, a uniform slice of soil should be taken from top to bottom of the desired sampling depth. </a:t>
            </a:r>
            <a:endParaRPr lang="en-IN" sz="2000"/>
          </a:p>
        </p:txBody>
      </p:sp>
      <p:sp>
        <p:nvSpPr>
          <p:cNvPr id="6152" name="TextBox 9"/>
          <p:cNvSpPr txBox="1">
            <a:spLocks noChangeArrowheads="1"/>
          </p:cNvSpPr>
          <p:nvPr/>
        </p:nvSpPr>
        <p:spPr bwMode="auto">
          <a:xfrm>
            <a:off x="7772400" y="6248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Contd…</a:t>
            </a:r>
            <a:endParaRPr lang="en-IN" sz="200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524000" y="4495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/>
              <a:t>Collect this into a clean bucket. Take a number of such samples to make a composite sample.     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5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7176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685800" y="18288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/>
              <a:t>When using a spade the following technique should be   adopted:</a:t>
            </a:r>
          </a:p>
        </p:txBody>
      </p:sp>
      <p:sp>
        <p:nvSpPr>
          <p:cNvPr id="7174" name="TextBox 8"/>
          <p:cNvSpPr txBox="1">
            <a:spLocks noChangeArrowheads="1"/>
          </p:cNvSpPr>
          <p:nvPr/>
        </p:nvSpPr>
        <p:spPr bwMode="auto">
          <a:xfrm>
            <a:off x="838200" y="2971800"/>
            <a:ext cx="792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Make a V-shaped cut 15-20 cm deep and take a 1 cm slice from the smooth side. Trim sides with a sharp blade or a pen knife leaving a 2 cm strip. </a:t>
            </a:r>
            <a:endParaRPr lang="en-IN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3276600" y="3276600"/>
            <a:ext cx="5638800" cy="381000"/>
          </a:xfrm>
          <a:prstGeom prst="rect">
            <a:avLst/>
          </a:prstGeom>
          <a:noFill/>
        </p:spPr>
        <p:txBody>
          <a:bodyPr/>
          <a:lstStyle/>
          <a:p>
            <a:pPr marL="742950" lvl="1" indent="-742950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1" lang="en-US" sz="2200" kern="0" dirty="0">
                <a:cs typeface="Times New Roman" pitchFamily="18" charset="0"/>
              </a:rPr>
              <a:t>Place samples in clean bucket for mixing</a:t>
            </a:r>
          </a:p>
        </p:txBody>
      </p:sp>
      <p:pic>
        <p:nvPicPr>
          <p:cNvPr id="8195" name="Picture 5" descr="aug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038600"/>
            <a:ext cx="2590800" cy="22399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6" name="Picture 2" descr="npo0000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038600"/>
            <a:ext cx="2946400" cy="2209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197" name="Picture 10" descr="Photo: JMC Professional Clay Aug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4038600"/>
            <a:ext cx="1719263" cy="2238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2209800" y="5334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8199" name="Group 6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8" name="Picture 6" descr="F:\ignou.jpg"/>
            <p:cNvPicPr>
              <a:picLocks noChangeAspect="1" noChangeArrowheads="1"/>
            </p:cNvPicPr>
            <p:nvPr/>
          </p:nvPicPr>
          <p:blipFill>
            <a:blip r:embed="rId5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8205" name="Picture 35" descr="NAIP log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609600" y="1676400"/>
            <a:ext cx="3429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kumimoji="1" lang="en-US" b="1" kern="0" dirty="0">
                <a:solidFill>
                  <a:schemeClr val="tx2"/>
                </a:solidFill>
              </a:rPr>
              <a:t>Sampling requirement: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2057400"/>
            <a:ext cx="63246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1" lang="en-US" sz="2200" kern="0" dirty="0"/>
              <a:t>Tools-</a:t>
            </a:r>
            <a:r>
              <a:rPr kumimoji="1" lang="en-US" sz="2200" b="1" kern="0" dirty="0">
                <a:solidFill>
                  <a:schemeClr val="tx2"/>
                </a:solidFill>
              </a:rPr>
              <a:t> </a:t>
            </a:r>
            <a:r>
              <a:rPr kumimoji="1" lang="en-US" sz="2200" kern="0" dirty="0"/>
              <a:t>Shovel, spade, </a:t>
            </a:r>
            <a:r>
              <a:rPr kumimoji="1" lang="en-US" sz="2200" kern="0" dirty="0" err="1"/>
              <a:t>khurpi</a:t>
            </a:r>
            <a:r>
              <a:rPr kumimoji="1" lang="en-US" sz="2200" kern="0" dirty="0"/>
              <a:t>, augers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438400"/>
            <a:ext cx="34290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lvl="1" indent="-742950">
              <a:spcBef>
                <a:spcPct val="20000"/>
              </a:spcBef>
              <a:buClr>
                <a:schemeClr val="accent2"/>
              </a:buClr>
              <a:tabLst>
                <a:tab pos="180975" algn="l"/>
              </a:tabLst>
              <a:defRPr/>
            </a:pPr>
            <a:r>
              <a:rPr kumimoji="1" lang="en-US" sz="2200" kern="0" dirty="0"/>
              <a:t>Use clean tools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0" y="2819400"/>
            <a:ext cx="51054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2"/>
              </a:buClr>
              <a:defRPr/>
            </a:pPr>
            <a:r>
              <a:rPr kumimoji="1" lang="en-US" sz="2200" kern="0" dirty="0"/>
              <a:t>Sample from the proper depth and location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838200" y="1600200"/>
            <a:ext cx="518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2. Preparation of soil sample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066800" y="3362325"/>
            <a:ext cx="7620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200" i="1" dirty="0">
                <a:solidFill>
                  <a:srgbClr val="FFFF00"/>
                </a:solidFill>
                <a:latin typeface="+mn-lt"/>
              </a:rPr>
              <a:t>Drying:</a:t>
            </a:r>
            <a:r>
              <a:rPr lang="en-US" sz="2200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200" dirty="0">
                <a:latin typeface="+mn-lt"/>
              </a:rPr>
              <a:t>Samples are generally air-dried (25-35</a:t>
            </a:r>
            <a:r>
              <a:rPr lang="en-US" sz="2200" baseline="30000" dirty="0">
                <a:latin typeface="+mn-lt"/>
              </a:rPr>
              <a:t>o</a:t>
            </a:r>
            <a:r>
              <a:rPr lang="en-US" sz="2200" dirty="0">
                <a:latin typeface="+mn-lt"/>
              </a:rPr>
              <a:t>C; relative humidity 20-60%) and stored. For certain determinations such as ammonium and nitrate N, exchangeable K, acid extractable P and ferrous iron, fresh samples from the field without any drying are required. Results of soil analysis are expressed on oven dry basis. </a:t>
            </a:r>
            <a:r>
              <a:rPr lang="en-US" sz="2200" dirty="0"/>
              <a:t>				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9221" name="Group 4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6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225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1066800" y="2209800"/>
            <a:ext cx="7467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200" dirty="0">
                <a:latin typeface="+mn-lt"/>
              </a:rPr>
              <a:t>After the sample reaches in the laboratory or processing room it has to be dried, ground and sieved.</a:t>
            </a: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7620000" y="60960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Contd…</a:t>
            </a:r>
            <a:endParaRPr lang="en-IN" sz="200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762000" y="1752600"/>
            <a:ext cx="518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FF00"/>
                </a:solidFill>
              </a:rPr>
              <a:t>2. Preparation of soil sample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762000" y="2362200"/>
            <a:ext cx="7848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/>
              <a:t> </a:t>
            </a:r>
            <a:endParaRPr lang="en-US" b="1"/>
          </a:p>
          <a:p>
            <a:pPr algn="just"/>
            <a:r>
              <a:rPr lang="en-US" i="1">
                <a:solidFill>
                  <a:srgbClr val="FFFF00"/>
                </a:solidFill>
              </a:rPr>
              <a:t>Sieving:</a:t>
            </a:r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/>
              <a:t>Field moist samples prior to drying can be made to pass through a 6 mm sieve (about 4 mesh per inch) by rubbing with fingers. This practice seems of much advantage in case of heavy soils. Soils in the right moisture condition can even be passed through a 2 mm sieve (about 10 mesh per inch). </a:t>
            </a:r>
          </a:p>
          <a:p>
            <a:pPr algn="just"/>
            <a:r>
              <a:rPr lang="en-US"/>
              <a:t>							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0245" name="Group 4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6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0248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7696200" y="60960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Contd…</a:t>
            </a:r>
            <a:endParaRPr lang="en-IN" sz="200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1828800" y="3962400"/>
            <a:ext cx="70104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200" i="1">
                <a:solidFill>
                  <a:srgbClr val="FFFF00"/>
                </a:solidFill>
              </a:rPr>
              <a:t>Mixing:</a:t>
            </a:r>
            <a:r>
              <a:rPr lang="en-US" sz="2200">
                <a:solidFill>
                  <a:srgbClr val="FFFF00"/>
                </a:solidFill>
              </a:rPr>
              <a:t> </a:t>
            </a:r>
            <a:r>
              <a:rPr lang="en-US" sz="2200"/>
              <a:t>Sample should be thoroughly mixed by rolling procedure. Place the dried, ground and sieved sample on a piece of a cloth. Grasp the opposite corners and then holding one corner down pull the other corner across the sample. This process should be repeated back in the reverse direction. 							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97100" y="609600"/>
            <a:ext cx="4570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1" hangingPunct="1"/>
            <a:r>
              <a:rPr lang="en-US" sz="3200" b="1">
                <a:solidFill>
                  <a:srgbClr val="00B050"/>
                </a:solidFill>
              </a:rPr>
              <a:t>Soil sampling and testing</a:t>
            </a:r>
            <a:endParaRPr lang="en-US" sz="3200">
              <a:solidFill>
                <a:srgbClr val="00B050"/>
              </a:solidFill>
            </a:endParaRP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0" y="0"/>
            <a:ext cx="9144000" cy="696913"/>
            <a:chOff x="-1" y="-1"/>
            <a:chExt cx="9144001" cy="696687"/>
          </a:xfrm>
        </p:grpSpPr>
        <p:pic>
          <p:nvPicPr>
            <p:cNvPr id="5" name="Picture 6" descr="F:\ignou.jpg"/>
            <p:cNvPicPr>
              <a:picLocks noChangeAspect="1" noChangeArrowheads="1"/>
            </p:cNvPicPr>
            <p:nvPr/>
          </p:nvPicPr>
          <p:blipFill>
            <a:blip r:embed="rId2"/>
            <a:srcRect t="18696" b="25652"/>
            <a:stretch>
              <a:fillRect/>
            </a:stretch>
          </p:blipFill>
          <p:spPr bwMode="auto">
            <a:xfrm>
              <a:off x="-1" y="-1"/>
              <a:ext cx="1066800" cy="679230"/>
            </a:xfrm>
            <a:prstGeom prst="rect">
              <a:avLst/>
            </a:prstGeom>
            <a:ln w="38100" cap="sq">
              <a:noFill/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1272" name="Picture 35" descr="NAIP 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0"/>
              <a:ext cx="1066800" cy="696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990600" y="1828800"/>
            <a:ext cx="6477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2200" i="1">
                <a:solidFill>
                  <a:srgbClr val="FFFF00"/>
                </a:solidFill>
              </a:rPr>
              <a:t>Grinding:</a:t>
            </a:r>
            <a:r>
              <a:rPr lang="en-US" sz="2200">
                <a:solidFill>
                  <a:srgbClr val="FFFF00"/>
                </a:solidFill>
              </a:rPr>
              <a:t> </a:t>
            </a:r>
            <a:r>
              <a:rPr lang="en-US" sz="2200"/>
              <a:t>A roller, rubber pestle in an agate mortar, or a motorised grinder are commonly employed. Crushing of the gravel and primary sand particles should be avoided. For heavy soils, it is better to pass these through a 2 mm sieve before allowing them to get completely air dried.</a:t>
            </a:r>
            <a:endParaRPr lang="en-US" sz="2200" b="1"/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7620000" y="62484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/>
              <a:t>contd…</a:t>
            </a:r>
            <a:endParaRPr lang="en-IN" sz="200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 Home Page (Online)">
  <a:themeElements>
    <a:clrScheme name="Personal Home Page (Online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Online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ersonal Home Page (Online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Online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Online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Office\Templates\Presentations\Personal Home Page (Online).pot</Template>
  <TotalTime>1213</TotalTime>
  <Words>989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Wingdings</vt:lpstr>
      <vt:lpstr>Calibri</vt:lpstr>
      <vt:lpstr>Personal Home Page (Online)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agro</dc:creator>
  <cp:lastModifiedBy>Teacher E-Solutions</cp:lastModifiedBy>
  <cp:revision>241</cp:revision>
  <cp:lastPrinted>2003-11-01T07:23:25Z</cp:lastPrinted>
  <dcterms:created xsi:type="dcterms:W3CDTF">2003-08-17T06:42:52Z</dcterms:created>
  <dcterms:modified xsi:type="dcterms:W3CDTF">2019-01-15T12:44:27Z</dcterms:modified>
</cp:coreProperties>
</file>