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handoutMasterIdLst>
    <p:handoutMasterId r:id="rId17"/>
  </p:handoutMasterIdLst>
  <p:sldIdLst>
    <p:sldId id="331" r:id="rId2"/>
    <p:sldId id="310" r:id="rId3"/>
    <p:sldId id="311" r:id="rId4"/>
    <p:sldId id="312" r:id="rId5"/>
    <p:sldId id="325" r:id="rId6"/>
    <p:sldId id="330" r:id="rId7"/>
    <p:sldId id="313" r:id="rId8"/>
    <p:sldId id="326" r:id="rId9"/>
    <p:sldId id="324" r:id="rId10"/>
    <p:sldId id="327" r:id="rId11"/>
    <p:sldId id="314" r:id="rId12"/>
    <p:sldId id="329" r:id="rId13"/>
    <p:sldId id="315" r:id="rId14"/>
    <p:sldId id="316" r:id="rId15"/>
    <p:sldId id="317" r:id="rId16"/>
  </p:sldIdLst>
  <p:sldSz cx="9144000" cy="6858000" type="screen4x3"/>
  <p:notesSz cx="6858000" cy="91805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800000"/>
    <a:srgbClr val="A50021"/>
    <a:srgbClr val="FFFFCC"/>
    <a:srgbClr val="000099"/>
    <a:srgbClr val="006600"/>
    <a:srgbClr val="6600CC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8" y="19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FCDF5CA-772E-4D80-9F21-051714EBBA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8115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 rot="1320000">
            <a:off x="396875" y="549275"/>
            <a:ext cx="882650" cy="882650"/>
          </a:xfrm>
          <a:prstGeom prst="star5">
            <a:avLst/>
          </a:prstGeom>
          <a:gradFill rotWithShape="0">
            <a:gsLst>
              <a:gs pos="0">
                <a:schemeClr val="bg1">
                  <a:gamma/>
                  <a:shade val="46275"/>
                  <a:invGamma/>
                </a:schemeClr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 rot="20940000">
            <a:off x="1828800" y="304800"/>
            <a:ext cx="457200" cy="457200"/>
          </a:xfrm>
          <a:prstGeom prst="star5">
            <a:avLst/>
          </a:prstGeom>
          <a:gradFill rotWithShape="0">
            <a:gsLst>
              <a:gs pos="0">
                <a:schemeClr val="bg1">
                  <a:gamma/>
                  <a:shade val="46275"/>
                  <a:invGamma/>
                </a:schemeClr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2609850" y="171450"/>
            <a:ext cx="419100" cy="419100"/>
          </a:xfrm>
          <a:prstGeom prst="star5">
            <a:avLst/>
          </a:prstGeom>
          <a:gradFill rotWithShape="0">
            <a:gsLst>
              <a:gs pos="0">
                <a:schemeClr val="bg1">
                  <a:gamma/>
                  <a:shade val="46275"/>
                  <a:invGamma/>
                </a:schemeClr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 rot="20940000">
            <a:off x="1752600" y="228600"/>
            <a:ext cx="457200" cy="457200"/>
          </a:xfrm>
          <a:prstGeom prst="star5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2533650" y="19050"/>
            <a:ext cx="419100" cy="419100"/>
          </a:xfrm>
          <a:prstGeom prst="star5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grpSp>
        <p:nvGrpSpPr>
          <p:cNvPr id="9" name="Group 7"/>
          <p:cNvGrpSpPr>
            <a:grpSpLocks/>
          </p:cNvGrpSpPr>
          <p:nvPr/>
        </p:nvGrpSpPr>
        <p:grpSpPr bwMode="auto">
          <a:xfrm>
            <a:off x="6934200" y="5181600"/>
            <a:ext cx="2033588" cy="1219200"/>
            <a:chOff x="4368" y="3264"/>
            <a:chExt cx="1281" cy="768"/>
          </a:xfrm>
        </p:grpSpPr>
        <p:sp>
          <p:nvSpPr>
            <p:cNvPr id="10" name="AutoShape 8"/>
            <p:cNvSpPr>
              <a:spLocks noChangeArrowheads="1"/>
            </p:cNvSpPr>
            <p:nvPr/>
          </p:nvSpPr>
          <p:spPr bwMode="auto">
            <a:xfrm rot="20940000">
              <a:off x="4368" y="3681"/>
              <a:ext cx="288" cy="288"/>
            </a:xfrm>
            <a:prstGeom prst="star5">
              <a:avLst/>
            </a:pr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  <a:defRPr/>
              </a:pPr>
              <a:endParaRPr lang="en-US"/>
            </a:p>
          </p:txBody>
        </p:sp>
        <p:sp>
          <p:nvSpPr>
            <p:cNvPr id="11" name="AutoShape 9"/>
            <p:cNvSpPr>
              <a:spLocks noChangeArrowheads="1"/>
            </p:cNvSpPr>
            <p:nvPr/>
          </p:nvSpPr>
          <p:spPr bwMode="auto">
            <a:xfrm>
              <a:off x="4845" y="3324"/>
              <a:ext cx="264" cy="264"/>
            </a:xfrm>
            <a:prstGeom prst="star5">
              <a:avLst/>
            </a:pr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  <a:defRPr/>
              </a:pPr>
              <a:endParaRPr lang="en-US"/>
            </a:p>
          </p:txBody>
        </p:sp>
        <p:sp>
          <p:nvSpPr>
            <p:cNvPr id="12" name="AutoShape 10"/>
            <p:cNvSpPr>
              <a:spLocks noChangeArrowheads="1"/>
            </p:cNvSpPr>
            <p:nvPr/>
          </p:nvSpPr>
          <p:spPr bwMode="auto">
            <a:xfrm rot="1320000">
              <a:off x="5217" y="3264"/>
              <a:ext cx="384" cy="384"/>
            </a:xfrm>
            <a:prstGeom prst="star5">
              <a:avLst/>
            </a:pr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  <a:defRPr/>
              </a:pPr>
              <a:endParaRPr lang="en-US"/>
            </a:p>
          </p:txBody>
        </p:sp>
        <p:sp>
          <p:nvSpPr>
            <p:cNvPr id="13" name="AutoShape 11"/>
            <p:cNvSpPr>
              <a:spLocks noChangeArrowheads="1"/>
            </p:cNvSpPr>
            <p:nvPr/>
          </p:nvSpPr>
          <p:spPr bwMode="auto">
            <a:xfrm rot="20940000">
              <a:off x="4449" y="3744"/>
              <a:ext cx="288" cy="288"/>
            </a:xfrm>
            <a:prstGeom prst="star5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  <a:defRPr/>
              </a:pPr>
              <a:endParaRPr lang="en-US"/>
            </a:p>
          </p:txBody>
        </p:sp>
        <p:sp>
          <p:nvSpPr>
            <p:cNvPr id="14" name="AutoShape 12"/>
            <p:cNvSpPr>
              <a:spLocks noChangeArrowheads="1"/>
            </p:cNvSpPr>
            <p:nvPr/>
          </p:nvSpPr>
          <p:spPr bwMode="auto">
            <a:xfrm>
              <a:off x="4893" y="3372"/>
              <a:ext cx="264" cy="264"/>
            </a:xfrm>
            <a:prstGeom prst="star5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  <a:defRPr/>
              </a:pPr>
              <a:endParaRPr lang="en-US"/>
            </a:p>
          </p:txBody>
        </p:sp>
        <p:sp>
          <p:nvSpPr>
            <p:cNvPr id="15" name="AutoShape 13"/>
            <p:cNvSpPr>
              <a:spLocks noChangeArrowheads="1"/>
            </p:cNvSpPr>
            <p:nvPr/>
          </p:nvSpPr>
          <p:spPr bwMode="auto">
            <a:xfrm rot="1320000">
              <a:off x="5265" y="3360"/>
              <a:ext cx="384" cy="384"/>
            </a:xfrm>
            <a:prstGeom prst="star5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  <a:defRPr/>
              </a:pPr>
              <a:endParaRPr lang="en-US"/>
            </a:p>
          </p:txBody>
        </p:sp>
      </p:grpSp>
      <p:sp>
        <p:nvSpPr>
          <p:cNvPr id="16" name="AutoShape 14"/>
          <p:cNvSpPr>
            <a:spLocks noChangeArrowheads="1"/>
          </p:cNvSpPr>
          <p:nvPr/>
        </p:nvSpPr>
        <p:spPr bwMode="auto">
          <a:xfrm rot="1320000">
            <a:off x="168275" y="244475"/>
            <a:ext cx="882650" cy="882650"/>
          </a:xfrm>
          <a:prstGeom prst="star5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grpSp>
        <p:nvGrpSpPr>
          <p:cNvPr id="17" name="Group 20"/>
          <p:cNvGrpSpPr>
            <a:grpSpLocks/>
          </p:cNvGrpSpPr>
          <p:nvPr/>
        </p:nvGrpSpPr>
        <p:grpSpPr bwMode="auto">
          <a:xfrm>
            <a:off x="457200" y="2057400"/>
            <a:ext cx="8305800" cy="381000"/>
            <a:chOff x="288" y="1296"/>
            <a:chExt cx="5232" cy="240"/>
          </a:xfrm>
        </p:grpSpPr>
        <p:sp>
          <p:nvSpPr>
            <p:cNvPr id="18" name="Rectangle 21"/>
            <p:cNvSpPr>
              <a:spLocks noChangeArrowheads="1"/>
            </p:cNvSpPr>
            <p:nvPr/>
          </p:nvSpPr>
          <p:spPr bwMode="auto">
            <a:xfrm>
              <a:off x="432" y="1440"/>
              <a:ext cx="5088" cy="96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Rectangle 22"/>
            <p:cNvSpPr>
              <a:spLocks noChangeArrowheads="1"/>
            </p:cNvSpPr>
            <p:nvPr/>
          </p:nvSpPr>
          <p:spPr bwMode="auto">
            <a:xfrm>
              <a:off x="288" y="1296"/>
              <a:ext cx="5088" cy="9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87" name="Rectangle 1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667000"/>
            <a:ext cx="6400800" cy="32766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1" name="Rectangle 1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14400"/>
            <a:ext cx="77724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" name="Rectangle 16"/>
          <p:cNvSpPr>
            <a:spLocks noGrp="1" noChangeArrowheads="1"/>
          </p:cNvSpPr>
          <p:nvPr>
            <p:ph type="dt" sz="quarter" idx="10"/>
          </p:nvPr>
        </p:nvSpPr>
        <p:spPr>
          <a:xfrm>
            <a:off x="76200" y="63230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" name="Rectangle 17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Rectangle 1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162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E750B5-63CA-4390-BC45-7BC21B1C36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110453"/>
      </p:ext>
    </p:extLst>
  </p:cSld>
  <p:clrMapOvr>
    <a:masterClrMapping/>
  </p:clrMapOvr>
  <p:transition spd="slow">
    <p:pull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343EA0-146A-4B9C-9AEF-E9C2B2EF54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467632"/>
      </p:ext>
    </p:extLst>
  </p:cSld>
  <p:clrMapOvr>
    <a:masterClrMapping/>
  </p:clrMapOvr>
  <p:transition spd="slow">
    <p:pull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CF096B-E699-487D-9C05-9EF2ECB24E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354552"/>
      </p:ext>
    </p:extLst>
  </p:cSld>
  <p:clrMapOvr>
    <a:masterClrMapping/>
  </p:clrMapOvr>
  <p:transition spd="slow">
    <p:pull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DC29BC-7BA2-4BC4-AA0A-E14EFC9BBB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38785"/>
      </p:ext>
    </p:extLst>
  </p:cSld>
  <p:clrMapOvr>
    <a:masterClrMapping/>
  </p:clrMapOvr>
  <p:transition spd="slow">
    <p:pull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8C3A9C-3DD2-4A8F-B4D2-6D28A887B7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252921"/>
      </p:ext>
    </p:extLst>
  </p:cSld>
  <p:clrMapOvr>
    <a:masterClrMapping/>
  </p:clrMapOvr>
  <p:transition spd="slow">
    <p:pull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5A2B9B-4D41-4423-9466-542AE6605E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883923"/>
      </p:ext>
    </p:extLst>
  </p:cSld>
  <p:clrMapOvr>
    <a:masterClrMapping/>
  </p:clrMapOvr>
  <p:transition spd="slow">
    <p:pull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C901CC-BA4C-4D8E-BC82-001C5810FA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091708"/>
      </p:ext>
    </p:extLst>
  </p:cSld>
  <p:clrMapOvr>
    <a:masterClrMapping/>
  </p:clrMapOvr>
  <p:transition spd="slow">
    <p:pull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5348C9-983E-4255-8BB1-68613C3BE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086568"/>
      </p:ext>
    </p:extLst>
  </p:cSld>
  <p:clrMapOvr>
    <a:masterClrMapping/>
  </p:clrMapOvr>
  <p:transition spd="slow">
    <p:pull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DB1A85-8397-430C-8243-7926DCD590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195466"/>
      </p:ext>
    </p:extLst>
  </p:cSld>
  <p:clrMapOvr>
    <a:masterClrMapping/>
  </p:clrMapOvr>
  <p:transition spd="slow">
    <p:pull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FFEB56-96EC-4CB7-9EBB-9E9B59229B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034938"/>
      </p:ext>
    </p:extLst>
  </p:cSld>
  <p:clrMapOvr>
    <a:masterClrMapping/>
  </p:clrMapOvr>
  <p:transition spd="slow">
    <p:pull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3FA190-B3F2-4B03-A80E-01199BF21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631078"/>
      </p:ext>
    </p:extLst>
  </p:cSld>
  <p:clrMapOvr>
    <a:masterClrMapping/>
  </p:clrMapOvr>
  <p:transition spd="slow">
    <p:pull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6934200" y="5257800"/>
            <a:ext cx="2033588" cy="1219200"/>
            <a:chOff x="4368" y="3312"/>
            <a:chExt cx="1281" cy="768"/>
          </a:xfrm>
        </p:grpSpPr>
        <p:sp>
          <p:nvSpPr>
            <p:cNvPr id="2051" name="AutoShape 3"/>
            <p:cNvSpPr>
              <a:spLocks noChangeArrowheads="1"/>
            </p:cNvSpPr>
            <p:nvPr/>
          </p:nvSpPr>
          <p:spPr bwMode="auto">
            <a:xfrm rot="20940000">
              <a:off x="4368" y="3729"/>
              <a:ext cx="288" cy="288"/>
            </a:xfrm>
            <a:prstGeom prst="star5">
              <a:avLst/>
            </a:pr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  <a:defRPr/>
              </a:pPr>
              <a:endParaRPr lang="en-US"/>
            </a:p>
          </p:txBody>
        </p:sp>
        <p:sp>
          <p:nvSpPr>
            <p:cNvPr id="2052" name="AutoShape 4"/>
            <p:cNvSpPr>
              <a:spLocks noChangeArrowheads="1"/>
            </p:cNvSpPr>
            <p:nvPr/>
          </p:nvSpPr>
          <p:spPr bwMode="auto">
            <a:xfrm>
              <a:off x="4845" y="3372"/>
              <a:ext cx="264" cy="264"/>
            </a:xfrm>
            <a:prstGeom prst="star5">
              <a:avLst/>
            </a:pr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  <a:defRPr/>
              </a:pPr>
              <a:endParaRPr lang="en-US"/>
            </a:p>
          </p:txBody>
        </p:sp>
        <p:sp>
          <p:nvSpPr>
            <p:cNvPr id="2053" name="AutoShape 5"/>
            <p:cNvSpPr>
              <a:spLocks noChangeArrowheads="1"/>
            </p:cNvSpPr>
            <p:nvPr/>
          </p:nvSpPr>
          <p:spPr bwMode="auto">
            <a:xfrm rot="1320000">
              <a:off x="5217" y="3312"/>
              <a:ext cx="384" cy="384"/>
            </a:xfrm>
            <a:prstGeom prst="star5">
              <a:avLst/>
            </a:pr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  <a:defRPr/>
              </a:pPr>
              <a:endParaRPr lang="en-US"/>
            </a:p>
          </p:txBody>
        </p:sp>
        <p:sp>
          <p:nvSpPr>
            <p:cNvPr id="2054" name="AutoShape 6"/>
            <p:cNvSpPr>
              <a:spLocks noChangeArrowheads="1"/>
            </p:cNvSpPr>
            <p:nvPr/>
          </p:nvSpPr>
          <p:spPr bwMode="auto">
            <a:xfrm rot="20940000">
              <a:off x="4449" y="3792"/>
              <a:ext cx="288" cy="288"/>
            </a:xfrm>
            <a:prstGeom prst="star5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  <a:defRPr/>
              </a:pPr>
              <a:endParaRPr lang="en-US"/>
            </a:p>
          </p:txBody>
        </p:sp>
        <p:sp>
          <p:nvSpPr>
            <p:cNvPr id="2055" name="AutoShape 7"/>
            <p:cNvSpPr>
              <a:spLocks noChangeArrowheads="1"/>
            </p:cNvSpPr>
            <p:nvPr/>
          </p:nvSpPr>
          <p:spPr bwMode="auto">
            <a:xfrm>
              <a:off x="4893" y="3420"/>
              <a:ext cx="264" cy="264"/>
            </a:xfrm>
            <a:prstGeom prst="star5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  <a:defRPr/>
              </a:pPr>
              <a:endParaRPr lang="en-US"/>
            </a:p>
          </p:txBody>
        </p:sp>
        <p:sp>
          <p:nvSpPr>
            <p:cNvPr id="2056" name="AutoShape 8"/>
            <p:cNvSpPr>
              <a:spLocks noChangeArrowheads="1"/>
            </p:cNvSpPr>
            <p:nvPr/>
          </p:nvSpPr>
          <p:spPr bwMode="auto">
            <a:xfrm rot="1320000">
              <a:off x="5265" y="3408"/>
              <a:ext cx="384" cy="384"/>
            </a:xfrm>
            <a:prstGeom prst="star5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  <a:defRPr/>
              </a:pPr>
              <a:endParaRPr lang="en-US"/>
            </a:p>
          </p:txBody>
        </p:sp>
      </p:grpSp>
      <p:sp>
        <p:nvSpPr>
          <p:cNvPr id="102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09800" y="637698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33863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4F4E45D-C5D4-41E9-987E-091E8B5AE8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1" name="Group 13"/>
          <p:cNvGrpSpPr>
            <a:grpSpLocks/>
          </p:cNvGrpSpPr>
          <p:nvPr/>
        </p:nvGrpSpPr>
        <p:grpSpPr bwMode="auto">
          <a:xfrm>
            <a:off x="381000" y="1219200"/>
            <a:ext cx="8305800" cy="381000"/>
            <a:chOff x="240" y="768"/>
            <a:chExt cx="5232" cy="240"/>
          </a:xfrm>
        </p:grpSpPr>
        <p:sp>
          <p:nvSpPr>
            <p:cNvPr id="2062" name="Rectangle 14"/>
            <p:cNvSpPr>
              <a:spLocks noChangeArrowheads="1"/>
            </p:cNvSpPr>
            <p:nvPr/>
          </p:nvSpPr>
          <p:spPr bwMode="auto">
            <a:xfrm>
              <a:off x="384" y="912"/>
              <a:ext cx="5088" cy="96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3" name="Rectangle 15"/>
            <p:cNvSpPr>
              <a:spLocks noChangeArrowheads="1"/>
            </p:cNvSpPr>
            <p:nvPr/>
          </p:nvSpPr>
          <p:spPr bwMode="auto">
            <a:xfrm>
              <a:off x="240" y="768"/>
              <a:ext cx="5088" cy="9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32" name="Rectangle 16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65" name="AutoShape 17"/>
          <p:cNvSpPr>
            <a:spLocks noChangeArrowheads="1"/>
          </p:cNvSpPr>
          <p:nvPr/>
        </p:nvSpPr>
        <p:spPr bwMode="auto">
          <a:xfrm>
            <a:off x="890588" y="6310313"/>
            <a:ext cx="1228725" cy="381000"/>
          </a:xfrm>
          <a:prstGeom prst="roundRect">
            <a:avLst>
              <a:gd name="adj" fmla="val 49995"/>
            </a:avLst>
          </a:prstGeom>
          <a:gradFill rotWithShape="0">
            <a:gsLst>
              <a:gs pos="0">
                <a:schemeClr val="bg1">
                  <a:gamma/>
                  <a:shade val="46275"/>
                  <a:invGamma/>
                </a:schemeClr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66" name="Freeform 18">
            <a:hlinkClick r:id="" action="ppaction://hlinkshowjump?jump=previousslide"/>
          </p:cNvPr>
          <p:cNvSpPr>
            <a:spLocks/>
          </p:cNvSpPr>
          <p:nvPr/>
        </p:nvSpPr>
        <p:spPr bwMode="auto">
          <a:xfrm>
            <a:off x="781050" y="6416675"/>
            <a:ext cx="557213" cy="347663"/>
          </a:xfrm>
          <a:custGeom>
            <a:avLst/>
            <a:gdLst/>
            <a:ahLst/>
            <a:cxnLst>
              <a:cxn ang="0">
                <a:pos x="350" y="1"/>
              </a:cxn>
              <a:cxn ang="0">
                <a:pos x="101" y="0"/>
              </a:cxn>
              <a:cxn ang="0">
                <a:pos x="81" y="2"/>
              </a:cxn>
              <a:cxn ang="0">
                <a:pos x="67" y="6"/>
              </a:cxn>
              <a:cxn ang="0">
                <a:pos x="51" y="15"/>
              </a:cxn>
              <a:cxn ang="0">
                <a:pos x="38" y="25"/>
              </a:cxn>
              <a:cxn ang="0">
                <a:pos x="28" y="35"/>
              </a:cxn>
              <a:cxn ang="0">
                <a:pos x="19" y="48"/>
              </a:cxn>
              <a:cxn ang="0">
                <a:pos x="12" y="59"/>
              </a:cxn>
              <a:cxn ang="0">
                <a:pos x="6" y="73"/>
              </a:cxn>
              <a:cxn ang="0">
                <a:pos x="1" y="89"/>
              </a:cxn>
              <a:cxn ang="0">
                <a:pos x="1" y="99"/>
              </a:cxn>
              <a:cxn ang="0">
                <a:pos x="0" y="119"/>
              </a:cxn>
              <a:cxn ang="0">
                <a:pos x="2" y="136"/>
              </a:cxn>
              <a:cxn ang="0">
                <a:pos x="9" y="150"/>
              </a:cxn>
              <a:cxn ang="0">
                <a:pos x="15" y="164"/>
              </a:cxn>
              <a:cxn ang="0">
                <a:pos x="24" y="176"/>
              </a:cxn>
              <a:cxn ang="0">
                <a:pos x="33" y="189"/>
              </a:cxn>
              <a:cxn ang="0">
                <a:pos x="46" y="198"/>
              </a:cxn>
              <a:cxn ang="0">
                <a:pos x="59" y="207"/>
              </a:cxn>
              <a:cxn ang="0">
                <a:pos x="72" y="212"/>
              </a:cxn>
              <a:cxn ang="0">
                <a:pos x="90" y="218"/>
              </a:cxn>
              <a:cxn ang="0">
                <a:pos x="350" y="218"/>
              </a:cxn>
              <a:cxn ang="0">
                <a:pos x="350" y="1"/>
              </a:cxn>
            </a:cxnLst>
            <a:rect l="0" t="0" r="r" b="b"/>
            <a:pathLst>
              <a:path w="351" h="219">
                <a:moveTo>
                  <a:pt x="350" y="1"/>
                </a:moveTo>
                <a:lnTo>
                  <a:pt x="101" y="0"/>
                </a:lnTo>
                <a:lnTo>
                  <a:pt x="81" y="2"/>
                </a:lnTo>
                <a:lnTo>
                  <a:pt x="67" y="6"/>
                </a:lnTo>
                <a:lnTo>
                  <a:pt x="51" y="15"/>
                </a:lnTo>
                <a:lnTo>
                  <a:pt x="38" y="25"/>
                </a:lnTo>
                <a:lnTo>
                  <a:pt x="28" y="35"/>
                </a:lnTo>
                <a:lnTo>
                  <a:pt x="19" y="48"/>
                </a:lnTo>
                <a:lnTo>
                  <a:pt x="12" y="59"/>
                </a:lnTo>
                <a:lnTo>
                  <a:pt x="6" y="73"/>
                </a:lnTo>
                <a:lnTo>
                  <a:pt x="1" y="89"/>
                </a:lnTo>
                <a:lnTo>
                  <a:pt x="1" y="99"/>
                </a:lnTo>
                <a:lnTo>
                  <a:pt x="0" y="119"/>
                </a:lnTo>
                <a:lnTo>
                  <a:pt x="2" y="136"/>
                </a:lnTo>
                <a:lnTo>
                  <a:pt x="9" y="150"/>
                </a:lnTo>
                <a:lnTo>
                  <a:pt x="15" y="164"/>
                </a:lnTo>
                <a:lnTo>
                  <a:pt x="24" y="176"/>
                </a:lnTo>
                <a:lnTo>
                  <a:pt x="33" y="189"/>
                </a:lnTo>
                <a:lnTo>
                  <a:pt x="46" y="198"/>
                </a:lnTo>
                <a:lnTo>
                  <a:pt x="59" y="207"/>
                </a:lnTo>
                <a:lnTo>
                  <a:pt x="72" y="212"/>
                </a:lnTo>
                <a:lnTo>
                  <a:pt x="90" y="218"/>
                </a:lnTo>
                <a:lnTo>
                  <a:pt x="350" y="218"/>
                </a:lnTo>
                <a:lnTo>
                  <a:pt x="350" y="1"/>
                </a:lnTo>
              </a:path>
            </a:pathLst>
          </a:cu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67" name="Freeform 19">
            <a:hlinkClick r:id="" action="ppaction://hlinkshowjump?jump=nextslide"/>
          </p:cNvPr>
          <p:cNvSpPr>
            <a:spLocks/>
          </p:cNvSpPr>
          <p:nvPr/>
        </p:nvSpPr>
        <p:spPr bwMode="auto">
          <a:xfrm>
            <a:off x="1447800" y="6416675"/>
            <a:ext cx="557213" cy="347663"/>
          </a:xfrm>
          <a:custGeom>
            <a:avLst/>
            <a:gdLst/>
            <a:ahLst/>
            <a:cxnLst>
              <a:cxn ang="0">
                <a:pos x="0" y="1"/>
              </a:cxn>
              <a:cxn ang="0">
                <a:pos x="249" y="0"/>
              </a:cxn>
              <a:cxn ang="0">
                <a:pos x="268" y="3"/>
              </a:cxn>
              <a:cxn ang="0">
                <a:pos x="283" y="6"/>
              </a:cxn>
              <a:cxn ang="0">
                <a:pos x="298" y="16"/>
              </a:cxn>
              <a:cxn ang="0">
                <a:pos x="311" y="26"/>
              </a:cxn>
              <a:cxn ang="0">
                <a:pos x="321" y="35"/>
              </a:cxn>
              <a:cxn ang="0">
                <a:pos x="331" y="48"/>
              </a:cxn>
              <a:cxn ang="0">
                <a:pos x="337" y="60"/>
              </a:cxn>
              <a:cxn ang="0">
                <a:pos x="344" y="74"/>
              </a:cxn>
              <a:cxn ang="0">
                <a:pos x="349" y="90"/>
              </a:cxn>
              <a:cxn ang="0">
                <a:pos x="349" y="100"/>
              </a:cxn>
              <a:cxn ang="0">
                <a:pos x="350" y="119"/>
              </a:cxn>
              <a:cxn ang="0">
                <a:pos x="347" y="136"/>
              </a:cxn>
              <a:cxn ang="0">
                <a:pos x="341" y="151"/>
              </a:cxn>
              <a:cxn ang="0">
                <a:pos x="334" y="165"/>
              </a:cxn>
              <a:cxn ang="0">
                <a:pos x="325" y="176"/>
              </a:cxn>
              <a:cxn ang="0">
                <a:pos x="316" y="189"/>
              </a:cxn>
              <a:cxn ang="0">
                <a:pos x="303" y="199"/>
              </a:cxn>
              <a:cxn ang="0">
                <a:pos x="290" y="208"/>
              </a:cxn>
              <a:cxn ang="0">
                <a:pos x="277" y="213"/>
              </a:cxn>
              <a:cxn ang="0">
                <a:pos x="259" y="218"/>
              </a:cxn>
              <a:cxn ang="0">
                <a:pos x="0" y="218"/>
              </a:cxn>
              <a:cxn ang="0">
                <a:pos x="0" y="1"/>
              </a:cxn>
            </a:cxnLst>
            <a:rect l="0" t="0" r="r" b="b"/>
            <a:pathLst>
              <a:path w="351" h="219">
                <a:moveTo>
                  <a:pt x="0" y="1"/>
                </a:moveTo>
                <a:lnTo>
                  <a:pt x="249" y="0"/>
                </a:lnTo>
                <a:lnTo>
                  <a:pt x="268" y="3"/>
                </a:lnTo>
                <a:lnTo>
                  <a:pt x="283" y="6"/>
                </a:lnTo>
                <a:lnTo>
                  <a:pt x="298" y="16"/>
                </a:lnTo>
                <a:lnTo>
                  <a:pt x="311" y="26"/>
                </a:lnTo>
                <a:lnTo>
                  <a:pt x="321" y="35"/>
                </a:lnTo>
                <a:lnTo>
                  <a:pt x="331" y="48"/>
                </a:lnTo>
                <a:lnTo>
                  <a:pt x="337" y="60"/>
                </a:lnTo>
                <a:lnTo>
                  <a:pt x="344" y="74"/>
                </a:lnTo>
                <a:lnTo>
                  <a:pt x="349" y="90"/>
                </a:lnTo>
                <a:lnTo>
                  <a:pt x="349" y="100"/>
                </a:lnTo>
                <a:lnTo>
                  <a:pt x="350" y="119"/>
                </a:lnTo>
                <a:lnTo>
                  <a:pt x="347" y="136"/>
                </a:lnTo>
                <a:lnTo>
                  <a:pt x="341" y="151"/>
                </a:lnTo>
                <a:lnTo>
                  <a:pt x="334" y="165"/>
                </a:lnTo>
                <a:lnTo>
                  <a:pt x="325" y="176"/>
                </a:lnTo>
                <a:lnTo>
                  <a:pt x="316" y="189"/>
                </a:lnTo>
                <a:lnTo>
                  <a:pt x="303" y="199"/>
                </a:lnTo>
                <a:lnTo>
                  <a:pt x="290" y="208"/>
                </a:lnTo>
                <a:lnTo>
                  <a:pt x="277" y="213"/>
                </a:lnTo>
                <a:lnTo>
                  <a:pt x="259" y="218"/>
                </a:lnTo>
                <a:lnTo>
                  <a:pt x="0" y="218"/>
                </a:lnTo>
                <a:lnTo>
                  <a:pt x="0" y="1"/>
                </a:lnTo>
              </a:path>
            </a:pathLst>
          </a:cu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24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ransition spd="slow">
    <p:pull dir="rd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l"/>
        <a:defRPr kumimoji="1"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DSC00505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2623312"/>
            <a:ext cx="5562600" cy="396798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1447800" y="838200"/>
            <a:ext cx="5943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sz="3200" b="1">
                <a:solidFill>
                  <a:srgbClr val="FFFF00"/>
                </a:solidFill>
              </a:rPr>
              <a:t> </a:t>
            </a:r>
            <a:r>
              <a:rPr lang="en-US" sz="3200" b="1">
                <a:solidFill>
                  <a:srgbClr val="00B050"/>
                </a:solidFill>
              </a:rPr>
              <a:t>Soil sampling and testing</a:t>
            </a:r>
            <a:endParaRPr lang="en-US" sz="320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spd="slow">
    <p:pull dir="r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2"/>
          <p:cNvSpPr txBox="1">
            <a:spLocks noChangeArrowheads="1"/>
          </p:cNvSpPr>
          <p:nvPr/>
        </p:nvSpPr>
        <p:spPr bwMode="auto">
          <a:xfrm>
            <a:off x="762000" y="2438400"/>
            <a:ext cx="78486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en-US" i="1">
                <a:solidFill>
                  <a:srgbClr val="FFFF00"/>
                </a:solidFill>
              </a:rPr>
              <a:t>Storing:</a:t>
            </a:r>
            <a:r>
              <a:rPr lang="en-US">
                <a:solidFill>
                  <a:srgbClr val="FFFF00"/>
                </a:solidFill>
              </a:rPr>
              <a:t> </a:t>
            </a:r>
            <a:r>
              <a:rPr lang="en-US"/>
              <a:t>Store the soil in paper cartons (Soil sample box) using a polythene bag as an inner lining. Label the carton properly giving cultivators or experimenter's name, plot number, date of sampling and initials.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2197100" y="609600"/>
            <a:ext cx="45704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just" eaLnBrk="1" hangingPunct="1"/>
            <a:r>
              <a:rPr lang="en-US" sz="3200" b="1">
                <a:solidFill>
                  <a:srgbClr val="00B050"/>
                </a:solidFill>
              </a:rPr>
              <a:t>Soil sampling and testing</a:t>
            </a:r>
            <a:endParaRPr lang="en-US" sz="3200">
              <a:solidFill>
                <a:srgbClr val="00B050"/>
              </a:solidFill>
            </a:endParaRPr>
          </a:p>
        </p:txBody>
      </p:sp>
      <p:grpSp>
        <p:nvGrpSpPr>
          <p:cNvPr id="12292" name="Group 3"/>
          <p:cNvGrpSpPr>
            <a:grpSpLocks/>
          </p:cNvGrpSpPr>
          <p:nvPr/>
        </p:nvGrpSpPr>
        <p:grpSpPr bwMode="auto">
          <a:xfrm>
            <a:off x="0" y="0"/>
            <a:ext cx="9144000" cy="696913"/>
            <a:chOff x="-1" y="-1"/>
            <a:chExt cx="9144001" cy="696687"/>
          </a:xfrm>
        </p:grpSpPr>
        <p:pic>
          <p:nvPicPr>
            <p:cNvPr id="5" name="Picture 6" descr="F:\ignou.jpg"/>
            <p:cNvPicPr>
              <a:picLocks noChangeAspect="1" noChangeArrowheads="1"/>
            </p:cNvPicPr>
            <p:nvPr/>
          </p:nvPicPr>
          <p:blipFill>
            <a:blip r:embed="rId2"/>
            <a:srcRect t="18696" b="25652"/>
            <a:stretch>
              <a:fillRect/>
            </a:stretch>
          </p:blipFill>
          <p:spPr bwMode="auto">
            <a:xfrm>
              <a:off x="-1" y="-1"/>
              <a:ext cx="1066800" cy="679230"/>
            </a:xfrm>
            <a:prstGeom prst="rect">
              <a:avLst/>
            </a:prstGeom>
            <a:ln w="38100" cap="sq">
              <a:noFill/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12294" name="Picture 35" descr="NAIP logo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77200" y="0"/>
              <a:ext cx="1066800" cy="696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"/>
          <p:cNvSpPr txBox="1">
            <a:spLocks noChangeArrowheads="1"/>
          </p:cNvSpPr>
          <p:nvPr/>
        </p:nvSpPr>
        <p:spPr bwMode="auto">
          <a:xfrm>
            <a:off x="457200" y="1600200"/>
            <a:ext cx="8153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en-US" b="1">
                <a:solidFill>
                  <a:srgbClr val="FFFF00"/>
                </a:solidFill>
              </a:rPr>
              <a:t>3. Extraction/ analysis of available nutrients by an appropriate laboratory method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09600" y="2438400"/>
            <a:ext cx="8305800" cy="31702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2000" dirty="0"/>
              <a:t>Different extractants are used to extract the a specific available nutrients from soil in the laboratory. The list follows:</a:t>
            </a:r>
          </a:p>
          <a:p>
            <a:pPr marL="515938" indent="-515938" algn="just">
              <a:buFont typeface="Wingdings" pitchFamily="2" charset="2"/>
              <a:buChar char="v"/>
              <a:defRPr/>
            </a:pPr>
            <a:r>
              <a:rPr lang="en-US" sz="2000" dirty="0"/>
              <a:t>Available nitrogen – Alkaline permanganate</a:t>
            </a:r>
          </a:p>
          <a:p>
            <a:pPr marL="515938" indent="-515938" algn="just">
              <a:buFont typeface="Wingdings" pitchFamily="2" charset="2"/>
              <a:buChar char="v"/>
              <a:defRPr/>
            </a:pPr>
            <a:r>
              <a:rPr lang="en-US" sz="2000" dirty="0"/>
              <a:t>Available phosphorus – Sodium bicarbonate (for neutral or alkaline soils), Bray and Kurtz extractant No. 1 (for acid soils)</a:t>
            </a:r>
          </a:p>
          <a:p>
            <a:pPr marL="515938" indent="-515938" algn="just">
              <a:buFont typeface="Wingdings" pitchFamily="2" charset="2"/>
              <a:buChar char="v"/>
              <a:defRPr/>
            </a:pPr>
            <a:r>
              <a:rPr lang="en-US" sz="2000" dirty="0"/>
              <a:t>Available potassium -  Ammonium acetate</a:t>
            </a:r>
          </a:p>
          <a:p>
            <a:pPr marL="515938" indent="-515938" algn="just">
              <a:buFont typeface="Wingdings" pitchFamily="2" charset="2"/>
              <a:buChar char="v"/>
              <a:defRPr/>
            </a:pPr>
            <a:r>
              <a:rPr lang="en-US" sz="2000" dirty="0"/>
              <a:t>Micronutrient cations (Zn, Cu, </a:t>
            </a:r>
            <a:r>
              <a:rPr lang="en-US" sz="2000" dirty="0" err="1"/>
              <a:t>Mn</a:t>
            </a:r>
            <a:r>
              <a:rPr lang="en-US" sz="2000" dirty="0"/>
              <a:t>, Fe)- </a:t>
            </a:r>
            <a:r>
              <a:rPr lang="en-US" sz="2000" dirty="0" err="1"/>
              <a:t>diethylenetriamine</a:t>
            </a:r>
            <a:r>
              <a:rPr lang="en-US" sz="2000" dirty="0"/>
              <a:t> </a:t>
            </a:r>
            <a:r>
              <a:rPr lang="en-US" sz="2000" dirty="0" err="1"/>
              <a:t>pentaacetic</a:t>
            </a:r>
            <a:r>
              <a:rPr lang="en-US" sz="2000" dirty="0"/>
              <a:t> acid (DTPA)</a:t>
            </a:r>
          </a:p>
          <a:p>
            <a:pPr marL="515938" indent="-515938" algn="just">
              <a:buFont typeface="Wingdings" pitchFamily="2" charset="2"/>
              <a:buChar char="v"/>
              <a:defRPr/>
            </a:pPr>
            <a:r>
              <a:rPr lang="en-US" sz="2000" dirty="0"/>
              <a:t>Boron – Hot water</a:t>
            </a:r>
          </a:p>
          <a:p>
            <a:pPr marL="515938" indent="-515938" algn="just">
              <a:buFont typeface="Wingdings" pitchFamily="2" charset="2"/>
              <a:buChar char="v"/>
              <a:defRPr/>
            </a:pPr>
            <a:r>
              <a:rPr lang="en-US" sz="2000" dirty="0"/>
              <a:t>Molybdenum - </a:t>
            </a:r>
            <a:r>
              <a:rPr lang="en-US" sz="2000" dirty="0" err="1"/>
              <a:t>Grigg’s</a:t>
            </a:r>
            <a:r>
              <a:rPr lang="en-US" sz="2000" dirty="0"/>
              <a:t> reagent (ammonium oxalate of pH 3)</a:t>
            </a:r>
          </a:p>
        </p:txBody>
      </p:sp>
      <p:sp>
        <p:nvSpPr>
          <p:cNvPr id="13316" name="Rectangle 3"/>
          <p:cNvSpPr>
            <a:spLocks noChangeArrowheads="1"/>
          </p:cNvSpPr>
          <p:nvPr/>
        </p:nvSpPr>
        <p:spPr bwMode="auto">
          <a:xfrm>
            <a:off x="2133600" y="457200"/>
            <a:ext cx="45704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just" eaLnBrk="1" hangingPunct="1"/>
            <a:r>
              <a:rPr lang="en-US" sz="3200" b="1">
                <a:solidFill>
                  <a:srgbClr val="00B050"/>
                </a:solidFill>
              </a:rPr>
              <a:t>Soil sampling and testing</a:t>
            </a:r>
            <a:endParaRPr lang="en-US" sz="3200">
              <a:solidFill>
                <a:srgbClr val="00B050"/>
              </a:solidFill>
            </a:endParaRPr>
          </a:p>
        </p:txBody>
      </p:sp>
      <p:grpSp>
        <p:nvGrpSpPr>
          <p:cNvPr id="13317" name="Group 4"/>
          <p:cNvGrpSpPr>
            <a:grpSpLocks/>
          </p:cNvGrpSpPr>
          <p:nvPr/>
        </p:nvGrpSpPr>
        <p:grpSpPr bwMode="auto">
          <a:xfrm>
            <a:off x="0" y="0"/>
            <a:ext cx="9144000" cy="696913"/>
            <a:chOff x="-1" y="-1"/>
            <a:chExt cx="9144001" cy="696687"/>
          </a:xfrm>
        </p:grpSpPr>
        <p:pic>
          <p:nvPicPr>
            <p:cNvPr id="6" name="Picture 6" descr="F:\ignou.jpg"/>
            <p:cNvPicPr>
              <a:picLocks noChangeAspect="1" noChangeArrowheads="1"/>
            </p:cNvPicPr>
            <p:nvPr/>
          </p:nvPicPr>
          <p:blipFill>
            <a:blip r:embed="rId2"/>
            <a:srcRect t="18696" b="25652"/>
            <a:stretch>
              <a:fillRect/>
            </a:stretch>
          </p:blipFill>
          <p:spPr bwMode="auto">
            <a:xfrm>
              <a:off x="-1" y="-1"/>
              <a:ext cx="1066800" cy="679230"/>
            </a:xfrm>
            <a:prstGeom prst="rect">
              <a:avLst/>
            </a:prstGeom>
            <a:ln w="38100" cap="sq">
              <a:noFill/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13319" name="Picture 35" descr="NAIP logo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77200" y="0"/>
              <a:ext cx="1066800" cy="696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1905000"/>
            <a:ext cx="4038600" cy="377983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2743200" y="5791200"/>
            <a:ext cx="3124200" cy="46196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Extraction of nutrients</a:t>
            </a:r>
          </a:p>
        </p:txBody>
      </p:sp>
      <p:sp>
        <p:nvSpPr>
          <p:cNvPr id="14340" name="Rectangle 3"/>
          <p:cNvSpPr>
            <a:spLocks noChangeArrowheads="1"/>
          </p:cNvSpPr>
          <p:nvPr/>
        </p:nvSpPr>
        <p:spPr bwMode="auto">
          <a:xfrm>
            <a:off x="2197100" y="609600"/>
            <a:ext cx="45704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just" eaLnBrk="1" hangingPunct="1"/>
            <a:r>
              <a:rPr lang="en-US" sz="3200" b="1">
                <a:solidFill>
                  <a:srgbClr val="00B050"/>
                </a:solidFill>
              </a:rPr>
              <a:t>Soil sampling and testing</a:t>
            </a:r>
            <a:endParaRPr lang="en-US" sz="3200">
              <a:solidFill>
                <a:srgbClr val="00B050"/>
              </a:solidFill>
            </a:endParaRPr>
          </a:p>
        </p:txBody>
      </p:sp>
      <p:grpSp>
        <p:nvGrpSpPr>
          <p:cNvPr id="14341" name="Group 4"/>
          <p:cNvGrpSpPr>
            <a:grpSpLocks/>
          </p:cNvGrpSpPr>
          <p:nvPr/>
        </p:nvGrpSpPr>
        <p:grpSpPr bwMode="auto">
          <a:xfrm>
            <a:off x="0" y="0"/>
            <a:ext cx="9144000" cy="696913"/>
            <a:chOff x="-1" y="-1"/>
            <a:chExt cx="9144001" cy="696687"/>
          </a:xfrm>
        </p:grpSpPr>
        <p:pic>
          <p:nvPicPr>
            <p:cNvPr id="6" name="Picture 6" descr="F:\ignou.jpg"/>
            <p:cNvPicPr>
              <a:picLocks noChangeAspect="1" noChangeArrowheads="1"/>
            </p:cNvPicPr>
            <p:nvPr/>
          </p:nvPicPr>
          <p:blipFill>
            <a:blip r:embed="rId3"/>
            <a:srcRect t="18696" b="25652"/>
            <a:stretch>
              <a:fillRect/>
            </a:stretch>
          </p:blipFill>
          <p:spPr bwMode="auto">
            <a:xfrm>
              <a:off x="-1" y="-1"/>
              <a:ext cx="1066800" cy="679230"/>
            </a:xfrm>
            <a:prstGeom prst="rect">
              <a:avLst/>
            </a:prstGeom>
            <a:ln w="38100" cap="sq">
              <a:noFill/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14343" name="Picture 35" descr="NAIP logo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77200" y="0"/>
              <a:ext cx="1066800" cy="696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533400" y="1524000"/>
            <a:ext cx="6629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800" b="1">
                <a:solidFill>
                  <a:srgbClr val="FFFF00"/>
                </a:solidFill>
              </a:rPr>
              <a:t>4. Interpretation of soil analysis data</a:t>
            </a:r>
            <a:endParaRPr lang="en-US"/>
          </a:p>
        </p:txBody>
      </p:sp>
      <p:sp>
        <p:nvSpPr>
          <p:cNvPr id="15363" name="TextBox 2"/>
          <p:cNvSpPr txBox="1">
            <a:spLocks noChangeArrowheads="1"/>
          </p:cNvSpPr>
          <p:nvPr/>
        </p:nvSpPr>
        <p:spPr bwMode="auto">
          <a:xfrm>
            <a:off x="533400" y="1981200"/>
            <a:ext cx="83058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en-US"/>
              <a:t>For macronutrients, the  results generally classified into categories of supply, e.g.: low, medium and high (see Table below ). For these categories, the nutrient amounts required for an optimal or</a:t>
            </a:r>
          </a:p>
          <a:p>
            <a:pPr algn="just"/>
            <a:r>
              <a:rPr lang="en-US"/>
              <a:t>stated yield level are estimated. For micronutrients, a critical level is generally used to decide whether an application of that nutrient is needed.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371600" y="4267200"/>
          <a:ext cx="7010400" cy="1920875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828800"/>
                <a:gridCol w="1676400"/>
                <a:gridCol w="1752600"/>
                <a:gridCol w="1752600"/>
              </a:tblGrid>
              <a:tr h="57977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Available Nutrient</a:t>
                      </a:r>
                      <a:endParaRPr lang="en-US" sz="16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Low (kg/ha)</a:t>
                      </a:r>
                      <a:endParaRPr lang="en-US" sz="16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Medium (kg/ha)</a:t>
                      </a:r>
                      <a:endParaRPr lang="en-US" sz="16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High (kg/ha)</a:t>
                      </a:r>
                      <a:endParaRPr lang="en-US" sz="1600" dirty="0"/>
                    </a:p>
                  </a:txBody>
                  <a:tcPr marT="45719" marB="45719"/>
                </a:tc>
              </a:tr>
              <a:tr h="33527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Nitrogen (N)</a:t>
                      </a:r>
                      <a:endParaRPr lang="en-US" sz="16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&lt;280</a:t>
                      </a:r>
                      <a:endParaRPr lang="en-US" sz="16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280-560</a:t>
                      </a:r>
                      <a:endParaRPr lang="en-US" sz="16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&gt;560</a:t>
                      </a:r>
                      <a:endParaRPr lang="en-US" sz="1600" dirty="0"/>
                    </a:p>
                  </a:txBody>
                  <a:tcPr marT="45719" marB="45719"/>
                </a:tc>
              </a:tr>
              <a:tr h="33527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Phosphorus (P)</a:t>
                      </a:r>
                      <a:endParaRPr lang="en-US" sz="16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&lt;10</a:t>
                      </a:r>
                      <a:endParaRPr lang="en-US" sz="16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10-24.6</a:t>
                      </a:r>
                      <a:endParaRPr lang="en-US" sz="16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&gt;24.6</a:t>
                      </a:r>
                      <a:endParaRPr lang="en-US" sz="1600" dirty="0"/>
                    </a:p>
                  </a:txBody>
                  <a:tcPr marT="45719" marB="45719"/>
                </a:tc>
              </a:tr>
              <a:tr h="33527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Potassium (K)</a:t>
                      </a:r>
                      <a:endParaRPr lang="en-US" sz="16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&lt;108</a:t>
                      </a:r>
                      <a:endParaRPr lang="en-US" sz="16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108-280</a:t>
                      </a:r>
                      <a:endParaRPr lang="en-US" sz="16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&gt;280</a:t>
                      </a:r>
                      <a:endParaRPr lang="en-US" sz="1600" dirty="0"/>
                    </a:p>
                  </a:txBody>
                  <a:tcPr marT="45719" marB="45719"/>
                </a:tc>
              </a:tr>
              <a:tr h="335276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T="45719" marB="45719"/>
                </a:tc>
              </a:tr>
            </a:tbl>
          </a:graphicData>
        </a:graphic>
      </p:graphicFrame>
      <p:sp>
        <p:nvSpPr>
          <p:cNvPr id="15393" name="Rectangle 4"/>
          <p:cNvSpPr>
            <a:spLocks noChangeArrowheads="1"/>
          </p:cNvSpPr>
          <p:nvPr/>
        </p:nvSpPr>
        <p:spPr bwMode="auto">
          <a:xfrm>
            <a:off x="2197100" y="609600"/>
            <a:ext cx="45704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just" eaLnBrk="1" hangingPunct="1"/>
            <a:r>
              <a:rPr lang="en-US" sz="3200" b="1">
                <a:solidFill>
                  <a:srgbClr val="00B050"/>
                </a:solidFill>
              </a:rPr>
              <a:t>Soil sampling and testing</a:t>
            </a:r>
            <a:endParaRPr lang="en-US" sz="3200">
              <a:solidFill>
                <a:srgbClr val="00B050"/>
              </a:solidFill>
            </a:endParaRPr>
          </a:p>
        </p:txBody>
      </p:sp>
      <p:grpSp>
        <p:nvGrpSpPr>
          <p:cNvPr id="15394" name="Group 5"/>
          <p:cNvGrpSpPr>
            <a:grpSpLocks/>
          </p:cNvGrpSpPr>
          <p:nvPr/>
        </p:nvGrpSpPr>
        <p:grpSpPr bwMode="auto">
          <a:xfrm>
            <a:off x="0" y="0"/>
            <a:ext cx="9144000" cy="696913"/>
            <a:chOff x="-1" y="-1"/>
            <a:chExt cx="9144001" cy="696687"/>
          </a:xfrm>
        </p:grpSpPr>
        <p:pic>
          <p:nvPicPr>
            <p:cNvPr id="7" name="Picture 6" descr="F:\ignou.jpg"/>
            <p:cNvPicPr>
              <a:picLocks noChangeAspect="1" noChangeArrowheads="1"/>
            </p:cNvPicPr>
            <p:nvPr/>
          </p:nvPicPr>
          <p:blipFill>
            <a:blip r:embed="rId2"/>
            <a:srcRect t="18696" b="25652"/>
            <a:stretch>
              <a:fillRect/>
            </a:stretch>
          </p:blipFill>
          <p:spPr bwMode="auto">
            <a:xfrm>
              <a:off x="-1" y="-1"/>
              <a:ext cx="1066800" cy="679230"/>
            </a:xfrm>
            <a:prstGeom prst="rect">
              <a:avLst/>
            </a:prstGeom>
            <a:ln w="38100" cap="sq">
              <a:noFill/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15396" name="Picture 35" descr="NAIP logo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77200" y="0"/>
              <a:ext cx="1066800" cy="696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1"/>
          <p:cNvSpPr txBox="1">
            <a:spLocks noChangeArrowheads="1"/>
          </p:cNvSpPr>
          <p:nvPr/>
        </p:nvSpPr>
        <p:spPr bwMode="auto">
          <a:xfrm>
            <a:off x="304800" y="1600200"/>
            <a:ext cx="85344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en-US" sz="2000"/>
              <a:t>For  nutrients  other  than N, P and K, a single critical level is usually designated below which a soil is considered to be deficient in that nutrient, hence  requiring  its application. General soil test limits used for classifying soils into different fertility classes in the following Table:</a:t>
            </a:r>
          </a:p>
        </p:txBody>
      </p:sp>
      <p:pic>
        <p:nvPicPr>
          <p:cNvPr id="16387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971800"/>
            <a:ext cx="8510588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16388" name="Rectangle 3"/>
          <p:cNvSpPr>
            <a:spLocks noChangeArrowheads="1"/>
          </p:cNvSpPr>
          <p:nvPr/>
        </p:nvSpPr>
        <p:spPr bwMode="auto">
          <a:xfrm>
            <a:off x="2197100" y="609600"/>
            <a:ext cx="45704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just" eaLnBrk="1" hangingPunct="1"/>
            <a:r>
              <a:rPr lang="en-US" sz="3200" b="1">
                <a:solidFill>
                  <a:srgbClr val="00B050"/>
                </a:solidFill>
              </a:rPr>
              <a:t>Soil sampling and testing</a:t>
            </a:r>
            <a:endParaRPr lang="en-US" sz="3200">
              <a:solidFill>
                <a:srgbClr val="00B050"/>
              </a:solidFill>
            </a:endParaRPr>
          </a:p>
        </p:txBody>
      </p:sp>
      <p:grpSp>
        <p:nvGrpSpPr>
          <p:cNvPr id="16389" name="Group 4"/>
          <p:cNvGrpSpPr>
            <a:grpSpLocks/>
          </p:cNvGrpSpPr>
          <p:nvPr/>
        </p:nvGrpSpPr>
        <p:grpSpPr bwMode="auto">
          <a:xfrm>
            <a:off x="0" y="0"/>
            <a:ext cx="9144000" cy="696913"/>
            <a:chOff x="-1" y="-1"/>
            <a:chExt cx="9144001" cy="696687"/>
          </a:xfrm>
        </p:grpSpPr>
        <p:pic>
          <p:nvPicPr>
            <p:cNvPr id="6" name="Picture 6" descr="F:\ignou.jpg"/>
            <p:cNvPicPr>
              <a:picLocks noChangeAspect="1" noChangeArrowheads="1"/>
            </p:cNvPicPr>
            <p:nvPr/>
          </p:nvPicPr>
          <p:blipFill>
            <a:blip r:embed="rId3"/>
            <a:srcRect t="18696" b="25652"/>
            <a:stretch>
              <a:fillRect/>
            </a:stretch>
          </p:blipFill>
          <p:spPr bwMode="auto">
            <a:xfrm>
              <a:off x="-1" y="-1"/>
              <a:ext cx="1066800" cy="679230"/>
            </a:xfrm>
            <a:prstGeom prst="rect">
              <a:avLst/>
            </a:prstGeom>
            <a:ln w="38100" cap="sq">
              <a:noFill/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16391" name="Picture 35" descr="NAIP logo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77200" y="0"/>
              <a:ext cx="1066800" cy="696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1"/>
          <p:cNvSpPr txBox="1">
            <a:spLocks noChangeArrowheads="1"/>
          </p:cNvSpPr>
          <p:nvPr/>
        </p:nvSpPr>
        <p:spPr bwMode="auto">
          <a:xfrm>
            <a:off x="3048000" y="1676400"/>
            <a:ext cx="419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800" b="1">
                <a:solidFill>
                  <a:srgbClr val="FFFF00"/>
                </a:solidFill>
              </a:rPr>
              <a:t>Let Us Sum Up</a:t>
            </a:r>
          </a:p>
        </p:txBody>
      </p:sp>
      <p:sp>
        <p:nvSpPr>
          <p:cNvPr id="17411" name="TextBox 2"/>
          <p:cNvSpPr txBox="1">
            <a:spLocks noChangeArrowheads="1"/>
          </p:cNvSpPr>
          <p:nvPr/>
        </p:nvSpPr>
        <p:spPr bwMode="auto">
          <a:xfrm>
            <a:off x="2514600" y="3505200"/>
            <a:ext cx="60960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en-US" sz="2000"/>
              <a:t>The extent to which soil fertility maps can be used for planning nutrient management strategies depends on how thorough, recent and representative the soil sampling has been done. 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2197100" y="609600"/>
            <a:ext cx="45704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just" eaLnBrk="1" hangingPunct="1"/>
            <a:r>
              <a:rPr lang="en-US" sz="3200" b="1">
                <a:solidFill>
                  <a:srgbClr val="00B050"/>
                </a:solidFill>
              </a:rPr>
              <a:t>Soil sampling and testing</a:t>
            </a:r>
            <a:endParaRPr lang="en-US" sz="3200">
              <a:solidFill>
                <a:srgbClr val="00B050"/>
              </a:solidFill>
            </a:endParaRPr>
          </a:p>
        </p:txBody>
      </p:sp>
      <p:grpSp>
        <p:nvGrpSpPr>
          <p:cNvPr id="17413" name="Group 5"/>
          <p:cNvGrpSpPr>
            <a:grpSpLocks/>
          </p:cNvGrpSpPr>
          <p:nvPr/>
        </p:nvGrpSpPr>
        <p:grpSpPr bwMode="auto">
          <a:xfrm>
            <a:off x="0" y="0"/>
            <a:ext cx="9144000" cy="696913"/>
            <a:chOff x="-1" y="-1"/>
            <a:chExt cx="9144001" cy="696687"/>
          </a:xfrm>
        </p:grpSpPr>
        <p:pic>
          <p:nvPicPr>
            <p:cNvPr id="7" name="Picture 6" descr="F:\ignou.jpg"/>
            <p:cNvPicPr>
              <a:picLocks noChangeAspect="1" noChangeArrowheads="1"/>
            </p:cNvPicPr>
            <p:nvPr/>
          </p:nvPicPr>
          <p:blipFill>
            <a:blip r:embed="rId2"/>
            <a:srcRect t="18696" b="25652"/>
            <a:stretch>
              <a:fillRect/>
            </a:stretch>
          </p:blipFill>
          <p:spPr bwMode="auto">
            <a:xfrm>
              <a:off x="-1" y="-1"/>
              <a:ext cx="1066800" cy="679230"/>
            </a:xfrm>
            <a:prstGeom prst="rect">
              <a:avLst/>
            </a:prstGeom>
            <a:ln w="38100" cap="sq">
              <a:noFill/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17419" name="Picture 35" descr="NAIP logo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77200" y="0"/>
              <a:ext cx="1066800" cy="696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7414" name="TextBox 8"/>
          <p:cNvSpPr txBox="1">
            <a:spLocks noChangeArrowheads="1"/>
          </p:cNvSpPr>
          <p:nvPr/>
        </p:nvSpPr>
        <p:spPr bwMode="auto">
          <a:xfrm>
            <a:off x="914400" y="2133600"/>
            <a:ext cx="4876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en-US" sz="2000"/>
              <a:t>After soil testing, nutrient supply maps can be drawn for farms, larger regions and countries. </a:t>
            </a:r>
            <a:endParaRPr lang="en-IN" sz="2000"/>
          </a:p>
        </p:txBody>
      </p:sp>
      <p:sp>
        <p:nvSpPr>
          <p:cNvPr id="17415" name="TextBox 9"/>
          <p:cNvSpPr txBox="1">
            <a:spLocks noChangeArrowheads="1"/>
          </p:cNvSpPr>
          <p:nvPr/>
        </p:nvSpPr>
        <p:spPr bwMode="auto">
          <a:xfrm>
            <a:off x="1752600" y="2819400"/>
            <a:ext cx="4343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/>
              <a:t>Such maps provide a useful generalized picture of the soil fertility status. </a:t>
            </a:r>
            <a:endParaRPr lang="en-IN" sz="2000"/>
          </a:p>
        </p:txBody>
      </p:sp>
      <p:sp>
        <p:nvSpPr>
          <p:cNvPr id="17416" name="TextBox 10"/>
          <p:cNvSpPr txBox="1">
            <a:spLocks noChangeArrowheads="1"/>
          </p:cNvSpPr>
          <p:nvPr/>
        </p:nvSpPr>
        <p:spPr bwMode="auto">
          <a:xfrm>
            <a:off x="3200400" y="4724400"/>
            <a:ext cx="57912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en-US" sz="2000"/>
              <a:t>Macro level maps are more useful as an awareness and educational tool rather than for determining out nutrient application strategies.</a:t>
            </a:r>
            <a:endParaRPr lang="en-IN" sz="2000"/>
          </a:p>
        </p:txBody>
      </p:sp>
      <p:sp>
        <p:nvSpPr>
          <p:cNvPr id="17417" name="TextBox 11"/>
          <p:cNvSpPr txBox="1">
            <a:spLocks noChangeArrowheads="1"/>
          </p:cNvSpPr>
          <p:nvPr/>
        </p:nvSpPr>
        <p:spPr bwMode="auto">
          <a:xfrm>
            <a:off x="3962400" y="5715000"/>
            <a:ext cx="4648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en-US" sz="2000"/>
              <a:t>Hence, soil testing is a must to obtain economic yields from crop plants.</a:t>
            </a:r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1"/>
          <p:cNvSpPr txBox="1">
            <a:spLocks noChangeArrowheads="1"/>
          </p:cNvSpPr>
          <p:nvPr/>
        </p:nvSpPr>
        <p:spPr bwMode="auto">
          <a:xfrm>
            <a:off x="609600" y="1600200"/>
            <a:ext cx="2286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800" b="1">
                <a:solidFill>
                  <a:srgbClr val="FFFF00"/>
                </a:solidFill>
              </a:rPr>
              <a:t>Soil testing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3400" y="1981200"/>
            <a:ext cx="8153400" cy="3786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dirty="0"/>
              <a:t>Soil  testing is an acceptably accurate and rapid soil chemical analysis for assessing available nutrient status for making fertilizer recommendations. The major steps in practical soil testing  are:</a:t>
            </a:r>
          </a:p>
          <a:p>
            <a:pPr algn="just">
              <a:defRPr/>
            </a:pPr>
            <a:endParaRPr lang="en-US" dirty="0"/>
          </a:p>
          <a:p>
            <a:pPr marL="738188" indent="-457200" algn="just">
              <a:buFont typeface="+mj-lt"/>
              <a:buAutoNum type="arabicPeriod"/>
              <a:defRPr/>
            </a:pPr>
            <a:r>
              <a:rPr lang="en-US" dirty="0"/>
              <a:t>Soil sampling</a:t>
            </a:r>
          </a:p>
          <a:p>
            <a:pPr marL="738188" indent="-457200" algn="just">
              <a:buFont typeface="+mj-lt"/>
              <a:buAutoNum type="arabicPeriod"/>
              <a:defRPr/>
            </a:pPr>
            <a:r>
              <a:rPr lang="en-US" dirty="0"/>
              <a:t>Preparation of soil sample</a:t>
            </a:r>
          </a:p>
          <a:p>
            <a:pPr marL="738188" indent="-457200" algn="just">
              <a:buFont typeface="+mj-lt"/>
              <a:buAutoNum type="arabicPeriod"/>
              <a:defRPr/>
            </a:pPr>
            <a:r>
              <a:rPr lang="en-US" dirty="0"/>
              <a:t>Extraction/ analysis of available nutrients by an appropriate laboratory method</a:t>
            </a:r>
          </a:p>
          <a:p>
            <a:pPr marL="738188" indent="-457200" algn="just">
              <a:buFont typeface="+mj-lt"/>
              <a:buAutoNum type="arabicPeriod"/>
              <a:defRPr/>
            </a:pPr>
            <a:r>
              <a:rPr lang="en-US" dirty="0"/>
              <a:t>Interpretation of soil analysis data </a:t>
            </a:r>
          </a:p>
        </p:txBody>
      </p:sp>
      <p:sp>
        <p:nvSpPr>
          <p:cNvPr id="4100" name="Rectangle 3"/>
          <p:cNvSpPr>
            <a:spLocks noChangeArrowheads="1"/>
          </p:cNvSpPr>
          <p:nvPr/>
        </p:nvSpPr>
        <p:spPr bwMode="auto">
          <a:xfrm>
            <a:off x="2197100" y="609600"/>
            <a:ext cx="45704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just" eaLnBrk="1" hangingPunct="1"/>
            <a:r>
              <a:rPr lang="en-US" sz="3200" b="1">
                <a:solidFill>
                  <a:srgbClr val="00B050"/>
                </a:solidFill>
              </a:rPr>
              <a:t>Soil sampling and testing</a:t>
            </a:r>
            <a:endParaRPr lang="en-US" sz="3200">
              <a:solidFill>
                <a:srgbClr val="00B050"/>
              </a:solidFill>
            </a:endParaRPr>
          </a:p>
        </p:txBody>
      </p:sp>
      <p:grpSp>
        <p:nvGrpSpPr>
          <p:cNvPr id="4101" name="Group 6"/>
          <p:cNvGrpSpPr>
            <a:grpSpLocks/>
          </p:cNvGrpSpPr>
          <p:nvPr/>
        </p:nvGrpSpPr>
        <p:grpSpPr bwMode="auto">
          <a:xfrm>
            <a:off x="0" y="0"/>
            <a:ext cx="9144000" cy="696913"/>
            <a:chOff x="-1" y="-1"/>
            <a:chExt cx="9144001" cy="696687"/>
          </a:xfrm>
        </p:grpSpPr>
        <p:pic>
          <p:nvPicPr>
            <p:cNvPr id="5" name="Picture 6" descr="F:\ignou.jpg"/>
            <p:cNvPicPr>
              <a:picLocks noChangeAspect="1" noChangeArrowheads="1"/>
            </p:cNvPicPr>
            <p:nvPr/>
          </p:nvPicPr>
          <p:blipFill>
            <a:blip r:embed="rId2"/>
            <a:srcRect t="18696" b="25652"/>
            <a:stretch>
              <a:fillRect/>
            </a:stretch>
          </p:blipFill>
          <p:spPr bwMode="auto">
            <a:xfrm>
              <a:off x="-1" y="-1"/>
              <a:ext cx="1066800" cy="679230"/>
            </a:xfrm>
            <a:prstGeom prst="rect">
              <a:avLst/>
            </a:prstGeom>
            <a:ln w="38100" cap="sq">
              <a:noFill/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4103" name="Picture 35" descr="NAIP logo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77200" y="0"/>
              <a:ext cx="1066800" cy="696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1"/>
          <p:cNvSpPr txBox="1">
            <a:spLocks noChangeArrowheads="1"/>
          </p:cNvSpPr>
          <p:nvPr/>
        </p:nvSpPr>
        <p:spPr bwMode="auto">
          <a:xfrm>
            <a:off x="838200" y="1524000"/>
            <a:ext cx="3200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800" b="1">
                <a:solidFill>
                  <a:srgbClr val="FFFF00"/>
                </a:solidFill>
              </a:rPr>
              <a:t>1. </a:t>
            </a:r>
            <a:r>
              <a:rPr lang="en-US" sz="2600" b="1">
                <a:solidFill>
                  <a:srgbClr val="FFFF00"/>
                </a:solidFill>
              </a:rPr>
              <a:t>Soil sampling</a:t>
            </a:r>
          </a:p>
        </p:txBody>
      </p:sp>
      <p:sp>
        <p:nvSpPr>
          <p:cNvPr id="5123" name="TextBox 2"/>
          <p:cNvSpPr txBox="1">
            <a:spLocks noChangeArrowheads="1"/>
          </p:cNvSpPr>
          <p:nvPr/>
        </p:nvSpPr>
        <p:spPr bwMode="auto">
          <a:xfrm>
            <a:off x="914400" y="3657600"/>
            <a:ext cx="32004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en-US" sz="2200"/>
              <a:t>The figure provides the suggested sampling  procedure  for a small field and for a large field (Peck and Melsted, 1967).</a:t>
            </a:r>
          </a:p>
        </p:txBody>
      </p:sp>
      <p:pic>
        <p:nvPicPr>
          <p:cNvPr id="5124" name="Picture 1"/>
          <p:cNvPicPr>
            <a:picLocks noChangeAspect="1" noChangeArrowheads="1"/>
          </p:cNvPicPr>
          <p:nvPr/>
        </p:nvPicPr>
        <p:blipFill>
          <a:blip r:embed="rId2"/>
          <a:srcRect r="1799"/>
          <a:stretch>
            <a:fillRect/>
          </a:stretch>
        </p:blipFill>
        <p:spPr bwMode="auto">
          <a:xfrm>
            <a:off x="4343400" y="1981200"/>
            <a:ext cx="4419600" cy="33528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125" name="Rectangle 4"/>
          <p:cNvSpPr>
            <a:spLocks noChangeArrowheads="1"/>
          </p:cNvSpPr>
          <p:nvPr/>
        </p:nvSpPr>
        <p:spPr bwMode="auto">
          <a:xfrm>
            <a:off x="2197100" y="609600"/>
            <a:ext cx="45704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just" eaLnBrk="1" hangingPunct="1"/>
            <a:r>
              <a:rPr lang="en-US" sz="3200" b="1">
                <a:solidFill>
                  <a:srgbClr val="00B050"/>
                </a:solidFill>
              </a:rPr>
              <a:t>Soil sampling and testing</a:t>
            </a:r>
            <a:endParaRPr lang="en-US" sz="3200">
              <a:solidFill>
                <a:srgbClr val="00B050"/>
              </a:solidFill>
            </a:endParaRPr>
          </a:p>
        </p:txBody>
      </p:sp>
      <p:grpSp>
        <p:nvGrpSpPr>
          <p:cNvPr id="5126" name="Group 5"/>
          <p:cNvGrpSpPr>
            <a:grpSpLocks/>
          </p:cNvGrpSpPr>
          <p:nvPr/>
        </p:nvGrpSpPr>
        <p:grpSpPr bwMode="auto">
          <a:xfrm>
            <a:off x="0" y="0"/>
            <a:ext cx="9144000" cy="696913"/>
            <a:chOff x="-1" y="-1"/>
            <a:chExt cx="9144001" cy="696687"/>
          </a:xfrm>
        </p:grpSpPr>
        <p:pic>
          <p:nvPicPr>
            <p:cNvPr id="7" name="Picture 6" descr="F:\ignou.jpg"/>
            <p:cNvPicPr>
              <a:picLocks noChangeAspect="1" noChangeArrowheads="1"/>
            </p:cNvPicPr>
            <p:nvPr/>
          </p:nvPicPr>
          <p:blipFill>
            <a:blip r:embed="rId3"/>
            <a:srcRect t="18696" b="25652"/>
            <a:stretch>
              <a:fillRect/>
            </a:stretch>
          </p:blipFill>
          <p:spPr bwMode="auto">
            <a:xfrm>
              <a:off x="-1" y="-1"/>
              <a:ext cx="1066800" cy="679230"/>
            </a:xfrm>
            <a:prstGeom prst="rect">
              <a:avLst/>
            </a:prstGeom>
            <a:ln w="38100" cap="sq">
              <a:noFill/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5130" name="Picture 35" descr="NAIP logo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77200" y="0"/>
              <a:ext cx="1066800" cy="696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127" name="TextBox 8"/>
          <p:cNvSpPr txBox="1">
            <a:spLocks noChangeArrowheads="1"/>
          </p:cNvSpPr>
          <p:nvPr/>
        </p:nvSpPr>
        <p:spPr bwMode="auto">
          <a:xfrm>
            <a:off x="914400" y="2133600"/>
            <a:ext cx="2971800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en-US" sz="2200"/>
              <a:t>Soil sample must be true representative of the field or the part of the field being tested.</a:t>
            </a:r>
            <a:endParaRPr lang="en-IN" sz="2200"/>
          </a:p>
        </p:txBody>
      </p:sp>
      <p:sp>
        <p:nvSpPr>
          <p:cNvPr id="5128" name="TextBox 9"/>
          <p:cNvSpPr txBox="1">
            <a:spLocks noChangeArrowheads="1"/>
          </p:cNvSpPr>
          <p:nvPr/>
        </p:nvSpPr>
        <p:spPr bwMode="auto">
          <a:xfrm>
            <a:off x="7391400" y="6172200"/>
            <a:ext cx="1600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 Contd…</a:t>
            </a:r>
            <a:endParaRPr lang="en-IN"/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1"/>
          <p:cNvSpPr txBox="1">
            <a:spLocks noChangeArrowheads="1"/>
          </p:cNvSpPr>
          <p:nvPr/>
        </p:nvSpPr>
        <p:spPr bwMode="auto">
          <a:xfrm>
            <a:off x="914400" y="5562600"/>
            <a:ext cx="518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39725" indent="-3397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/>
              <a:t>About 20 cores are taken from a field of 1 ha.</a:t>
            </a:r>
            <a:endParaRPr lang="en-US"/>
          </a:p>
        </p:txBody>
      </p:sp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2197100" y="609600"/>
            <a:ext cx="45704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just" eaLnBrk="1" hangingPunct="1"/>
            <a:r>
              <a:rPr lang="en-US" sz="3200" b="1">
                <a:solidFill>
                  <a:srgbClr val="00B050"/>
                </a:solidFill>
              </a:rPr>
              <a:t>Soil sampling and testing</a:t>
            </a:r>
            <a:endParaRPr lang="en-US" sz="3200">
              <a:solidFill>
                <a:srgbClr val="00B050"/>
              </a:solidFill>
            </a:endParaRPr>
          </a:p>
        </p:txBody>
      </p:sp>
      <p:grpSp>
        <p:nvGrpSpPr>
          <p:cNvPr id="6148" name="Group 3"/>
          <p:cNvGrpSpPr>
            <a:grpSpLocks/>
          </p:cNvGrpSpPr>
          <p:nvPr/>
        </p:nvGrpSpPr>
        <p:grpSpPr bwMode="auto">
          <a:xfrm>
            <a:off x="0" y="0"/>
            <a:ext cx="9144000" cy="696913"/>
            <a:chOff x="-1" y="-1"/>
            <a:chExt cx="9144001" cy="696687"/>
          </a:xfrm>
        </p:grpSpPr>
        <p:pic>
          <p:nvPicPr>
            <p:cNvPr id="5" name="Picture 6" descr="F:\ignou.jpg"/>
            <p:cNvPicPr>
              <a:picLocks noChangeAspect="1" noChangeArrowheads="1"/>
            </p:cNvPicPr>
            <p:nvPr/>
          </p:nvPicPr>
          <p:blipFill>
            <a:blip r:embed="rId2"/>
            <a:srcRect t="18696" b="25652"/>
            <a:stretch>
              <a:fillRect/>
            </a:stretch>
          </p:blipFill>
          <p:spPr bwMode="auto">
            <a:xfrm>
              <a:off x="-1" y="-1"/>
              <a:ext cx="1066800" cy="679230"/>
            </a:xfrm>
            <a:prstGeom prst="rect">
              <a:avLst/>
            </a:prstGeom>
            <a:ln w="38100" cap="sq">
              <a:noFill/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6154" name="Picture 35" descr="NAIP logo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77200" y="0"/>
              <a:ext cx="1066800" cy="696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149" name="TextBox 6"/>
          <p:cNvSpPr txBox="1">
            <a:spLocks noChangeArrowheads="1"/>
          </p:cNvSpPr>
          <p:nvPr/>
        </p:nvSpPr>
        <p:spPr bwMode="auto">
          <a:xfrm>
            <a:off x="914400" y="1752600"/>
            <a:ext cx="73914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en-US" sz="2000"/>
              <a:t>Best time for sampling is before sowing or planting. Each sample should have a label describing field identification, farmer’s name and address, previous crops, and the crop for which nutrient recommendation is sought.</a:t>
            </a:r>
            <a:endParaRPr lang="en-IN" sz="2000"/>
          </a:p>
        </p:txBody>
      </p:sp>
      <p:sp>
        <p:nvSpPr>
          <p:cNvPr id="6150" name="TextBox 7"/>
          <p:cNvSpPr txBox="1">
            <a:spLocks noChangeArrowheads="1"/>
          </p:cNvSpPr>
          <p:nvPr/>
        </p:nvSpPr>
        <p:spPr bwMode="auto">
          <a:xfrm>
            <a:off x="914400" y="3200400"/>
            <a:ext cx="6477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en-US" sz="2000"/>
              <a:t>Abnormal soil patches, areas near a fence or used for storing animal manure or crop residues should not be sampled . </a:t>
            </a:r>
            <a:endParaRPr lang="en-IN" sz="2000"/>
          </a:p>
        </p:txBody>
      </p:sp>
      <p:sp>
        <p:nvSpPr>
          <p:cNvPr id="6151" name="TextBox 8"/>
          <p:cNvSpPr txBox="1">
            <a:spLocks noChangeArrowheads="1"/>
          </p:cNvSpPr>
          <p:nvPr/>
        </p:nvSpPr>
        <p:spPr bwMode="auto">
          <a:xfrm>
            <a:off x="914400" y="4038600"/>
            <a:ext cx="73152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en-US" sz="2000"/>
              <a:t>For soil sampling, special augers with a core diameter of 1–2 cm are convenient, but small spades can also be used. In any case, a uniform slice of soil should be taken from top to bottom of the desired sampling depth. </a:t>
            </a:r>
            <a:endParaRPr lang="en-IN" sz="2000"/>
          </a:p>
        </p:txBody>
      </p:sp>
      <p:sp>
        <p:nvSpPr>
          <p:cNvPr id="6152" name="TextBox 9"/>
          <p:cNvSpPr txBox="1">
            <a:spLocks noChangeArrowheads="1"/>
          </p:cNvSpPr>
          <p:nvPr/>
        </p:nvSpPr>
        <p:spPr bwMode="auto">
          <a:xfrm>
            <a:off x="7772400" y="6248400"/>
            <a:ext cx="1219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/>
              <a:t>Contd…</a:t>
            </a:r>
            <a:endParaRPr lang="en-IN" sz="2000"/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1"/>
          <p:cNvSpPr txBox="1">
            <a:spLocks noChangeArrowheads="1"/>
          </p:cNvSpPr>
          <p:nvPr/>
        </p:nvSpPr>
        <p:spPr bwMode="auto">
          <a:xfrm>
            <a:off x="1524000" y="4495800"/>
            <a:ext cx="7239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715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en-US"/>
              <a:t>Collect this into a clean bucket. Take a number of such samples to make a composite sample.     </a:t>
            </a:r>
          </a:p>
        </p:txBody>
      </p:sp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2197100" y="609600"/>
            <a:ext cx="45704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just" eaLnBrk="1" hangingPunct="1"/>
            <a:r>
              <a:rPr lang="en-US" sz="3200" b="1">
                <a:solidFill>
                  <a:srgbClr val="00B050"/>
                </a:solidFill>
              </a:rPr>
              <a:t>Soil sampling and testing</a:t>
            </a:r>
            <a:endParaRPr lang="en-US" sz="3200">
              <a:solidFill>
                <a:srgbClr val="00B050"/>
              </a:solidFill>
            </a:endParaRPr>
          </a:p>
        </p:txBody>
      </p:sp>
      <p:grpSp>
        <p:nvGrpSpPr>
          <p:cNvPr id="7172" name="Group 3"/>
          <p:cNvGrpSpPr>
            <a:grpSpLocks/>
          </p:cNvGrpSpPr>
          <p:nvPr/>
        </p:nvGrpSpPr>
        <p:grpSpPr bwMode="auto">
          <a:xfrm>
            <a:off x="0" y="0"/>
            <a:ext cx="9144000" cy="696913"/>
            <a:chOff x="-1" y="-1"/>
            <a:chExt cx="9144001" cy="696687"/>
          </a:xfrm>
        </p:grpSpPr>
        <p:pic>
          <p:nvPicPr>
            <p:cNvPr id="5" name="Picture 6" descr="F:\ignou.jpg"/>
            <p:cNvPicPr>
              <a:picLocks noChangeAspect="1" noChangeArrowheads="1"/>
            </p:cNvPicPr>
            <p:nvPr/>
          </p:nvPicPr>
          <p:blipFill>
            <a:blip r:embed="rId2"/>
            <a:srcRect t="18696" b="25652"/>
            <a:stretch>
              <a:fillRect/>
            </a:stretch>
          </p:blipFill>
          <p:spPr bwMode="auto">
            <a:xfrm>
              <a:off x="-1" y="-1"/>
              <a:ext cx="1066800" cy="679230"/>
            </a:xfrm>
            <a:prstGeom prst="rect">
              <a:avLst/>
            </a:prstGeom>
            <a:ln w="38100" cap="sq">
              <a:noFill/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7176" name="Picture 35" descr="NAIP logo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77200" y="0"/>
              <a:ext cx="1066800" cy="696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173" name="TextBox 6"/>
          <p:cNvSpPr txBox="1">
            <a:spLocks noChangeArrowheads="1"/>
          </p:cNvSpPr>
          <p:nvPr/>
        </p:nvSpPr>
        <p:spPr bwMode="auto">
          <a:xfrm>
            <a:off x="685800" y="1828800"/>
            <a:ext cx="8153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715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en-US"/>
              <a:t>When using a spade the following technique should be   adopted:</a:t>
            </a:r>
          </a:p>
        </p:txBody>
      </p:sp>
      <p:sp>
        <p:nvSpPr>
          <p:cNvPr id="7174" name="TextBox 8"/>
          <p:cNvSpPr txBox="1">
            <a:spLocks noChangeArrowheads="1"/>
          </p:cNvSpPr>
          <p:nvPr/>
        </p:nvSpPr>
        <p:spPr bwMode="auto">
          <a:xfrm>
            <a:off x="838200" y="2971800"/>
            <a:ext cx="7924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Make a V-shaped cut 15-20 cm deep and take a 1 cm slice from the smooth side. Trim sides with a sharp blade or a pen knife leaving a 2 cm strip. </a:t>
            </a:r>
            <a:endParaRPr lang="en-IN"/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1"/>
          <p:cNvSpPr txBox="1">
            <a:spLocks noChangeArrowheads="1"/>
          </p:cNvSpPr>
          <p:nvPr/>
        </p:nvSpPr>
        <p:spPr>
          <a:xfrm>
            <a:off x="3276600" y="3276600"/>
            <a:ext cx="5638800" cy="381000"/>
          </a:xfrm>
          <a:prstGeom prst="rect">
            <a:avLst/>
          </a:prstGeom>
          <a:noFill/>
        </p:spPr>
        <p:txBody>
          <a:bodyPr/>
          <a:lstStyle/>
          <a:p>
            <a:pPr marL="742950" lvl="1" indent="-742950">
              <a:spcBef>
                <a:spcPct val="20000"/>
              </a:spcBef>
              <a:buClr>
                <a:schemeClr val="accent2"/>
              </a:buClr>
              <a:defRPr/>
            </a:pPr>
            <a:r>
              <a:rPr kumimoji="1" lang="en-US" sz="2200" kern="0" dirty="0">
                <a:cs typeface="Times New Roman" pitchFamily="18" charset="0"/>
              </a:rPr>
              <a:t>Place samples in clean bucket for mixing</a:t>
            </a:r>
          </a:p>
        </p:txBody>
      </p:sp>
      <p:pic>
        <p:nvPicPr>
          <p:cNvPr id="8195" name="Picture 5" descr="auger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4038600"/>
            <a:ext cx="2590800" cy="223996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196" name="Picture 2" descr="npo00002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2800" y="4038600"/>
            <a:ext cx="2946400" cy="22098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8197" name="Picture 10" descr="Photo: JMC Professional Clay Auge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53200" y="4038600"/>
            <a:ext cx="1719263" cy="22383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8198" name="Rectangle 5"/>
          <p:cNvSpPr>
            <a:spLocks noChangeArrowheads="1"/>
          </p:cNvSpPr>
          <p:nvPr/>
        </p:nvSpPr>
        <p:spPr bwMode="auto">
          <a:xfrm>
            <a:off x="2209800" y="533400"/>
            <a:ext cx="45704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just" eaLnBrk="1" hangingPunct="1"/>
            <a:r>
              <a:rPr lang="en-US" sz="3200" b="1">
                <a:solidFill>
                  <a:srgbClr val="00B050"/>
                </a:solidFill>
              </a:rPr>
              <a:t>Soil sampling and testing</a:t>
            </a:r>
            <a:endParaRPr lang="en-US" sz="3200">
              <a:solidFill>
                <a:srgbClr val="00B050"/>
              </a:solidFill>
            </a:endParaRPr>
          </a:p>
        </p:txBody>
      </p:sp>
      <p:grpSp>
        <p:nvGrpSpPr>
          <p:cNvPr id="8199" name="Group 6"/>
          <p:cNvGrpSpPr>
            <a:grpSpLocks/>
          </p:cNvGrpSpPr>
          <p:nvPr/>
        </p:nvGrpSpPr>
        <p:grpSpPr bwMode="auto">
          <a:xfrm>
            <a:off x="0" y="0"/>
            <a:ext cx="9144000" cy="696913"/>
            <a:chOff x="-1" y="-1"/>
            <a:chExt cx="9144001" cy="696687"/>
          </a:xfrm>
        </p:grpSpPr>
        <p:pic>
          <p:nvPicPr>
            <p:cNvPr id="8" name="Picture 6" descr="F:\ignou.jpg"/>
            <p:cNvPicPr>
              <a:picLocks noChangeAspect="1" noChangeArrowheads="1"/>
            </p:cNvPicPr>
            <p:nvPr/>
          </p:nvPicPr>
          <p:blipFill>
            <a:blip r:embed="rId5"/>
            <a:srcRect t="18696" b="25652"/>
            <a:stretch>
              <a:fillRect/>
            </a:stretch>
          </p:blipFill>
          <p:spPr bwMode="auto">
            <a:xfrm>
              <a:off x="-1" y="-1"/>
              <a:ext cx="1066800" cy="679230"/>
            </a:xfrm>
            <a:prstGeom prst="rect">
              <a:avLst/>
            </a:prstGeom>
            <a:ln w="38100" cap="sq">
              <a:noFill/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8205" name="Picture 35" descr="NAIP logo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77200" y="0"/>
              <a:ext cx="1066800" cy="696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Box 9"/>
          <p:cNvSpPr txBox="1"/>
          <p:nvPr/>
        </p:nvSpPr>
        <p:spPr>
          <a:xfrm>
            <a:off x="609600" y="1676400"/>
            <a:ext cx="34290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80000"/>
              <a:defRPr/>
            </a:pPr>
            <a:r>
              <a:rPr kumimoji="1" lang="en-US" b="1" kern="0" dirty="0">
                <a:solidFill>
                  <a:schemeClr val="tx2"/>
                </a:solidFill>
              </a:rPr>
              <a:t>Sampling requirement: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9600" y="2057400"/>
            <a:ext cx="6324600" cy="4302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742950" lvl="1" indent="-285750">
              <a:spcBef>
                <a:spcPct val="20000"/>
              </a:spcBef>
              <a:buClr>
                <a:schemeClr val="accent2"/>
              </a:buClr>
              <a:defRPr/>
            </a:pPr>
            <a:r>
              <a:rPr kumimoji="1" lang="en-US" sz="2200" kern="0" dirty="0"/>
              <a:t>Tools-</a:t>
            </a:r>
            <a:r>
              <a:rPr kumimoji="1" lang="en-US" sz="2200" b="1" kern="0" dirty="0">
                <a:solidFill>
                  <a:schemeClr val="tx2"/>
                </a:solidFill>
              </a:rPr>
              <a:t> </a:t>
            </a:r>
            <a:r>
              <a:rPr kumimoji="1" lang="en-US" sz="2200" kern="0" dirty="0"/>
              <a:t>Shovel, spade, </a:t>
            </a:r>
            <a:r>
              <a:rPr kumimoji="1" lang="en-US" sz="2200" kern="0" dirty="0" err="1"/>
              <a:t>khurpi</a:t>
            </a:r>
            <a:r>
              <a:rPr kumimoji="1" lang="en-US" sz="2200" kern="0" dirty="0"/>
              <a:t>, augers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76400" y="2438400"/>
            <a:ext cx="3429000" cy="4302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742950" lvl="1" indent="-742950">
              <a:spcBef>
                <a:spcPct val="20000"/>
              </a:spcBef>
              <a:buClr>
                <a:schemeClr val="accent2"/>
              </a:buClr>
              <a:tabLst>
                <a:tab pos="180975" algn="l"/>
              </a:tabLst>
              <a:defRPr/>
            </a:pPr>
            <a:r>
              <a:rPr kumimoji="1" lang="en-US" sz="2200" kern="0" dirty="0"/>
              <a:t>Use clean tools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514600" y="2819400"/>
            <a:ext cx="5105400" cy="4302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2"/>
              </a:buClr>
              <a:defRPr/>
            </a:pPr>
            <a:r>
              <a:rPr kumimoji="1" lang="en-US" sz="2200" kern="0" dirty="0"/>
              <a:t>Sample from the proper depth and location</a:t>
            </a:r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1"/>
          <p:cNvSpPr txBox="1">
            <a:spLocks noChangeArrowheads="1"/>
          </p:cNvSpPr>
          <p:nvPr/>
        </p:nvSpPr>
        <p:spPr bwMode="auto">
          <a:xfrm>
            <a:off x="838200" y="1600200"/>
            <a:ext cx="5181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800" b="1">
                <a:solidFill>
                  <a:srgbClr val="FFFF00"/>
                </a:solidFill>
              </a:rPr>
              <a:t>2. Preparation of soil sample</a:t>
            </a:r>
          </a:p>
        </p:txBody>
      </p:sp>
      <p:sp>
        <p:nvSpPr>
          <p:cNvPr id="9219" name="TextBox 2"/>
          <p:cNvSpPr txBox="1">
            <a:spLocks noChangeArrowheads="1"/>
          </p:cNvSpPr>
          <p:nvPr/>
        </p:nvSpPr>
        <p:spPr bwMode="auto">
          <a:xfrm>
            <a:off x="1066800" y="3362325"/>
            <a:ext cx="762000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2200" i="1" dirty="0">
                <a:solidFill>
                  <a:srgbClr val="FFFF00"/>
                </a:solidFill>
                <a:latin typeface="+mn-lt"/>
              </a:rPr>
              <a:t>Drying:</a:t>
            </a:r>
            <a:r>
              <a:rPr lang="en-US" sz="2200" dirty="0">
                <a:solidFill>
                  <a:srgbClr val="FFFF00"/>
                </a:solidFill>
                <a:latin typeface="+mn-lt"/>
              </a:rPr>
              <a:t> </a:t>
            </a:r>
            <a:r>
              <a:rPr lang="en-US" sz="2200" dirty="0">
                <a:latin typeface="+mn-lt"/>
              </a:rPr>
              <a:t>Samples are generally air-dried (25-35</a:t>
            </a:r>
            <a:r>
              <a:rPr lang="en-US" sz="2200" baseline="30000" dirty="0">
                <a:latin typeface="+mn-lt"/>
              </a:rPr>
              <a:t>o</a:t>
            </a:r>
            <a:r>
              <a:rPr lang="en-US" sz="2200" dirty="0">
                <a:latin typeface="+mn-lt"/>
              </a:rPr>
              <a:t>C; relative humidity 20-60%) and stored. For certain determinations such as ammonium and nitrate N, exchangeable K, acid extractable P and ferrous iron, fresh samples from the field without any drying are required. Results of soil analysis are expressed on oven dry basis. </a:t>
            </a:r>
            <a:r>
              <a:rPr lang="en-US" sz="2200" dirty="0"/>
              <a:t>				</a:t>
            </a:r>
          </a:p>
        </p:txBody>
      </p:sp>
      <p:sp>
        <p:nvSpPr>
          <p:cNvPr id="9220" name="Rectangle 3"/>
          <p:cNvSpPr>
            <a:spLocks noChangeArrowheads="1"/>
          </p:cNvSpPr>
          <p:nvPr/>
        </p:nvSpPr>
        <p:spPr bwMode="auto">
          <a:xfrm>
            <a:off x="2197100" y="609600"/>
            <a:ext cx="45704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just" eaLnBrk="1" hangingPunct="1"/>
            <a:r>
              <a:rPr lang="en-US" sz="3200" b="1">
                <a:solidFill>
                  <a:srgbClr val="00B050"/>
                </a:solidFill>
              </a:rPr>
              <a:t>Soil sampling and testing</a:t>
            </a:r>
            <a:endParaRPr lang="en-US" sz="3200">
              <a:solidFill>
                <a:srgbClr val="00B050"/>
              </a:solidFill>
            </a:endParaRPr>
          </a:p>
        </p:txBody>
      </p:sp>
      <p:grpSp>
        <p:nvGrpSpPr>
          <p:cNvPr id="9221" name="Group 4"/>
          <p:cNvGrpSpPr>
            <a:grpSpLocks/>
          </p:cNvGrpSpPr>
          <p:nvPr/>
        </p:nvGrpSpPr>
        <p:grpSpPr bwMode="auto">
          <a:xfrm>
            <a:off x="0" y="0"/>
            <a:ext cx="9144000" cy="696913"/>
            <a:chOff x="-1" y="-1"/>
            <a:chExt cx="9144001" cy="696687"/>
          </a:xfrm>
        </p:grpSpPr>
        <p:pic>
          <p:nvPicPr>
            <p:cNvPr id="6" name="Picture 6" descr="F:\ignou.jpg"/>
            <p:cNvPicPr>
              <a:picLocks noChangeAspect="1" noChangeArrowheads="1"/>
            </p:cNvPicPr>
            <p:nvPr/>
          </p:nvPicPr>
          <p:blipFill>
            <a:blip r:embed="rId2"/>
            <a:srcRect t="18696" b="25652"/>
            <a:stretch>
              <a:fillRect/>
            </a:stretch>
          </p:blipFill>
          <p:spPr bwMode="auto">
            <a:xfrm>
              <a:off x="-1" y="-1"/>
              <a:ext cx="1066800" cy="679230"/>
            </a:xfrm>
            <a:prstGeom prst="rect">
              <a:avLst/>
            </a:prstGeom>
            <a:ln w="38100" cap="sq">
              <a:noFill/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9225" name="Picture 35" descr="NAIP logo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77200" y="0"/>
              <a:ext cx="1066800" cy="696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222" name="TextBox 7"/>
          <p:cNvSpPr txBox="1">
            <a:spLocks noChangeArrowheads="1"/>
          </p:cNvSpPr>
          <p:nvPr/>
        </p:nvSpPr>
        <p:spPr bwMode="auto">
          <a:xfrm>
            <a:off x="1066800" y="2209800"/>
            <a:ext cx="74676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2200" dirty="0">
                <a:latin typeface="+mn-lt"/>
              </a:rPr>
              <a:t>After the sample reaches in the laboratory or processing room it has to be dried, ground and sieved.</a:t>
            </a:r>
          </a:p>
        </p:txBody>
      </p:sp>
      <p:sp>
        <p:nvSpPr>
          <p:cNvPr id="9223" name="TextBox 8"/>
          <p:cNvSpPr txBox="1">
            <a:spLocks noChangeArrowheads="1"/>
          </p:cNvSpPr>
          <p:nvPr/>
        </p:nvSpPr>
        <p:spPr bwMode="auto">
          <a:xfrm>
            <a:off x="7620000" y="6096000"/>
            <a:ext cx="1524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/>
              <a:t>Contd…</a:t>
            </a:r>
            <a:endParaRPr lang="en-IN" sz="2000"/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1"/>
          <p:cNvSpPr txBox="1">
            <a:spLocks noChangeArrowheads="1"/>
          </p:cNvSpPr>
          <p:nvPr/>
        </p:nvSpPr>
        <p:spPr bwMode="auto">
          <a:xfrm>
            <a:off x="762000" y="1752600"/>
            <a:ext cx="5181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800" b="1">
                <a:solidFill>
                  <a:srgbClr val="FFFF00"/>
                </a:solidFill>
              </a:rPr>
              <a:t>2. Preparation of soil sample</a:t>
            </a:r>
          </a:p>
        </p:txBody>
      </p:sp>
      <p:sp>
        <p:nvSpPr>
          <p:cNvPr id="10243" name="TextBox 2"/>
          <p:cNvSpPr txBox="1">
            <a:spLocks noChangeArrowheads="1"/>
          </p:cNvSpPr>
          <p:nvPr/>
        </p:nvSpPr>
        <p:spPr bwMode="auto">
          <a:xfrm>
            <a:off x="762000" y="2362200"/>
            <a:ext cx="7848600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en-US"/>
              <a:t> </a:t>
            </a:r>
            <a:endParaRPr lang="en-US" b="1"/>
          </a:p>
          <a:p>
            <a:pPr algn="just"/>
            <a:r>
              <a:rPr lang="en-US" i="1">
                <a:solidFill>
                  <a:srgbClr val="FFFF00"/>
                </a:solidFill>
              </a:rPr>
              <a:t>Sieving:</a:t>
            </a:r>
            <a:r>
              <a:rPr lang="en-US">
                <a:solidFill>
                  <a:srgbClr val="FFFF00"/>
                </a:solidFill>
              </a:rPr>
              <a:t> </a:t>
            </a:r>
            <a:r>
              <a:rPr lang="en-US"/>
              <a:t>Field moist samples prior to drying can be made to pass through a 6 mm sieve (about 4 mesh per inch) by rubbing with fingers. This practice seems of much advantage in case of heavy soils. Soils in the right moisture condition can even be passed through a 2 mm sieve (about 10 mesh per inch). </a:t>
            </a:r>
          </a:p>
          <a:p>
            <a:pPr algn="just"/>
            <a:r>
              <a:rPr lang="en-US"/>
              <a:t>							</a:t>
            </a:r>
          </a:p>
        </p:txBody>
      </p:sp>
      <p:sp>
        <p:nvSpPr>
          <p:cNvPr id="10244" name="Rectangle 3"/>
          <p:cNvSpPr>
            <a:spLocks noChangeArrowheads="1"/>
          </p:cNvSpPr>
          <p:nvPr/>
        </p:nvSpPr>
        <p:spPr bwMode="auto">
          <a:xfrm>
            <a:off x="2197100" y="609600"/>
            <a:ext cx="45704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just" eaLnBrk="1" hangingPunct="1"/>
            <a:r>
              <a:rPr lang="en-US" sz="3200" b="1">
                <a:solidFill>
                  <a:srgbClr val="00B050"/>
                </a:solidFill>
              </a:rPr>
              <a:t>Soil sampling and testing</a:t>
            </a:r>
            <a:endParaRPr lang="en-US" sz="3200">
              <a:solidFill>
                <a:srgbClr val="00B050"/>
              </a:solidFill>
            </a:endParaRPr>
          </a:p>
        </p:txBody>
      </p:sp>
      <p:grpSp>
        <p:nvGrpSpPr>
          <p:cNvPr id="10245" name="Group 4"/>
          <p:cNvGrpSpPr>
            <a:grpSpLocks/>
          </p:cNvGrpSpPr>
          <p:nvPr/>
        </p:nvGrpSpPr>
        <p:grpSpPr bwMode="auto">
          <a:xfrm>
            <a:off x="0" y="0"/>
            <a:ext cx="9144000" cy="696913"/>
            <a:chOff x="-1" y="-1"/>
            <a:chExt cx="9144001" cy="696687"/>
          </a:xfrm>
        </p:grpSpPr>
        <p:pic>
          <p:nvPicPr>
            <p:cNvPr id="6" name="Picture 6" descr="F:\ignou.jpg"/>
            <p:cNvPicPr>
              <a:picLocks noChangeAspect="1" noChangeArrowheads="1"/>
            </p:cNvPicPr>
            <p:nvPr/>
          </p:nvPicPr>
          <p:blipFill>
            <a:blip r:embed="rId2"/>
            <a:srcRect t="18696" b="25652"/>
            <a:stretch>
              <a:fillRect/>
            </a:stretch>
          </p:blipFill>
          <p:spPr bwMode="auto">
            <a:xfrm>
              <a:off x="-1" y="-1"/>
              <a:ext cx="1066800" cy="679230"/>
            </a:xfrm>
            <a:prstGeom prst="rect">
              <a:avLst/>
            </a:prstGeom>
            <a:ln w="38100" cap="sq">
              <a:noFill/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10248" name="Picture 35" descr="NAIP logo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77200" y="0"/>
              <a:ext cx="1066800" cy="696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246" name="TextBox 7"/>
          <p:cNvSpPr txBox="1">
            <a:spLocks noChangeArrowheads="1"/>
          </p:cNvSpPr>
          <p:nvPr/>
        </p:nvSpPr>
        <p:spPr bwMode="auto">
          <a:xfrm>
            <a:off x="7696200" y="6096000"/>
            <a:ext cx="1219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/>
              <a:t>Contd…</a:t>
            </a:r>
            <a:endParaRPr lang="en-IN" sz="2000"/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2"/>
          <p:cNvSpPr txBox="1">
            <a:spLocks noChangeArrowheads="1"/>
          </p:cNvSpPr>
          <p:nvPr/>
        </p:nvSpPr>
        <p:spPr bwMode="auto">
          <a:xfrm>
            <a:off x="1828800" y="3962400"/>
            <a:ext cx="7010400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en-US" sz="2200" i="1">
                <a:solidFill>
                  <a:srgbClr val="FFFF00"/>
                </a:solidFill>
              </a:rPr>
              <a:t>Mixing:</a:t>
            </a:r>
            <a:r>
              <a:rPr lang="en-US" sz="2200">
                <a:solidFill>
                  <a:srgbClr val="FFFF00"/>
                </a:solidFill>
              </a:rPr>
              <a:t> </a:t>
            </a:r>
            <a:r>
              <a:rPr lang="en-US" sz="2200"/>
              <a:t>Sample should be thoroughly mixed by rolling procedure. Place the dried, ground and sieved sample on a piece of a cloth. Grasp the opposite corners and then holding one corner down pull the other corner across the sample. This process should be repeated back in the reverse direction. 							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2197100" y="609600"/>
            <a:ext cx="45704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just" eaLnBrk="1" hangingPunct="1"/>
            <a:r>
              <a:rPr lang="en-US" sz="3200" b="1">
                <a:solidFill>
                  <a:srgbClr val="00B050"/>
                </a:solidFill>
              </a:rPr>
              <a:t>Soil sampling and testing</a:t>
            </a:r>
            <a:endParaRPr lang="en-US" sz="3200">
              <a:solidFill>
                <a:srgbClr val="00B050"/>
              </a:solidFill>
            </a:endParaRPr>
          </a:p>
        </p:txBody>
      </p:sp>
      <p:grpSp>
        <p:nvGrpSpPr>
          <p:cNvPr id="11268" name="Group 3"/>
          <p:cNvGrpSpPr>
            <a:grpSpLocks/>
          </p:cNvGrpSpPr>
          <p:nvPr/>
        </p:nvGrpSpPr>
        <p:grpSpPr bwMode="auto">
          <a:xfrm>
            <a:off x="0" y="0"/>
            <a:ext cx="9144000" cy="696913"/>
            <a:chOff x="-1" y="-1"/>
            <a:chExt cx="9144001" cy="696687"/>
          </a:xfrm>
        </p:grpSpPr>
        <p:pic>
          <p:nvPicPr>
            <p:cNvPr id="5" name="Picture 6" descr="F:\ignou.jpg"/>
            <p:cNvPicPr>
              <a:picLocks noChangeAspect="1" noChangeArrowheads="1"/>
            </p:cNvPicPr>
            <p:nvPr/>
          </p:nvPicPr>
          <p:blipFill>
            <a:blip r:embed="rId2"/>
            <a:srcRect t="18696" b="25652"/>
            <a:stretch>
              <a:fillRect/>
            </a:stretch>
          </p:blipFill>
          <p:spPr bwMode="auto">
            <a:xfrm>
              <a:off x="-1" y="-1"/>
              <a:ext cx="1066800" cy="679230"/>
            </a:xfrm>
            <a:prstGeom prst="rect">
              <a:avLst/>
            </a:prstGeom>
            <a:ln w="38100" cap="sq">
              <a:noFill/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11272" name="Picture 35" descr="NAIP logo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77200" y="0"/>
              <a:ext cx="1066800" cy="696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269" name="TextBox 6"/>
          <p:cNvSpPr txBox="1">
            <a:spLocks noChangeArrowheads="1"/>
          </p:cNvSpPr>
          <p:nvPr/>
        </p:nvSpPr>
        <p:spPr bwMode="auto">
          <a:xfrm>
            <a:off x="990600" y="1828800"/>
            <a:ext cx="6477000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en-US" sz="2200" i="1">
                <a:solidFill>
                  <a:srgbClr val="FFFF00"/>
                </a:solidFill>
              </a:rPr>
              <a:t>Grinding:</a:t>
            </a:r>
            <a:r>
              <a:rPr lang="en-US" sz="2200">
                <a:solidFill>
                  <a:srgbClr val="FFFF00"/>
                </a:solidFill>
              </a:rPr>
              <a:t> </a:t>
            </a:r>
            <a:r>
              <a:rPr lang="en-US" sz="2200"/>
              <a:t>A roller, rubber pestle in an agate mortar, or a motorised grinder are commonly employed. Crushing of the gravel and primary sand particles should be avoided. For heavy soils, it is better to pass these through a 2 mm sieve before allowing them to get completely air dried.</a:t>
            </a:r>
            <a:endParaRPr lang="en-US" sz="2200" b="1"/>
          </a:p>
        </p:txBody>
      </p:sp>
      <p:sp>
        <p:nvSpPr>
          <p:cNvPr id="11270" name="TextBox 7"/>
          <p:cNvSpPr txBox="1">
            <a:spLocks noChangeArrowheads="1"/>
          </p:cNvSpPr>
          <p:nvPr/>
        </p:nvSpPr>
        <p:spPr bwMode="auto">
          <a:xfrm>
            <a:off x="7620000" y="6248400"/>
            <a:ext cx="137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/>
              <a:t>contd…</a:t>
            </a:r>
            <a:endParaRPr lang="en-IN" sz="2000"/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ersonal Home Page (Online)">
  <a:themeElements>
    <a:clrScheme name="Personal Home Page (Online) 1">
      <a:dk1>
        <a:srgbClr val="000000"/>
      </a:dk1>
      <a:lt1>
        <a:srgbClr val="FFFFFF"/>
      </a:lt1>
      <a:dk2>
        <a:srgbClr val="1E2E53"/>
      </a:dk2>
      <a:lt2>
        <a:srgbClr val="FFCC00"/>
      </a:lt2>
      <a:accent1>
        <a:srgbClr val="FF9933"/>
      </a:accent1>
      <a:accent2>
        <a:srgbClr val="336699"/>
      </a:accent2>
      <a:accent3>
        <a:srgbClr val="ABADB3"/>
      </a:accent3>
      <a:accent4>
        <a:srgbClr val="DADADA"/>
      </a:accent4>
      <a:accent5>
        <a:srgbClr val="FFCAAD"/>
      </a:accent5>
      <a:accent6>
        <a:srgbClr val="2D5C8A"/>
      </a:accent6>
      <a:hlink>
        <a:srgbClr val="EAEAEA"/>
      </a:hlink>
      <a:folHlink>
        <a:srgbClr val="A73737"/>
      </a:folHlink>
    </a:clrScheme>
    <a:fontScheme name="Personal Home Page (Online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ersonal Home Page (Online) 1">
        <a:dk1>
          <a:srgbClr val="000000"/>
        </a:dk1>
        <a:lt1>
          <a:srgbClr val="FFFFFF"/>
        </a:lt1>
        <a:dk2>
          <a:srgbClr val="1E2E53"/>
        </a:dk2>
        <a:lt2>
          <a:srgbClr val="FFCC00"/>
        </a:lt2>
        <a:accent1>
          <a:srgbClr val="FF9933"/>
        </a:accent1>
        <a:accent2>
          <a:srgbClr val="336699"/>
        </a:accent2>
        <a:accent3>
          <a:srgbClr val="ABADB3"/>
        </a:accent3>
        <a:accent4>
          <a:srgbClr val="DADADA"/>
        </a:accent4>
        <a:accent5>
          <a:srgbClr val="FFCAAD"/>
        </a:accent5>
        <a:accent6>
          <a:srgbClr val="2D5C8A"/>
        </a:accent6>
        <a:hlink>
          <a:srgbClr val="EAEAEA"/>
        </a:hlink>
        <a:folHlink>
          <a:srgbClr val="A737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 Home Page (Online) 2">
        <a:dk1>
          <a:srgbClr val="663300"/>
        </a:dk1>
        <a:lt1>
          <a:srgbClr val="FFFFFF"/>
        </a:lt1>
        <a:dk2>
          <a:srgbClr val="996633"/>
        </a:dk2>
        <a:lt2>
          <a:srgbClr val="868686"/>
        </a:lt2>
        <a:accent1>
          <a:srgbClr val="FF9900"/>
        </a:accent1>
        <a:accent2>
          <a:srgbClr val="CC6600"/>
        </a:accent2>
        <a:accent3>
          <a:srgbClr val="FFFFFF"/>
        </a:accent3>
        <a:accent4>
          <a:srgbClr val="562A00"/>
        </a:accent4>
        <a:accent5>
          <a:srgbClr val="FFCAAA"/>
        </a:accent5>
        <a:accent6>
          <a:srgbClr val="B95C00"/>
        </a:accent6>
        <a:hlink>
          <a:srgbClr val="FFCC00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onal Home Page (Online)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Office\Templates\Presentations\Personal Home Page (Online).pot</Template>
  <TotalTime>1213</TotalTime>
  <Words>989</Words>
  <Application>Microsoft Office PowerPoint</Application>
  <PresentationFormat>On-screen Show (4:3)</PresentationFormat>
  <Paragraphs>87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Times New Roman</vt:lpstr>
      <vt:lpstr>Arial</vt:lpstr>
      <vt:lpstr>Wingdings</vt:lpstr>
      <vt:lpstr>Calibri</vt:lpstr>
      <vt:lpstr>Personal Home Page (Online)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agro</dc:creator>
  <cp:lastModifiedBy>Teacher E-Solutions</cp:lastModifiedBy>
  <cp:revision>241</cp:revision>
  <cp:lastPrinted>2003-11-01T07:23:25Z</cp:lastPrinted>
  <dcterms:created xsi:type="dcterms:W3CDTF">2003-08-17T06:42:52Z</dcterms:created>
  <dcterms:modified xsi:type="dcterms:W3CDTF">2019-01-15T12:44:27Z</dcterms:modified>
</cp:coreProperties>
</file>