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64" r:id="rId3"/>
    <p:sldId id="257" r:id="rId4"/>
    <p:sldId id="276" r:id="rId5"/>
    <p:sldId id="266" r:id="rId6"/>
    <p:sldId id="271" r:id="rId7"/>
    <p:sldId id="267" r:id="rId8"/>
    <p:sldId id="268" r:id="rId9"/>
    <p:sldId id="269" r:id="rId10"/>
    <p:sldId id="270" r:id="rId11"/>
    <p:sldId id="259" r:id="rId12"/>
    <p:sldId id="258" r:id="rId13"/>
    <p:sldId id="272" r:id="rId14"/>
    <p:sldId id="273" r:id="rId15"/>
    <p:sldId id="260" r:id="rId16"/>
    <p:sldId id="262" r:id="rId17"/>
    <p:sldId id="261" r:id="rId18"/>
    <p:sldId id="263" r:id="rId19"/>
    <p:sldId id="275" r:id="rId20"/>
    <p:sldId id="277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CCCC"/>
    <a:srgbClr val="99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DB4F752-13A3-4E2B-BD86-4C67B49AC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47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20373-00D4-42F2-8A5D-4AD91B4348D0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C0D68-7613-4BCD-B5C7-0CD365F878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4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D67E7-8FB4-4806-8E36-DEE8D81C47C9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8BAAC-3870-4B0C-BD97-24706C1C2C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AC5C2-9B2A-46BA-A883-82691B2DFC54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FC96F-1815-478C-93CF-5352486E65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0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2EFC6-B03D-421D-B3A3-121A1CCA7892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F2BF2-CFA9-4F63-B916-C7B3AC4C97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00FB4-6BC0-4ECF-A5E7-D4D1750BE223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83754-A137-43A3-8E88-67B4AC68AA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7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9EBA7-34FA-4BD1-8073-70BE5198FFB1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6ADD-AA99-45D6-9344-9D07B5031D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74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E9838-E0F9-4344-8233-6C2C9F6C756C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E9675-E8DF-4762-89CA-4BB9CE14F4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9B799-4EFF-47CF-9316-7BA09E17FF22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7A0F0-7A8D-441F-BE45-3A9FE8B363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89D3E-AEF3-4A2F-9CBB-35600BE4BA11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C6D80-867E-4104-BB13-81486010C8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7F661-10B0-484E-86CB-144C3C7E1CFB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CD940-B4B8-4E52-9FEE-AE353D4635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29927-C724-4FA6-A2F0-E2765B2955B8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268D7-50D3-4E53-9483-59C7B61E65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8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873288C1-9416-4279-BE80-1CF77ADCA2B8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D7DD123-770A-4329-9122-6957B3A9FFC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D7F-8543-40B6-9727-ADE4BB77F904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Solar System and Beyond</a:t>
            </a:r>
            <a:endParaRPr lang="en-US" sz="4400" b="1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331913" y="43656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>
                <a:solidFill>
                  <a:schemeClr val="tx1"/>
                </a:solidFill>
              </a:rPr>
              <a:t>This has been made especially for Mr B and his wonderful aliens</a:t>
            </a:r>
          </a:p>
          <a:p>
            <a:pPr algn="ctr">
              <a:spcBef>
                <a:spcPct val="20000"/>
              </a:spcBef>
            </a:pPr>
            <a:r>
              <a:rPr lang="en-GB"/>
              <a:t>Mr Buckley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03F-F7C8-4C31-B694-8DBEA88219FE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34950"/>
            <a:ext cx="8102600" cy="1143000"/>
          </a:xfrm>
        </p:spPr>
        <p:txBody>
          <a:bodyPr/>
          <a:lstStyle/>
          <a:p>
            <a:r>
              <a:rPr lang="en-GB" sz="2800" b="0"/>
              <a:t>The moon is a “natural satellite”.  A satellite is anything the orbits the earth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801813"/>
            <a:ext cx="7772400" cy="41148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GB" sz="2400" b="1">
                <a:solidFill>
                  <a:schemeClr val="hlink"/>
                </a:solidFill>
                <a:latin typeface="Comic Sans MS" pitchFamily="66" charset="0"/>
              </a:rPr>
              <a:t>Artificial satellites have four main uses:</a:t>
            </a:r>
          </a:p>
          <a:p>
            <a:pPr>
              <a:lnSpc>
                <a:spcPct val="130000"/>
              </a:lnSpc>
              <a:buFontTx/>
              <a:buNone/>
            </a:pPr>
            <a:endParaRPr lang="en-GB" sz="2400" b="1">
              <a:solidFill>
                <a:schemeClr val="hlink"/>
              </a:solidFill>
              <a:latin typeface="Comic Sans MS" pitchFamily="66" charset="0"/>
            </a:endParaRPr>
          </a:p>
          <a:p>
            <a:pPr lvl="1">
              <a:lnSpc>
                <a:spcPct val="130000"/>
              </a:lnSpc>
            </a:pPr>
            <a:r>
              <a:rPr lang="en-GB" sz="2400" i="1">
                <a:solidFill>
                  <a:srgbClr val="FF99FF"/>
                </a:solidFill>
                <a:latin typeface="Comic Sans MS" pitchFamily="66" charset="0"/>
              </a:rPr>
              <a:t>Communications</a:t>
            </a:r>
          </a:p>
          <a:p>
            <a:pPr lvl="1">
              <a:lnSpc>
                <a:spcPct val="130000"/>
              </a:lnSpc>
            </a:pPr>
            <a:r>
              <a:rPr lang="en-GB" sz="2400" i="1">
                <a:solidFill>
                  <a:schemeClr val="hlink"/>
                </a:solidFill>
                <a:latin typeface="Comic Sans MS" pitchFamily="66" charset="0"/>
              </a:rPr>
              <a:t>Monitoring the weather</a:t>
            </a:r>
          </a:p>
          <a:p>
            <a:pPr lvl="1">
              <a:lnSpc>
                <a:spcPct val="130000"/>
              </a:lnSpc>
            </a:pPr>
            <a:r>
              <a:rPr lang="en-GB" sz="2400" i="1">
                <a:solidFill>
                  <a:srgbClr val="FF99FF"/>
                </a:solidFill>
                <a:latin typeface="Comic Sans MS" pitchFamily="66" charset="0"/>
              </a:rPr>
              <a:t>Observing the Earth</a:t>
            </a:r>
          </a:p>
          <a:p>
            <a:pPr lvl="1">
              <a:lnSpc>
                <a:spcPct val="130000"/>
              </a:lnSpc>
            </a:pPr>
            <a:r>
              <a:rPr lang="en-GB" sz="2400" i="1">
                <a:solidFill>
                  <a:schemeClr val="hlink"/>
                </a:solidFill>
                <a:latin typeface="Comic Sans MS" pitchFamily="66" charset="0"/>
              </a:rPr>
              <a:t>Exploring the solar system</a:t>
            </a:r>
          </a:p>
        </p:txBody>
      </p:sp>
      <p:pic>
        <p:nvPicPr>
          <p:cNvPr id="16388" name="Picture 4" descr="bs009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2584450"/>
            <a:ext cx="3303588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E49-1FD5-4409-AED7-4DF93AF34122}" type="datetime1">
              <a:rPr lang="en-GB"/>
              <a:pPr/>
              <a:t>18/01/2019</a:t>
            </a:fld>
            <a:endParaRPr lang="en-GB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828800" y="1371600"/>
          <a:ext cx="5410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orelDRAW 6.0" r:id="rId3" imgW="25914960" imgH="31534920" progId="CorelDRAW.Graphic.6">
                  <p:embed/>
                </p:oleObj>
              </mc:Choice>
              <mc:Fallback>
                <p:oleObj name="CorelDRAW 6.0" r:id="rId3" imgW="25914960" imgH="31534920" progId="CorelDRAW.Graphic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677" t="24675" r="13979" b="11623"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5410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3886200" y="1371600"/>
            <a:ext cx="990600" cy="5105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381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Earth is tilted on an axis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North pole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819400" y="1600200"/>
            <a:ext cx="1752600" cy="76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48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South pole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2743200" y="6248400"/>
            <a:ext cx="1066800" cy="152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E125-9B5C-40FA-87EA-4D83C66B4D2E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/>
              <a:t>The Earth spins on its axis every ___ (__ hours)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2519363" y="1357313"/>
            <a:ext cx="5410200" cy="5105400"/>
            <a:chOff x="1152" y="864"/>
            <a:chExt cx="3408" cy="3216"/>
          </a:xfrm>
        </p:grpSpPr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1152" y="864"/>
            <a:ext cx="3408" cy="3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CorelDRAW 6.0" r:id="rId3" imgW="25914960" imgH="31534920" progId="CorelDRAW.Graphic.6">
                    <p:embed/>
                  </p:oleObj>
                </mc:Choice>
                <mc:Fallback>
                  <p:oleObj name="CorelDRAW 6.0" r:id="rId3" imgW="25914960" imgH="31534920" progId="CorelDRAW.Graphic.6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677" t="24675" r="13979" b="11623"/>
                        <a:stretch>
                          <a:fillRect/>
                        </a:stretch>
                      </p:blipFill>
                      <p:spPr bwMode="auto">
                        <a:xfrm>
                          <a:off x="1152" y="864"/>
                          <a:ext cx="3408" cy="3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H="1">
              <a:off x="2448" y="864"/>
              <a:ext cx="624" cy="32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1109663" y="2651125"/>
            <a:ext cx="1633537" cy="2803525"/>
          </a:xfrm>
          <a:prstGeom prst="curvedRightArrow">
            <a:avLst>
              <a:gd name="adj1" fmla="val 59003"/>
              <a:gd name="adj2" fmla="val 82776"/>
              <a:gd name="adj3" fmla="val 17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F67F-22D0-4FC6-935E-E4403BE949C7}" type="datetime1">
              <a:rPr lang="en-GB"/>
              <a:pPr/>
              <a:t>18/01/2019</a:t>
            </a:fld>
            <a:endParaRPr lang="en-GB"/>
          </a:p>
        </p:txBody>
      </p:sp>
      <p:pic>
        <p:nvPicPr>
          <p:cNvPr id="18437" name="Picture 5" descr="SUN_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908050"/>
            <a:ext cx="8491537" cy="1143000"/>
          </a:xfrm>
        </p:spPr>
        <p:txBody>
          <a:bodyPr/>
          <a:lstStyle/>
          <a:p>
            <a:r>
              <a:rPr lang="en-GB" sz="3200" b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Because of this spin the sun rises in the ______ and sets in the ______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69875" y="2667000"/>
            <a:ext cx="1677988" cy="3951288"/>
          </a:xfrm>
          <a:custGeom>
            <a:avLst/>
            <a:gdLst>
              <a:gd name="G0" fmla="+- -9731043 0 0"/>
              <a:gd name="G1" fmla="+- 11764619 0 0"/>
              <a:gd name="G2" fmla="+- -9731043 0 11764619"/>
              <a:gd name="G3" fmla="+- 10800 0 0"/>
              <a:gd name="G4" fmla="+- 0 0 -97310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73 0 0"/>
              <a:gd name="G9" fmla="+- 0 0 11764619"/>
              <a:gd name="G10" fmla="+- 9073 0 2700"/>
              <a:gd name="G11" fmla="cos G10 -9731043"/>
              <a:gd name="G12" fmla="sin G10 -9731043"/>
              <a:gd name="G13" fmla="cos 13500 -9731043"/>
              <a:gd name="G14" fmla="sin 13500 -9731043"/>
              <a:gd name="G15" fmla="+- G11 10800 0"/>
              <a:gd name="G16" fmla="+- G12 10800 0"/>
              <a:gd name="G17" fmla="+- G13 10800 0"/>
              <a:gd name="G18" fmla="+- G14 10800 0"/>
              <a:gd name="G19" fmla="*/ 9073 1 2"/>
              <a:gd name="G20" fmla="+- G19 5400 0"/>
              <a:gd name="G21" fmla="cos G20 -9731043"/>
              <a:gd name="G22" fmla="sin G20 -9731043"/>
              <a:gd name="G23" fmla="+- G21 10800 0"/>
              <a:gd name="G24" fmla="+- G12 G23 G22"/>
              <a:gd name="G25" fmla="+- G22 G23 G11"/>
              <a:gd name="G26" fmla="cos 10800 -9731043"/>
              <a:gd name="G27" fmla="sin 10800 -9731043"/>
              <a:gd name="G28" fmla="cos 9073 -9731043"/>
              <a:gd name="G29" fmla="sin 9073 -97310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64619"/>
              <a:gd name="G36" fmla="sin G34 11764619"/>
              <a:gd name="G37" fmla="+/ 11764619 -97310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73 G39"/>
              <a:gd name="G43" fmla="sin 907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93 w 21600"/>
              <a:gd name="T5" fmla="*/ 7911 h 21600"/>
              <a:gd name="T6" fmla="*/ 863 w 21600"/>
              <a:gd name="T7" fmla="*/ 10884 h 21600"/>
              <a:gd name="T8" fmla="*/ 2057 w 21600"/>
              <a:gd name="T9" fmla="*/ 8373 h 21600"/>
              <a:gd name="T10" fmla="*/ -709 w 21600"/>
              <a:gd name="T11" fmla="*/ 3743 h 21600"/>
              <a:gd name="T12" fmla="*/ 4191 w 21600"/>
              <a:gd name="T13" fmla="*/ 2566 h 21600"/>
              <a:gd name="T14" fmla="*/ 5367 w 21600"/>
              <a:gd name="T15" fmla="*/ 74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065" y="6057"/>
                </a:moveTo>
                <a:cubicBezTo>
                  <a:pt x="2190" y="7484"/>
                  <a:pt x="1727" y="9125"/>
                  <a:pt x="1727" y="10799"/>
                </a:cubicBezTo>
                <a:cubicBezTo>
                  <a:pt x="1726" y="10825"/>
                  <a:pt x="1727" y="10851"/>
                  <a:pt x="1727" y="10876"/>
                </a:cubicBezTo>
                <a:lnTo>
                  <a:pt x="0" y="10891"/>
                </a:lnTo>
                <a:cubicBezTo>
                  <a:pt x="0" y="10861"/>
                  <a:pt x="0" y="10830"/>
                  <a:pt x="0" y="10800"/>
                </a:cubicBezTo>
                <a:cubicBezTo>
                  <a:pt x="-1" y="8807"/>
                  <a:pt x="551" y="6853"/>
                  <a:pt x="1593" y="5154"/>
                </a:cubicBezTo>
                <a:lnTo>
                  <a:pt x="-709" y="3743"/>
                </a:lnTo>
                <a:lnTo>
                  <a:pt x="4191" y="2566"/>
                </a:lnTo>
                <a:lnTo>
                  <a:pt x="5367" y="7468"/>
                </a:lnTo>
                <a:lnTo>
                  <a:pt x="3065" y="6057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10800000">
            <a:off x="6869113" y="2084388"/>
            <a:ext cx="1677987" cy="3951287"/>
          </a:xfrm>
          <a:custGeom>
            <a:avLst/>
            <a:gdLst>
              <a:gd name="G0" fmla="+- -11763651 0 0"/>
              <a:gd name="G1" fmla="+- 9674752 0 0"/>
              <a:gd name="G2" fmla="+- -11763651 0 9674752"/>
              <a:gd name="G3" fmla="+- 10800 0 0"/>
              <a:gd name="G4" fmla="+- 0 0 -1176365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93 0 0"/>
              <a:gd name="G9" fmla="+- 0 0 9674752"/>
              <a:gd name="G10" fmla="+- 9493 0 2700"/>
              <a:gd name="G11" fmla="cos G10 -11763651"/>
              <a:gd name="G12" fmla="sin G10 -11763651"/>
              <a:gd name="G13" fmla="cos 13500 -11763651"/>
              <a:gd name="G14" fmla="sin 13500 -11763651"/>
              <a:gd name="G15" fmla="+- G11 10800 0"/>
              <a:gd name="G16" fmla="+- G12 10800 0"/>
              <a:gd name="G17" fmla="+- G13 10800 0"/>
              <a:gd name="G18" fmla="+- G14 10800 0"/>
              <a:gd name="G19" fmla="*/ 9493 1 2"/>
              <a:gd name="G20" fmla="+- G19 5400 0"/>
              <a:gd name="G21" fmla="cos G20 -11763651"/>
              <a:gd name="G22" fmla="sin G20 -11763651"/>
              <a:gd name="G23" fmla="+- G21 10800 0"/>
              <a:gd name="G24" fmla="+- G12 G23 G22"/>
              <a:gd name="G25" fmla="+- G22 G23 G11"/>
              <a:gd name="G26" fmla="cos 10800 -11763651"/>
              <a:gd name="G27" fmla="sin 10800 -11763651"/>
              <a:gd name="G28" fmla="cos 9493 -11763651"/>
              <a:gd name="G29" fmla="sin 9493 -1176365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9674752"/>
              <a:gd name="G36" fmla="sin G34 9674752"/>
              <a:gd name="G37" fmla="+/ 9674752 -1176365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93 G39"/>
              <a:gd name="G43" fmla="sin 949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415 w 21600"/>
              <a:gd name="T5" fmla="*/ 13765 h 21600"/>
              <a:gd name="T6" fmla="*/ 2230 w 21600"/>
              <a:gd name="T7" fmla="*/ 16233 h 21600"/>
              <a:gd name="T8" fmla="*/ 1671 w 21600"/>
              <a:gd name="T9" fmla="*/ 13406 h 21600"/>
              <a:gd name="T10" fmla="*/ -2700 w 21600"/>
              <a:gd name="T11" fmla="*/ 10681 h 21600"/>
              <a:gd name="T12" fmla="*/ 682 w 21600"/>
              <a:gd name="T13" fmla="*/ 7357 h 21600"/>
              <a:gd name="T14" fmla="*/ 4007 w 21600"/>
              <a:gd name="T15" fmla="*/ 1074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307" y="10717"/>
                </a:moveTo>
                <a:cubicBezTo>
                  <a:pt x="1307" y="10744"/>
                  <a:pt x="1307" y="10772"/>
                  <a:pt x="1307" y="10799"/>
                </a:cubicBezTo>
                <a:cubicBezTo>
                  <a:pt x="1306" y="12599"/>
                  <a:pt x="1818" y="14362"/>
                  <a:pt x="2782" y="15883"/>
                </a:cubicBezTo>
                <a:lnTo>
                  <a:pt x="1678" y="16582"/>
                </a:lnTo>
                <a:cubicBezTo>
                  <a:pt x="582" y="14853"/>
                  <a:pt x="0" y="12847"/>
                  <a:pt x="0" y="10800"/>
                </a:cubicBezTo>
                <a:cubicBezTo>
                  <a:pt x="-1" y="10768"/>
                  <a:pt x="0" y="10737"/>
                  <a:pt x="0" y="10705"/>
                </a:cubicBezTo>
                <a:lnTo>
                  <a:pt x="-2700" y="10681"/>
                </a:lnTo>
                <a:lnTo>
                  <a:pt x="682" y="7357"/>
                </a:lnTo>
                <a:lnTo>
                  <a:pt x="4007" y="10740"/>
                </a:lnTo>
                <a:lnTo>
                  <a:pt x="1307" y="10717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0" grpId="0" animBg="1"/>
      <p:bldP spid="184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5C0C-4C04-4A01-9ED1-AB817EF88687}" type="datetime1">
              <a:rPr lang="en-GB"/>
              <a:pPr/>
              <a:t>18/01/2019</a:t>
            </a:fld>
            <a:endParaRPr lang="en-GB"/>
          </a:p>
        </p:txBody>
      </p:sp>
      <p:pic>
        <p:nvPicPr>
          <p:cNvPr id="19460" name="Picture 4" descr="SUN_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65175"/>
          </a:xfrm>
        </p:spPr>
        <p:txBody>
          <a:bodyPr/>
          <a:lstStyle/>
          <a:p>
            <a:r>
              <a:rPr lang="en-GB" sz="3200" b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sun appears lower in the _______ than it does in the ______:</a:t>
            </a:r>
          </a:p>
        </p:txBody>
      </p:sp>
      <p:pic>
        <p:nvPicPr>
          <p:cNvPr id="19461" name="Picture 5" descr="SUN_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9" t="8333" r="51788" b="82732"/>
          <a:stretch>
            <a:fillRect/>
          </a:stretch>
        </p:blipFill>
        <p:spPr bwMode="auto">
          <a:xfrm>
            <a:off x="3822700" y="2054225"/>
            <a:ext cx="630238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SUN_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32802" r="85017" b="59120"/>
          <a:stretch>
            <a:fillRect/>
          </a:stretch>
        </p:blipFill>
        <p:spPr bwMode="auto">
          <a:xfrm>
            <a:off x="346075" y="3070225"/>
            <a:ext cx="1039813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SUN_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32" t="33171" r="6389" b="58519"/>
          <a:stretch>
            <a:fillRect/>
          </a:stretch>
        </p:blipFill>
        <p:spPr bwMode="auto">
          <a:xfrm>
            <a:off x="7900988" y="3022600"/>
            <a:ext cx="674687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5" name="Freeform 9"/>
          <p:cNvSpPr>
            <a:spLocks/>
          </p:cNvSpPr>
          <p:nvPr/>
        </p:nvSpPr>
        <p:spPr bwMode="auto">
          <a:xfrm>
            <a:off x="300038" y="2257425"/>
            <a:ext cx="8364537" cy="1325563"/>
          </a:xfrm>
          <a:custGeom>
            <a:avLst/>
            <a:gdLst>
              <a:gd name="T0" fmla="*/ 0 w 5269"/>
              <a:gd name="T1" fmla="*/ 967 h 967"/>
              <a:gd name="T2" fmla="*/ 2436 w 5269"/>
              <a:gd name="T3" fmla="*/ 13 h 967"/>
              <a:gd name="T4" fmla="*/ 5269 w 5269"/>
              <a:gd name="T5" fmla="*/ 891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9" h="967">
                <a:moveTo>
                  <a:pt x="0" y="967"/>
                </a:moveTo>
                <a:cubicBezTo>
                  <a:pt x="779" y="496"/>
                  <a:pt x="1558" y="26"/>
                  <a:pt x="2436" y="13"/>
                </a:cubicBezTo>
                <a:cubicBezTo>
                  <a:pt x="3314" y="0"/>
                  <a:pt x="4291" y="445"/>
                  <a:pt x="5269" y="891"/>
                </a:cubicBezTo>
              </a:path>
            </a:pathLst>
          </a:custGeom>
          <a:noFill/>
          <a:ln w="15875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212725" y="820738"/>
            <a:ext cx="8364538" cy="2014537"/>
          </a:xfrm>
          <a:custGeom>
            <a:avLst/>
            <a:gdLst>
              <a:gd name="T0" fmla="*/ 0 w 5269"/>
              <a:gd name="T1" fmla="*/ 967 h 967"/>
              <a:gd name="T2" fmla="*/ 2436 w 5269"/>
              <a:gd name="T3" fmla="*/ 13 h 967"/>
              <a:gd name="T4" fmla="*/ 5269 w 5269"/>
              <a:gd name="T5" fmla="*/ 891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9" h="967">
                <a:moveTo>
                  <a:pt x="0" y="967"/>
                </a:moveTo>
                <a:cubicBezTo>
                  <a:pt x="779" y="496"/>
                  <a:pt x="1558" y="26"/>
                  <a:pt x="2436" y="13"/>
                </a:cubicBezTo>
                <a:cubicBezTo>
                  <a:pt x="3314" y="0"/>
                  <a:pt x="4291" y="445"/>
                  <a:pt x="5269" y="891"/>
                </a:cubicBezTo>
              </a:path>
            </a:pathLst>
          </a:custGeom>
          <a:noFill/>
          <a:ln w="1587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665788" y="2817813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Winter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711825" y="1693863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Summer</a:t>
            </a:r>
          </a:p>
        </p:txBody>
      </p: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1598613" y="6280150"/>
            <a:ext cx="1954212" cy="508000"/>
            <a:chOff x="1007" y="3956"/>
            <a:chExt cx="1231" cy="320"/>
          </a:xfrm>
        </p:grpSpPr>
        <p:pic>
          <p:nvPicPr>
            <p:cNvPr id="19469" name="Picture 13" descr="SUN_TI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5" t="79448" r="75574" b="13657"/>
            <a:stretch>
              <a:fillRect/>
            </a:stretch>
          </p:blipFill>
          <p:spPr bwMode="auto">
            <a:xfrm>
              <a:off x="1007" y="4030"/>
              <a:ext cx="1231" cy="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1313" y="3956"/>
              <a:ext cx="585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5921375" y="6280150"/>
            <a:ext cx="1954213" cy="498475"/>
            <a:chOff x="3730" y="3956"/>
            <a:chExt cx="1231" cy="314"/>
          </a:xfrm>
        </p:grpSpPr>
        <p:pic>
          <p:nvPicPr>
            <p:cNvPr id="19471" name="Picture 15" descr="SUN_TI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5" t="79390" r="75574" b="13657"/>
            <a:stretch>
              <a:fillRect/>
            </a:stretch>
          </p:blipFill>
          <p:spPr bwMode="auto">
            <a:xfrm>
              <a:off x="3730" y="4012"/>
              <a:ext cx="1231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862" y="3956"/>
              <a:ext cx="472" cy="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3684588" y="6310313"/>
            <a:ext cx="1954212" cy="547687"/>
            <a:chOff x="2321" y="3975"/>
            <a:chExt cx="1231" cy="345"/>
          </a:xfrm>
        </p:grpSpPr>
        <p:pic>
          <p:nvPicPr>
            <p:cNvPr id="19470" name="Picture 14" descr="SUN_TI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5" t="79225" r="75574" b="13657"/>
            <a:stretch>
              <a:fillRect/>
            </a:stretch>
          </p:blipFill>
          <p:spPr bwMode="auto">
            <a:xfrm>
              <a:off x="2321" y="4077"/>
              <a:ext cx="1231" cy="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2842" y="3975"/>
              <a:ext cx="104" cy="345"/>
            </a:xfrm>
            <a:prstGeom prst="line">
              <a:avLst/>
            </a:prstGeom>
            <a:noFill/>
            <a:ln w="142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80" name="Group 24"/>
          <p:cNvGrpSpPr>
            <a:grpSpLocks/>
          </p:cNvGrpSpPr>
          <p:nvPr/>
        </p:nvGrpSpPr>
        <p:grpSpPr bwMode="auto">
          <a:xfrm>
            <a:off x="269875" y="5605463"/>
            <a:ext cx="2713038" cy="822325"/>
            <a:chOff x="170" y="3531"/>
            <a:chExt cx="1709" cy="518"/>
          </a:xfrm>
        </p:grpSpPr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170" y="3531"/>
              <a:ext cx="170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Longer shadows in winter</a:t>
              </a: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1095" y="3834"/>
              <a:ext cx="236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5" grpId="0" animBg="1"/>
      <p:bldP spid="19466" grpId="0" animBg="1"/>
      <p:bldP spid="19467" grpId="0" autoUpdateAnimBg="0"/>
      <p:bldP spid="194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EFD-336C-472A-9B4E-2036FFBC7DC4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5068888" y="2073275"/>
            <a:ext cx="4659312" cy="2741613"/>
            <a:chOff x="1080" y="1200"/>
            <a:chExt cx="3898" cy="2294"/>
          </a:xfrm>
        </p:grpSpPr>
        <p:pic>
          <p:nvPicPr>
            <p:cNvPr id="6160" name="Picture 16" descr="Su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200"/>
              <a:ext cx="3240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237" y="3399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543" y="3353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080" y="1202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302000" y="1809750"/>
            <a:ext cx="2660650" cy="32019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714750" y="2247900"/>
            <a:ext cx="1836738" cy="538163"/>
          </a:xfrm>
          <a:prstGeom prst="leftArrow">
            <a:avLst>
              <a:gd name="adj1" fmla="val 50000"/>
              <a:gd name="adj2" fmla="val 8532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724275" y="3016250"/>
            <a:ext cx="1836738" cy="536575"/>
          </a:xfrm>
          <a:prstGeom prst="leftArrow">
            <a:avLst>
              <a:gd name="adj1" fmla="val 50000"/>
              <a:gd name="adj2" fmla="val 855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722688" y="3844925"/>
            <a:ext cx="1836737" cy="538163"/>
          </a:xfrm>
          <a:prstGeom prst="leftArrow">
            <a:avLst>
              <a:gd name="adj1" fmla="val 50000"/>
              <a:gd name="adj2" fmla="val 8532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381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/>
              <a:t>While the Earth is spinning the side that faces the sun is in ________</a:t>
            </a:r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1169988" y="2271713"/>
            <a:ext cx="2146300" cy="2025650"/>
            <a:chOff x="1152" y="864"/>
            <a:chExt cx="3408" cy="3216"/>
          </a:xfrm>
        </p:grpSpPr>
        <p:graphicFrame>
          <p:nvGraphicFramePr>
            <p:cNvPr id="6157" name="Object 13"/>
            <p:cNvGraphicFramePr>
              <a:graphicFrameLocks noChangeAspect="1"/>
            </p:cNvGraphicFramePr>
            <p:nvPr/>
          </p:nvGraphicFramePr>
          <p:xfrm>
            <a:off x="1152" y="864"/>
            <a:ext cx="3408" cy="3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name="CorelDRAW 6.0" r:id="rId4" imgW="25914960" imgH="31534920" progId="CorelDRAW.Graphic.6">
                    <p:embed/>
                  </p:oleObj>
                </mc:Choice>
                <mc:Fallback>
                  <p:oleObj name="CorelDRAW 6.0" r:id="rId4" imgW="25914960" imgH="31534920" progId="CorelDRAW.Graphic.6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677" t="24675" r="13979" b="11623"/>
                        <a:stretch>
                          <a:fillRect/>
                        </a:stretch>
                      </p:blipFill>
                      <p:spPr bwMode="auto">
                        <a:xfrm>
                          <a:off x="1152" y="864"/>
                          <a:ext cx="3408" cy="3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H="1">
              <a:off x="2448" y="864"/>
              <a:ext cx="624" cy="32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D359-53DC-4D9C-BE65-0B521C945A36}" type="datetime1">
              <a:rPr lang="en-GB"/>
              <a:pPr/>
              <a:t>18/01/2019</a:t>
            </a:fld>
            <a:endParaRPr lang="en-GB"/>
          </a:p>
        </p:txBody>
      </p:sp>
      <p:pic>
        <p:nvPicPr>
          <p:cNvPr id="8196" name="Picture 4" descr="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5" b="7925"/>
          <a:stretch>
            <a:fillRect/>
          </a:stretch>
        </p:blipFill>
        <p:spPr bwMode="auto">
          <a:xfrm>
            <a:off x="2838450" y="2127250"/>
            <a:ext cx="4319588" cy="412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Earth is divided up into the northern hemisphere and the southern hemisphere: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035300" y="4281488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983413" y="5313363"/>
            <a:ext cx="1870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/>
              <a:t>Equator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7004050" y="4343400"/>
            <a:ext cx="747713" cy="8524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1828800" y="2327275"/>
            <a:ext cx="811213" cy="1933575"/>
          </a:xfrm>
          <a:prstGeom prst="leftBrace">
            <a:avLst>
              <a:gd name="adj1" fmla="val 19863"/>
              <a:gd name="adj2" fmla="val 50000"/>
            </a:avLst>
          </a:prstGeom>
          <a:noFill/>
          <a:ln w="158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0" y="2901950"/>
            <a:ext cx="2224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Northern hemisphere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4856163"/>
            <a:ext cx="240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Southern hemisphere</a:t>
            </a:r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>
            <a:off x="1836738" y="4308475"/>
            <a:ext cx="811212" cy="1933575"/>
          </a:xfrm>
          <a:prstGeom prst="leftBrace">
            <a:avLst>
              <a:gd name="adj1" fmla="val 19863"/>
              <a:gd name="adj2" fmla="val 50000"/>
            </a:avLst>
          </a:prstGeom>
          <a:noFill/>
          <a:ln w="158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E97E-4289-4648-963D-FDC2EC209672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98475" y="381000"/>
            <a:ext cx="8126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tilt of the Earth on its axis is also responsible for the seasons: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609600" y="4572000"/>
            <a:ext cx="3506788" cy="1581150"/>
            <a:chOff x="274" y="3031"/>
            <a:chExt cx="2209" cy="996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274" y="3739"/>
              <a:ext cx="22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srgbClr val="FFCCCC"/>
                </a:solidFill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 flipV="1">
              <a:off x="604" y="3031"/>
              <a:ext cx="76" cy="718"/>
            </a:xfrm>
            <a:prstGeom prst="line">
              <a:avLst/>
            </a:prstGeom>
            <a:noFill/>
            <a:ln w="25400">
              <a:solidFill>
                <a:srgbClr val="FFCC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4876800" y="4648200"/>
            <a:ext cx="3506788" cy="1522413"/>
            <a:chOff x="3419" y="2966"/>
            <a:chExt cx="2209" cy="959"/>
          </a:xfrm>
        </p:grpSpPr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419" y="3637"/>
              <a:ext cx="22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srgbClr val="FFCCCC"/>
                </a:solidFill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4996" y="2966"/>
              <a:ext cx="150" cy="718"/>
            </a:xfrm>
            <a:prstGeom prst="line">
              <a:avLst/>
            </a:prstGeom>
            <a:noFill/>
            <a:ln w="25400">
              <a:solidFill>
                <a:srgbClr val="FFCC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781800" y="2209800"/>
          <a:ext cx="2116138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CorelDRAW 6.0" r:id="rId3" imgW="5526360" imgH="5525640" progId="CorelDRAW.Graphic.6">
                  <p:embed/>
                </p:oleObj>
              </mc:Choice>
              <mc:Fallback>
                <p:oleObj name="CorelDRAW 6.0" r:id="rId3" imgW="5526360" imgH="5525640" progId="CorelDRAW.Graphic.6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2116138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81000" y="2209800"/>
          <a:ext cx="2116138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orelDRAW 6.0" r:id="rId5" imgW="5526360" imgH="5525640" progId="CorelDRAW.Graphic.6">
                  <p:embed/>
                </p:oleObj>
              </mc:Choice>
              <mc:Fallback>
                <p:oleObj name="CorelDRAW 6.0" r:id="rId5" imgW="5526360" imgH="5525640" progId="CorelDRAW.Graphic.6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2116138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3352800" y="1981200"/>
            <a:ext cx="2438400" cy="24384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FF00">
                  <a:gamma/>
                  <a:tint val="13725"/>
                  <a:invGamma/>
                </a:srgbClr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381000" y="2209800"/>
          <a:ext cx="10668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CorelDRAW 6.0" r:id="rId6" imgW="5526360" imgH="5525640" progId="CorelDRAW.Graphic.6">
                  <p:embed/>
                </p:oleObj>
              </mc:Choice>
              <mc:Fallback>
                <p:oleObj name="CorelDRAW 6.0" r:id="rId6" imgW="5526360" imgH="5525640" progId="CorelDRAW.Graphic.6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40000" contrast="-3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9588"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106680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7848600" y="2209800"/>
          <a:ext cx="10572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CorelDRAW 6.0" r:id="rId7" imgW="5526360" imgH="5525640" progId="CorelDRAW.Graphic.6">
                  <p:embed/>
                </p:oleObj>
              </mc:Choice>
              <mc:Fallback>
                <p:oleObj name="CorelDRAW 6.0" r:id="rId7" imgW="5526360" imgH="5525640" progId="CorelDRAW.Graphic.6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40000" contrast="-3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412"/>
                      <a:stretch>
                        <a:fillRect/>
                      </a:stretch>
                    </p:blipFill>
                    <p:spPr bwMode="auto">
                      <a:xfrm>
                        <a:off x="7848600" y="2209800"/>
                        <a:ext cx="10572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1143000" y="2057400"/>
            <a:ext cx="609600" cy="2438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7543800" y="1981200"/>
            <a:ext cx="609600" cy="2438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A36A-1366-416A-82C7-BF708F935400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840288" y="644525"/>
            <a:ext cx="3692525" cy="1274763"/>
            <a:chOff x="628" y="1414"/>
            <a:chExt cx="4564" cy="1715"/>
          </a:xfrm>
        </p:grpSpPr>
        <p:pic>
          <p:nvPicPr>
            <p:cNvPr id="9221" name="Picture 5" descr="earth in seas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287" r="38937" b="26378"/>
            <a:stretch>
              <a:fillRect/>
            </a:stretch>
          </p:blipFill>
          <p:spPr bwMode="auto">
            <a:xfrm>
              <a:off x="628" y="1517"/>
              <a:ext cx="4564" cy="1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160" y="1414"/>
              <a:ext cx="1440" cy="17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383" y="1649"/>
              <a:ext cx="995" cy="288"/>
            </a:xfrm>
            <a:prstGeom prst="leftArrow">
              <a:avLst>
                <a:gd name="adj1" fmla="val 50000"/>
                <a:gd name="adj2" fmla="val 863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2388" y="2060"/>
              <a:ext cx="995" cy="288"/>
            </a:xfrm>
            <a:prstGeom prst="leftArrow">
              <a:avLst>
                <a:gd name="adj1" fmla="val 50000"/>
                <a:gd name="adj2" fmla="val 863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2387" y="2504"/>
              <a:ext cx="995" cy="288"/>
            </a:xfrm>
            <a:prstGeom prst="leftArrow">
              <a:avLst>
                <a:gd name="adj1" fmla="val 50000"/>
                <a:gd name="adj2" fmla="val 863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25425" y="731838"/>
            <a:ext cx="44275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effectLst>
                  <a:outerShdw blurRad="38100" dist="38100" dir="2700000" algn="tl">
                    <a:srgbClr val="808080"/>
                  </a:outerShdw>
                </a:effectLst>
              </a:rPr>
              <a:t>Two things happen because of this tilt: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98475" y="2916238"/>
            <a:ext cx="81264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2800" b="1" i="1">
                <a:solidFill>
                  <a:srgbClr val="FFCCCC"/>
                </a:solidFill>
                <a:latin typeface="Comic Sans MS" pitchFamily="66" charset="0"/>
              </a:rPr>
              <a:t>The days are longer during the summer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2800" b="1" i="1">
                <a:solidFill>
                  <a:srgbClr val="9966FF"/>
                </a:solidFill>
                <a:latin typeface="Comic Sans MS" pitchFamily="66" charset="0"/>
              </a:rPr>
              <a:t>The weather is warmer during the summer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F52F-78C5-4C76-8000-1F01968CE6EF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r>
              <a:rPr lang="en-GB" b="0"/>
              <a:t>Eclipses</a:t>
            </a:r>
          </a:p>
        </p:txBody>
      </p:sp>
      <p:pic>
        <p:nvPicPr>
          <p:cNvPr id="21507" name="Picture 3" descr="Lunar ecli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40300"/>
            <a:ext cx="6929438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Solar eclip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9342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1066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1. A solar eclipse: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2. A lunar eclipse: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E8F-2F7F-40F8-9D17-0E0DB2F1BB88}" type="datetime1">
              <a:rPr lang="en-GB"/>
              <a:pPr/>
              <a:t>18/01/2019</a:t>
            </a:fld>
            <a:endParaRPr lang="en-GB"/>
          </a:p>
        </p:txBody>
      </p:sp>
      <p:pic>
        <p:nvPicPr>
          <p:cNvPr id="10244" name="Picture 4" descr="SOL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038"/>
            <a:ext cx="9144000" cy="604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371725" y="1231900"/>
            <a:ext cx="1333500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122613" y="1577975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875088" y="1941513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73563" y="2287588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989513" y="2636838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5756275" y="2982913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284913" y="3375025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110413" y="3722688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870825" y="4084638"/>
            <a:ext cx="1273175" cy="47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4363"/>
          </a:xfrm>
        </p:spPr>
        <p:txBody>
          <a:bodyPr/>
          <a:lstStyle/>
          <a:p>
            <a:r>
              <a:rPr lang="en-GB" sz="3200"/>
              <a:t>There are nine planets in our solar system: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20925" y="128746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Mercury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362450" y="23241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Mars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979988" y="268605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Jupiter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730875" y="303371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Saturn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097713" y="3756025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Neptune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50000" y="338296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Uranus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974013" y="4135438"/>
            <a:ext cx="88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Pluto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73400" y="1635125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Venus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86200" y="196691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5C94-4000-4AA9-AD4C-3D766AC5B0E6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 rot="385159">
            <a:off x="2052638" y="2665413"/>
            <a:ext cx="3581400" cy="685800"/>
          </a:xfrm>
          <a:prstGeom prst="rightArrow">
            <a:avLst>
              <a:gd name="adj1" fmla="val 50000"/>
              <a:gd name="adj2" fmla="val 130556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560388"/>
          </a:xfrm>
        </p:spPr>
        <p:txBody>
          <a:bodyPr/>
          <a:lstStyle/>
          <a:p>
            <a:r>
              <a:rPr lang="en-GB" sz="3200"/>
              <a:t>Solar systems, galaxies and the Universe</a:t>
            </a:r>
          </a:p>
        </p:txBody>
      </p:sp>
      <p:pic>
        <p:nvPicPr>
          <p:cNvPr id="25604" name="Picture 4" descr="Milky 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870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0" y="1676400"/>
            <a:ext cx="2057400" cy="1363663"/>
            <a:chOff x="1056" y="1152"/>
            <a:chExt cx="3552" cy="2352"/>
          </a:xfrm>
        </p:grpSpPr>
        <p:pic>
          <p:nvPicPr>
            <p:cNvPr id="25606" name="Picture 6" descr="Su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200"/>
              <a:ext cx="3240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152" y="3386"/>
              <a:ext cx="1492" cy="11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056" y="1152"/>
              <a:ext cx="1440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4176" y="3360"/>
              <a:ext cx="43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33600" y="1524000"/>
            <a:ext cx="327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66"/>
                </a:solidFill>
              </a:rPr>
              <a:t>OUR SUN is one of millions of stars that orbit the centre of…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638800" y="4940300"/>
            <a:ext cx="3505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66"/>
                </a:solidFill>
              </a:rPr>
              <a:t>THE MILKY WAY, which is one of a billion galaxies that orbit AND move away from the centre of…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810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66"/>
                </a:solidFill>
              </a:rPr>
              <a:t>THE UNIVERSE</a:t>
            </a:r>
          </a:p>
        </p:txBody>
      </p:sp>
      <p:pic>
        <p:nvPicPr>
          <p:cNvPr id="25613" name="Picture 13" descr="Superno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07340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4" name="AutoShape 14"/>
          <p:cNvSpPr>
            <a:spLocks noChangeArrowheads="1"/>
          </p:cNvSpPr>
          <p:nvPr/>
        </p:nvSpPr>
        <p:spPr bwMode="auto">
          <a:xfrm rot="20878459" flipH="1">
            <a:off x="3352800" y="4038600"/>
            <a:ext cx="2514600" cy="762000"/>
          </a:xfrm>
          <a:prstGeom prst="rightArrow">
            <a:avLst>
              <a:gd name="adj1" fmla="val 50000"/>
              <a:gd name="adj2" fmla="val 82500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04800" y="762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(Basically, everything in the universe orbits around something else)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10" grpId="0" autoUpdateAnimBg="0"/>
      <p:bldP spid="25611" grpId="0" autoUpdateAnimBg="0"/>
      <p:bldP spid="25612" grpId="0" autoUpdateAnimBg="0"/>
      <p:bldP spid="256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A06-3988-4BE9-91A6-C4B399399C29}" type="datetime1">
              <a:rPr lang="en-GB"/>
              <a:pPr/>
              <a:t>18/01/2019</a:t>
            </a:fld>
            <a:endParaRPr lang="en-GB"/>
          </a:p>
        </p:txBody>
      </p:sp>
      <p:pic>
        <p:nvPicPr>
          <p:cNvPr id="3076" name="Picture 4" descr="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4" b="5566"/>
          <a:stretch>
            <a:fillRect/>
          </a:stretch>
        </p:blipFill>
        <p:spPr bwMode="auto">
          <a:xfrm>
            <a:off x="7380288" y="2636838"/>
            <a:ext cx="12065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S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1435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828800" y="5375275"/>
            <a:ext cx="2368550" cy="187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676400" y="1828800"/>
            <a:ext cx="2286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91200" y="5334000"/>
            <a:ext cx="2286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-9157180">
            <a:off x="1219200" y="0"/>
            <a:ext cx="7086600" cy="6553200"/>
          </a:xfrm>
          <a:custGeom>
            <a:avLst/>
            <a:gdLst>
              <a:gd name="G0" fmla="+- -10124373 0 0"/>
              <a:gd name="G1" fmla="+- 11448767 0 0"/>
              <a:gd name="G2" fmla="+- -10124373 0 11448767"/>
              <a:gd name="G3" fmla="+- 10800 0 0"/>
              <a:gd name="G4" fmla="+- 0 0 -1012437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047 0 0"/>
              <a:gd name="G9" fmla="+- 0 0 11448767"/>
              <a:gd name="G10" fmla="+- 10047 0 2700"/>
              <a:gd name="G11" fmla="cos G10 -10124373"/>
              <a:gd name="G12" fmla="sin G10 -10124373"/>
              <a:gd name="G13" fmla="cos 13500 -10124373"/>
              <a:gd name="G14" fmla="sin 13500 -10124373"/>
              <a:gd name="G15" fmla="+- G11 10800 0"/>
              <a:gd name="G16" fmla="+- G12 10800 0"/>
              <a:gd name="G17" fmla="+- G13 10800 0"/>
              <a:gd name="G18" fmla="+- G14 10800 0"/>
              <a:gd name="G19" fmla="*/ 10047 1 2"/>
              <a:gd name="G20" fmla="+- G19 5400 0"/>
              <a:gd name="G21" fmla="cos G20 -10124373"/>
              <a:gd name="G22" fmla="sin G20 -10124373"/>
              <a:gd name="G23" fmla="+- G21 10800 0"/>
              <a:gd name="G24" fmla="+- G12 G23 G22"/>
              <a:gd name="G25" fmla="+- G22 G23 G11"/>
              <a:gd name="G26" fmla="cos 10800 -10124373"/>
              <a:gd name="G27" fmla="sin 10800 -10124373"/>
              <a:gd name="G28" fmla="cos 10047 -10124373"/>
              <a:gd name="G29" fmla="sin 10047 -1012437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448767"/>
              <a:gd name="G36" fmla="sin G34 11448767"/>
              <a:gd name="G37" fmla="+/ 11448767 -1012437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047 G39"/>
              <a:gd name="G43" fmla="sin 1004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7 w 21600"/>
              <a:gd name="T5" fmla="*/ 8905 h 21600"/>
              <a:gd name="T6" fmla="*/ 420 w 21600"/>
              <a:gd name="T7" fmla="*/ 11763 h 21600"/>
              <a:gd name="T8" fmla="*/ 908 w 21600"/>
              <a:gd name="T9" fmla="*/ 9037 h 21600"/>
              <a:gd name="T10" fmla="*/ -1384 w 21600"/>
              <a:gd name="T11" fmla="*/ 4985 h 21600"/>
              <a:gd name="T12" fmla="*/ 2718 w 21600"/>
              <a:gd name="T13" fmla="*/ 3532 h 21600"/>
              <a:gd name="T14" fmla="*/ 4169 w 21600"/>
              <a:gd name="T15" fmla="*/ 763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32" y="6472"/>
                </a:moveTo>
                <a:cubicBezTo>
                  <a:pt x="1087" y="7823"/>
                  <a:pt x="753" y="9302"/>
                  <a:pt x="753" y="10799"/>
                </a:cubicBezTo>
                <a:cubicBezTo>
                  <a:pt x="752" y="11110"/>
                  <a:pt x="767" y="11420"/>
                  <a:pt x="796" y="11729"/>
                </a:cubicBezTo>
                <a:lnTo>
                  <a:pt x="46" y="11798"/>
                </a:lnTo>
                <a:cubicBezTo>
                  <a:pt x="15" y="11466"/>
                  <a:pt x="0" y="11133"/>
                  <a:pt x="0" y="10800"/>
                </a:cubicBezTo>
                <a:cubicBezTo>
                  <a:pt x="-1" y="9190"/>
                  <a:pt x="359" y="7600"/>
                  <a:pt x="1053" y="6148"/>
                </a:cubicBezTo>
                <a:lnTo>
                  <a:pt x="-1384" y="4985"/>
                </a:lnTo>
                <a:lnTo>
                  <a:pt x="2718" y="3532"/>
                </a:lnTo>
                <a:lnTo>
                  <a:pt x="4169" y="7635"/>
                </a:lnTo>
                <a:lnTo>
                  <a:pt x="1732" y="64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Earth orbits the sun every…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697163" y="884238"/>
            <a:ext cx="3884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…year (365 </a:t>
            </a:r>
            <a:r>
              <a:rPr lang="en-GB" sz="2800" b="1" baseline="30000">
                <a:effectLst>
                  <a:outerShdw blurRad="38100" dist="38100" dir="2700000" algn="tl">
                    <a:srgbClr val="808080"/>
                  </a:outerShdw>
                </a:effectLst>
              </a:rPr>
              <a:t>1</a:t>
            </a: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/</a:t>
            </a:r>
            <a:r>
              <a:rPr lang="en-GB" sz="2800" b="1" baseline="-25000">
                <a:effectLst>
                  <a:outerShdw blurRad="38100" dist="38100" dir="2700000" algn="tl">
                    <a:srgbClr val="808080"/>
                  </a:outerShdw>
                </a:effectLst>
              </a:rPr>
              <a:t>4</a:t>
            </a: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 days)</a:t>
            </a:r>
            <a:endParaRPr lang="en-GB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0.18704 C -0.06476 0.32662 -0.12049 0.4662 -0.23715 0.5037 C -0.35382 0.5412 -0.61476 0.53403 -0.70903 0.41204 C -0.8033 0.29005 -0.78715 -0.12083 -0.80278 -0.22755 " pathEditMode="relative" ptsTypes="aaaA">
                                      <p:cBhvr>
                                        <p:cTn id="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3216-96BF-4372-B038-C83D35043F8C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46063" y="2835275"/>
            <a:ext cx="6188075" cy="3641725"/>
            <a:chOff x="1080" y="1200"/>
            <a:chExt cx="3898" cy="2294"/>
          </a:xfrm>
        </p:grpSpPr>
        <p:pic>
          <p:nvPicPr>
            <p:cNvPr id="23555" name="Picture 3" descr="Su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200"/>
              <a:ext cx="3240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1237" y="3399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3543" y="3353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1080" y="1202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3559" name="Picture 7" descr="EAR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31" b="7193"/>
          <a:stretch>
            <a:fillRect/>
          </a:stretch>
        </p:blipFill>
        <p:spPr bwMode="auto">
          <a:xfrm>
            <a:off x="7043738" y="1716088"/>
            <a:ext cx="128587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AutoShape 8"/>
          <p:cNvSpPr>
            <a:spLocks noChangeArrowheads="1"/>
          </p:cNvSpPr>
          <p:nvPr/>
        </p:nvSpPr>
        <p:spPr bwMode="auto">
          <a:xfrm rot="-1862629">
            <a:off x="4781550" y="3044825"/>
            <a:ext cx="2336800" cy="495300"/>
          </a:xfrm>
          <a:prstGeom prst="leftArrow">
            <a:avLst>
              <a:gd name="adj1" fmla="val 50000"/>
              <a:gd name="adj2" fmla="val 117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effectLst>
                  <a:outerShdw blurRad="38100" dist="38100" dir="2700000" algn="tl">
                    <a:srgbClr val="808080"/>
                  </a:outerShdw>
                </a:effectLst>
              </a:rPr>
              <a:t>The Earth is kept in orbit by the force of…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191000" y="2209800"/>
            <a:ext cx="2203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effectLst>
                  <a:outerShdw blurRad="38100" dist="38100" dir="2700000" algn="tl">
                    <a:srgbClr val="808080"/>
                  </a:outerShdw>
                </a:effectLst>
              </a:rPr>
              <a:t>Gravity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943600" y="4191000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…and by the fact that is is  moving at a high velocity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 rot="1816522">
            <a:off x="3138488" y="2057400"/>
            <a:ext cx="6005512" cy="4252913"/>
          </a:xfrm>
          <a:custGeom>
            <a:avLst/>
            <a:gdLst>
              <a:gd name="G0" fmla="+- 1113635 0 0"/>
              <a:gd name="G1" fmla="+- -4404228 0 0"/>
              <a:gd name="G2" fmla="+- 1113635 0 -4404228"/>
              <a:gd name="G3" fmla="+- 10800 0 0"/>
              <a:gd name="G4" fmla="+- 0 0 111363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611 0 0"/>
              <a:gd name="G9" fmla="+- 0 0 -4404228"/>
              <a:gd name="G10" fmla="+- 9611 0 2700"/>
              <a:gd name="G11" fmla="cos G10 1113635"/>
              <a:gd name="G12" fmla="sin G10 1113635"/>
              <a:gd name="G13" fmla="cos 13500 1113635"/>
              <a:gd name="G14" fmla="sin 13500 1113635"/>
              <a:gd name="G15" fmla="+- G11 10800 0"/>
              <a:gd name="G16" fmla="+- G12 10800 0"/>
              <a:gd name="G17" fmla="+- G13 10800 0"/>
              <a:gd name="G18" fmla="+- G14 10800 0"/>
              <a:gd name="G19" fmla="*/ 9611 1 2"/>
              <a:gd name="G20" fmla="+- G19 5400 0"/>
              <a:gd name="G21" fmla="cos G20 1113635"/>
              <a:gd name="G22" fmla="sin G20 1113635"/>
              <a:gd name="G23" fmla="+- G21 10800 0"/>
              <a:gd name="G24" fmla="+- G12 G23 G22"/>
              <a:gd name="G25" fmla="+- G22 G23 G11"/>
              <a:gd name="G26" fmla="cos 10800 1113635"/>
              <a:gd name="G27" fmla="sin 10800 1113635"/>
              <a:gd name="G28" fmla="cos 9611 1113635"/>
              <a:gd name="G29" fmla="sin 9611 111363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404228"/>
              <a:gd name="G36" fmla="sin G34 -4404228"/>
              <a:gd name="G37" fmla="+/ -4404228 111363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611 G39"/>
              <a:gd name="G43" fmla="sin 961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579 w 21600"/>
              <a:gd name="T5" fmla="*/ 6217 h 21600"/>
              <a:gd name="T6" fmla="*/ 14754 w 21600"/>
              <a:gd name="T7" fmla="*/ 1391 h 21600"/>
              <a:gd name="T8" fmla="*/ 19503 w 21600"/>
              <a:gd name="T9" fmla="*/ 6722 h 21600"/>
              <a:gd name="T10" fmla="*/ 23710 w 21600"/>
              <a:gd name="T11" fmla="*/ 14745 h 21600"/>
              <a:gd name="T12" fmla="*/ 19597 w 21600"/>
              <a:gd name="T13" fmla="*/ 16933 h 21600"/>
              <a:gd name="T14" fmla="*/ 17409 w 21600"/>
              <a:gd name="T15" fmla="*/ 1281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991" y="13608"/>
                </a:moveTo>
                <a:cubicBezTo>
                  <a:pt x="20269" y="12698"/>
                  <a:pt x="20411" y="11751"/>
                  <a:pt x="20411" y="10800"/>
                </a:cubicBezTo>
                <a:cubicBezTo>
                  <a:pt x="20411" y="6930"/>
                  <a:pt x="18090" y="3438"/>
                  <a:pt x="14523" y="1939"/>
                </a:cubicBezTo>
                <a:lnTo>
                  <a:pt x="14984" y="843"/>
                </a:lnTo>
                <a:cubicBezTo>
                  <a:pt x="18992" y="2528"/>
                  <a:pt x="21600" y="6452"/>
                  <a:pt x="21600" y="10800"/>
                </a:cubicBezTo>
                <a:cubicBezTo>
                  <a:pt x="21600" y="11869"/>
                  <a:pt x="21441" y="12933"/>
                  <a:pt x="21128" y="13956"/>
                </a:cubicBezTo>
                <a:lnTo>
                  <a:pt x="23710" y="14745"/>
                </a:lnTo>
                <a:lnTo>
                  <a:pt x="19597" y="16933"/>
                </a:lnTo>
                <a:lnTo>
                  <a:pt x="17409" y="12819"/>
                </a:lnTo>
                <a:lnTo>
                  <a:pt x="19991" y="1360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utoUpdateAnimBg="0"/>
      <p:bldP spid="23563" grpId="0" autoUpdateAnimBg="0"/>
      <p:bldP spid="235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E17-D764-491A-9771-5535490D66B9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369888"/>
            <a:ext cx="8416925" cy="1143000"/>
          </a:xfrm>
        </p:spPr>
        <p:txBody>
          <a:bodyPr/>
          <a:lstStyle/>
          <a:p>
            <a:r>
              <a:rPr lang="en-GB" sz="2800" i="1"/>
              <a:t>Gravity also keeps the moon in orbit around the Earth.  The moon orbits the Earth every…</a:t>
            </a:r>
          </a:p>
        </p:txBody>
      </p:sp>
      <p:pic>
        <p:nvPicPr>
          <p:cNvPr id="12292" name="Picture 4" descr="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6"/>
          <a:stretch>
            <a:fillRect/>
          </a:stretch>
        </p:blipFill>
        <p:spPr bwMode="auto">
          <a:xfrm>
            <a:off x="2508250" y="2552700"/>
            <a:ext cx="2808288" cy="2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M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16"/>
          <a:stretch>
            <a:fillRect/>
          </a:stretch>
        </p:blipFill>
        <p:spPr bwMode="auto">
          <a:xfrm>
            <a:off x="6392863" y="3524250"/>
            <a:ext cx="95567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AutoShape 6"/>
          <p:cNvSpPr>
            <a:spLocks noChangeArrowheads="1"/>
          </p:cNvSpPr>
          <p:nvPr/>
        </p:nvSpPr>
        <p:spPr bwMode="auto">
          <a:xfrm rot="-9157180">
            <a:off x="0" y="0"/>
            <a:ext cx="7086600" cy="6553200"/>
          </a:xfrm>
          <a:custGeom>
            <a:avLst/>
            <a:gdLst>
              <a:gd name="G0" fmla="+- -10086122 0 0"/>
              <a:gd name="G1" fmla="+- 11448767 0 0"/>
              <a:gd name="G2" fmla="+- -10086122 0 11448767"/>
              <a:gd name="G3" fmla="+- 10800 0 0"/>
              <a:gd name="G4" fmla="+- 0 0 -1008612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204 0 0"/>
              <a:gd name="G9" fmla="+- 0 0 11448767"/>
              <a:gd name="G10" fmla="+- 10204 0 2700"/>
              <a:gd name="G11" fmla="cos G10 -10086122"/>
              <a:gd name="G12" fmla="sin G10 -10086122"/>
              <a:gd name="G13" fmla="cos 13500 -10086122"/>
              <a:gd name="G14" fmla="sin 13500 -10086122"/>
              <a:gd name="G15" fmla="+- G11 10800 0"/>
              <a:gd name="G16" fmla="+- G12 10800 0"/>
              <a:gd name="G17" fmla="+- G13 10800 0"/>
              <a:gd name="G18" fmla="+- G14 10800 0"/>
              <a:gd name="G19" fmla="*/ 10204 1 2"/>
              <a:gd name="G20" fmla="+- G19 5400 0"/>
              <a:gd name="G21" fmla="cos G20 -10086122"/>
              <a:gd name="G22" fmla="sin G20 -10086122"/>
              <a:gd name="G23" fmla="+- G21 10800 0"/>
              <a:gd name="G24" fmla="+- G12 G23 G22"/>
              <a:gd name="G25" fmla="+- G22 G23 G11"/>
              <a:gd name="G26" fmla="cos 10800 -10086122"/>
              <a:gd name="G27" fmla="sin 10800 -10086122"/>
              <a:gd name="G28" fmla="cos 10204 -10086122"/>
              <a:gd name="G29" fmla="sin 10204 -1008612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448767"/>
              <a:gd name="G36" fmla="sin G34 11448767"/>
              <a:gd name="G37" fmla="+/ 11448767 -1008612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204 G39"/>
              <a:gd name="G43" fmla="sin 1020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 w 21600"/>
              <a:gd name="T5" fmla="*/ 8851 h 21600"/>
              <a:gd name="T6" fmla="*/ 342 w 21600"/>
              <a:gd name="T7" fmla="*/ 11771 h 21600"/>
              <a:gd name="T8" fmla="*/ 763 w 21600"/>
              <a:gd name="T9" fmla="*/ 8958 h 21600"/>
              <a:gd name="T10" fmla="*/ -1324 w 21600"/>
              <a:gd name="T11" fmla="*/ 4861 h 21600"/>
              <a:gd name="T12" fmla="*/ 2686 w 21600"/>
              <a:gd name="T13" fmla="*/ 3487 h 21600"/>
              <a:gd name="T14" fmla="*/ 4061 w 21600"/>
              <a:gd name="T15" fmla="*/ 749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36" y="6311"/>
                </a:moveTo>
                <a:cubicBezTo>
                  <a:pt x="951" y="7708"/>
                  <a:pt x="596" y="9243"/>
                  <a:pt x="596" y="10799"/>
                </a:cubicBezTo>
                <a:cubicBezTo>
                  <a:pt x="595" y="11115"/>
                  <a:pt x="610" y="11429"/>
                  <a:pt x="639" y="11743"/>
                </a:cubicBezTo>
                <a:lnTo>
                  <a:pt x="46" y="11798"/>
                </a:lnTo>
                <a:cubicBezTo>
                  <a:pt x="15" y="11466"/>
                  <a:pt x="0" y="11133"/>
                  <a:pt x="0" y="10800"/>
                </a:cubicBezTo>
                <a:cubicBezTo>
                  <a:pt x="-1" y="9153"/>
                  <a:pt x="376" y="7527"/>
                  <a:pt x="1101" y="6048"/>
                </a:cubicBezTo>
                <a:lnTo>
                  <a:pt x="-1324" y="4861"/>
                </a:lnTo>
                <a:lnTo>
                  <a:pt x="2686" y="3487"/>
                </a:lnTo>
                <a:lnTo>
                  <a:pt x="4061" y="7498"/>
                </a:lnTo>
                <a:lnTo>
                  <a:pt x="1636" y="6311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86363" y="1363663"/>
            <a:ext cx="3387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i="1">
                <a:effectLst>
                  <a:outerShdw blurRad="38100" dist="38100" dir="2700000" algn="tl">
                    <a:srgbClr val="808080"/>
                  </a:outerShdw>
                </a:effectLst>
              </a:rPr>
              <a:t>…month (28 days)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1340-945F-4589-8621-89AFEAE4F2D5}" type="datetime1">
              <a:rPr lang="en-GB"/>
              <a:pPr/>
              <a:t>18/01/2019</a:t>
            </a:fld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23850"/>
            <a:ext cx="8521700" cy="1143000"/>
          </a:xfrm>
        </p:spPr>
        <p:txBody>
          <a:bodyPr/>
          <a:lstStyle/>
          <a:p>
            <a:r>
              <a:rPr lang="en-GB" sz="3200" b="0"/>
              <a:t>Gravity is ________ if the planet has more mass:</a:t>
            </a:r>
          </a:p>
        </p:txBody>
      </p:sp>
      <p:pic>
        <p:nvPicPr>
          <p:cNvPr id="17413" name="Picture 5" descr="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6"/>
          <a:stretch>
            <a:fillRect/>
          </a:stretch>
        </p:blipFill>
        <p:spPr bwMode="auto">
          <a:xfrm>
            <a:off x="1200150" y="3644900"/>
            <a:ext cx="1184275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JUPI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7" t="43242" r="12679" b="7202"/>
          <a:stretch>
            <a:fillRect/>
          </a:stretch>
        </p:blipFill>
        <p:spPr bwMode="auto">
          <a:xfrm>
            <a:off x="4525963" y="2968625"/>
            <a:ext cx="4113212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an0079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1430338"/>
            <a:ext cx="85883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1543050" y="2698750"/>
            <a:ext cx="330200" cy="703263"/>
          </a:xfrm>
          <a:prstGeom prst="downArrow">
            <a:avLst>
              <a:gd name="adj1" fmla="val 50000"/>
              <a:gd name="adj2" fmla="val 53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8" name="Picture 10" descr="an0079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574800"/>
            <a:ext cx="977900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5876925" y="2176463"/>
            <a:ext cx="1154113" cy="703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212850" y="4873625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Earth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300413" y="5965825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Jupiter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2814-172B-4A2F-A073-112A683B3AF4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3851275" y="412750"/>
            <a:ext cx="5292725" cy="6445250"/>
            <a:chOff x="3082" y="1437"/>
            <a:chExt cx="1814" cy="2294"/>
          </a:xfrm>
        </p:grpSpPr>
        <p:pic>
          <p:nvPicPr>
            <p:cNvPr id="13319" name="Picture 7" descr="Su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73" r="52161"/>
            <a:stretch>
              <a:fillRect/>
            </a:stretch>
          </p:blipFill>
          <p:spPr bwMode="auto">
            <a:xfrm>
              <a:off x="3789" y="1437"/>
              <a:ext cx="1107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3239" y="3636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082" y="1439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sz="3200"/>
              <a:t>How much of the moon we see depends on where the moon is in its orbit:</a:t>
            </a:r>
          </a:p>
        </p:txBody>
      </p: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857250" y="1452563"/>
            <a:ext cx="3686175" cy="3375025"/>
            <a:chOff x="729" y="1123"/>
            <a:chExt cx="2322" cy="2126"/>
          </a:xfrm>
        </p:grpSpPr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2550" y="1143"/>
              <a:ext cx="481" cy="471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317" name="Picture 5" descr="EAR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36" r="2188" b="7074"/>
            <a:stretch>
              <a:fillRect/>
            </a:stretch>
          </p:blipFill>
          <p:spPr bwMode="auto">
            <a:xfrm>
              <a:off x="729" y="2012"/>
              <a:ext cx="1296" cy="1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4" name="Picture 12" descr="MO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65" t="31606" r="3749" b="4858"/>
            <a:stretch>
              <a:fillRect/>
            </a:stretch>
          </p:blipFill>
          <p:spPr bwMode="auto">
            <a:xfrm>
              <a:off x="2781" y="1123"/>
              <a:ext cx="270" cy="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V="1">
              <a:off x="1361" y="1181"/>
              <a:ext cx="1284" cy="9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AutoShape 23"/>
            <p:cNvSpPr>
              <a:spLocks noChangeArrowheads="1"/>
            </p:cNvSpPr>
            <p:nvPr/>
          </p:nvSpPr>
          <p:spPr bwMode="auto">
            <a:xfrm rot="-1171161">
              <a:off x="1317" y="1854"/>
              <a:ext cx="1594" cy="47"/>
            </a:xfrm>
            <a:prstGeom prst="triangle">
              <a:avLst>
                <a:gd name="adj" fmla="val 9353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408113" y="5337175"/>
            <a:ext cx="3371850" cy="1014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Appearance: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grpSp>
        <p:nvGrpSpPr>
          <p:cNvPr id="13340" name="Group 28"/>
          <p:cNvGrpSpPr>
            <a:grpSpLocks/>
          </p:cNvGrpSpPr>
          <p:nvPr/>
        </p:nvGrpSpPr>
        <p:grpSpPr bwMode="auto">
          <a:xfrm>
            <a:off x="3586163" y="5468938"/>
            <a:ext cx="763587" cy="720725"/>
            <a:chOff x="2211" y="3426"/>
            <a:chExt cx="481" cy="454"/>
          </a:xfrm>
        </p:grpSpPr>
        <p:sp>
          <p:nvSpPr>
            <p:cNvPr id="13337" name="AutoShape 25" descr="Granite"/>
            <p:cNvSpPr>
              <a:spLocks noChangeArrowheads="1"/>
            </p:cNvSpPr>
            <p:nvPr/>
          </p:nvSpPr>
          <p:spPr bwMode="auto">
            <a:xfrm flipH="1">
              <a:off x="2464" y="3426"/>
              <a:ext cx="227" cy="454"/>
            </a:xfrm>
            <a:prstGeom prst="moon">
              <a:avLst>
                <a:gd name="adj" fmla="val 5000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2211" y="3428"/>
              <a:ext cx="481" cy="443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77FD-C1C5-4CB8-A8E9-3E3890A0E2EF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851275" y="412750"/>
            <a:ext cx="5292725" cy="6445250"/>
            <a:chOff x="3082" y="1437"/>
            <a:chExt cx="1814" cy="2294"/>
          </a:xfrm>
        </p:grpSpPr>
        <p:pic>
          <p:nvPicPr>
            <p:cNvPr id="14339" name="Picture 3" descr="Su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73" r="52161"/>
            <a:stretch>
              <a:fillRect/>
            </a:stretch>
          </p:blipFill>
          <p:spPr bwMode="auto">
            <a:xfrm>
              <a:off x="3789" y="1437"/>
              <a:ext cx="1107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239" y="3636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082" y="1439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345" name="Picture 9" descr="EAR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6" r="2188" b="7074"/>
          <a:stretch>
            <a:fillRect/>
          </a:stretch>
        </p:blipFill>
        <p:spPr bwMode="auto">
          <a:xfrm>
            <a:off x="857250" y="2863850"/>
            <a:ext cx="205740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455738" y="373063"/>
            <a:ext cx="795337" cy="808037"/>
            <a:chOff x="2361" y="915"/>
            <a:chExt cx="501" cy="509"/>
          </a:xfrm>
        </p:grpSpPr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2361" y="935"/>
              <a:ext cx="481" cy="471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46" name="Picture 10" descr="MO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65" t="31606" r="3749" b="4858"/>
            <a:stretch>
              <a:fillRect/>
            </a:stretch>
          </p:blipFill>
          <p:spPr bwMode="auto">
            <a:xfrm>
              <a:off x="2592" y="915"/>
              <a:ext cx="270" cy="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347" name="Line 11"/>
          <p:cNvSpPr>
            <a:spLocks noChangeShapeType="1"/>
          </p:cNvSpPr>
          <p:nvPr/>
        </p:nvSpPr>
        <p:spPr bwMode="auto">
          <a:xfrm flipH="1" flipV="1">
            <a:off x="1454150" y="854075"/>
            <a:ext cx="406400" cy="2205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408113" y="5337175"/>
            <a:ext cx="3371850" cy="1014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Appearance: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-4873824">
            <a:off x="788194" y="1794669"/>
            <a:ext cx="2147888" cy="387350"/>
          </a:xfrm>
          <a:prstGeom prst="triangle">
            <a:avLst>
              <a:gd name="adj" fmla="val 859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3660775" y="5441950"/>
            <a:ext cx="795338" cy="808038"/>
            <a:chOff x="2306" y="3428"/>
            <a:chExt cx="501" cy="509"/>
          </a:xfrm>
        </p:grpSpPr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2306" y="3448"/>
              <a:ext cx="481" cy="471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55" name="Picture 19" descr="MO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65" t="31606" r="3749" b="4858"/>
            <a:stretch>
              <a:fillRect/>
            </a:stretch>
          </p:blipFill>
          <p:spPr bwMode="auto">
            <a:xfrm>
              <a:off x="2537" y="3428"/>
              <a:ext cx="270" cy="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EBC7-7A20-4314-8DC1-D690BB5D0F4B}" type="datetime1">
              <a:rPr lang="en-GB"/>
              <a:pPr/>
              <a:t>18/01/2019</a:t>
            </a:fld>
            <a:endParaRPr lang="en-GB"/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51275" y="412750"/>
            <a:ext cx="5292725" cy="6445250"/>
            <a:chOff x="3082" y="1437"/>
            <a:chExt cx="1814" cy="2294"/>
          </a:xfrm>
        </p:grpSpPr>
        <p:pic>
          <p:nvPicPr>
            <p:cNvPr id="15363" name="Picture 3" descr="Su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73" r="52161"/>
            <a:stretch>
              <a:fillRect/>
            </a:stretch>
          </p:blipFill>
          <p:spPr bwMode="auto">
            <a:xfrm>
              <a:off x="3789" y="1437"/>
              <a:ext cx="1107" cy="2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3239" y="3636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3082" y="1439"/>
              <a:ext cx="1435" cy="9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08113" y="5337175"/>
            <a:ext cx="3371850" cy="1014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Appearance: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15366" name="Picture 6" descr="EAR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6" r="2188" b="7074"/>
          <a:stretch>
            <a:fillRect/>
          </a:stretch>
        </p:blipFill>
        <p:spPr bwMode="auto">
          <a:xfrm>
            <a:off x="1666875" y="2803525"/>
            <a:ext cx="205740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2" name="AutoShape 12"/>
          <p:cNvSpPr>
            <a:spLocks noChangeArrowheads="1"/>
          </p:cNvSpPr>
          <p:nvPr/>
        </p:nvSpPr>
        <p:spPr bwMode="auto">
          <a:xfrm rot="-8323140">
            <a:off x="247650" y="2103438"/>
            <a:ext cx="2559050" cy="652462"/>
          </a:xfrm>
          <a:prstGeom prst="triangle">
            <a:avLst>
              <a:gd name="adj" fmla="val 859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38125" y="1284288"/>
            <a:ext cx="776288" cy="798512"/>
            <a:chOff x="2361" y="915"/>
            <a:chExt cx="501" cy="509"/>
          </a:xfrm>
        </p:grpSpPr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2361" y="935"/>
              <a:ext cx="481" cy="471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69" name="Picture 9" descr="MO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65" t="31606" r="3749" b="4858"/>
            <a:stretch>
              <a:fillRect/>
            </a:stretch>
          </p:blipFill>
          <p:spPr bwMode="auto">
            <a:xfrm>
              <a:off x="2592" y="915"/>
              <a:ext cx="270" cy="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70" name="Line 10"/>
          <p:cNvSpPr>
            <a:spLocks noChangeShapeType="1"/>
          </p:cNvSpPr>
          <p:nvPr/>
        </p:nvSpPr>
        <p:spPr bwMode="auto">
          <a:xfrm flipH="1" flipV="1">
            <a:off x="460375" y="2043113"/>
            <a:ext cx="2236788" cy="992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 rot="-8752337">
            <a:off x="755650" y="1616075"/>
            <a:ext cx="485775" cy="641350"/>
          </a:xfrm>
          <a:prstGeom prst="moon">
            <a:avLst>
              <a:gd name="adj" fmla="val 68306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3643313" y="5441950"/>
            <a:ext cx="812800" cy="808038"/>
            <a:chOff x="2295" y="3428"/>
            <a:chExt cx="512" cy="509"/>
          </a:xfrm>
        </p:grpSpPr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2306" y="3448"/>
              <a:ext cx="481" cy="471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81" name="Picture 21" descr="MO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69" t="31606" r="3749" b="4858"/>
            <a:stretch>
              <a:fillRect/>
            </a:stretch>
          </p:blipFill>
          <p:spPr bwMode="auto">
            <a:xfrm>
              <a:off x="2376" y="3428"/>
              <a:ext cx="431" cy="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2" name="AutoShape 22"/>
            <p:cNvSpPr>
              <a:spLocks noChangeArrowheads="1"/>
            </p:cNvSpPr>
            <p:nvPr/>
          </p:nvSpPr>
          <p:spPr bwMode="auto">
            <a:xfrm>
              <a:off x="2295" y="3446"/>
              <a:ext cx="207" cy="47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384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Comic Sans MS</vt:lpstr>
      <vt:lpstr>Default Design</vt:lpstr>
      <vt:lpstr>CorelDRAW 6.0 Graphic</vt:lpstr>
      <vt:lpstr>PowerPoint Presentation</vt:lpstr>
      <vt:lpstr>There are nine planets in our solar system:</vt:lpstr>
      <vt:lpstr>PowerPoint Presentation</vt:lpstr>
      <vt:lpstr>PowerPoint Presentation</vt:lpstr>
      <vt:lpstr>Gravity also keeps the moon in orbit around the Earth.  The moon orbits the Earth every…</vt:lpstr>
      <vt:lpstr>Gravity is ________ if the planet has more mass:</vt:lpstr>
      <vt:lpstr>How much of the moon we see depends on where the moon is in its orbit:</vt:lpstr>
      <vt:lpstr>PowerPoint Presentation</vt:lpstr>
      <vt:lpstr>PowerPoint Presentation</vt:lpstr>
      <vt:lpstr>The moon is a “natural satellite”.  A satellite is anything the orbits the earth</vt:lpstr>
      <vt:lpstr>PowerPoint Presentation</vt:lpstr>
      <vt:lpstr>PowerPoint Presentation</vt:lpstr>
      <vt:lpstr>Because of this spin the sun rises in the ______ and sets in the ______</vt:lpstr>
      <vt:lpstr>The sun appears lower in the _______ than it does in the ______:</vt:lpstr>
      <vt:lpstr>PowerPoint Presentation</vt:lpstr>
      <vt:lpstr>PowerPoint Presentation</vt:lpstr>
      <vt:lpstr>PowerPoint Presentation</vt:lpstr>
      <vt:lpstr>PowerPoint Presentation</vt:lpstr>
      <vt:lpstr>Eclipses</vt:lpstr>
      <vt:lpstr>Solar systems, galaxies and the Universe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</dc:creator>
  <cp:lastModifiedBy>Teacher E-Solutions</cp:lastModifiedBy>
  <cp:revision>20</cp:revision>
  <dcterms:created xsi:type="dcterms:W3CDTF">2001-01-21T16:58:04Z</dcterms:created>
  <dcterms:modified xsi:type="dcterms:W3CDTF">2019-01-18T17:23:52Z</dcterms:modified>
</cp:coreProperties>
</file>