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4" r:id="rId2"/>
    <p:sldId id="264" r:id="rId3"/>
    <p:sldId id="257" r:id="rId4"/>
    <p:sldId id="276" r:id="rId5"/>
    <p:sldId id="266" r:id="rId6"/>
    <p:sldId id="271" r:id="rId7"/>
    <p:sldId id="267" r:id="rId8"/>
    <p:sldId id="268" r:id="rId9"/>
    <p:sldId id="269" r:id="rId10"/>
    <p:sldId id="270" r:id="rId11"/>
    <p:sldId id="259" r:id="rId12"/>
    <p:sldId id="258" r:id="rId13"/>
    <p:sldId id="272" r:id="rId14"/>
    <p:sldId id="273" r:id="rId15"/>
    <p:sldId id="260" r:id="rId16"/>
    <p:sldId id="262" r:id="rId17"/>
    <p:sldId id="261" r:id="rId18"/>
    <p:sldId id="263" r:id="rId19"/>
    <p:sldId id="275" r:id="rId20"/>
    <p:sldId id="277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66"/>
    <a:srgbClr val="FFCCCC"/>
    <a:srgbClr val="99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9DB4F752-13A3-4E2B-BD86-4C67B49ACA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5479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820373-00D4-42F2-8A5D-4AD91B4348D0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C0D68-7613-4BCD-B5C7-0CD365F8785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143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9D67E7-8FB4-4806-8E36-DEE8D81C47C9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8BAAC-3870-4B0C-BD97-24706C1C2CE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37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5AC5C2-9B2A-46BA-A883-82691B2DFC54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FC96F-1815-478C-93CF-5352486E655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305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82EFC6-B03D-421D-B3A3-121A1CCA7892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F2BF2-CFA9-4F63-B916-C7B3AC4C977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261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F00FB4-6BC0-4ECF-A5E7-D4D1750BE223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83754-A137-43A3-8E88-67B4AC68AA7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575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09EBA7-34FA-4BD1-8073-70BE5198FFB1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B6ADD-AA99-45D6-9344-9D07B5031DD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747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3E9838-E0F9-4344-8233-6C2C9F6C756C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E9675-E8DF-4762-89CA-4BB9CE14F45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65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69B799-4EFF-47CF-9316-7BA09E17FF22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7A0F0-7A8D-441F-BE45-3A9FE8B3633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24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D89D3E-AEF3-4A2F-9CBB-35600BE4BA11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C6D80-867E-4104-BB13-81486010C80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0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57F661-10B0-484E-86CB-144C3C7E1CFB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CD940-B4B8-4E52-9FEE-AE353D46357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44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429927-C724-4FA6-A2F0-E2765B2955B8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268D7-50D3-4E53-9483-59C7B61E656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18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fld id="{873288C1-9416-4279-BE80-1CF77ADCA2B8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4D7DD123-770A-4329-9122-6957B3A9FFC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ED7F-8543-40B6-9727-ADE4BB77F904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400" b="1">
                <a:effectLst>
                  <a:outerShdw blurRad="38100" dist="38100" dir="2700000" algn="tl">
                    <a:srgbClr val="808080"/>
                  </a:outerShdw>
                </a:effectLst>
              </a:rPr>
              <a:t>The Solar System and Beyond</a:t>
            </a:r>
            <a:endParaRPr lang="en-US" sz="4400" b="1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1331913" y="4365625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>
                <a:solidFill>
                  <a:schemeClr val="tx1"/>
                </a:solidFill>
              </a:rPr>
              <a:t>This has been made especially for Mr B and his wonderful aliens</a:t>
            </a:r>
          </a:p>
          <a:p>
            <a:pPr algn="ctr">
              <a:spcBef>
                <a:spcPct val="20000"/>
              </a:spcBef>
            </a:pPr>
            <a:r>
              <a:rPr lang="en-GB"/>
              <a:t>Mr Buckley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1B03F-F7C8-4C31-B694-8DBEA88219FE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234950"/>
            <a:ext cx="8102600" cy="1143000"/>
          </a:xfrm>
        </p:spPr>
        <p:txBody>
          <a:bodyPr/>
          <a:lstStyle/>
          <a:p>
            <a:r>
              <a:rPr lang="en-GB" sz="2800" b="0"/>
              <a:t>The moon is a “natural satellite”.  A satellite is anything the orbits the earth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6413" y="1801813"/>
            <a:ext cx="7772400" cy="4114800"/>
          </a:xfrm>
        </p:spPr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en-GB" sz="2400" b="1">
                <a:solidFill>
                  <a:schemeClr val="hlink"/>
                </a:solidFill>
                <a:latin typeface="Comic Sans MS" pitchFamily="66" charset="0"/>
              </a:rPr>
              <a:t>Artificial satellites have four main uses:</a:t>
            </a:r>
          </a:p>
          <a:p>
            <a:pPr>
              <a:lnSpc>
                <a:spcPct val="130000"/>
              </a:lnSpc>
              <a:buFontTx/>
              <a:buNone/>
            </a:pPr>
            <a:endParaRPr lang="en-GB" sz="2400" b="1">
              <a:solidFill>
                <a:schemeClr val="hlink"/>
              </a:solidFill>
              <a:latin typeface="Comic Sans MS" pitchFamily="66" charset="0"/>
            </a:endParaRPr>
          </a:p>
          <a:p>
            <a:pPr lvl="1">
              <a:lnSpc>
                <a:spcPct val="130000"/>
              </a:lnSpc>
            </a:pPr>
            <a:r>
              <a:rPr lang="en-GB" sz="2400" i="1">
                <a:solidFill>
                  <a:srgbClr val="FF99FF"/>
                </a:solidFill>
                <a:latin typeface="Comic Sans MS" pitchFamily="66" charset="0"/>
              </a:rPr>
              <a:t>Communications</a:t>
            </a:r>
          </a:p>
          <a:p>
            <a:pPr lvl="1">
              <a:lnSpc>
                <a:spcPct val="130000"/>
              </a:lnSpc>
            </a:pPr>
            <a:r>
              <a:rPr lang="en-GB" sz="2400" i="1">
                <a:solidFill>
                  <a:schemeClr val="hlink"/>
                </a:solidFill>
                <a:latin typeface="Comic Sans MS" pitchFamily="66" charset="0"/>
              </a:rPr>
              <a:t>Monitoring the weather</a:t>
            </a:r>
          </a:p>
          <a:p>
            <a:pPr lvl="1">
              <a:lnSpc>
                <a:spcPct val="130000"/>
              </a:lnSpc>
            </a:pPr>
            <a:r>
              <a:rPr lang="en-GB" sz="2400" i="1">
                <a:solidFill>
                  <a:srgbClr val="FF99FF"/>
                </a:solidFill>
                <a:latin typeface="Comic Sans MS" pitchFamily="66" charset="0"/>
              </a:rPr>
              <a:t>Observing the Earth</a:t>
            </a:r>
          </a:p>
          <a:p>
            <a:pPr lvl="1">
              <a:lnSpc>
                <a:spcPct val="130000"/>
              </a:lnSpc>
            </a:pPr>
            <a:r>
              <a:rPr lang="en-GB" sz="2400" i="1">
                <a:solidFill>
                  <a:schemeClr val="hlink"/>
                </a:solidFill>
                <a:latin typeface="Comic Sans MS" pitchFamily="66" charset="0"/>
              </a:rPr>
              <a:t>Exploring the solar system</a:t>
            </a:r>
          </a:p>
        </p:txBody>
      </p:sp>
      <p:pic>
        <p:nvPicPr>
          <p:cNvPr id="16388" name="Picture 4" descr="bs0092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850" y="2584450"/>
            <a:ext cx="3303588" cy="177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01E49-1FD5-4409-AED7-4DF93AF34122}" type="datetime1">
              <a:rPr lang="en-GB"/>
              <a:pPr/>
              <a:t>18/01/2019</a:t>
            </a:fld>
            <a:endParaRPr lang="en-GB"/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828800" y="1371600"/>
          <a:ext cx="54102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CorelDRAW 6.0" r:id="rId3" imgW="25914960" imgH="31534920" progId="CorelDRAW.Graphic.6">
                  <p:embed/>
                </p:oleObj>
              </mc:Choice>
              <mc:Fallback>
                <p:oleObj name="CorelDRAW 6.0" r:id="rId3" imgW="25914960" imgH="31534920" progId="CorelDRAW.Graphic.6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677" t="24675" r="13979" b="11623"/>
                      <a:stretch>
                        <a:fillRect/>
                      </a:stretch>
                    </p:blipFill>
                    <p:spPr bwMode="auto">
                      <a:xfrm>
                        <a:off x="1828800" y="1371600"/>
                        <a:ext cx="5410200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Line 7"/>
          <p:cNvSpPr>
            <a:spLocks noChangeShapeType="1"/>
          </p:cNvSpPr>
          <p:nvPr/>
        </p:nvSpPr>
        <p:spPr bwMode="auto">
          <a:xfrm flipH="1">
            <a:off x="3886200" y="1371600"/>
            <a:ext cx="990600" cy="51054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04800" y="3810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>
                <a:effectLst>
                  <a:outerShdw blurRad="38100" dist="38100" dir="2700000" algn="tl">
                    <a:srgbClr val="808080"/>
                  </a:outerShdw>
                </a:effectLst>
              </a:rPr>
              <a:t>The Earth is tilted on an axis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04800" y="13716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/>
              <a:t>North pole</a:t>
            </a: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2819400" y="1600200"/>
            <a:ext cx="1752600" cy="762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04800" y="6096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/>
              <a:t>South pole</a:t>
            </a: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V="1">
            <a:off x="2743200" y="6248400"/>
            <a:ext cx="1066800" cy="1524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E125-9B5C-40FA-87EA-4D83C66B4D2E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0" y="3810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/>
              <a:t>The Earth spins on its axis every ___ (__ hours)</a:t>
            </a:r>
          </a:p>
        </p:txBody>
      </p:sp>
      <p:grpSp>
        <p:nvGrpSpPr>
          <p:cNvPr id="4107" name="Group 11"/>
          <p:cNvGrpSpPr>
            <a:grpSpLocks/>
          </p:cNvGrpSpPr>
          <p:nvPr/>
        </p:nvGrpSpPr>
        <p:grpSpPr bwMode="auto">
          <a:xfrm>
            <a:off x="2519363" y="1357313"/>
            <a:ext cx="5410200" cy="5105400"/>
            <a:chOff x="1152" y="864"/>
            <a:chExt cx="3408" cy="3216"/>
          </a:xfrm>
        </p:grpSpPr>
        <p:graphicFrame>
          <p:nvGraphicFramePr>
            <p:cNvPr id="4102" name="Object 6"/>
            <p:cNvGraphicFramePr>
              <a:graphicFrameLocks noChangeAspect="1"/>
            </p:cNvGraphicFramePr>
            <p:nvPr/>
          </p:nvGraphicFramePr>
          <p:xfrm>
            <a:off x="1152" y="864"/>
            <a:ext cx="3408" cy="31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8" name="CorelDRAW 6.0" r:id="rId3" imgW="25914960" imgH="31534920" progId="CorelDRAW.Graphic.6">
                    <p:embed/>
                  </p:oleObj>
                </mc:Choice>
                <mc:Fallback>
                  <p:oleObj name="CorelDRAW 6.0" r:id="rId3" imgW="25914960" imgH="31534920" progId="CorelDRAW.Graphic.6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9677" t="24675" r="13979" b="11623"/>
                        <a:stretch>
                          <a:fillRect/>
                        </a:stretch>
                      </p:blipFill>
                      <p:spPr bwMode="auto">
                        <a:xfrm>
                          <a:off x="1152" y="864"/>
                          <a:ext cx="3408" cy="31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3" name="Line 7"/>
            <p:cNvSpPr>
              <a:spLocks noChangeShapeType="1"/>
            </p:cNvSpPr>
            <p:nvPr/>
          </p:nvSpPr>
          <p:spPr bwMode="auto">
            <a:xfrm flipH="1">
              <a:off x="2448" y="864"/>
              <a:ext cx="624" cy="321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1109663" y="2651125"/>
            <a:ext cx="1633537" cy="2803525"/>
          </a:xfrm>
          <a:prstGeom prst="curvedRightArrow">
            <a:avLst>
              <a:gd name="adj1" fmla="val 59003"/>
              <a:gd name="adj2" fmla="val 82776"/>
              <a:gd name="adj3" fmla="val 177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2F67F-22D0-4FC6-935E-E4403BE949C7}" type="datetime1">
              <a:rPr lang="en-GB"/>
              <a:pPr/>
              <a:t>18/01/2019</a:t>
            </a:fld>
            <a:endParaRPr lang="en-GB"/>
          </a:p>
        </p:txBody>
      </p:sp>
      <p:pic>
        <p:nvPicPr>
          <p:cNvPr id="18437" name="Picture 5" descr="SUN_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3" y="908050"/>
            <a:ext cx="8491537" cy="1143000"/>
          </a:xfrm>
        </p:spPr>
        <p:txBody>
          <a:bodyPr/>
          <a:lstStyle/>
          <a:p>
            <a:r>
              <a:rPr lang="en-GB" sz="3200" b="0">
                <a:solidFill>
                  <a:srgbClr val="FF00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Because of this spin the sun rises in the ______ and sets in the ______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269875" y="2667000"/>
            <a:ext cx="1677988" cy="3951288"/>
          </a:xfrm>
          <a:custGeom>
            <a:avLst/>
            <a:gdLst>
              <a:gd name="G0" fmla="+- -9731043 0 0"/>
              <a:gd name="G1" fmla="+- 11764619 0 0"/>
              <a:gd name="G2" fmla="+- -9731043 0 11764619"/>
              <a:gd name="G3" fmla="+- 10800 0 0"/>
              <a:gd name="G4" fmla="+- 0 0 -973104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073 0 0"/>
              <a:gd name="G9" fmla="+- 0 0 11764619"/>
              <a:gd name="G10" fmla="+- 9073 0 2700"/>
              <a:gd name="G11" fmla="cos G10 -9731043"/>
              <a:gd name="G12" fmla="sin G10 -9731043"/>
              <a:gd name="G13" fmla="cos 13500 -9731043"/>
              <a:gd name="G14" fmla="sin 13500 -9731043"/>
              <a:gd name="G15" fmla="+- G11 10800 0"/>
              <a:gd name="G16" fmla="+- G12 10800 0"/>
              <a:gd name="G17" fmla="+- G13 10800 0"/>
              <a:gd name="G18" fmla="+- G14 10800 0"/>
              <a:gd name="G19" fmla="*/ 9073 1 2"/>
              <a:gd name="G20" fmla="+- G19 5400 0"/>
              <a:gd name="G21" fmla="cos G20 -9731043"/>
              <a:gd name="G22" fmla="sin G20 -9731043"/>
              <a:gd name="G23" fmla="+- G21 10800 0"/>
              <a:gd name="G24" fmla="+- G12 G23 G22"/>
              <a:gd name="G25" fmla="+- G22 G23 G11"/>
              <a:gd name="G26" fmla="cos 10800 -9731043"/>
              <a:gd name="G27" fmla="sin 10800 -9731043"/>
              <a:gd name="G28" fmla="cos 9073 -9731043"/>
              <a:gd name="G29" fmla="sin 9073 -973104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11764619"/>
              <a:gd name="G36" fmla="sin G34 11764619"/>
              <a:gd name="G37" fmla="+/ 11764619 -973104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073 G39"/>
              <a:gd name="G43" fmla="sin 9073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393 w 21600"/>
              <a:gd name="T5" fmla="*/ 7911 h 21600"/>
              <a:gd name="T6" fmla="*/ 863 w 21600"/>
              <a:gd name="T7" fmla="*/ 10884 h 21600"/>
              <a:gd name="T8" fmla="*/ 2057 w 21600"/>
              <a:gd name="T9" fmla="*/ 8373 h 21600"/>
              <a:gd name="T10" fmla="*/ -709 w 21600"/>
              <a:gd name="T11" fmla="*/ 3743 h 21600"/>
              <a:gd name="T12" fmla="*/ 4191 w 21600"/>
              <a:gd name="T13" fmla="*/ 2566 h 21600"/>
              <a:gd name="T14" fmla="*/ 5367 w 21600"/>
              <a:gd name="T15" fmla="*/ 746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065" y="6057"/>
                </a:moveTo>
                <a:cubicBezTo>
                  <a:pt x="2190" y="7484"/>
                  <a:pt x="1727" y="9125"/>
                  <a:pt x="1727" y="10799"/>
                </a:cubicBezTo>
                <a:cubicBezTo>
                  <a:pt x="1726" y="10825"/>
                  <a:pt x="1727" y="10851"/>
                  <a:pt x="1727" y="10876"/>
                </a:cubicBezTo>
                <a:lnTo>
                  <a:pt x="0" y="10891"/>
                </a:lnTo>
                <a:cubicBezTo>
                  <a:pt x="0" y="10861"/>
                  <a:pt x="0" y="10830"/>
                  <a:pt x="0" y="10800"/>
                </a:cubicBezTo>
                <a:cubicBezTo>
                  <a:pt x="-1" y="8807"/>
                  <a:pt x="551" y="6853"/>
                  <a:pt x="1593" y="5154"/>
                </a:cubicBezTo>
                <a:lnTo>
                  <a:pt x="-709" y="3743"/>
                </a:lnTo>
                <a:lnTo>
                  <a:pt x="4191" y="2566"/>
                </a:lnTo>
                <a:lnTo>
                  <a:pt x="5367" y="7468"/>
                </a:lnTo>
                <a:lnTo>
                  <a:pt x="3065" y="6057"/>
                </a:lnTo>
                <a:close/>
              </a:path>
            </a:pathLst>
          </a:cu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 rot="10800000">
            <a:off x="6869113" y="2084388"/>
            <a:ext cx="1677987" cy="3951287"/>
          </a:xfrm>
          <a:custGeom>
            <a:avLst/>
            <a:gdLst>
              <a:gd name="G0" fmla="+- -11763651 0 0"/>
              <a:gd name="G1" fmla="+- 9674752 0 0"/>
              <a:gd name="G2" fmla="+- -11763651 0 9674752"/>
              <a:gd name="G3" fmla="+- 10800 0 0"/>
              <a:gd name="G4" fmla="+- 0 0 -11763651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493 0 0"/>
              <a:gd name="G9" fmla="+- 0 0 9674752"/>
              <a:gd name="G10" fmla="+- 9493 0 2700"/>
              <a:gd name="G11" fmla="cos G10 -11763651"/>
              <a:gd name="G12" fmla="sin G10 -11763651"/>
              <a:gd name="G13" fmla="cos 13500 -11763651"/>
              <a:gd name="G14" fmla="sin 13500 -11763651"/>
              <a:gd name="G15" fmla="+- G11 10800 0"/>
              <a:gd name="G16" fmla="+- G12 10800 0"/>
              <a:gd name="G17" fmla="+- G13 10800 0"/>
              <a:gd name="G18" fmla="+- G14 10800 0"/>
              <a:gd name="G19" fmla="*/ 9493 1 2"/>
              <a:gd name="G20" fmla="+- G19 5400 0"/>
              <a:gd name="G21" fmla="cos G20 -11763651"/>
              <a:gd name="G22" fmla="sin G20 -11763651"/>
              <a:gd name="G23" fmla="+- G21 10800 0"/>
              <a:gd name="G24" fmla="+- G12 G23 G22"/>
              <a:gd name="G25" fmla="+- G22 G23 G11"/>
              <a:gd name="G26" fmla="cos 10800 -11763651"/>
              <a:gd name="G27" fmla="sin 10800 -11763651"/>
              <a:gd name="G28" fmla="cos 9493 -11763651"/>
              <a:gd name="G29" fmla="sin 9493 -11763651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9674752"/>
              <a:gd name="G36" fmla="sin G34 9674752"/>
              <a:gd name="G37" fmla="+/ 9674752 -11763651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493 G39"/>
              <a:gd name="G43" fmla="sin 9493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415 w 21600"/>
              <a:gd name="T5" fmla="*/ 13765 h 21600"/>
              <a:gd name="T6" fmla="*/ 2230 w 21600"/>
              <a:gd name="T7" fmla="*/ 16233 h 21600"/>
              <a:gd name="T8" fmla="*/ 1671 w 21600"/>
              <a:gd name="T9" fmla="*/ 13406 h 21600"/>
              <a:gd name="T10" fmla="*/ -2700 w 21600"/>
              <a:gd name="T11" fmla="*/ 10681 h 21600"/>
              <a:gd name="T12" fmla="*/ 682 w 21600"/>
              <a:gd name="T13" fmla="*/ 7357 h 21600"/>
              <a:gd name="T14" fmla="*/ 4007 w 21600"/>
              <a:gd name="T15" fmla="*/ 1074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307" y="10717"/>
                </a:moveTo>
                <a:cubicBezTo>
                  <a:pt x="1307" y="10744"/>
                  <a:pt x="1307" y="10772"/>
                  <a:pt x="1307" y="10799"/>
                </a:cubicBezTo>
                <a:cubicBezTo>
                  <a:pt x="1306" y="12599"/>
                  <a:pt x="1818" y="14362"/>
                  <a:pt x="2782" y="15883"/>
                </a:cubicBezTo>
                <a:lnTo>
                  <a:pt x="1678" y="16582"/>
                </a:lnTo>
                <a:cubicBezTo>
                  <a:pt x="582" y="14853"/>
                  <a:pt x="0" y="12847"/>
                  <a:pt x="0" y="10800"/>
                </a:cubicBezTo>
                <a:cubicBezTo>
                  <a:pt x="-1" y="10768"/>
                  <a:pt x="0" y="10737"/>
                  <a:pt x="0" y="10705"/>
                </a:cubicBezTo>
                <a:lnTo>
                  <a:pt x="-2700" y="10681"/>
                </a:lnTo>
                <a:lnTo>
                  <a:pt x="682" y="7357"/>
                </a:lnTo>
                <a:lnTo>
                  <a:pt x="4007" y="10740"/>
                </a:lnTo>
                <a:lnTo>
                  <a:pt x="1307" y="10717"/>
                </a:lnTo>
                <a:close/>
              </a:path>
            </a:pathLst>
          </a:cu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40" grpId="0" animBg="1"/>
      <p:bldP spid="1844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15C0C-4C04-4A01-9ED1-AB817EF88687}" type="datetime1">
              <a:rPr lang="en-GB"/>
              <a:pPr/>
              <a:t>18/01/2019</a:t>
            </a:fld>
            <a:endParaRPr lang="en-GB"/>
          </a:p>
        </p:txBody>
      </p:sp>
      <p:pic>
        <p:nvPicPr>
          <p:cNvPr id="19460" name="Picture 4" descr="SUN_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765175"/>
          </a:xfrm>
        </p:spPr>
        <p:txBody>
          <a:bodyPr/>
          <a:lstStyle/>
          <a:p>
            <a:r>
              <a:rPr lang="en-GB" sz="3200" b="0">
                <a:solidFill>
                  <a:srgbClr val="FF00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sun appears lower in the _______ than it does in the ______:</a:t>
            </a:r>
          </a:p>
        </p:txBody>
      </p:sp>
      <p:pic>
        <p:nvPicPr>
          <p:cNvPr id="19461" name="Picture 5" descr="SUN_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19" t="8333" r="51788" b="82732"/>
          <a:stretch>
            <a:fillRect/>
          </a:stretch>
        </p:blipFill>
        <p:spPr bwMode="auto">
          <a:xfrm>
            <a:off x="3822700" y="2054225"/>
            <a:ext cx="630238" cy="61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2" name="Picture 6" descr="SUN_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2" t="32802" r="85017" b="59120"/>
          <a:stretch>
            <a:fillRect/>
          </a:stretch>
        </p:blipFill>
        <p:spPr bwMode="auto">
          <a:xfrm>
            <a:off x="346075" y="3070225"/>
            <a:ext cx="1039813" cy="55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3" name="Picture 7" descr="SUN_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232" t="33171" r="6389" b="58519"/>
          <a:stretch>
            <a:fillRect/>
          </a:stretch>
        </p:blipFill>
        <p:spPr bwMode="auto">
          <a:xfrm>
            <a:off x="7900988" y="3022600"/>
            <a:ext cx="674687" cy="56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5" name="Freeform 9"/>
          <p:cNvSpPr>
            <a:spLocks/>
          </p:cNvSpPr>
          <p:nvPr/>
        </p:nvSpPr>
        <p:spPr bwMode="auto">
          <a:xfrm>
            <a:off x="300038" y="2257425"/>
            <a:ext cx="8364537" cy="1325563"/>
          </a:xfrm>
          <a:custGeom>
            <a:avLst/>
            <a:gdLst>
              <a:gd name="T0" fmla="*/ 0 w 5269"/>
              <a:gd name="T1" fmla="*/ 967 h 967"/>
              <a:gd name="T2" fmla="*/ 2436 w 5269"/>
              <a:gd name="T3" fmla="*/ 13 h 967"/>
              <a:gd name="T4" fmla="*/ 5269 w 5269"/>
              <a:gd name="T5" fmla="*/ 891 h 9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69" h="967">
                <a:moveTo>
                  <a:pt x="0" y="967"/>
                </a:moveTo>
                <a:cubicBezTo>
                  <a:pt x="779" y="496"/>
                  <a:pt x="1558" y="26"/>
                  <a:pt x="2436" y="13"/>
                </a:cubicBezTo>
                <a:cubicBezTo>
                  <a:pt x="3314" y="0"/>
                  <a:pt x="4291" y="445"/>
                  <a:pt x="5269" y="891"/>
                </a:cubicBezTo>
              </a:path>
            </a:pathLst>
          </a:custGeom>
          <a:noFill/>
          <a:ln w="15875" cap="flat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10"/>
          <p:cNvSpPr>
            <a:spLocks/>
          </p:cNvSpPr>
          <p:nvPr/>
        </p:nvSpPr>
        <p:spPr bwMode="auto">
          <a:xfrm>
            <a:off x="212725" y="820738"/>
            <a:ext cx="8364538" cy="2014537"/>
          </a:xfrm>
          <a:custGeom>
            <a:avLst/>
            <a:gdLst>
              <a:gd name="T0" fmla="*/ 0 w 5269"/>
              <a:gd name="T1" fmla="*/ 967 h 967"/>
              <a:gd name="T2" fmla="*/ 2436 w 5269"/>
              <a:gd name="T3" fmla="*/ 13 h 967"/>
              <a:gd name="T4" fmla="*/ 5269 w 5269"/>
              <a:gd name="T5" fmla="*/ 891 h 9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69" h="967">
                <a:moveTo>
                  <a:pt x="0" y="967"/>
                </a:moveTo>
                <a:cubicBezTo>
                  <a:pt x="779" y="496"/>
                  <a:pt x="1558" y="26"/>
                  <a:pt x="2436" y="13"/>
                </a:cubicBezTo>
                <a:cubicBezTo>
                  <a:pt x="3314" y="0"/>
                  <a:pt x="4291" y="445"/>
                  <a:pt x="5269" y="891"/>
                </a:cubicBezTo>
              </a:path>
            </a:pathLst>
          </a:custGeom>
          <a:noFill/>
          <a:ln w="15875" cap="flat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5665788" y="2817813"/>
            <a:ext cx="1724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Winter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711825" y="1693863"/>
            <a:ext cx="1512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Summer</a:t>
            </a:r>
          </a:p>
        </p:txBody>
      </p:sp>
      <p:grpSp>
        <p:nvGrpSpPr>
          <p:cNvPr id="19475" name="Group 19"/>
          <p:cNvGrpSpPr>
            <a:grpSpLocks/>
          </p:cNvGrpSpPr>
          <p:nvPr/>
        </p:nvGrpSpPr>
        <p:grpSpPr bwMode="auto">
          <a:xfrm>
            <a:off x="1598613" y="6280150"/>
            <a:ext cx="1954212" cy="508000"/>
            <a:chOff x="1007" y="3956"/>
            <a:chExt cx="1231" cy="320"/>
          </a:xfrm>
        </p:grpSpPr>
        <p:pic>
          <p:nvPicPr>
            <p:cNvPr id="19469" name="Picture 13" descr="SUN_TIM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5" t="79448" r="75574" b="13657"/>
            <a:stretch>
              <a:fillRect/>
            </a:stretch>
          </p:blipFill>
          <p:spPr bwMode="auto">
            <a:xfrm>
              <a:off x="1007" y="4030"/>
              <a:ext cx="1231" cy="2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472" name="Line 16"/>
            <p:cNvSpPr>
              <a:spLocks noChangeShapeType="1"/>
            </p:cNvSpPr>
            <p:nvPr/>
          </p:nvSpPr>
          <p:spPr bwMode="auto">
            <a:xfrm flipH="1">
              <a:off x="1313" y="3956"/>
              <a:ext cx="585" cy="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77" name="Group 21"/>
          <p:cNvGrpSpPr>
            <a:grpSpLocks/>
          </p:cNvGrpSpPr>
          <p:nvPr/>
        </p:nvGrpSpPr>
        <p:grpSpPr bwMode="auto">
          <a:xfrm>
            <a:off x="5921375" y="6280150"/>
            <a:ext cx="1954213" cy="498475"/>
            <a:chOff x="3730" y="3956"/>
            <a:chExt cx="1231" cy="314"/>
          </a:xfrm>
        </p:grpSpPr>
        <p:pic>
          <p:nvPicPr>
            <p:cNvPr id="19471" name="Picture 15" descr="SUN_TIM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5" t="79390" r="75574" b="13657"/>
            <a:stretch>
              <a:fillRect/>
            </a:stretch>
          </p:blipFill>
          <p:spPr bwMode="auto">
            <a:xfrm>
              <a:off x="3730" y="4012"/>
              <a:ext cx="1231" cy="2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473" name="Line 17"/>
            <p:cNvSpPr>
              <a:spLocks noChangeShapeType="1"/>
            </p:cNvSpPr>
            <p:nvPr/>
          </p:nvSpPr>
          <p:spPr bwMode="auto">
            <a:xfrm>
              <a:off x="3862" y="3956"/>
              <a:ext cx="472" cy="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76" name="Group 20"/>
          <p:cNvGrpSpPr>
            <a:grpSpLocks/>
          </p:cNvGrpSpPr>
          <p:nvPr/>
        </p:nvGrpSpPr>
        <p:grpSpPr bwMode="auto">
          <a:xfrm>
            <a:off x="3684588" y="6310313"/>
            <a:ext cx="1954212" cy="547687"/>
            <a:chOff x="2321" y="3975"/>
            <a:chExt cx="1231" cy="345"/>
          </a:xfrm>
        </p:grpSpPr>
        <p:pic>
          <p:nvPicPr>
            <p:cNvPr id="19470" name="Picture 14" descr="SUN_TIM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5" t="79225" r="75574" b="13657"/>
            <a:stretch>
              <a:fillRect/>
            </a:stretch>
          </p:blipFill>
          <p:spPr bwMode="auto">
            <a:xfrm>
              <a:off x="2321" y="4077"/>
              <a:ext cx="1231" cy="2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474" name="Line 18"/>
            <p:cNvSpPr>
              <a:spLocks noChangeShapeType="1"/>
            </p:cNvSpPr>
            <p:nvPr/>
          </p:nvSpPr>
          <p:spPr bwMode="auto">
            <a:xfrm>
              <a:off x="2842" y="3975"/>
              <a:ext cx="104" cy="345"/>
            </a:xfrm>
            <a:prstGeom prst="line">
              <a:avLst/>
            </a:prstGeom>
            <a:noFill/>
            <a:ln w="142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80" name="Group 24"/>
          <p:cNvGrpSpPr>
            <a:grpSpLocks/>
          </p:cNvGrpSpPr>
          <p:nvPr/>
        </p:nvGrpSpPr>
        <p:grpSpPr bwMode="auto">
          <a:xfrm>
            <a:off x="269875" y="5605463"/>
            <a:ext cx="2713038" cy="822325"/>
            <a:chOff x="170" y="3531"/>
            <a:chExt cx="1709" cy="518"/>
          </a:xfrm>
        </p:grpSpPr>
        <p:sp>
          <p:nvSpPr>
            <p:cNvPr id="19478" name="Text Box 22"/>
            <p:cNvSpPr txBox="1">
              <a:spLocks noChangeArrowheads="1"/>
            </p:cNvSpPr>
            <p:nvPr/>
          </p:nvSpPr>
          <p:spPr bwMode="auto">
            <a:xfrm>
              <a:off x="170" y="3531"/>
              <a:ext cx="170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>
                  <a:solidFill>
                    <a:schemeClr val="accent2"/>
                  </a:solidFill>
                </a:rPr>
                <a:t>Longer shadows in winter</a:t>
              </a:r>
            </a:p>
          </p:txBody>
        </p:sp>
        <p:sp>
          <p:nvSpPr>
            <p:cNvPr id="19479" name="Line 23"/>
            <p:cNvSpPr>
              <a:spLocks noChangeShapeType="1"/>
            </p:cNvSpPr>
            <p:nvPr/>
          </p:nvSpPr>
          <p:spPr bwMode="auto">
            <a:xfrm>
              <a:off x="1095" y="3834"/>
              <a:ext cx="236" cy="9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65" grpId="0" animBg="1"/>
      <p:bldP spid="19466" grpId="0" animBg="1"/>
      <p:bldP spid="19467" grpId="0" autoUpdateAnimBg="0"/>
      <p:bldP spid="1946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0EFD-336C-472A-9B4E-2036FFBC7DC4}" type="datetime1">
              <a:rPr lang="en-GB"/>
              <a:pPr/>
              <a:t>18/01/2019</a:t>
            </a:fld>
            <a:endParaRPr lang="en-GB"/>
          </a:p>
        </p:txBody>
      </p:sp>
      <p:grpSp>
        <p:nvGrpSpPr>
          <p:cNvPr id="6159" name="Group 15"/>
          <p:cNvGrpSpPr>
            <a:grpSpLocks/>
          </p:cNvGrpSpPr>
          <p:nvPr/>
        </p:nvGrpSpPr>
        <p:grpSpPr bwMode="auto">
          <a:xfrm>
            <a:off x="5068888" y="2073275"/>
            <a:ext cx="4659312" cy="2741613"/>
            <a:chOff x="1080" y="1200"/>
            <a:chExt cx="3898" cy="2294"/>
          </a:xfrm>
        </p:grpSpPr>
        <p:pic>
          <p:nvPicPr>
            <p:cNvPr id="6160" name="Picture 16" descr="Su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1200"/>
              <a:ext cx="3240" cy="22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1237" y="3399"/>
              <a:ext cx="1435" cy="9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3543" y="3353"/>
              <a:ext cx="1435" cy="9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1080" y="1202"/>
              <a:ext cx="1435" cy="9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302000" y="1809750"/>
            <a:ext cx="2660650" cy="320198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3714750" y="2247900"/>
            <a:ext cx="1836738" cy="538163"/>
          </a:xfrm>
          <a:prstGeom prst="leftArrow">
            <a:avLst>
              <a:gd name="adj1" fmla="val 50000"/>
              <a:gd name="adj2" fmla="val 8532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3724275" y="3016250"/>
            <a:ext cx="1836738" cy="536575"/>
          </a:xfrm>
          <a:prstGeom prst="leftArrow">
            <a:avLst>
              <a:gd name="adj1" fmla="val 50000"/>
              <a:gd name="adj2" fmla="val 8557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3722688" y="3844925"/>
            <a:ext cx="1836737" cy="538163"/>
          </a:xfrm>
          <a:prstGeom prst="leftArrow">
            <a:avLst>
              <a:gd name="adj1" fmla="val 50000"/>
              <a:gd name="adj2" fmla="val 8532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0" y="381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/>
              <a:t>While the Earth is spinning the side that faces the sun is in ________</a:t>
            </a:r>
          </a:p>
        </p:txBody>
      </p:sp>
      <p:grpSp>
        <p:nvGrpSpPr>
          <p:cNvPr id="6156" name="Group 12"/>
          <p:cNvGrpSpPr>
            <a:grpSpLocks/>
          </p:cNvGrpSpPr>
          <p:nvPr/>
        </p:nvGrpSpPr>
        <p:grpSpPr bwMode="auto">
          <a:xfrm>
            <a:off x="1169988" y="2271713"/>
            <a:ext cx="2146300" cy="2025650"/>
            <a:chOff x="1152" y="864"/>
            <a:chExt cx="3408" cy="3216"/>
          </a:xfrm>
        </p:grpSpPr>
        <p:graphicFrame>
          <p:nvGraphicFramePr>
            <p:cNvPr id="6157" name="Object 13"/>
            <p:cNvGraphicFramePr>
              <a:graphicFrameLocks noChangeAspect="1"/>
            </p:cNvGraphicFramePr>
            <p:nvPr/>
          </p:nvGraphicFramePr>
          <p:xfrm>
            <a:off x="1152" y="864"/>
            <a:ext cx="3408" cy="31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4" name="CorelDRAW 6.0" r:id="rId4" imgW="25914960" imgH="31534920" progId="CorelDRAW.Graphic.6">
                    <p:embed/>
                  </p:oleObj>
                </mc:Choice>
                <mc:Fallback>
                  <p:oleObj name="CorelDRAW 6.0" r:id="rId4" imgW="25914960" imgH="31534920" progId="CorelDRAW.Graphic.6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9677" t="24675" r="13979" b="11623"/>
                        <a:stretch>
                          <a:fillRect/>
                        </a:stretch>
                      </p:blipFill>
                      <p:spPr bwMode="auto">
                        <a:xfrm>
                          <a:off x="1152" y="864"/>
                          <a:ext cx="3408" cy="31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 flipH="1">
              <a:off x="2448" y="864"/>
              <a:ext cx="624" cy="321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D359-53DC-4D9C-BE65-0B521C945A36}" type="datetime1">
              <a:rPr lang="en-GB"/>
              <a:pPr/>
              <a:t>18/01/2019</a:t>
            </a:fld>
            <a:endParaRPr lang="en-GB"/>
          </a:p>
        </p:txBody>
      </p:sp>
      <p:pic>
        <p:nvPicPr>
          <p:cNvPr id="8196" name="Picture 4" descr="EAR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85" b="7925"/>
          <a:stretch>
            <a:fillRect/>
          </a:stretch>
        </p:blipFill>
        <p:spPr bwMode="auto">
          <a:xfrm>
            <a:off x="2838450" y="2127250"/>
            <a:ext cx="4319588" cy="412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381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>
                <a:effectLst>
                  <a:outerShdw blurRad="38100" dist="38100" dir="2700000" algn="tl">
                    <a:srgbClr val="808080"/>
                  </a:outerShdw>
                </a:effectLst>
              </a:rPr>
              <a:t>The Earth is divided up into the northern hemisphere and the southern hemisphere: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3035300" y="4281488"/>
            <a:ext cx="38862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983413" y="5313363"/>
            <a:ext cx="1870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/>
              <a:t>Equator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 flipV="1">
            <a:off x="7004050" y="4343400"/>
            <a:ext cx="747713" cy="852488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AutoShape 9"/>
          <p:cNvSpPr>
            <a:spLocks/>
          </p:cNvSpPr>
          <p:nvPr/>
        </p:nvSpPr>
        <p:spPr bwMode="auto">
          <a:xfrm>
            <a:off x="1828800" y="2327275"/>
            <a:ext cx="811213" cy="1933575"/>
          </a:xfrm>
          <a:prstGeom prst="leftBrace">
            <a:avLst>
              <a:gd name="adj1" fmla="val 19863"/>
              <a:gd name="adj2" fmla="val 50000"/>
            </a:avLst>
          </a:prstGeom>
          <a:noFill/>
          <a:ln w="158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0" y="2901950"/>
            <a:ext cx="22240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/>
              <a:t>Northern hemisphere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0" y="4856163"/>
            <a:ext cx="24098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/>
              <a:t>Southern hemisphere</a:t>
            </a:r>
          </a:p>
        </p:txBody>
      </p:sp>
      <p:sp>
        <p:nvSpPr>
          <p:cNvPr id="8204" name="AutoShape 12"/>
          <p:cNvSpPr>
            <a:spLocks/>
          </p:cNvSpPr>
          <p:nvPr/>
        </p:nvSpPr>
        <p:spPr bwMode="auto">
          <a:xfrm>
            <a:off x="1836738" y="4308475"/>
            <a:ext cx="811212" cy="1933575"/>
          </a:xfrm>
          <a:prstGeom prst="leftBrace">
            <a:avLst>
              <a:gd name="adj1" fmla="val 19863"/>
              <a:gd name="adj2" fmla="val 50000"/>
            </a:avLst>
          </a:prstGeom>
          <a:noFill/>
          <a:ln w="158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E97E-4289-4648-963D-FDC2EC209672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98475" y="381000"/>
            <a:ext cx="81264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>
                <a:effectLst>
                  <a:outerShdw blurRad="38100" dist="38100" dir="2700000" algn="tl">
                    <a:srgbClr val="808080"/>
                  </a:outerShdw>
                </a:effectLst>
              </a:rPr>
              <a:t>The tilt of the Earth on its axis is also responsible for the seasons:</a:t>
            </a:r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609600" y="4572000"/>
            <a:ext cx="3506788" cy="1581150"/>
            <a:chOff x="274" y="3031"/>
            <a:chExt cx="2209" cy="996"/>
          </a:xfrm>
        </p:grpSpPr>
        <p:sp>
          <p:nvSpPr>
            <p:cNvPr id="7174" name="Text Box 6"/>
            <p:cNvSpPr txBox="1">
              <a:spLocks noChangeArrowheads="1"/>
            </p:cNvSpPr>
            <p:nvPr/>
          </p:nvSpPr>
          <p:spPr bwMode="auto">
            <a:xfrm>
              <a:off x="274" y="3739"/>
              <a:ext cx="22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>
                <a:solidFill>
                  <a:srgbClr val="FFCCCC"/>
                </a:solidFill>
              </a:endParaRPr>
            </a:p>
          </p:txBody>
        </p:sp>
        <p:sp>
          <p:nvSpPr>
            <p:cNvPr id="7175" name="Line 7"/>
            <p:cNvSpPr>
              <a:spLocks noChangeShapeType="1"/>
            </p:cNvSpPr>
            <p:nvPr/>
          </p:nvSpPr>
          <p:spPr bwMode="auto">
            <a:xfrm flipH="1" flipV="1">
              <a:off x="604" y="3031"/>
              <a:ext cx="76" cy="718"/>
            </a:xfrm>
            <a:prstGeom prst="line">
              <a:avLst/>
            </a:prstGeom>
            <a:noFill/>
            <a:ln w="25400">
              <a:solidFill>
                <a:srgbClr val="FFCC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82" name="Group 14"/>
          <p:cNvGrpSpPr>
            <a:grpSpLocks/>
          </p:cNvGrpSpPr>
          <p:nvPr/>
        </p:nvGrpSpPr>
        <p:grpSpPr bwMode="auto">
          <a:xfrm>
            <a:off x="4876800" y="4648200"/>
            <a:ext cx="3506788" cy="1522413"/>
            <a:chOff x="3419" y="2966"/>
            <a:chExt cx="2209" cy="959"/>
          </a:xfrm>
        </p:grpSpPr>
        <p:sp>
          <p:nvSpPr>
            <p:cNvPr id="7179" name="Text Box 11"/>
            <p:cNvSpPr txBox="1">
              <a:spLocks noChangeArrowheads="1"/>
            </p:cNvSpPr>
            <p:nvPr/>
          </p:nvSpPr>
          <p:spPr bwMode="auto">
            <a:xfrm>
              <a:off x="3419" y="3637"/>
              <a:ext cx="22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>
                <a:solidFill>
                  <a:srgbClr val="FFCCCC"/>
                </a:solidFill>
              </a:endParaRPr>
            </a:p>
          </p:txBody>
        </p:sp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 flipV="1">
              <a:off x="4996" y="2966"/>
              <a:ext cx="150" cy="718"/>
            </a:xfrm>
            <a:prstGeom prst="line">
              <a:avLst/>
            </a:prstGeom>
            <a:noFill/>
            <a:ln w="25400">
              <a:solidFill>
                <a:srgbClr val="FFCC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7189" name="Object 21"/>
          <p:cNvGraphicFramePr>
            <a:graphicFrameLocks noChangeAspect="1"/>
          </p:cNvGraphicFramePr>
          <p:nvPr/>
        </p:nvGraphicFramePr>
        <p:xfrm>
          <a:off x="6781800" y="2209800"/>
          <a:ext cx="2116138" cy="211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CorelDRAW 6.0" r:id="rId3" imgW="5526360" imgH="5525640" progId="CorelDRAW.Graphic.6">
                  <p:embed/>
                </p:oleObj>
              </mc:Choice>
              <mc:Fallback>
                <p:oleObj name="CorelDRAW 6.0" r:id="rId3" imgW="5526360" imgH="5525640" progId="CorelDRAW.Graphic.6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209800"/>
                        <a:ext cx="2116138" cy="211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0" name="Object 22"/>
          <p:cNvGraphicFramePr>
            <a:graphicFrameLocks noChangeAspect="1"/>
          </p:cNvGraphicFramePr>
          <p:nvPr/>
        </p:nvGraphicFramePr>
        <p:xfrm>
          <a:off x="381000" y="2209800"/>
          <a:ext cx="2116138" cy="211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CorelDRAW 6.0" r:id="rId5" imgW="5526360" imgH="5525640" progId="CorelDRAW.Graphic.6">
                  <p:embed/>
                </p:oleObj>
              </mc:Choice>
              <mc:Fallback>
                <p:oleObj name="CorelDRAW 6.0" r:id="rId5" imgW="5526360" imgH="5525640" progId="CorelDRAW.Graphic.6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209800"/>
                        <a:ext cx="2116138" cy="211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1" name="AutoShape 23"/>
          <p:cNvSpPr>
            <a:spLocks noChangeArrowheads="1"/>
          </p:cNvSpPr>
          <p:nvPr/>
        </p:nvSpPr>
        <p:spPr bwMode="auto">
          <a:xfrm>
            <a:off x="3352800" y="1981200"/>
            <a:ext cx="2438400" cy="2438400"/>
          </a:xfrm>
          <a:prstGeom prst="sun">
            <a:avLst>
              <a:gd name="adj" fmla="val 25000"/>
            </a:avLst>
          </a:prstGeom>
          <a:gradFill rotWithShape="0">
            <a:gsLst>
              <a:gs pos="0">
                <a:srgbClr val="FFFF00">
                  <a:gamma/>
                  <a:tint val="13725"/>
                  <a:invGamma/>
                </a:srgbClr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94" name="Object 26"/>
          <p:cNvGraphicFramePr>
            <a:graphicFrameLocks noChangeAspect="1"/>
          </p:cNvGraphicFramePr>
          <p:nvPr/>
        </p:nvGraphicFramePr>
        <p:xfrm>
          <a:off x="381000" y="2209800"/>
          <a:ext cx="1066800" cy="211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CorelDRAW 6.0" r:id="rId6" imgW="5526360" imgH="5525640" progId="CorelDRAW.Graphic.6">
                  <p:embed/>
                </p:oleObj>
              </mc:Choice>
              <mc:Fallback>
                <p:oleObj name="CorelDRAW 6.0" r:id="rId6" imgW="5526360" imgH="5525640" progId="CorelDRAW.Graphic.6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-40000" contrast="-3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49588"/>
                      <a:stretch>
                        <a:fillRect/>
                      </a:stretch>
                    </p:blipFill>
                    <p:spPr bwMode="auto">
                      <a:xfrm>
                        <a:off x="381000" y="2209800"/>
                        <a:ext cx="1066800" cy="211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5" name="Object 27"/>
          <p:cNvGraphicFramePr>
            <a:graphicFrameLocks noChangeAspect="1"/>
          </p:cNvGraphicFramePr>
          <p:nvPr/>
        </p:nvGraphicFramePr>
        <p:xfrm>
          <a:off x="7848600" y="2209800"/>
          <a:ext cx="105727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CorelDRAW 6.0" r:id="rId7" imgW="5526360" imgH="5525640" progId="CorelDRAW.Graphic.6">
                  <p:embed/>
                </p:oleObj>
              </mc:Choice>
              <mc:Fallback>
                <p:oleObj name="CorelDRAW 6.0" r:id="rId7" imgW="5526360" imgH="5525640" progId="CorelDRAW.Graphic.6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-40000" contrast="-3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50412"/>
                      <a:stretch>
                        <a:fillRect/>
                      </a:stretch>
                    </p:blipFill>
                    <p:spPr bwMode="auto">
                      <a:xfrm>
                        <a:off x="7848600" y="2209800"/>
                        <a:ext cx="1057275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2" name="Line 24"/>
          <p:cNvSpPr>
            <a:spLocks noChangeShapeType="1"/>
          </p:cNvSpPr>
          <p:nvPr/>
        </p:nvSpPr>
        <p:spPr bwMode="auto">
          <a:xfrm flipV="1">
            <a:off x="1143000" y="2057400"/>
            <a:ext cx="609600" cy="24384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 flipV="1">
            <a:off x="7543800" y="1981200"/>
            <a:ext cx="609600" cy="24384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8A36A-1366-416A-82C7-BF708F935400}" type="datetime1">
              <a:rPr lang="en-GB"/>
              <a:pPr/>
              <a:t>18/01/2019</a:t>
            </a:fld>
            <a:endParaRPr lang="en-GB"/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4840288" y="644525"/>
            <a:ext cx="3692525" cy="1274763"/>
            <a:chOff x="628" y="1414"/>
            <a:chExt cx="4564" cy="1715"/>
          </a:xfrm>
        </p:grpSpPr>
        <p:pic>
          <p:nvPicPr>
            <p:cNvPr id="9221" name="Picture 5" descr="earth in season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287" r="38937" b="26378"/>
            <a:stretch>
              <a:fillRect/>
            </a:stretch>
          </p:blipFill>
          <p:spPr bwMode="auto">
            <a:xfrm>
              <a:off x="628" y="1517"/>
              <a:ext cx="4564" cy="14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160" y="1414"/>
              <a:ext cx="1440" cy="17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" name="AutoShape 7"/>
            <p:cNvSpPr>
              <a:spLocks noChangeArrowheads="1"/>
            </p:cNvSpPr>
            <p:nvPr/>
          </p:nvSpPr>
          <p:spPr bwMode="auto">
            <a:xfrm>
              <a:off x="2383" y="1649"/>
              <a:ext cx="995" cy="288"/>
            </a:xfrm>
            <a:prstGeom prst="leftArrow">
              <a:avLst>
                <a:gd name="adj1" fmla="val 50000"/>
                <a:gd name="adj2" fmla="val 86372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" name="AutoShape 8"/>
            <p:cNvSpPr>
              <a:spLocks noChangeArrowheads="1"/>
            </p:cNvSpPr>
            <p:nvPr/>
          </p:nvSpPr>
          <p:spPr bwMode="auto">
            <a:xfrm>
              <a:off x="2388" y="2060"/>
              <a:ext cx="995" cy="288"/>
            </a:xfrm>
            <a:prstGeom prst="leftArrow">
              <a:avLst>
                <a:gd name="adj1" fmla="val 50000"/>
                <a:gd name="adj2" fmla="val 86372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5" name="AutoShape 9"/>
            <p:cNvSpPr>
              <a:spLocks noChangeArrowheads="1"/>
            </p:cNvSpPr>
            <p:nvPr/>
          </p:nvSpPr>
          <p:spPr bwMode="auto">
            <a:xfrm>
              <a:off x="2387" y="2504"/>
              <a:ext cx="995" cy="288"/>
            </a:xfrm>
            <a:prstGeom prst="leftArrow">
              <a:avLst>
                <a:gd name="adj1" fmla="val 50000"/>
                <a:gd name="adj2" fmla="val 86372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25425" y="731838"/>
            <a:ext cx="44275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b="1">
                <a:effectLst>
                  <a:outerShdw blurRad="38100" dist="38100" dir="2700000" algn="tl">
                    <a:srgbClr val="808080"/>
                  </a:outerShdw>
                </a:effectLst>
              </a:rPr>
              <a:t>Two things happen because of this tilt: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498475" y="2916238"/>
            <a:ext cx="8126413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arenR"/>
            </a:pPr>
            <a:r>
              <a:rPr lang="en-GB" sz="2800" b="1" i="1">
                <a:solidFill>
                  <a:srgbClr val="FFCCCC"/>
                </a:solidFill>
                <a:latin typeface="Comic Sans MS" pitchFamily="66" charset="0"/>
              </a:rPr>
              <a:t>The days are longer during the summer</a:t>
            </a:r>
          </a:p>
          <a:p>
            <a:pPr>
              <a:spcBef>
                <a:spcPct val="50000"/>
              </a:spcBef>
              <a:buFontTx/>
              <a:buAutoNum type="arabicParenR"/>
            </a:pPr>
            <a:r>
              <a:rPr lang="en-GB" sz="2800" b="1" i="1">
                <a:solidFill>
                  <a:srgbClr val="9966FF"/>
                </a:solidFill>
                <a:latin typeface="Comic Sans MS" pitchFamily="66" charset="0"/>
              </a:rPr>
              <a:t>The weather is warmer during the summer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1F52F-78C5-4C76-8000-1F01968CE6EF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12775"/>
          </a:xfrm>
        </p:spPr>
        <p:txBody>
          <a:bodyPr/>
          <a:lstStyle/>
          <a:p>
            <a:r>
              <a:rPr lang="en-GB" b="0"/>
              <a:t>Eclipses</a:t>
            </a:r>
          </a:p>
        </p:txBody>
      </p:sp>
      <p:pic>
        <p:nvPicPr>
          <p:cNvPr id="21507" name="Picture 3" descr="Lunar eclip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940300"/>
            <a:ext cx="6929438" cy="191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Solar eclip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52600"/>
            <a:ext cx="693420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914400" y="10668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1. A solar eclipse: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914400" y="44196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2. A lunar eclipse: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6E8F-2F7F-40F8-9D17-0E0DB2F1BB88}" type="datetime1">
              <a:rPr lang="en-GB"/>
              <a:pPr/>
              <a:t>18/01/2019</a:t>
            </a:fld>
            <a:endParaRPr lang="en-GB"/>
          </a:p>
        </p:txBody>
      </p:sp>
      <p:pic>
        <p:nvPicPr>
          <p:cNvPr id="10244" name="Picture 4" descr="SOLA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8038"/>
            <a:ext cx="9144000" cy="604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2371725" y="1231900"/>
            <a:ext cx="1333500" cy="4794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3122613" y="1577975"/>
            <a:ext cx="1273175" cy="4794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3875088" y="1941513"/>
            <a:ext cx="1273175" cy="4794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373563" y="2287588"/>
            <a:ext cx="1273175" cy="4794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989513" y="2636838"/>
            <a:ext cx="1273175" cy="4794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5756275" y="2982913"/>
            <a:ext cx="1273175" cy="4794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284913" y="3375025"/>
            <a:ext cx="1273175" cy="4794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110413" y="3722688"/>
            <a:ext cx="1273175" cy="4794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7870825" y="4084638"/>
            <a:ext cx="1273175" cy="4794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14363"/>
          </a:xfrm>
        </p:spPr>
        <p:txBody>
          <a:bodyPr/>
          <a:lstStyle/>
          <a:p>
            <a:r>
              <a:rPr lang="en-GB" sz="3200"/>
              <a:t>There are nine planets in our solar system: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320925" y="1287463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Mercury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362450" y="2324100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Mars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979988" y="2686050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Jupiter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730875" y="3033713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Saturn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097713" y="3756025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Neptune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350000" y="3382963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Uranus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7974013" y="4135438"/>
            <a:ext cx="885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Pluto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073400" y="1635125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Venus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886200" y="1966913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Earth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utoUpdateAnimBg="0"/>
      <p:bldP spid="10246" grpId="0" autoUpdateAnimBg="0"/>
      <p:bldP spid="10247" grpId="0" autoUpdateAnimBg="0"/>
      <p:bldP spid="10248" grpId="0" autoUpdateAnimBg="0"/>
      <p:bldP spid="10249" grpId="0" autoUpdateAnimBg="0"/>
      <p:bldP spid="10250" grpId="0" autoUpdateAnimBg="0"/>
      <p:bldP spid="10251" grpId="0" autoUpdateAnimBg="0"/>
      <p:bldP spid="10252" grpId="0" autoUpdateAnimBg="0"/>
      <p:bldP spid="10253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5C94-4000-4AA9-AD4C-3D766AC5B0E6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25602" name="AutoShape 2"/>
          <p:cNvSpPr>
            <a:spLocks noChangeArrowheads="1"/>
          </p:cNvSpPr>
          <p:nvPr/>
        </p:nvSpPr>
        <p:spPr bwMode="auto">
          <a:xfrm rot="385159">
            <a:off x="2052638" y="2665413"/>
            <a:ext cx="3581400" cy="685800"/>
          </a:xfrm>
          <a:prstGeom prst="rightArrow">
            <a:avLst>
              <a:gd name="adj1" fmla="val 50000"/>
              <a:gd name="adj2" fmla="val 130556"/>
            </a:avLst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560388"/>
          </a:xfrm>
        </p:spPr>
        <p:txBody>
          <a:bodyPr/>
          <a:lstStyle/>
          <a:p>
            <a:r>
              <a:rPr lang="en-GB" sz="3200"/>
              <a:t>Solar systems, galaxies and the Universe</a:t>
            </a:r>
          </a:p>
        </p:txBody>
      </p:sp>
      <p:pic>
        <p:nvPicPr>
          <p:cNvPr id="25604" name="Picture 4" descr="Milky w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905000"/>
            <a:ext cx="2870200" cy="285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605" name="Group 5"/>
          <p:cNvGrpSpPr>
            <a:grpSpLocks/>
          </p:cNvGrpSpPr>
          <p:nvPr/>
        </p:nvGrpSpPr>
        <p:grpSpPr bwMode="auto">
          <a:xfrm>
            <a:off x="0" y="1676400"/>
            <a:ext cx="2057400" cy="1363663"/>
            <a:chOff x="1056" y="1152"/>
            <a:chExt cx="3552" cy="2352"/>
          </a:xfrm>
        </p:grpSpPr>
        <p:pic>
          <p:nvPicPr>
            <p:cNvPr id="25606" name="Picture 6" descr="Su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1200"/>
              <a:ext cx="3240" cy="22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607" name="Rectangle 7"/>
            <p:cNvSpPr>
              <a:spLocks noChangeArrowheads="1"/>
            </p:cNvSpPr>
            <p:nvPr/>
          </p:nvSpPr>
          <p:spPr bwMode="auto">
            <a:xfrm>
              <a:off x="1152" y="3386"/>
              <a:ext cx="1492" cy="11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1056" y="1152"/>
              <a:ext cx="1440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4176" y="3360"/>
              <a:ext cx="432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2133600" y="1524000"/>
            <a:ext cx="3276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FF66"/>
                </a:solidFill>
              </a:rPr>
              <a:t>OUR SUN is one of millions of stars that orbit the centre of…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5638800" y="4940300"/>
            <a:ext cx="3505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FF66"/>
                </a:solidFill>
              </a:rPr>
              <a:t>THE MILKY WAY, which is one of a billion galaxies that orbit AND move away from the centre of…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381000" y="6096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FF66"/>
                </a:solidFill>
              </a:rPr>
              <a:t>THE UNIVERSE</a:t>
            </a:r>
          </a:p>
        </p:txBody>
      </p:sp>
      <p:pic>
        <p:nvPicPr>
          <p:cNvPr id="25613" name="Picture 13" descr="Supernov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29000"/>
            <a:ext cx="3073400" cy="263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14" name="AutoShape 14"/>
          <p:cNvSpPr>
            <a:spLocks noChangeArrowheads="1"/>
          </p:cNvSpPr>
          <p:nvPr/>
        </p:nvSpPr>
        <p:spPr bwMode="auto">
          <a:xfrm rot="20878459" flipH="1">
            <a:off x="3352800" y="4038600"/>
            <a:ext cx="2514600" cy="762000"/>
          </a:xfrm>
          <a:prstGeom prst="rightArrow">
            <a:avLst>
              <a:gd name="adj1" fmla="val 50000"/>
              <a:gd name="adj2" fmla="val 82500"/>
            </a:avLst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304800" y="7620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/>
              <a:t>(Basically, everything in the universe orbits around something else)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25610" grpId="0" autoUpdateAnimBg="0"/>
      <p:bldP spid="25611" grpId="0" autoUpdateAnimBg="0"/>
      <p:bldP spid="25612" grpId="0" autoUpdateAnimBg="0"/>
      <p:bldP spid="256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4A06-3988-4BE9-91A6-C4B399399C29}" type="datetime1">
              <a:rPr lang="en-GB"/>
              <a:pPr/>
              <a:t>18/01/2019</a:t>
            </a:fld>
            <a:endParaRPr lang="en-GB"/>
          </a:p>
        </p:txBody>
      </p:sp>
      <p:pic>
        <p:nvPicPr>
          <p:cNvPr id="3076" name="Picture 4" descr="EAR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64" b="5566"/>
          <a:stretch>
            <a:fillRect/>
          </a:stretch>
        </p:blipFill>
        <p:spPr bwMode="auto">
          <a:xfrm>
            <a:off x="7380288" y="2636838"/>
            <a:ext cx="12065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Su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05000"/>
            <a:ext cx="51435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828800" y="5375275"/>
            <a:ext cx="2368550" cy="187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676400" y="1828800"/>
            <a:ext cx="2286000" cy="22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5791200" y="5334000"/>
            <a:ext cx="2286000" cy="22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-9157180">
            <a:off x="1219200" y="0"/>
            <a:ext cx="7086600" cy="6553200"/>
          </a:xfrm>
          <a:custGeom>
            <a:avLst/>
            <a:gdLst>
              <a:gd name="G0" fmla="+- -10124373 0 0"/>
              <a:gd name="G1" fmla="+- 11448767 0 0"/>
              <a:gd name="G2" fmla="+- -10124373 0 11448767"/>
              <a:gd name="G3" fmla="+- 10800 0 0"/>
              <a:gd name="G4" fmla="+- 0 0 -1012437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10047 0 0"/>
              <a:gd name="G9" fmla="+- 0 0 11448767"/>
              <a:gd name="G10" fmla="+- 10047 0 2700"/>
              <a:gd name="G11" fmla="cos G10 -10124373"/>
              <a:gd name="G12" fmla="sin G10 -10124373"/>
              <a:gd name="G13" fmla="cos 13500 -10124373"/>
              <a:gd name="G14" fmla="sin 13500 -10124373"/>
              <a:gd name="G15" fmla="+- G11 10800 0"/>
              <a:gd name="G16" fmla="+- G12 10800 0"/>
              <a:gd name="G17" fmla="+- G13 10800 0"/>
              <a:gd name="G18" fmla="+- G14 10800 0"/>
              <a:gd name="G19" fmla="*/ 10047 1 2"/>
              <a:gd name="G20" fmla="+- G19 5400 0"/>
              <a:gd name="G21" fmla="cos G20 -10124373"/>
              <a:gd name="G22" fmla="sin G20 -10124373"/>
              <a:gd name="G23" fmla="+- G21 10800 0"/>
              <a:gd name="G24" fmla="+- G12 G23 G22"/>
              <a:gd name="G25" fmla="+- G22 G23 G11"/>
              <a:gd name="G26" fmla="cos 10800 -10124373"/>
              <a:gd name="G27" fmla="sin 10800 -10124373"/>
              <a:gd name="G28" fmla="cos 10047 -10124373"/>
              <a:gd name="G29" fmla="sin 10047 -1012437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11448767"/>
              <a:gd name="G36" fmla="sin G34 11448767"/>
              <a:gd name="G37" fmla="+/ 11448767 -1012437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10047 G39"/>
              <a:gd name="G43" fmla="sin 10047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7 w 21600"/>
              <a:gd name="T5" fmla="*/ 8905 h 21600"/>
              <a:gd name="T6" fmla="*/ 420 w 21600"/>
              <a:gd name="T7" fmla="*/ 11763 h 21600"/>
              <a:gd name="T8" fmla="*/ 908 w 21600"/>
              <a:gd name="T9" fmla="*/ 9037 h 21600"/>
              <a:gd name="T10" fmla="*/ -1384 w 21600"/>
              <a:gd name="T11" fmla="*/ 4985 h 21600"/>
              <a:gd name="T12" fmla="*/ 2718 w 21600"/>
              <a:gd name="T13" fmla="*/ 3532 h 21600"/>
              <a:gd name="T14" fmla="*/ 4169 w 21600"/>
              <a:gd name="T15" fmla="*/ 7635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32" y="6472"/>
                </a:moveTo>
                <a:cubicBezTo>
                  <a:pt x="1087" y="7823"/>
                  <a:pt x="753" y="9302"/>
                  <a:pt x="753" y="10799"/>
                </a:cubicBezTo>
                <a:cubicBezTo>
                  <a:pt x="752" y="11110"/>
                  <a:pt x="767" y="11420"/>
                  <a:pt x="796" y="11729"/>
                </a:cubicBezTo>
                <a:lnTo>
                  <a:pt x="46" y="11798"/>
                </a:lnTo>
                <a:cubicBezTo>
                  <a:pt x="15" y="11466"/>
                  <a:pt x="0" y="11133"/>
                  <a:pt x="0" y="10800"/>
                </a:cubicBezTo>
                <a:cubicBezTo>
                  <a:pt x="-1" y="9190"/>
                  <a:pt x="359" y="7600"/>
                  <a:pt x="1053" y="6148"/>
                </a:cubicBezTo>
                <a:lnTo>
                  <a:pt x="-1384" y="4985"/>
                </a:lnTo>
                <a:lnTo>
                  <a:pt x="2718" y="3532"/>
                </a:lnTo>
                <a:lnTo>
                  <a:pt x="4169" y="7635"/>
                </a:lnTo>
                <a:lnTo>
                  <a:pt x="1732" y="647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0" y="3810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>
                <a:effectLst>
                  <a:outerShdw blurRad="38100" dist="38100" dir="2700000" algn="tl">
                    <a:srgbClr val="808080"/>
                  </a:outerShdw>
                </a:effectLst>
              </a:rPr>
              <a:t>The Earth orbits the sun every…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697163" y="884238"/>
            <a:ext cx="38846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>
                <a:effectLst>
                  <a:outerShdw blurRad="38100" dist="38100" dir="2700000" algn="tl">
                    <a:srgbClr val="808080"/>
                  </a:outerShdw>
                </a:effectLst>
              </a:rPr>
              <a:t>…year (365 </a:t>
            </a:r>
            <a:r>
              <a:rPr lang="en-GB" sz="2800" b="1" baseline="30000">
                <a:effectLst>
                  <a:outerShdw blurRad="38100" dist="38100" dir="2700000" algn="tl">
                    <a:srgbClr val="808080"/>
                  </a:outerShdw>
                </a:effectLst>
              </a:rPr>
              <a:t>1</a:t>
            </a:r>
            <a:r>
              <a:rPr lang="en-GB" sz="2800" b="1">
                <a:effectLst>
                  <a:outerShdw blurRad="38100" dist="38100" dir="2700000" algn="tl">
                    <a:srgbClr val="808080"/>
                  </a:outerShdw>
                </a:effectLst>
              </a:rPr>
              <a:t>/</a:t>
            </a:r>
            <a:r>
              <a:rPr lang="en-GB" sz="2800" b="1" baseline="-25000">
                <a:effectLst>
                  <a:outerShdw blurRad="38100" dist="38100" dir="2700000" algn="tl">
                    <a:srgbClr val="808080"/>
                  </a:outerShdw>
                </a:effectLst>
              </a:rPr>
              <a:t>4</a:t>
            </a:r>
            <a:r>
              <a:rPr lang="en-GB" sz="2800" b="1">
                <a:effectLst>
                  <a:outerShdw blurRad="38100" dist="38100" dir="2700000" algn="tl">
                    <a:srgbClr val="808080"/>
                  </a:outerShdw>
                </a:effectLst>
              </a:rPr>
              <a:t> days)</a:t>
            </a:r>
            <a:endParaRPr lang="en-GB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03 0.18704 C -0.06476 0.32662 -0.12049 0.4662 -0.23715 0.5037 C -0.35382 0.5412 -0.61476 0.53403 -0.70903 0.41204 C -0.8033 0.29005 -0.78715 -0.12083 -0.80278 -0.22755 " pathEditMode="relative" ptsTypes="aaaA">
                                      <p:cBhvr>
                                        <p:cTn id="6" dur="3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83216-96BF-4372-B038-C83D35043F8C}" type="datetime1">
              <a:rPr lang="en-GB"/>
              <a:pPr/>
              <a:t>18/01/2019</a:t>
            </a:fld>
            <a:endParaRPr lang="en-GB"/>
          </a:p>
        </p:txBody>
      </p:sp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246063" y="2835275"/>
            <a:ext cx="6188075" cy="3641725"/>
            <a:chOff x="1080" y="1200"/>
            <a:chExt cx="3898" cy="2294"/>
          </a:xfrm>
        </p:grpSpPr>
        <p:pic>
          <p:nvPicPr>
            <p:cNvPr id="23555" name="Picture 3" descr="Su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1200"/>
              <a:ext cx="3240" cy="22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>
              <a:off x="1237" y="3399"/>
              <a:ext cx="1435" cy="9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3543" y="3353"/>
              <a:ext cx="1435" cy="9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1080" y="1202"/>
              <a:ext cx="1435" cy="9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3559" name="Picture 7" descr="EART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31" b="7193"/>
          <a:stretch>
            <a:fillRect/>
          </a:stretch>
        </p:blipFill>
        <p:spPr bwMode="auto">
          <a:xfrm>
            <a:off x="7043738" y="1716088"/>
            <a:ext cx="1285875" cy="120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60" name="AutoShape 8"/>
          <p:cNvSpPr>
            <a:spLocks noChangeArrowheads="1"/>
          </p:cNvSpPr>
          <p:nvPr/>
        </p:nvSpPr>
        <p:spPr bwMode="auto">
          <a:xfrm rot="-1862629">
            <a:off x="4781550" y="3044825"/>
            <a:ext cx="2336800" cy="495300"/>
          </a:xfrm>
          <a:prstGeom prst="leftArrow">
            <a:avLst>
              <a:gd name="adj1" fmla="val 50000"/>
              <a:gd name="adj2" fmla="val 11794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0" y="3810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>
                <a:effectLst>
                  <a:outerShdw blurRad="38100" dist="38100" dir="2700000" algn="tl">
                    <a:srgbClr val="808080"/>
                  </a:outerShdw>
                </a:effectLst>
              </a:rPr>
              <a:t>The Earth is kept in orbit by the force of…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4191000" y="2209800"/>
            <a:ext cx="22034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effectLst>
                  <a:outerShdw blurRad="38100" dist="38100" dir="2700000" algn="tl">
                    <a:srgbClr val="808080"/>
                  </a:outerShdw>
                </a:effectLst>
              </a:rPr>
              <a:t>Gravity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5943600" y="4191000"/>
            <a:ext cx="2590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…and by the fact that is is  moving at a high velocity</a:t>
            </a:r>
          </a:p>
        </p:txBody>
      </p:sp>
      <p:sp>
        <p:nvSpPr>
          <p:cNvPr id="23564" name="AutoShape 12"/>
          <p:cNvSpPr>
            <a:spLocks noChangeArrowheads="1"/>
          </p:cNvSpPr>
          <p:nvPr/>
        </p:nvSpPr>
        <p:spPr bwMode="auto">
          <a:xfrm rot="1816522">
            <a:off x="3138488" y="2057400"/>
            <a:ext cx="6005512" cy="4252913"/>
          </a:xfrm>
          <a:custGeom>
            <a:avLst/>
            <a:gdLst>
              <a:gd name="G0" fmla="+- 1113635 0 0"/>
              <a:gd name="G1" fmla="+- -4404228 0 0"/>
              <a:gd name="G2" fmla="+- 1113635 0 -4404228"/>
              <a:gd name="G3" fmla="+- 10800 0 0"/>
              <a:gd name="G4" fmla="+- 0 0 111363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611 0 0"/>
              <a:gd name="G9" fmla="+- 0 0 -4404228"/>
              <a:gd name="G10" fmla="+- 9611 0 2700"/>
              <a:gd name="G11" fmla="cos G10 1113635"/>
              <a:gd name="G12" fmla="sin G10 1113635"/>
              <a:gd name="G13" fmla="cos 13500 1113635"/>
              <a:gd name="G14" fmla="sin 13500 1113635"/>
              <a:gd name="G15" fmla="+- G11 10800 0"/>
              <a:gd name="G16" fmla="+- G12 10800 0"/>
              <a:gd name="G17" fmla="+- G13 10800 0"/>
              <a:gd name="G18" fmla="+- G14 10800 0"/>
              <a:gd name="G19" fmla="*/ 9611 1 2"/>
              <a:gd name="G20" fmla="+- G19 5400 0"/>
              <a:gd name="G21" fmla="cos G20 1113635"/>
              <a:gd name="G22" fmla="sin G20 1113635"/>
              <a:gd name="G23" fmla="+- G21 10800 0"/>
              <a:gd name="G24" fmla="+- G12 G23 G22"/>
              <a:gd name="G25" fmla="+- G22 G23 G11"/>
              <a:gd name="G26" fmla="cos 10800 1113635"/>
              <a:gd name="G27" fmla="sin 10800 1113635"/>
              <a:gd name="G28" fmla="cos 9611 1113635"/>
              <a:gd name="G29" fmla="sin 9611 111363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4404228"/>
              <a:gd name="G36" fmla="sin G34 -4404228"/>
              <a:gd name="G37" fmla="+/ -4404228 111363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611 G39"/>
              <a:gd name="G43" fmla="sin 961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0579 w 21600"/>
              <a:gd name="T5" fmla="*/ 6217 h 21600"/>
              <a:gd name="T6" fmla="*/ 14754 w 21600"/>
              <a:gd name="T7" fmla="*/ 1391 h 21600"/>
              <a:gd name="T8" fmla="*/ 19503 w 21600"/>
              <a:gd name="T9" fmla="*/ 6722 h 21600"/>
              <a:gd name="T10" fmla="*/ 23710 w 21600"/>
              <a:gd name="T11" fmla="*/ 14745 h 21600"/>
              <a:gd name="T12" fmla="*/ 19597 w 21600"/>
              <a:gd name="T13" fmla="*/ 16933 h 21600"/>
              <a:gd name="T14" fmla="*/ 17409 w 21600"/>
              <a:gd name="T15" fmla="*/ 1281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991" y="13608"/>
                </a:moveTo>
                <a:cubicBezTo>
                  <a:pt x="20269" y="12698"/>
                  <a:pt x="20411" y="11751"/>
                  <a:pt x="20411" y="10800"/>
                </a:cubicBezTo>
                <a:cubicBezTo>
                  <a:pt x="20411" y="6930"/>
                  <a:pt x="18090" y="3438"/>
                  <a:pt x="14523" y="1939"/>
                </a:cubicBezTo>
                <a:lnTo>
                  <a:pt x="14984" y="843"/>
                </a:lnTo>
                <a:cubicBezTo>
                  <a:pt x="18992" y="2528"/>
                  <a:pt x="21600" y="6452"/>
                  <a:pt x="21600" y="10800"/>
                </a:cubicBezTo>
                <a:cubicBezTo>
                  <a:pt x="21600" y="11869"/>
                  <a:pt x="21441" y="12933"/>
                  <a:pt x="21128" y="13956"/>
                </a:cubicBezTo>
                <a:lnTo>
                  <a:pt x="23710" y="14745"/>
                </a:lnTo>
                <a:lnTo>
                  <a:pt x="19597" y="16933"/>
                </a:lnTo>
                <a:lnTo>
                  <a:pt x="17409" y="12819"/>
                </a:lnTo>
                <a:lnTo>
                  <a:pt x="19991" y="1360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 autoUpdateAnimBg="0"/>
      <p:bldP spid="23563" grpId="0" autoUpdateAnimBg="0"/>
      <p:bldP spid="235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BE17-D764-491A-9771-5535490D66B9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369888"/>
            <a:ext cx="8416925" cy="1143000"/>
          </a:xfrm>
        </p:spPr>
        <p:txBody>
          <a:bodyPr/>
          <a:lstStyle/>
          <a:p>
            <a:r>
              <a:rPr lang="en-GB" sz="2800" i="1"/>
              <a:t>Gravity also keeps the moon in orbit around the Earth.  The moon orbits the Earth every…</a:t>
            </a:r>
          </a:p>
        </p:txBody>
      </p:sp>
      <p:pic>
        <p:nvPicPr>
          <p:cNvPr id="12292" name="Picture 4" descr="EAR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36"/>
          <a:stretch>
            <a:fillRect/>
          </a:stretch>
        </p:blipFill>
        <p:spPr bwMode="auto">
          <a:xfrm>
            <a:off x="2508250" y="2552700"/>
            <a:ext cx="2808288" cy="296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 descr="MO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16"/>
          <a:stretch>
            <a:fillRect/>
          </a:stretch>
        </p:blipFill>
        <p:spPr bwMode="auto">
          <a:xfrm>
            <a:off x="6392863" y="3524250"/>
            <a:ext cx="955675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4" name="AutoShape 6"/>
          <p:cNvSpPr>
            <a:spLocks noChangeArrowheads="1"/>
          </p:cNvSpPr>
          <p:nvPr/>
        </p:nvSpPr>
        <p:spPr bwMode="auto">
          <a:xfrm rot="-9157180">
            <a:off x="0" y="0"/>
            <a:ext cx="7086600" cy="6553200"/>
          </a:xfrm>
          <a:custGeom>
            <a:avLst/>
            <a:gdLst>
              <a:gd name="G0" fmla="+- -10086122 0 0"/>
              <a:gd name="G1" fmla="+- 11448767 0 0"/>
              <a:gd name="G2" fmla="+- -10086122 0 11448767"/>
              <a:gd name="G3" fmla="+- 10800 0 0"/>
              <a:gd name="G4" fmla="+- 0 0 -10086122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10204 0 0"/>
              <a:gd name="G9" fmla="+- 0 0 11448767"/>
              <a:gd name="G10" fmla="+- 10204 0 2700"/>
              <a:gd name="G11" fmla="cos G10 -10086122"/>
              <a:gd name="G12" fmla="sin G10 -10086122"/>
              <a:gd name="G13" fmla="cos 13500 -10086122"/>
              <a:gd name="G14" fmla="sin 13500 -10086122"/>
              <a:gd name="G15" fmla="+- G11 10800 0"/>
              <a:gd name="G16" fmla="+- G12 10800 0"/>
              <a:gd name="G17" fmla="+- G13 10800 0"/>
              <a:gd name="G18" fmla="+- G14 10800 0"/>
              <a:gd name="G19" fmla="*/ 10204 1 2"/>
              <a:gd name="G20" fmla="+- G19 5400 0"/>
              <a:gd name="G21" fmla="cos G20 -10086122"/>
              <a:gd name="G22" fmla="sin G20 -10086122"/>
              <a:gd name="G23" fmla="+- G21 10800 0"/>
              <a:gd name="G24" fmla="+- G12 G23 G22"/>
              <a:gd name="G25" fmla="+- G22 G23 G11"/>
              <a:gd name="G26" fmla="cos 10800 -10086122"/>
              <a:gd name="G27" fmla="sin 10800 -10086122"/>
              <a:gd name="G28" fmla="cos 10204 -10086122"/>
              <a:gd name="G29" fmla="sin 10204 -10086122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11448767"/>
              <a:gd name="G36" fmla="sin G34 11448767"/>
              <a:gd name="G37" fmla="+/ 11448767 -10086122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10204 G39"/>
              <a:gd name="G43" fmla="sin 1020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7 w 21600"/>
              <a:gd name="T5" fmla="*/ 8851 h 21600"/>
              <a:gd name="T6" fmla="*/ 342 w 21600"/>
              <a:gd name="T7" fmla="*/ 11771 h 21600"/>
              <a:gd name="T8" fmla="*/ 763 w 21600"/>
              <a:gd name="T9" fmla="*/ 8958 h 21600"/>
              <a:gd name="T10" fmla="*/ -1324 w 21600"/>
              <a:gd name="T11" fmla="*/ 4861 h 21600"/>
              <a:gd name="T12" fmla="*/ 2686 w 21600"/>
              <a:gd name="T13" fmla="*/ 3487 h 21600"/>
              <a:gd name="T14" fmla="*/ 4061 w 21600"/>
              <a:gd name="T15" fmla="*/ 749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36" y="6311"/>
                </a:moveTo>
                <a:cubicBezTo>
                  <a:pt x="951" y="7708"/>
                  <a:pt x="596" y="9243"/>
                  <a:pt x="596" y="10799"/>
                </a:cubicBezTo>
                <a:cubicBezTo>
                  <a:pt x="595" y="11115"/>
                  <a:pt x="610" y="11429"/>
                  <a:pt x="639" y="11743"/>
                </a:cubicBezTo>
                <a:lnTo>
                  <a:pt x="46" y="11798"/>
                </a:lnTo>
                <a:cubicBezTo>
                  <a:pt x="15" y="11466"/>
                  <a:pt x="0" y="11133"/>
                  <a:pt x="0" y="10800"/>
                </a:cubicBezTo>
                <a:cubicBezTo>
                  <a:pt x="-1" y="9153"/>
                  <a:pt x="376" y="7527"/>
                  <a:pt x="1101" y="6048"/>
                </a:cubicBezTo>
                <a:lnTo>
                  <a:pt x="-1324" y="4861"/>
                </a:lnTo>
                <a:lnTo>
                  <a:pt x="2686" y="3487"/>
                </a:lnTo>
                <a:lnTo>
                  <a:pt x="4061" y="7498"/>
                </a:lnTo>
                <a:lnTo>
                  <a:pt x="1636" y="6311"/>
                </a:lnTo>
                <a:close/>
              </a:path>
            </a:pathLst>
          </a:cu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186363" y="1363663"/>
            <a:ext cx="33877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i="1">
                <a:effectLst>
                  <a:outerShdw blurRad="38100" dist="38100" dir="2700000" algn="tl">
                    <a:srgbClr val="808080"/>
                  </a:outerShdw>
                </a:effectLst>
              </a:rPr>
              <a:t>…month (28 days)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1340-945F-4589-8621-89AFEAE4F2D5}" type="datetime1">
              <a:rPr lang="en-GB"/>
              <a:pPr/>
              <a:t>18/01/2019</a:t>
            </a:fld>
            <a:endParaRPr lang="en-GB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323850"/>
            <a:ext cx="8521700" cy="1143000"/>
          </a:xfrm>
        </p:spPr>
        <p:txBody>
          <a:bodyPr/>
          <a:lstStyle/>
          <a:p>
            <a:r>
              <a:rPr lang="en-GB" sz="3200" b="0"/>
              <a:t>Gravity is ________ if the planet has more mass:</a:t>
            </a:r>
          </a:p>
        </p:txBody>
      </p:sp>
      <p:pic>
        <p:nvPicPr>
          <p:cNvPr id="17413" name="Picture 5" descr="EAR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36"/>
          <a:stretch>
            <a:fillRect/>
          </a:stretch>
        </p:blipFill>
        <p:spPr bwMode="auto">
          <a:xfrm>
            <a:off x="1200150" y="3644900"/>
            <a:ext cx="1184275" cy="124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4" name="Picture 6" descr="JUPI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77" t="43242" r="12679" b="7202"/>
          <a:stretch>
            <a:fillRect/>
          </a:stretch>
        </p:blipFill>
        <p:spPr bwMode="auto">
          <a:xfrm>
            <a:off x="4525963" y="2968625"/>
            <a:ext cx="4113212" cy="388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6" name="Picture 8" descr="an00790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613" y="1430338"/>
            <a:ext cx="858837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1543050" y="2698750"/>
            <a:ext cx="330200" cy="703263"/>
          </a:xfrm>
          <a:prstGeom prst="downArrow">
            <a:avLst>
              <a:gd name="adj1" fmla="val 50000"/>
              <a:gd name="adj2" fmla="val 53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7418" name="Picture 10" descr="an00790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113" y="1574800"/>
            <a:ext cx="977900" cy="44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5876925" y="2176463"/>
            <a:ext cx="1154113" cy="7032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212850" y="4873625"/>
            <a:ext cx="1423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Earth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300413" y="5965825"/>
            <a:ext cx="1436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Jupiter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B2814-172B-4A2F-A073-112A683B3AF4}" type="datetime1">
              <a:rPr lang="en-GB"/>
              <a:pPr/>
              <a:t>18/01/2019</a:t>
            </a:fld>
            <a:endParaRPr lang="en-GB"/>
          </a:p>
        </p:txBody>
      </p:sp>
      <p:grpSp>
        <p:nvGrpSpPr>
          <p:cNvPr id="13323" name="Group 11"/>
          <p:cNvGrpSpPr>
            <a:grpSpLocks/>
          </p:cNvGrpSpPr>
          <p:nvPr/>
        </p:nvGrpSpPr>
        <p:grpSpPr bwMode="auto">
          <a:xfrm>
            <a:off x="3851275" y="412750"/>
            <a:ext cx="5292725" cy="6445250"/>
            <a:chOff x="3082" y="1437"/>
            <a:chExt cx="1814" cy="2294"/>
          </a:xfrm>
        </p:grpSpPr>
        <p:pic>
          <p:nvPicPr>
            <p:cNvPr id="13319" name="Picture 7" descr="Su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673" r="52161"/>
            <a:stretch>
              <a:fillRect/>
            </a:stretch>
          </p:blipFill>
          <p:spPr bwMode="auto">
            <a:xfrm>
              <a:off x="3789" y="1437"/>
              <a:ext cx="1107" cy="22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3239" y="3636"/>
              <a:ext cx="1435" cy="9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>
              <a:off x="3082" y="1439"/>
              <a:ext cx="1435" cy="9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en-GB" sz="3200"/>
              <a:t>How much of the moon we see depends on where the moon is in its orbit:</a:t>
            </a:r>
          </a:p>
        </p:txBody>
      </p:sp>
      <p:grpSp>
        <p:nvGrpSpPr>
          <p:cNvPr id="13336" name="Group 24"/>
          <p:cNvGrpSpPr>
            <a:grpSpLocks/>
          </p:cNvGrpSpPr>
          <p:nvPr/>
        </p:nvGrpSpPr>
        <p:grpSpPr bwMode="auto">
          <a:xfrm>
            <a:off x="857250" y="1452563"/>
            <a:ext cx="3686175" cy="3375025"/>
            <a:chOff x="729" y="1123"/>
            <a:chExt cx="2322" cy="2126"/>
          </a:xfrm>
        </p:grpSpPr>
        <p:sp>
          <p:nvSpPr>
            <p:cNvPr id="13330" name="Oval 18"/>
            <p:cNvSpPr>
              <a:spLocks noChangeArrowheads="1"/>
            </p:cNvSpPr>
            <p:nvPr/>
          </p:nvSpPr>
          <p:spPr bwMode="auto">
            <a:xfrm>
              <a:off x="2550" y="1143"/>
              <a:ext cx="481" cy="471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3317" name="Picture 5" descr="EARTH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636" r="2188" b="7074"/>
            <a:stretch>
              <a:fillRect/>
            </a:stretch>
          </p:blipFill>
          <p:spPr bwMode="auto">
            <a:xfrm>
              <a:off x="729" y="2012"/>
              <a:ext cx="1296" cy="12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24" name="Picture 12" descr="MO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465" t="31606" r="3749" b="4858"/>
            <a:stretch>
              <a:fillRect/>
            </a:stretch>
          </p:blipFill>
          <p:spPr bwMode="auto">
            <a:xfrm>
              <a:off x="2781" y="1123"/>
              <a:ext cx="270" cy="5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326" name="Line 14"/>
            <p:cNvSpPr>
              <a:spLocks noChangeShapeType="1"/>
            </p:cNvSpPr>
            <p:nvPr/>
          </p:nvSpPr>
          <p:spPr bwMode="auto">
            <a:xfrm flipV="1">
              <a:off x="1361" y="1181"/>
              <a:ext cx="1284" cy="95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AutoShape 23"/>
            <p:cNvSpPr>
              <a:spLocks noChangeArrowheads="1"/>
            </p:cNvSpPr>
            <p:nvPr/>
          </p:nvSpPr>
          <p:spPr bwMode="auto">
            <a:xfrm rot="-1171161">
              <a:off x="1317" y="1854"/>
              <a:ext cx="1594" cy="47"/>
            </a:xfrm>
            <a:prstGeom prst="triangle">
              <a:avLst>
                <a:gd name="adj" fmla="val 9353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1408113" y="5337175"/>
            <a:ext cx="3371850" cy="1014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Appearance:</a:t>
            </a:r>
          </a:p>
          <a:p>
            <a:pPr>
              <a:spcBef>
                <a:spcPct val="50000"/>
              </a:spcBef>
            </a:pPr>
            <a:endParaRPr lang="en-GB"/>
          </a:p>
        </p:txBody>
      </p:sp>
      <p:grpSp>
        <p:nvGrpSpPr>
          <p:cNvPr id="13340" name="Group 28"/>
          <p:cNvGrpSpPr>
            <a:grpSpLocks/>
          </p:cNvGrpSpPr>
          <p:nvPr/>
        </p:nvGrpSpPr>
        <p:grpSpPr bwMode="auto">
          <a:xfrm>
            <a:off x="3586163" y="5468938"/>
            <a:ext cx="763587" cy="720725"/>
            <a:chOff x="2211" y="3426"/>
            <a:chExt cx="481" cy="454"/>
          </a:xfrm>
        </p:grpSpPr>
        <p:sp>
          <p:nvSpPr>
            <p:cNvPr id="13337" name="AutoShape 25" descr="Granite"/>
            <p:cNvSpPr>
              <a:spLocks noChangeArrowheads="1"/>
            </p:cNvSpPr>
            <p:nvPr/>
          </p:nvSpPr>
          <p:spPr bwMode="auto">
            <a:xfrm flipH="1">
              <a:off x="2464" y="3426"/>
              <a:ext cx="227" cy="454"/>
            </a:xfrm>
            <a:prstGeom prst="moon">
              <a:avLst>
                <a:gd name="adj" fmla="val 50000"/>
              </a:avLst>
            </a:prstGeom>
            <a:blipFill dpi="0" rotWithShape="0">
              <a:blip r:embed="rId5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9" name="Oval 27"/>
            <p:cNvSpPr>
              <a:spLocks noChangeArrowheads="1"/>
            </p:cNvSpPr>
            <p:nvPr/>
          </p:nvSpPr>
          <p:spPr bwMode="auto">
            <a:xfrm>
              <a:off x="2211" y="3428"/>
              <a:ext cx="481" cy="443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977FD-C1C5-4CB8-A8E9-3E3890A0E2EF}" type="datetime1">
              <a:rPr lang="en-GB"/>
              <a:pPr/>
              <a:t>18/01/2019</a:t>
            </a:fld>
            <a:endParaRPr lang="en-GB"/>
          </a:p>
        </p:txBody>
      </p:sp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3851275" y="412750"/>
            <a:ext cx="5292725" cy="6445250"/>
            <a:chOff x="3082" y="1437"/>
            <a:chExt cx="1814" cy="2294"/>
          </a:xfrm>
        </p:grpSpPr>
        <p:pic>
          <p:nvPicPr>
            <p:cNvPr id="14339" name="Picture 3" descr="Su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673" r="52161"/>
            <a:stretch>
              <a:fillRect/>
            </a:stretch>
          </p:blipFill>
          <p:spPr bwMode="auto">
            <a:xfrm>
              <a:off x="3789" y="1437"/>
              <a:ext cx="1107" cy="22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340" name="Rectangle 4"/>
            <p:cNvSpPr>
              <a:spLocks noChangeArrowheads="1"/>
            </p:cNvSpPr>
            <p:nvPr/>
          </p:nvSpPr>
          <p:spPr bwMode="auto">
            <a:xfrm>
              <a:off x="3239" y="3636"/>
              <a:ext cx="1435" cy="9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3082" y="1439"/>
              <a:ext cx="1435" cy="9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4345" name="Picture 9" descr="EART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36" r="2188" b="7074"/>
          <a:stretch>
            <a:fillRect/>
          </a:stretch>
        </p:blipFill>
        <p:spPr bwMode="auto">
          <a:xfrm>
            <a:off x="857250" y="2863850"/>
            <a:ext cx="2057400" cy="196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352" name="Group 16"/>
          <p:cNvGrpSpPr>
            <a:grpSpLocks/>
          </p:cNvGrpSpPr>
          <p:nvPr/>
        </p:nvGrpSpPr>
        <p:grpSpPr bwMode="auto">
          <a:xfrm>
            <a:off x="1455738" y="373063"/>
            <a:ext cx="795337" cy="808037"/>
            <a:chOff x="2361" y="915"/>
            <a:chExt cx="501" cy="509"/>
          </a:xfrm>
        </p:grpSpPr>
        <p:sp>
          <p:nvSpPr>
            <p:cNvPr id="14344" name="Oval 8"/>
            <p:cNvSpPr>
              <a:spLocks noChangeArrowheads="1"/>
            </p:cNvSpPr>
            <p:nvPr/>
          </p:nvSpPr>
          <p:spPr bwMode="auto">
            <a:xfrm>
              <a:off x="2361" y="935"/>
              <a:ext cx="481" cy="471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4346" name="Picture 10" descr="MO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465" t="31606" r="3749" b="4858"/>
            <a:stretch>
              <a:fillRect/>
            </a:stretch>
          </p:blipFill>
          <p:spPr bwMode="auto">
            <a:xfrm>
              <a:off x="2592" y="915"/>
              <a:ext cx="270" cy="5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347" name="Line 11"/>
          <p:cNvSpPr>
            <a:spLocks noChangeShapeType="1"/>
          </p:cNvSpPr>
          <p:nvPr/>
        </p:nvSpPr>
        <p:spPr bwMode="auto">
          <a:xfrm flipH="1" flipV="1">
            <a:off x="1454150" y="854075"/>
            <a:ext cx="406400" cy="22050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408113" y="5337175"/>
            <a:ext cx="3371850" cy="1014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Appearance:</a:t>
            </a:r>
          </a:p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 rot="-4873824">
            <a:off x="788194" y="1794669"/>
            <a:ext cx="2147888" cy="387350"/>
          </a:xfrm>
          <a:prstGeom prst="triangle">
            <a:avLst>
              <a:gd name="adj" fmla="val 85972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56" name="Group 20"/>
          <p:cNvGrpSpPr>
            <a:grpSpLocks/>
          </p:cNvGrpSpPr>
          <p:nvPr/>
        </p:nvGrpSpPr>
        <p:grpSpPr bwMode="auto">
          <a:xfrm>
            <a:off x="3660775" y="5441950"/>
            <a:ext cx="795338" cy="808038"/>
            <a:chOff x="2306" y="3428"/>
            <a:chExt cx="501" cy="509"/>
          </a:xfrm>
        </p:grpSpPr>
        <p:sp>
          <p:nvSpPr>
            <p:cNvPr id="14354" name="Oval 18"/>
            <p:cNvSpPr>
              <a:spLocks noChangeArrowheads="1"/>
            </p:cNvSpPr>
            <p:nvPr/>
          </p:nvSpPr>
          <p:spPr bwMode="auto">
            <a:xfrm>
              <a:off x="2306" y="3448"/>
              <a:ext cx="481" cy="471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4355" name="Picture 19" descr="MO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465" t="31606" r="3749" b="4858"/>
            <a:stretch>
              <a:fillRect/>
            </a:stretch>
          </p:blipFill>
          <p:spPr bwMode="auto">
            <a:xfrm>
              <a:off x="2537" y="3428"/>
              <a:ext cx="270" cy="5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EBC7-7A20-4314-8DC1-D690BB5D0F4B}" type="datetime1">
              <a:rPr lang="en-GB"/>
              <a:pPr/>
              <a:t>18/01/2019</a:t>
            </a:fld>
            <a:endParaRPr lang="en-GB"/>
          </a:p>
        </p:txBody>
      </p:sp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3851275" y="412750"/>
            <a:ext cx="5292725" cy="6445250"/>
            <a:chOff x="3082" y="1437"/>
            <a:chExt cx="1814" cy="2294"/>
          </a:xfrm>
        </p:grpSpPr>
        <p:pic>
          <p:nvPicPr>
            <p:cNvPr id="15363" name="Picture 3" descr="Su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673" r="52161"/>
            <a:stretch>
              <a:fillRect/>
            </a:stretch>
          </p:blipFill>
          <p:spPr bwMode="auto">
            <a:xfrm>
              <a:off x="3789" y="1437"/>
              <a:ext cx="1107" cy="22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364" name="Rectangle 4"/>
            <p:cNvSpPr>
              <a:spLocks noChangeArrowheads="1"/>
            </p:cNvSpPr>
            <p:nvPr/>
          </p:nvSpPr>
          <p:spPr bwMode="auto">
            <a:xfrm>
              <a:off x="3239" y="3636"/>
              <a:ext cx="1435" cy="9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3082" y="1439"/>
              <a:ext cx="1435" cy="9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408113" y="5337175"/>
            <a:ext cx="3371850" cy="1014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Appearance:</a:t>
            </a:r>
          </a:p>
          <a:p>
            <a:pPr>
              <a:spcBef>
                <a:spcPct val="50000"/>
              </a:spcBef>
            </a:pPr>
            <a:endParaRPr lang="en-GB"/>
          </a:p>
        </p:txBody>
      </p:sp>
      <p:pic>
        <p:nvPicPr>
          <p:cNvPr id="15366" name="Picture 6" descr="EART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36" r="2188" b="7074"/>
          <a:stretch>
            <a:fillRect/>
          </a:stretch>
        </p:blipFill>
        <p:spPr bwMode="auto">
          <a:xfrm>
            <a:off x="1666875" y="2803525"/>
            <a:ext cx="2057400" cy="196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2" name="AutoShape 12"/>
          <p:cNvSpPr>
            <a:spLocks noChangeArrowheads="1"/>
          </p:cNvSpPr>
          <p:nvPr/>
        </p:nvSpPr>
        <p:spPr bwMode="auto">
          <a:xfrm rot="-8323140">
            <a:off x="247650" y="2103438"/>
            <a:ext cx="2559050" cy="652462"/>
          </a:xfrm>
          <a:prstGeom prst="triangle">
            <a:avLst>
              <a:gd name="adj" fmla="val 85972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238125" y="1284288"/>
            <a:ext cx="776288" cy="798512"/>
            <a:chOff x="2361" y="915"/>
            <a:chExt cx="501" cy="509"/>
          </a:xfrm>
        </p:grpSpPr>
        <p:sp>
          <p:nvSpPr>
            <p:cNvPr id="15368" name="Oval 8"/>
            <p:cNvSpPr>
              <a:spLocks noChangeArrowheads="1"/>
            </p:cNvSpPr>
            <p:nvPr/>
          </p:nvSpPr>
          <p:spPr bwMode="auto">
            <a:xfrm>
              <a:off x="2361" y="935"/>
              <a:ext cx="481" cy="471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5369" name="Picture 9" descr="MO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465" t="31606" r="3749" b="4858"/>
            <a:stretch>
              <a:fillRect/>
            </a:stretch>
          </p:blipFill>
          <p:spPr bwMode="auto">
            <a:xfrm>
              <a:off x="2592" y="915"/>
              <a:ext cx="270" cy="5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370" name="Line 10"/>
          <p:cNvSpPr>
            <a:spLocks noChangeShapeType="1"/>
          </p:cNvSpPr>
          <p:nvPr/>
        </p:nvSpPr>
        <p:spPr bwMode="auto">
          <a:xfrm flipH="1" flipV="1">
            <a:off x="460375" y="2043113"/>
            <a:ext cx="2236788" cy="9921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AutoShape 17"/>
          <p:cNvSpPr>
            <a:spLocks noChangeArrowheads="1"/>
          </p:cNvSpPr>
          <p:nvPr/>
        </p:nvSpPr>
        <p:spPr bwMode="auto">
          <a:xfrm rot="-8752337">
            <a:off x="755650" y="1616075"/>
            <a:ext cx="485775" cy="641350"/>
          </a:xfrm>
          <a:prstGeom prst="moon">
            <a:avLst>
              <a:gd name="adj" fmla="val 68306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83" name="Group 23"/>
          <p:cNvGrpSpPr>
            <a:grpSpLocks/>
          </p:cNvGrpSpPr>
          <p:nvPr/>
        </p:nvGrpSpPr>
        <p:grpSpPr bwMode="auto">
          <a:xfrm>
            <a:off x="3643313" y="5441950"/>
            <a:ext cx="812800" cy="808038"/>
            <a:chOff x="2295" y="3428"/>
            <a:chExt cx="512" cy="509"/>
          </a:xfrm>
        </p:grpSpPr>
        <p:sp>
          <p:nvSpPr>
            <p:cNvPr id="15380" name="Oval 20"/>
            <p:cNvSpPr>
              <a:spLocks noChangeArrowheads="1"/>
            </p:cNvSpPr>
            <p:nvPr/>
          </p:nvSpPr>
          <p:spPr bwMode="auto">
            <a:xfrm>
              <a:off x="2306" y="3448"/>
              <a:ext cx="481" cy="471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5381" name="Picture 21" descr="MO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69" t="31606" r="3749" b="4858"/>
            <a:stretch>
              <a:fillRect/>
            </a:stretch>
          </p:blipFill>
          <p:spPr bwMode="auto">
            <a:xfrm>
              <a:off x="2376" y="3428"/>
              <a:ext cx="431" cy="5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382" name="AutoShape 22"/>
            <p:cNvSpPr>
              <a:spLocks noChangeArrowheads="1"/>
            </p:cNvSpPr>
            <p:nvPr/>
          </p:nvSpPr>
          <p:spPr bwMode="auto">
            <a:xfrm>
              <a:off x="2295" y="3446"/>
              <a:ext cx="207" cy="47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384</Words>
  <Application>Microsoft Office PowerPoint</Application>
  <PresentationFormat>On-screen Show (4:3)</PresentationFormat>
  <Paragraphs>80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Times New Roman</vt:lpstr>
      <vt:lpstr>Comic Sans MS</vt:lpstr>
      <vt:lpstr>Default Design</vt:lpstr>
      <vt:lpstr>CorelDRAW 6.0 Graphic</vt:lpstr>
      <vt:lpstr>PowerPoint Presentation</vt:lpstr>
      <vt:lpstr>There are nine planets in our solar system:</vt:lpstr>
      <vt:lpstr>PowerPoint Presentation</vt:lpstr>
      <vt:lpstr>PowerPoint Presentation</vt:lpstr>
      <vt:lpstr>Gravity also keeps the moon in orbit around the Earth.  The moon orbits the Earth every…</vt:lpstr>
      <vt:lpstr>Gravity is ________ if the planet has more mass:</vt:lpstr>
      <vt:lpstr>How much of the moon we see depends on where the moon is in its orbit:</vt:lpstr>
      <vt:lpstr>PowerPoint Presentation</vt:lpstr>
      <vt:lpstr>PowerPoint Presentation</vt:lpstr>
      <vt:lpstr>The moon is a “natural satellite”.  A satellite is anything the orbits the earth</vt:lpstr>
      <vt:lpstr>PowerPoint Presentation</vt:lpstr>
      <vt:lpstr>PowerPoint Presentation</vt:lpstr>
      <vt:lpstr>Because of this spin the sun rises in the ______ and sets in the ______</vt:lpstr>
      <vt:lpstr>The sun appears lower in the _______ than it does in the ______:</vt:lpstr>
      <vt:lpstr>PowerPoint Presentation</vt:lpstr>
      <vt:lpstr>PowerPoint Presentation</vt:lpstr>
      <vt:lpstr>PowerPoint Presentation</vt:lpstr>
      <vt:lpstr>PowerPoint Presentation</vt:lpstr>
      <vt:lpstr>Eclipses</vt:lpstr>
      <vt:lpstr>Solar systems, galaxies and the Universe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</dc:creator>
  <cp:lastModifiedBy>Teacher E-Solutions</cp:lastModifiedBy>
  <cp:revision>20</cp:revision>
  <dcterms:created xsi:type="dcterms:W3CDTF">2001-01-21T16:58:04Z</dcterms:created>
  <dcterms:modified xsi:type="dcterms:W3CDTF">2019-01-18T17:23:52Z</dcterms:modified>
</cp:coreProperties>
</file>