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sldIdLst>
    <p:sldId id="274" r:id="rId2"/>
    <p:sldId id="264" r:id="rId3"/>
    <p:sldId id="257" r:id="rId4"/>
    <p:sldId id="276" r:id="rId5"/>
    <p:sldId id="266" r:id="rId6"/>
    <p:sldId id="271" r:id="rId7"/>
    <p:sldId id="267" r:id="rId8"/>
    <p:sldId id="268" r:id="rId9"/>
    <p:sldId id="269" r:id="rId10"/>
    <p:sldId id="270" r:id="rId11"/>
    <p:sldId id="259" r:id="rId12"/>
    <p:sldId id="258" r:id="rId13"/>
    <p:sldId id="272" r:id="rId14"/>
    <p:sldId id="273" r:id="rId15"/>
    <p:sldId id="260" r:id="rId16"/>
    <p:sldId id="262" r:id="rId17"/>
    <p:sldId id="261" r:id="rId18"/>
    <p:sldId id="263" r:id="rId19"/>
    <p:sldId id="275" r:id="rId20"/>
    <p:sldId id="277" r:id="rId21"/>
  </p:sldIdLst>
  <p:sldSz cx="9144000" cy="6858000" type="screen4x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bg1"/>
        </a:solidFill>
        <a:latin typeface="Comic Sans MS" pitchFamily="66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bg1"/>
        </a:solidFill>
        <a:latin typeface="Comic Sans MS" pitchFamily="66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bg1"/>
        </a:solidFill>
        <a:latin typeface="Comic Sans MS" pitchFamily="66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bg1"/>
        </a:solidFill>
        <a:latin typeface="Comic Sans MS" pitchFamily="66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bg1"/>
        </a:solidFill>
        <a:latin typeface="Comic Sans MS" pitchFamily="66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bg1"/>
        </a:solidFill>
        <a:latin typeface="Comic Sans MS" pitchFamily="66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bg1"/>
        </a:solidFill>
        <a:latin typeface="Comic Sans MS" pitchFamily="66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bg1"/>
        </a:solidFill>
        <a:latin typeface="Comic Sans MS" pitchFamily="66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bg1"/>
        </a:solidFill>
        <a:latin typeface="Comic Sans MS" pitchFamily="66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FF0066"/>
    <a:srgbClr val="FFCCCC"/>
    <a:srgbClr val="9966FF"/>
    <a:srgbClr val="FF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60"/>
  </p:normalViewPr>
  <p:slideViewPr>
    <p:cSldViewPr>
      <p:cViewPr varScale="1">
        <p:scale>
          <a:sx n="41" d="100"/>
          <a:sy n="41" d="100"/>
        </p:scale>
        <p:origin x="-672" y="-7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22532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253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253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2253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fld id="{9DB4F752-13A3-4E2B-BD86-4C67B49ACA3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054790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5820373-00D4-42F2-8A5D-4AD91B4348D0}" type="datetime1">
              <a:rPr lang="en-GB"/>
              <a:pPr/>
              <a:t>18/01/2019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AFC0D68-7613-4BCD-B5C7-0CD365F8785E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871437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C9D67E7-8FB4-4806-8E36-DEE8D81C47C9}" type="datetime1">
              <a:rPr lang="en-GB"/>
              <a:pPr/>
              <a:t>18/01/2019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DE8BAAC-3870-4B0C-BD97-24706C1C2CEA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293742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0"/>
            <a:ext cx="2286000" cy="6096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0"/>
            <a:ext cx="6705600" cy="60960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15AC5C2-9B2A-46BA-A883-82691B2DFC54}" type="datetime1">
              <a:rPr lang="en-GB"/>
              <a:pPr/>
              <a:t>18/01/2019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86FC96F-1815-478C-93CF-5352486E655B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233058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482EFC6-B03D-421D-B3A3-121A1CCA7892}" type="datetime1">
              <a:rPr lang="en-GB"/>
              <a:pPr/>
              <a:t>18/01/2019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57F2BF2-CFA9-4F63-B916-C7B3AC4C9776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452617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5F00FB4-6BC0-4ECF-A5E7-D4D1750BE223}" type="datetime1">
              <a:rPr lang="en-GB"/>
              <a:pPr/>
              <a:t>18/01/2019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2383754-A137-43A3-8E88-67B4AC68AA77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375759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509EBA7-34FA-4BD1-8073-70BE5198FFB1}" type="datetime1">
              <a:rPr lang="en-GB"/>
              <a:pPr/>
              <a:t>18/01/2019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40B6ADD-AA99-45D6-9344-9D07B5031DD8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357475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B3E9838-E0F9-4344-8233-6C2C9F6C756C}" type="datetime1">
              <a:rPr lang="en-GB"/>
              <a:pPr/>
              <a:t>18/01/2019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2CE9675-E8DF-4762-89CA-4BB9CE14F45B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046534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469B799-4EFF-47CF-9316-7BA09E17FF22}" type="datetime1">
              <a:rPr lang="en-GB"/>
              <a:pPr/>
              <a:t>18/01/2019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A97A0F0-7A8D-441F-BE45-3A9FE8B36333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522413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7D89D3E-AEF3-4A2F-9CBB-35600BE4BA11}" type="datetime1">
              <a:rPr lang="en-GB"/>
              <a:pPr/>
              <a:t>18/01/2019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F7C6D80-867E-4104-BB13-81486010C808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280283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F57F661-10B0-484E-86CB-144C3C7E1CFB}" type="datetime1">
              <a:rPr lang="en-GB"/>
              <a:pPr/>
              <a:t>18/01/2019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73CD940-B4B8-4E52-9FEE-AE353D463572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244485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7429927-C724-4FA6-A2F0-E2765B2955B8}" type="datetime1">
              <a:rPr lang="en-GB"/>
              <a:pPr/>
              <a:t>18/01/2019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B268D7-50D3-4E53-9483-59C7B61E656D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551835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0"/>
            <a:ext cx="9144000" cy="765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239000" y="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folHlink"/>
                </a:solidFill>
              </a:defRPr>
            </a:lvl1pPr>
          </a:lstStyle>
          <a:p>
            <a:fld id="{873288C1-9416-4279-BE80-1CF77ADCA2B8}" type="datetime1">
              <a:rPr lang="en-GB"/>
              <a:pPr/>
              <a:t>18/01/2019</a:t>
            </a:fld>
            <a:endParaRPr lang="en-GB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chemeClr val="tx1"/>
                </a:solidFill>
                <a:latin typeface="+mn-lt"/>
              </a:defRPr>
            </a:lvl1pPr>
          </a:lstStyle>
          <a:p>
            <a:endParaRPr lang="en-GB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tx1"/>
                </a:solidFill>
                <a:latin typeface="+mn-lt"/>
              </a:defRPr>
            </a:lvl1pPr>
          </a:lstStyle>
          <a:p>
            <a:fld id="{4D7DD123-770A-4329-9122-6957B3A9FFC8}" type="slidenum">
              <a:rPr lang="en-GB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hf sldNum="0" hdr="0" ftr="0"/>
  <p:txStyles>
    <p:titleStyle>
      <a:lvl1pPr algn="ctr" rtl="0" fontAlgn="base">
        <a:spcBef>
          <a:spcPct val="0"/>
        </a:spcBef>
        <a:spcAft>
          <a:spcPct val="0"/>
        </a:spcAft>
        <a:defRPr sz="4400" b="1">
          <a:solidFill>
            <a:schemeClr val="bg1"/>
          </a:solidFill>
          <a:effectLst>
            <a:outerShdw blurRad="38100" dist="38100" dir="2700000" algn="tl">
              <a:srgbClr val="808080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 b="1">
          <a:solidFill>
            <a:schemeClr val="bg1"/>
          </a:solidFill>
          <a:effectLst>
            <a:outerShdw blurRad="38100" dist="38100" dir="2700000" algn="tl">
              <a:srgbClr val="808080"/>
            </a:outerShdw>
          </a:effectLst>
          <a:latin typeface="Comic Sans MS" pitchFamily="66" charset="0"/>
        </a:defRPr>
      </a:lvl2pPr>
      <a:lvl3pPr algn="ctr" rtl="0" fontAlgn="base">
        <a:spcBef>
          <a:spcPct val="0"/>
        </a:spcBef>
        <a:spcAft>
          <a:spcPct val="0"/>
        </a:spcAft>
        <a:defRPr sz="4400" b="1">
          <a:solidFill>
            <a:schemeClr val="bg1"/>
          </a:solidFill>
          <a:effectLst>
            <a:outerShdw blurRad="38100" dist="38100" dir="2700000" algn="tl">
              <a:srgbClr val="808080"/>
            </a:outerShdw>
          </a:effectLst>
          <a:latin typeface="Comic Sans MS" pitchFamily="66" charset="0"/>
        </a:defRPr>
      </a:lvl3pPr>
      <a:lvl4pPr algn="ctr" rtl="0" fontAlgn="base">
        <a:spcBef>
          <a:spcPct val="0"/>
        </a:spcBef>
        <a:spcAft>
          <a:spcPct val="0"/>
        </a:spcAft>
        <a:defRPr sz="4400" b="1">
          <a:solidFill>
            <a:schemeClr val="bg1"/>
          </a:solidFill>
          <a:effectLst>
            <a:outerShdw blurRad="38100" dist="38100" dir="2700000" algn="tl">
              <a:srgbClr val="808080"/>
            </a:outerShdw>
          </a:effectLst>
          <a:latin typeface="Comic Sans MS" pitchFamily="66" charset="0"/>
        </a:defRPr>
      </a:lvl4pPr>
      <a:lvl5pPr algn="ctr" rtl="0" fontAlgn="base">
        <a:spcBef>
          <a:spcPct val="0"/>
        </a:spcBef>
        <a:spcAft>
          <a:spcPct val="0"/>
        </a:spcAft>
        <a:defRPr sz="4400" b="1">
          <a:solidFill>
            <a:schemeClr val="bg1"/>
          </a:solidFill>
          <a:effectLst>
            <a:outerShdw blurRad="38100" dist="38100" dir="2700000" algn="tl">
              <a:srgbClr val="808080"/>
            </a:outerShdw>
          </a:effectLst>
          <a:latin typeface="Comic Sans MS" pitchFamily="66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 b="1">
          <a:solidFill>
            <a:schemeClr val="bg1"/>
          </a:solidFill>
          <a:effectLst>
            <a:outerShdw blurRad="38100" dist="38100" dir="2700000" algn="tl">
              <a:srgbClr val="808080"/>
            </a:outerShdw>
          </a:effectLst>
          <a:latin typeface="Comic Sans MS" pitchFamily="66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 b="1">
          <a:solidFill>
            <a:schemeClr val="bg1"/>
          </a:solidFill>
          <a:effectLst>
            <a:outerShdw blurRad="38100" dist="38100" dir="2700000" algn="tl">
              <a:srgbClr val="808080"/>
            </a:outerShdw>
          </a:effectLst>
          <a:latin typeface="Comic Sans MS" pitchFamily="66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 b="1">
          <a:solidFill>
            <a:schemeClr val="bg1"/>
          </a:solidFill>
          <a:effectLst>
            <a:outerShdw blurRad="38100" dist="38100" dir="2700000" algn="tl">
              <a:srgbClr val="808080"/>
            </a:outerShdw>
          </a:effectLst>
          <a:latin typeface="Comic Sans MS" pitchFamily="66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 b="1">
          <a:solidFill>
            <a:schemeClr val="bg1"/>
          </a:solidFill>
          <a:effectLst>
            <a:outerShdw blurRad="38100" dist="38100" dir="2700000" algn="tl">
              <a:srgbClr val="808080"/>
            </a:outerShdw>
          </a:effectLst>
          <a:latin typeface="Comic Sans MS" pitchFamily="66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9.w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9.wmf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9.wmf"/><Relationship Id="rId4" Type="http://schemas.openxmlformats.org/officeDocument/2006/relationships/oleObject" Target="../embeddings/oleObject3.bin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7" Type="http://schemas.openxmlformats.org/officeDocument/2006/relationships/oleObject" Target="../embeddings/oleObject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6.bin"/><Relationship Id="rId5" Type="http://schemas.openxmlformats.org/officeDocument/2006/relationships/oleObject" Target="../embeddings/oleObject5.bin"/><Relationship Id="rId4" Type="http://schemas.openxmlformats.org/officeDocument/2006/relationships/image" Target="../media/image11.wmf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6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w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jpeg"/><Relationship Id="rId4" Type="http://schemas.openxmlformats.org/officeDocument/2006/relationships/image" Target="../media/image4.w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w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3ED7F-8543-40B6-9727-ADE4BB77F904}" type="datetime1">
              <a:rPr lang="en-GB"/>
              <a:pPr/>
              <a:t>18/01/2019</a:t>
            </a:fld>
            <a:endParaRPr lang="en-GB"/>
          </a:p>
        </p:txBody>
      </p:sp>
      <p:sp>
        <p:nvSpPr>
          <p:cNvPr id="20487" name="Rectangle 7"/>
          <p:cNvSpPr>
            <a:spLocks noChangeArrowheads="1"/>
          </p:cNvSpPr>
          <p:nvPr/>
        </p:nvSpPr>
        <p:spPr bwMode="auto"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/>
            <a:r>
              <a:rPr lang="en-GB" sz="4400" b="1">
                <a:effectLst>
                  <a:outerShdw blurRad="38100" dist="38100" dir="2700000" algn="tl">
                    <a:srgbClr val="808080"/>
                  </a:outerShdw>
                </a:effectLst>
              </a:rPr>
              <a:t>The Solar System and Beyond</a:t>
            </a:r>
            <a:endParaRPr lang="en-US" sz="4400" b="1">
              <a:effectLst>
                <a:outerShdw blurRad="38100" dist="38100" dir="2700000" algn="tl">
                  <a:srgbClr val="808080"/>
                </a:outerShdw>
              </a:effectLst>
            </a:endParaRPr>
          </a:p>
        </p:txBody>
      </p:sp>
      <p:sp>
        <p:nvSpPr>
          <p:cNvPr id="20488" name="Rectangle 8"/>
          <p:cNvSpPr>
            <a:spLocks noChangeArrowheads="1"/>
          </p:cNvSpPr>
          <p:nvPr/>
        </p:nvSpPr>
        <p:spPr bwMode="auto">
          <a:xfrm>
            <a:off x="1331913" y="4365625"/>
            <a:ext cx="6400800" cy="1752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GB">
                <a:solidFill>
                  <a:schemeClr val="tx1"/>
                </a:solidFill>
              </a:rPr>
              <a:t>This has been made especially for Mr B and his wonderful aliens</a:t>
            </a:r>
          </a:p>
          <a:p>
            <a:pPr algn="ctr">
              <a:spcBef>
                <a:spcPct val="20000"/>
              </a:spcBef>
            </a:pPr>
            <a:r>
              <a:rPr lang="en-GB"/>
              <a:t>Mr Buckley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81B03F-F7C8-4C31-B694-8DBEA88219FE}" type="datetime1">
              <a:rPr lang="en-GB"/>
              <a:pPr/>
              <a:t>18/01/2019</a:t>
            </a:fld>
            <a:endParaRPr lang="en-GB"/>
          </a:p>
        </p:txBody>
      </p:sp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355600" y="234950"/>
            <a:ext cx="8102600" cy="1143000"/>
          </a:xfrm>
        </p:spPr>
        <p:txBody>
          <a:bodyPr/>
          <a:lstStyle/>
          <a:p>
            <a:r>
              <a:rPr lang="en-GB" sz="2800" b="0"/>
              <a:t>The moon is a “natural satellite”.  A satellite is anything the orbits the earth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06413" y="1801813"/>
            <a:ext cx="7772400" cy="4114800"/>
          </a:xfrm>
        </p:spPr>
        <p:txBody>
          <a:bodyPr/>
          <a:lstStyle/>
          <a:p>
            <a:pPr>
              <a:lnSpc>
                <a:spcPct val="130000"/>
              </a:lnSpc>
              <a:buFontTx/>
              <a:buNone/>
            </a:pPr>
            <a:r>
              <a:rPr lang="en-GB" sz="2400" b="1">
                <a:solidFill>
                  <a:schemeClr val="hlink"/>
                </a:solidFill>
                <a:latin typeface="Comic Sans MS" pitchFamily="66" charset="0"/>
              </a:rPr>
              <a:t>Artificial satellites have four main uses:</a:t>
            </a:r>
          </a:p>
          <a:p>
            <a:pPr>
              <a:lnSpc>
                <a:spcPct val="130000"/>
              </a:lnSpc>
              <a:buFontTx/>
              <a:buNone/>
            </a:pPr>
            <a:endParaRPr lang="en-GB" sz="2400" b="1">
              <a:solidFill>
                <a:schemeClr val="hlink"/>
              </a:solidFill>
              <a:latin typeface="Comic Sans MS" pitchFamily="66" charset="0"/>
            </a:endParaRPr>
          </a:p>
          <a:p>
            <a:pPr lvl="1">
              <a:lnSpc>
                <a:spcPct val="130000"/>
              </a:lnSpc>
            </a:pPr>
            <a:r>
              <a:rPr lang="en-GB" sz="2400" i="1">
                <a:solidFill>
                  <a:srgbClr val="FF99FF"/>
                </a:solidFill>
                <a:latin typeface="Comic Sans MS" pitchFamily="66" charset="0"/>
              </a:rPr>
              <a:t>Communications</a:t>
            </a:r>
          </a:p>
          <a:p>
            <a:pPr lvl="1">
              <a:lnSpc>
                <a:spcPct val="130000"/>
              </a:lnSpc>
            </a:pPr>
            <a:r>
              <a:rPr lang="en-GB" sz="2400" i="1">
                <a:solidFill>
                  <a:schemeClr val="hlink"/>
                </a:solidFill>
                <a:latin typeface="Comic Sans MS" pitchFamily="66" charset="0"/>
              </a:rPr>
              <a:t>Monitoring the weather</a:t>
            </a:r>
          </a:p>
          <a:p>
            <a:pPr lvl="1">
              <a:lnSpc>
                <a:spcPct val="130000"/>
              </a:lnSpc>
            </a:pPr>
            <a:r>
              <a:rPr lang="en-GB" sz="2400" i="1">
                <a:solidFill>
                  <a:srgbClr val="FF99FF"/>
                </a:solidFill>
                <a:latin typeface="Comic Sans MS" pitchFamily="66" charset="0"/>
              </a:rPr>
              <a:t>Observing the Earth</a:t>
            </a:r>
          </a:p>
          <a:p>
            <a:pPr lvl="1">
              <a:lnSpc>
                <a:spcPct val="130000"/>
              </a:lnSpc>
            </a:pPr>
            <a:r>
              <a:rPr lang="en-GB" sz="2400" i="1">
                <a:solidFill>
                  <a:schemeClr val="hlink"/>
                </a:solidFill>
                <a:latin typeface="Comic Sans MS" pitchFamily="66" charset="0"/>
              </a:rPr>
              <a:t>Exploring the solar system</a:t>
            </a:r>
          </a:p>
        </p:txBody>
      </p:sp>
      <p:pic>
        <p:nvPicPr>
          <p:cNvPr id="16388" name="Picture 4" descr="bs00925_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03850" y="2584450"/>
            <a:ext cx="3303588" cy="177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63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63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63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63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63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7" grpId="0" build="p" bldLvl="2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E01E49-1FD5-4409-AED7-4DF93AF34122}" type="datetime1">
              <a:rPr lang="en-GB"/>
              <a:pPr/>
              <a:t>18/01/2019</a:t>
            </a:fld>
            <a:endParaRPr lang="en-GB"/>
          </a:p>
        </p:txBody>
      </p:sp>
      <p:graphicFrame>
        <p:nvGraphicFramePr>
          <p:cNvPr id="5126" name="Object 6"/>
          <p:cNvGraphicFramePr>
            <a:graphicFrameLocks noChangeAspect="1"/>
          </p:cNvGraphicFramePr>
          <p:nvPr/>
        </p:nvGraphicFramePr>
        <p:xfrm>
          <a:off x="1828800" y="1371600"/>
          <a:ext cx="5410200" cy="5029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3" name="CorelDRAW 6.0" r:id="rId3" imgW="25914960" imgH="31534920" progId="CorelDRAW.Graphic.6">
                  <p:embed/>
                </p:oleObj>
              </mc:Choice>
              <mc:Fallback>
                <p:oleObj name="CorelDRAW 6.0" r:id="rId3" imgW="25914960" imgH="31534920" progId="CorelDRAW.Graphic.6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 l="9677" t="24675" r="13979" b="11623"/>
                      <a:stretch>
                        <a:fillRect/>
                      </a:stretch>
                    </p:blipFill>
                    <p:spPr bwMode="auto">
                      <a:xfrm>
                        <a:off x="1828800" y="1371600"/>
                        <a:ext cx="5410200" cy="5029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27" name="Line 7"/>
          <p:cNvSpPr>
            <a:spLocks noChangeShapeType="1"/>
          </p:cNvSpPr>
          <p:nvPr/>
        </p:nvSpPr>
        <p:spPr bwMode="auto">
          <a:xfrm flipH="1">
            <a:off x="3886200" y="1371600"/>
            <a:ext cx="990600" cy="5105400"/>
          </a:xfrm>
          <a:prstGeom prst="line">
            <a:avLst/>
          </a:prstGeom>
          <a:noFill/>
          <a:ln w="38100">
            <a:solidFill>
              <a:schemeClr val="bg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8" name="Text Box 8"/>
          <p:cNvSpPr txBox="1">
            <a:spLocks noChangeArrowheads="1"/>
          </p:cNvSpPr>
          <p:nvPr/>
        </p:nvSpPr>
        <p:spPr bwMode="auto">
          <a:xfrm>
            <a:off x="304800" y="381000"/>
            <a:ext cx="84582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sz="2800" b="1">
                <a:effectLst>
                  <a:outerShdw blurRad="38100" dist="38100" dir="2700000" algn="tl">
                    <a:srgbClr val="808080"/>
                  </a:outerShdw>
                </a:effectLst>
              </a:rPr>
              <a:t>The Earth is tilted on an axis</a:t>
            </a:r>
          </a:p>
        </p:txBody>
      </p:sp>
      <p:sp>
        <p:nvSpPr>
          <p:cNvPr id="5129" name="Text Box 9"/>
          <p:cNvSpPr txBox="1">
            <a:spLocks noChangeArrowheads="1"/>
          </p:cNvSpPr>
          <p:nvPr/>
        </p:nvSpPr>
        <p:spPr bwMode="auto">
          <a:xfrm>
            <a:off x="304800" y="13716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b="1"/>
              <a:t>North pole</a:t>
            </a:r>
          </a:p>
        </p:txBody>
      </p:sp>
      <p:sp>
        <p:nvSpPr>
          <p:cNvPr id="5130" name="Line 10"/>
          <p:cNvSpPr>
            <a:spLocks noChangeShapeType="1"/>
          </p:cNvSpPr>
          <p:nvPr/>
        </p:nvSpPr>
        <p:spPr bwMode="auto">
          <a:xfrm>
            <a:off x="2819400" y="1600200"/>
            <a:ext cx="1752600" cy="76200"/>
          </a:xfrm>
          <a:prstGeom prst="line">
            <a:avLst/>
          </a:prstGeom>
          <a:noFill/>
          <a:ln w="25400">
            <a:solidFill>
              <a:srgbClr val="FFFF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31" name="Text Box 11"/>
          <p:cNvSpPr txBox="1">
            <a:spLocks noChangeArrowheads="1"/>
          </p:cNvSpPr>
          <p:nvPr/>
        </p:nvSpPr>
        <p:spPr bwMode="auto">
          <a:xfrm>
            <a:off x="304800" y="60960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b="1"/>
              <a:t>South pole</a:t>
            </a:r>
          </a:p>
        </p:txBody>
      </p:sp>
      <p:sp>
        <p:nvSpPr>
          <p:cNvPr id="5132" name="Line 12"/>
          <p:cNvSpPr>
            <a:spLocks noChangeShapeType="1"/>
          </p:cNvSpPr>
          <p:nvPr/>
        </p:nvSpPr>
        <p:spPr bwMode="auto">
          <a:xfrm flipV="1">
            <a:off x="2743200" y="6248400"/>
            <a:ext cx="1066800" cy="152400"/>
          </a:xfrm>
          <a:prstGeom prst="line">
            <a:avLst/>
          </a:prstGeom>
          <a:noFill/>
          <a:ln w="25400">
            <a:solidFill>
              <a:srgbClr val="FFFF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CAE125-9B5C-40FA-87EA-4D83C66B4D2E}" type="datetime1">
              <a:rPr lang="en-GB"/>
              <a:pPr/>
              <a:t>18/01/2019</a:t>
            </a:fld>
            <a:endParaRPr lang="en-GB"/>
          </a:p>
        </p:txBody>
      </p:sp>
      <p:sp>
        <p:nvSpPr>
          <p:cNvPr id="4101" name="Text Box 5"/>
          <p:cNvSpPr txBox="1">
            <a:spLocks noChangeArrowheads="1"/>
          </p:cNvSpPr>
          <p:nvPr/>
        </p:nvSpPr>
        <p:spPr bwMode="auto">
          <a:xfrm>
            <a:off x="0" y="381000"/>
            <a:ext cx="9144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sz="2800" b="1"/>
              <a:t>The Earth spins on its axis every ___ (__ hours)</a:t>
            </a:r>
          </a:p>
        </p:txBody>
      </p:sp>
      <p:grpSp>
        <p:nvGrpSpPr>
          <p:cNvPr id="4107" name="Group 11"/>
          <p:cNvGrpSpPr>
            <a:grpSpLocks/>
          </p:cNvGrpSpPr>
          <p:nvPr/>
        </p:nvGrpSpPr>
        <p:grpSpPr bwMode="auto">
          <a:xfrm>
            <a:off x="2519363" y="1357313"/>
            <a:ext cx="5410200" cy="5105400"/>
            <a:chOff x="1152" y="864"/>
            <a:chExt cx="3408" cy="3216"/>
          </a:xfrm>
        </p:grpSpPr>
        <p:graphicFrame>
          <p:nvGraphicFramePr>
            <p:cNvPr id="4102" name="Object 6"/>
            <p:cNvGraphicFramePr>
              <a:graphicFrameLocks noChangeAspect="1"/>
            </p:cNvGraphicFramePr>
            <p:nvPr/>
          </p:nvGraphicFramePr>
          <p:xfrm>
            <a:off x="1152" y="864"/>
            <a:ext cx="3408" cy="316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108" name="CorelDRAW 6.0" r:id="rId3" imgW="25914960" imgH="31534920" progId="CorelDRAW.Graphic.6">
                    <p:embed/>
                  </p:oleObj>
                </mc:Choice>
                <mc:Fallback>
                  <p:oleObj name="CorelDRAW 6.0" r:id="rId3" imgW="25914960" imgH="31534920" progId="CorelDRAW.Graphic.6">
                    <p:embed/>
                    <p:pic>
                      <p:nvPicPr>
                        <p:cNvPr id="0" name="Object 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 l="9677" t="24675" r="13979" b="11623"/>
                        <a:stretch>
                          <a:fillRect/>
                        </a:stretch>
                      </p:blipFill>
                      <p:spPr bwMode="auto">
                        <a:xfrm>
                          <a:off x="1152" y="864"/>
                          <a:ext cx="3408" cy="316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4103" name="Line 7"/>
            <p:cNvSpPr>
              <a:spLocks noChangeShapeType="1"/>
            </p:cNvSpPr>
            <p:nvPr/>
          </p:nvSpPr>
          <p:spPr bwMode="auto">
            <a:xfrm flipH="1">
              <a:off x="2448" y="864"/>
              <a:ext cx="624" cy="3216"/>
            </a:xfrm>
            <a:prstGeom prst="line">
              <a:avLst/>
            </a:prstGeom>
            <a:noFill/>
            <a:ln w="38100">
              <a:solidFill>
                <a:schemeClr val="bg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106" name="AutoShape 10"/>
          <p:cNvSpPr>
            <a:spLocks noChangeArrowheads="1"/>
          </p:cNvSpPr>
          <p:nvPr/>
        </p:nvSpPr>
        <p:spPr bwMode="auto">
          <a:xfrm>
            <a:off x="1109663" y="2651125"/>
            <a:ext cx="1633537" cy="2803525"/>
          </a:xfrm>
          <a:prstGeom prst="curvedRightArrow">
            <a:avLst>
              <a:gd name="adj1" fmla="val 59003"/>
              <a:gd name="adj2" fmla="val 82776"/>
              <a:gd name="adj3" fmla="val 17782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02F67F-22D0-4FC6-935E-E4403BE949C7}" type="datetime1">
              <a:rPr lang="en-GB"/>
              <a:pPr/>
              <a:t>18/01/2019</a:t>
            </a:fld>
            <a:endParaRPr lang="en-GB"/>
          </a:p>
        </p:txBody>
      </p:sp>
      <p:pic>
        <p:nvPicPr>
          <p:cNvPr id="18437" name="Picture 5" descr="SUN_TIM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309563" y="908050"/>
            <a:ext cx="8491537" cy="1143000"/>
          </a:xfrm>
        </p:spPr>
        <p:txBody>
          <a:bodyPr/>
          <a:lstStyle/>
          <a:p>
            <a:r>
              <a:rPr lang="en-GB" sz="3200" b="0">
                <a:solidFill>
                  <a:srgbClr val="FF0066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Because of this spin the sun rises in the ______ and sets in the ______</a:t>
            </a:r>
          </a:p>
        </p:txBody>
      </p:sp>
      <p:sp>
        <p:nvSpPr>
          <p:cNvPr id="18440" name="AutoShape 8"/>
          <p:cNvSpPr>
            <a:spLocks noChangeArrowheads="1"/>
          </p:cNvSpPr>
          <p:nvPr/>
        </p:nvSpPr>
        <p:spPr bwMode="auto">
          <a:xfrm>
            <a:off x="269875" y="2667000"/>
            <a:ext cx="1677988" cy="3951288"/>
          </a:xfrm>
          <a:custGeom>
            <a:avLst/>
            <a:gdLst>
              <a:gd name="G0" fmla="+- -9731043 0 0"/>
              <a:gd name="G1" fmla="+- 11764619 0 0"/>
              <a:gd name="G2" fmla="+- -9731043 0 11764619"/>
              <a:gd name="G3" fmla="+- 10800 0 0"/>
              <a:gd name="G4" fmla="+- 0 0 -9731043"/>
              <a:gd name="T0" fmla="*/ 360 256 1"/>
              <a:gd name="T1" fmla="*/ 0 256 1"/>
              <a:gd name="G5" fmla="+- G2 T0 T1"/>
              <a:gd name="G6" fmla="?: G2 G2 G5"/>
              <a:gd name="G7" fmla="+- 0 0 G6"/>
              <a:gd name="G8" fmla="+- 9073 0 0"/>
              <a:gd name="G9" fmla="+- 0 0 11764619"/>
              <a:gd name="G10" fmla="+- 9073 0 2700"/>
              <a:gd name="G11" fmla="cos G10 -9731043"/>
              <a:gd name="G12" fmla="sin G10 -9731043"/>
              <a:gd name="G13" fmla="cos 13500 -9731043"/>
              <a:gd name="G14" fmla="sin 13500 -9731043"/>
              <a:gd name="G15" fmla="+- G11 10800 0"/>
              <a:gd name="G16" fmla="+- G12 10800 0"/>
              <a:gd name="G17" fmla="+- G13 10800 0"/>
              <a:gd name="G18" fmla="+- G14 10800 0"/>
              <a:gd name="G19" fmla="*/ 9073 1 2"/>
              <a:gd name="G20" fmla="+- G19 5400 0"/>
              <a:gd name="G21" fmla="cos G20 -9731043"/>
              <a:gd name="G22" fmla="sin G20 -9731043"/>
              <a:gd name="G23" fmla="+- G21 10800 0"/>
              <a:gd name="G24" fmla="+- G12 G23 G22"/>
              <a:gd name="G25" fmla="+- G22 G23 G11"/>
              <a:gd name="G26" fmla="cos 10800 -9731043"/>
              <a:gd name="G27" fmla="sin 10800 -9731043"/>
              <a:gd name="G28" fmla="cos 9073 -9731043"/>
              <a:gd name="G29" fmla="sin 9073 -9731043"/>
              <a:gd name="G30" fmla="+- G26 10800 0"/>
              <a:gd name="G31" fmla="+- G27 10800 0"/>
              <a:gd name="G32" fmla="+- G28 10800 0"/>
              <a:gd name="G33" fmla="+- G29 10800 0"/>
              <a:gd name="G34" fmla="+- G19 5400 0"/>
              <a:gd name="G35" fmla="cos G34 11764619"/>
              <a:gd name="G36" fmla="sin G34 11764619"/>
              <a:gd name="G37" fmla="+/ 11764619 -9731043 2"/>
              <a:gd name="T2" fmla="*/ 180 256 1"/>
              <a:gd name="T3" fmla="*/ 0 256 1"/>
              <a:gd name="G38" fmla="+- G37 T2 T3"/>
              <a:gd name="G39" fmla="?: G2 G37 G38"/>
              <a:gd name="G40" fmla="cos 10800 G39"/>
              <a:gd name="G41" fmla="sin 10800 G39"/>
              <a:gd name="G42" fmla="cos 9073 G39"/>
              <a:gd name="G43" fmla="sin 9073 G39"/>
              <a:gd name="G44" fmla="+- G40 10800 0"/>
              <a:gd name="G45" fmla="+- G41 10800 0"/>
              <a:gd name="G46" fmla="+- G42 10800 0"/>
              <a:gd name="G47" fmla="+- G43 10800 0"/>
              <a:gd name="G48" fmla="+- G35 10800 0"/>
              <a:gd name="G49" fmla="+- G36 10800 0"/>
              <a:gd name="T4" fmla="*/ 393 w 21600"/>
              <a:gd name="T5" fmla="*/ 7911 h 21600"/>
              <a:gd name="T6" fmla="*/ 863 w 21600"/>
              <a:gd name="T7" fmla="*/ 10884 h 21600"/>
              <a:gd name="T8" fmla="*/ 2057 w 21600"/>
              <a:gd name="T9" fmla="*/ 8373 h 21600"/>
              <a:gd name="T10" fmla="*/ -709 w 21600"/>
              <a:gd name="T11" fmla="*/ 3743 h 21600"/>
              <a:gd name="T12" fmla="*/ 4191 w 21600"/>
              <a:gd name="T13" fmla="*/ 2566 h 21600"/>
              <a:gd name="T14" fmla="*/ 5367 w 21600"/>
              <a:gd name="T15" fmla="*/ 7468 h 21600"/>
              <a:gd name="T16" fmla="*/ 3163 w 21600"/>
              <a:gd name="T17" fmla="*/ 3163 h 21600"/>
              <a:gd name="T18" fmla="*/ 18437 w 21600"/>
              <a:gd name="T19" fmla="*/ 18437 h 21600"/>
            </a:gdLst>
            <a:ahLst/>
            <a:cxnLst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3065" y="6057"/>
                </a:moveTo>
                <a:cubicBezTo>
                  <a:pt x="2190" y="7484"/>
                  <a:pt x="1727" y="9125"/>
                  <a:pt x="1727" y="10799"/>
                </a:cubicBezTo>
                <a:cubicBezTo>
                  <a:pt x="1726" y="10825"/>
                  <a:pt x="1727" y="10851"/>
                  <a:pt x="1727" y="10876"/>
                </a:cubicBezTo>
                <a:lnTo>
                  <a:pt x="0" y="10891"/>
                </a:lnTo>
                <a:cubicBezTo>
                  <a:pt x="0" y="10861"/>
                  <a:pt x="0" y="10830"/>
                  <a:pt x="0" y="10800"/>
                </a:cubicBezTo>
                <a:cubicBezTo>
                  <a:pt x="-1" y="8807"/>
                  <a:pt x="551" y="6853"/>
                  <a:pt x="1593" y="5154"/>
                </a:cubicBezTo>
                <a:lnTo>
                  <a:pt x="-709" y="3743"/>
                </a:lnTo>
                <a:lnTo>
                  <a:pt x="4191" y="2566"/>
                </a:lnTo>
                <a:lnTo>
                  <a:pt x="5367" y="7468"/>
                </a:lnTo>
                <a:lnTo>
                  <a:pt x="3065" y="6057"/>
                </a:lnTo>
                <a:close/>
              </a:path>
            </a:pathLst>
          </a:custGeom>
          <a:solidFill>
            <a:srgbClr val="FF00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441" name="AutoShape 9"/>
          <p:cNvSpPr>
            <a:spLocks noChangeArrowheads="1"/>
          </p:cNvSpPr>
          <p:nvPr/>
        </p:nvSpPr>
        <p:spPr bwMode="auto">
          <a:xfrm rot="10800000">
            <a:off x="6869113" y="2084388"/>
            <a:ext cx="1677987" cy="3951287"/>
          </a:xfrm>
          <a:custGeom>
            <a:avLst/>
            <a:gdLst>
              <a:gd name="G0" fmla="+- -11763651 0 0"/>
              <a:gd name="G1" fmla="+- 9674752 0 0"/>
              <a:gd name="G2" fmla="+- -11763651 0 9674752"/>
              <a:gd name="G3" fmla="+- 10800 0 0"/>
              <a:gd name="G4" fmla="+- 0 0 -11763651"/>
              <a:gd name="T0" fmla="*/ 360 256 1"/>
              <a:gd name="T1" fmla="*/ 0 256 1"/>
              <a:gd name="G5" fmla="+- G2 T0 T1"/>
              <a:gd name="G6" fmla="?: G2 G2 G5"/>
              <a:gd name="G7" fmla="+- 0 0 G6"/>
              <a:gd name="G8" fmla="+- 9493 0 0"/>
              <a:gd name="G9" fmla="+- 0 0 9674752"/>
              <a:gd name="G10" fmla="+- 9493 0 2700"/>
              <a:gd name="G11" fmla="cos G10 -11763651"/>
              <a:gd name="G12" fmla="sin G10 -11763651"/>
              <a:gd name="G13" fmla="cos 13500 -11763651"/>
              <a:gd name="G14" fmla="sin 13500 -11763651"/>
              <a:gd name="G15" fmla="+- G11 10800 0"/>
              <a:gd name="G16" fmla="+- G12 10800 0"/>
              <a:gd name="G17" fmla="+- G13 10800 0"/>
              <a:gd name="G18" fmla="+- G14 10800 0"/>
              <a:gd name="G19" fmla="*/ 9493 1 2"/>
              <a:gd name="G20" fmla="+- G19 5400 0"/>
              <a:gd name="G21" fmla="cos G20 -11763651"/>
              <a:gd name="G22" fmla="sin G20 -11763651"/>
              <a:gd name="G23" fmla="+- G21 10800 0"/>
              <a:gd name="G24" fmla="+- G12 G23 G22"/>
              <a:gd name="G25" fmla="+- G22 G23 G11"/>
              <a:gd name="G26" fmla="cos 10800 -11763651"/>
              <a:gd name="G27" fmla="sin 10800 -11763651"/>
              <a:gd name="G28" fmla="cos 9493 -11763651"/>
              <a:gd name="G29" fmla="sin 9493 -11763651"/>
              <a:gd name="G30" fmla="+- G26 10800 0"/>
              <a:gd name="G31" fmla="+- G27 10800 0"/>
              <a:gd name="G32" fmla="+- G28 10800 0"/>
              <a:gd name="G33" fmla="+- G29 10800 0"/>
              <a:gd name="G34" fmla="+- G19 5400 0"/>
              <a:gd name="G35" fmla="cos G34 9674752"/>
              <a:gd name="G36" fmla="sin G34 9674752"/>
              <a:gd name="G37" fmla="+/ 9674752 -11763651 2"/>
              <a:gd name="T2" fmla="*/ 180 256 1"/>
              <a:gd name="T3" fmla="*/ 0 256 1"/>
              <a:gd name="G38" fmla="+- G37 T2 T3"/>
              <a:gd name="G39" fmla="?: G2 G37 G38"/>
              <a:gd name="G40" fmla="cos 10800 G39"/>
              <a:gd name="G41" fmla="sin 10800 G39"/>
              <a:gd name="G42" fmla="cos 9493 G39"/>
              <a:gd name="G43" fmla="sin 9493 G39"/>
              <a:gd name="G44" fmla="+- G40 10800 0"/>
              <a:gd name="G45" fmla="+- G41 10800 0"/>
              <a:gd name="G46" fmla="+- G42 10800 0"/>
              <a:gd name="G47" fmla="+- G43 10800 0"/>
              <a:gd name="G48" fmla="+- G35 10800 0"/>
              <a:gd name="G49" fmla="+- G36 10800 0"/>
              <a:gd name="T4" fmla="*/ 415 w 21600"/>
              <a:gd name="T5" fmla="*/ 13765 h 21600"/>
              <a:gd name="T6" fmla="*/ 2230 w 21600"/>
              <a:gd name="T7" fmla="*/ 16233 h 21600"/>
              <a:gd name="T8" fmla="*/ 1671 w 21600"/>
              <a:gd name="T9" fmla="*/ 13406 h 21600"/>
              <a:gd name="T10" fmla="*/ -2700 w 21600"/>
              <a:gd name="T11" fmla="*/ 10681 h 21600"/>
              <a:gd name="T12" fmla="*/ 682 w 21600"/>
              <a:gd name="T13" fmla="*/ 7357 h 21600"/>
              <a:gd name="T14" fmla="*/ 4007 w 21600"/>
              <a:gd name="T15" fmla="*/ 10740 h 21600"/>
              <a:gd name="T16" fmla="*/ 3163 w 21600"/>
              <a:gd name="T17" fmla="*/ 3163 h 21600"/>
              <a:gd name="T18" fmla="*/ 18437 w 21600"/>
              <a:gd name="T19" fmla="*/ 18437 h 21600"/>
            </a:gdLst>
            <a:ahLst/>
            <a:cxnLst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1307" y="10717"/>
                </a:moveTo>
                <a:cubicBezTo>
                  <a:pt x="1307" y="10744"/>
                  <a:pt x="1307" y="10772"/>
                  <a:pt x="1307" y="10799"/>
                </a:cubicBezTo>
                <a:cubicBezTo>
                  <a:pt x="1306" y="12599"/>
                  <a:pt x="1818" y="14362"/>
                  <a:pt x="2782" y="15883"/>
                </a:cubicBezTo>
                <a:lnTo>
                  <a:pt x="1678" y="16582"/>
                </a:lnTo>
                <a:cubicBezTo>
                  <a:pt x="582" y="14853"/>
                  <a:pt x="0" y="12847"/>
                  <a:pt x="0" y="10800"/>
                </a:cubicBezTo>
                <a:cubicBezTo>
                  <a:pt x="-1" y="10768"/>
                  <a:pt x="0" y="10737"/>
                  <a:pt x="0" y="10705"/>
                </a:cubicBezTo>
                <a:lnTo>
                  <a:pt x="-2700" y="10681"/>
                </a:lnTo>
                <a:lnTo>
                  <a:pt x="682" y="7357"/>
                </a:lnTo>
                <a:lnTo>
                  <a:pt x="4007" y="10740"/>
                </a:lnTo>
                <a:lnTo>
                  <a:pt x="1307" y="10717"/>
                </a:lnTo>
                <a:close/>
              </a:path>
            </a:pathLst>
          </a:custGeom>
          <a:solidFill>
            <a:srgbClr val="FF00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8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184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6" dur="500"/>
                                        <p:tgtEl>
                                          <p:spTgt spid="184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21" dur="500"/>
                                        <p:tgtEl>
                                          <p:spTgt spid="184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4" grpId="0" autoUpdateAnimBg="0"/>
      <p:bldP spid="18440" grpId="0" animBg="1"/>
      <p:bldP spid="18441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815C0C-4C04-4A01-9ED1-AB817EF88687}" type="datetime1">
              <a:rPr lang="en-GB"/>
              <a:pPr/>
              <a:t>18/01/2019</a:t>
            </a:fld>
            <a:endParaRPr lang="en-GB"/>
          </a:p>
        </p:txBody>
      </p:sp>
      <p:pic>
        <p:nvPicPr>
          <p:cNvPr id="19460" name="Picture 4" descr="SUN_TIM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88913"/>
            <a:ext cx="9144000" cy="765175"/>
          </a:xfrm>
        </p:spPr>
        <p:txBody>
          <a:bodyPr/>
          <a:lstStyle/>
          <a:p>
            <a:r>
              <a:rPr lang="en-GB" sz="3200" b="0">
                <a:solidFill>
                  <a:srgbClr val="FF0066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The sun appears lower in the _______ than it does in the ______:</a:t>
            </a:r>
          </a:p>
        </p:txBody>
      </p:sp>
      <p:pic>
        <p:nvPicPr>
          <p:cNvPr id="19461" name="Picture 5" descr="SUN_TIM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1319" t="8333" r="51788" b="82732"/>
          <a:stretch>
            <a:fillRect/>
          </a:stretch>
        </p:blipFill>
        <p:spPr bwMode="auto">
          <a:xfrm>
            <a:off x="3822700" y="2054225"/>
            <a:ext cx="630238" cy="612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462" name="Picture 6" descr="SUN_TIM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2" t="32802" r="85017" b="59120"/>
          <a:stretch>
            <a:fillRect/>
          </a:stretch>
        </p:blipFill>
        <p:spPr bwMode="auto">
          <a:xfrm>
            <a:off x="346075" y="3070225"/>
            <a:ext cx="1039813" cy="5540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463" name="Picture 7" descr="SUN_TIM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6232" t="33171" r="6389" b="58519"/>
          <a:stretch>
            <a:fillRect/>
          </a:stretch>
        </p:blipFill>
        <p:spPr bwMode="auto">
          <a:xfrm>
            <a:off x="7900988" y="3022600"/>
            <a:ext cx="674687" cy="5699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9465" name="Freeform 9"/>
          <p:cNvSpPr>
            <a:spLocks/>
          </p:cNvSpPr>
          <p:nvPr/>
        </p:nvSpPr>
        <p:spPr bwMode="auto">
          <a:xfrm>
            <a:off x="300038" y="2257425"/>
            <a:ext cx="8364537" cy="1325563"/>
          </a:xfrm>
          <a:custGeom>
            <a:avLst/>
            <a:gdLst>
              <a:gd name="T0" fmla="*/ 0 w 5269"/>
              <a:gd name="T1" fmla="*/ 967 h 967"/>
              <a:gd name="T2" fmla="*/ 2436 w 5269"/>
              <a:gd name="T3" fmla="*/ 13 h 967"/>
              <a:gd name="T4" fmla="*/ 5269 w 5269"/>
              <a:gd name="T5" fmla="*/ 891 h 96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5269" h="967">
                <a:moveTo>
                  <a:pt x="0" y="967"/>
                </a:moveTo>
                <a:cubicBezTo>
                  <a:pt x="779" y="496"/>
                  <a:pt x="1558" y="26"/>
                  <a:pt x="2436" y="13"/>
                </a:cubicBezTo>
                <a:cubicBezTo>
                  <a:pt x="3314" y="0"/>
                  <a:pt x="4291" y="445"/>
                  <a:pt x="5269" y="891"/>
                </a:cubicBezTo>
              </a:path>
            </a:pathLst>
          </a:custGeom>
          <a:noFill/>
          <a:ln w="15875" cap="flat">
            <a:solidFill>
              <a:srgbClr val="0000FF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66" name="Freeform 10"/>
          <p:cNvSpPr>
            <a:spLocks/>
          </p:cNvSpPr>
          <p:nvPr/>
        </p:nvSpPr>
        <p:spPr bwMode="auto">
          <a:xfrm>
            <a:off x="212725" y="820738"/>
            <a:ext cx="8364538" cy="2014537"/>
          </a:xfrm>
          <a:custGeom>
            <a:avLst/>
            <a:gdLst>
              <a:gd name="T0" fmla="*/ 0 w 5269"/>
              <a:gd name="T1" fmla="*/ 967 h 967"/>
              <a:gd name="T2" fmla="*/ 2436 w 5269"/>
              <a:gd name="T3" fmla="*/ 13 h 967"/>
              <a:gd name="T4" fmla="*/ 5269 w 5269"/>
              <a:gd name="T5" fmla="*/ 891 h 96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5269" h="967">
                <a:moveTo>
                  <a:pt x="0" y="967"/>
                </a:moveTo>
                <a:cubicBezTo>
                  <a:pt x="779" y="496"/>
                  <a:pt x="1558" y="26"/>
                  <a:pt x="2436" y="13"/>
                </a:cubicBezTo>
                <a:cubicBezTo>
                  <a:pt x="3314" y="0"/>
                  <a:pt x="4291" y="445"/>
                  <a:pt x="5269" y="891"/>
                </a:cubicBezTo>
              </a:path>
            </a:pathLst>
          </a:custGeom>
          <a:noFill/>
          <a:ln w="15875" cap="flat">
            <a:solidFill>
              <a:srgbClr val="FF0000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67" name="Text Box 11"/>
          <p:cNvSpPr txBox="1">
            <a:spLocks noChangeArrowheads="1"/>
          </p:cNvSpPr>
          <p:nvPr/>
        </p:nvSpPr>
        <p:spPr bwMode="auto">
          <a:xfrm>
            <a:off x="5665788" y="2817813"/>
            <a:ext cx="17240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b="1">
                <a:solidFill>
                  <a:schemeClr val="accent2"/>
                </a:solidFill>
              </a:rPr>
              <a:t>Winter</a:t>
            </a:r>
          </a:p>
        </p:txBody>
      </p:sp>
      <p:sp>
        <p:nvSpPr>
          <p:cNvPr id="19468" name="Text Box 12"/>
          <p:cNvSpPr txBox="1">
            <a:spLocks noChangeArrowheads="1"/>
          </p:cNvSpPr>
          <p:nvPr/>
        </p:nvSpPr>
        <p:spPr bwMode="auto">
          <a:xfrm>
            <a:off x="5711825" y="1693863"/>
            <a:ext cx="15128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b="1">
                <a:solidFill>
                  <a:srgbClr val="FF0000"/>
                </a:solidFill>
              </a:rPr>
              <a:t>Summer</a:t>
            </a:r>
          </a:p>
        </p:txBody>
      </p:sp>
      <p:grpSp>
        <p:nvGrpSpPr>
          <p:cNvPr id="19475" name="Group 19"/>
          <p:cNvGrpSpPr>
            <a:grpSpLocks/>
          </p:cNvGrpSpPr>
          <p:nvPr/>
        </p:nvGrpSpPr>
        <p:grpSpPr bwMode="auto">
          <a:xfrm>
            <a:off x="1598613" y="6280150"/>
            <a:ext cx="1954212" cy="508000"/>
            <a:chOff x="1007" y="3956"/>
            <a:chExt cx="1231" cy="320"/>
          </a:xfrm>
        </p:grpSpPr>
        <p:pic>
          <p:nvPicPr>
            <p:cNvPr id="19469" name="Picture 13" descr="SUN_TIME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055" t="79448" r="75574" b="13657"/>
            <a:stretch>
              <a:fillRect/>
            </a:stretch>
          </p:blipFill>
          <p:spPr bwMode="auto">
            <a:xfrm>
              <a:off x="1007" y="4030"/>
              <a:ext cx="1231" cy="24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9472" name="Line 16"/>
            <p:cNvSpPr>
              <a:spLocks noChangeShapeType="1"/>
            </p:cNvSpPr>
            <p:nvPr/>
          </p:nvSpPr>
          <p:spPr bwMode="auto">
            <a:xfrm flipH="1">
              <a:off x="1313" y="3956"/>
              <a:ext cx="585" cy="5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9477" name="Group 21"/>
          <p:cNvGrpSpPr>
            <a:grpSpLocks/>
          </p:cNvGrpSpPr>
          <p:nvPr/>
        </p:nvGrpSpPr>
        <p:grpSpPr bwMode="auto">
          <a:xfrm>
            <a:off x="5921375" y="6280150"/>
            <a:ext cx="1954213" cy="498475"/>
            <a:chOff x="3730" y="3956"/>
            <a:chExt cx="1231" cy="314"/>
          </a:xfrm>
        </p:grpSpPr>
        <p:pic>
          <p:nvPicPr>
            <p:cNvPr id="19471" name="Picture 15" descr="SUN_TIME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055" t="79390" r="75574" b="13657"/>
            <a:stretch>
              <a:fillRect/>
            </a:stretch>
          </p:blipFill>
          <p:spPr bwMode="auto">
            <a:xfrm>
              <a:off x="3730" y="4012"/>
              <a:ext cx="1231" cy="25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9473" name="Line 17"/>
            <p:cNvSpPr>
              <a:spLocks noChangeShapeType="1"/>
            </p:cNvSpPr>
            <p:nvPr/>
          </p:nvSpPr>
          <p:spPr bwMode="auto">
            <a:xfrm>
              <a:off x="3862" y="3956"/>
              <a:ext cx="472" cy="3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9476" name="Group 20"/>
          <p:cNvGrpSpPr>
            <a:grpSpLocks/>
          </p:cNvGrpSpPr>
          <p:nvPr/>
        </p:nvGrpSpPr>
        <p:grpSpPr bwMode="auto">
          <a:xfrm>
            <a:off x="3684588" y="6310313"/>
            <a:ext cx="1954212" cy="547687"/>
            <a:chOff x="2321" y="3975"/>
            <a:chExt cx="1231" cy="345"/>
          </a:xfrm>
        </p:grpSpPr>
        <p:pic>
          <p:nvPicPr>
            <p:cNvPr id="19470" name="Picture 14" descr="SUN_TIME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055" t="79225" r="75574" b="13657"/>
            <a:stretch>
              <a:fillRect/>
            </a:stretch>
          </p:blipFill>
          <p:spPr bwMode="auto">
            <a:xfrm>
              <a:off x="2321" y="4077"/>
              <a:ext cx="1231" cy="22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9474" name="Line 18"/>
            <p:cNvSpPr>
              <a:spLocks noChangeShapeType="1"/>
            </p:cNvSpPr>
            <p:nvPr/>
          </p:nvSpPr>
          <p:spPr bwMode="auto">
            <a:xfrm>
              <a:off x="2842" y="3975"/>
              <a:ext cx="104" cy="345"/>
            </a:xfrm>
            <a:prstGeom prst="line">
              <a:avLst/>
            </a:prstGeom>
            <a:noFill/>
            <a:ln w="1428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9480" name="Group 24"/>
          <p:cNvGrpSpPr>
            <a:grpSpLocks/>
          </p:cNvGrpSpPr>
          <p:nvPr/>
        </p:nvGrpSpPr>
        <p:grpSpPr bwMode="auto">
          <a:xfrm>
            <a:off x="269875" y="5605463"/>
            <a:ext cx="2713038" cy="822325"/>
            <a:chOff x="170" y="3531"/>
            <a:chExt cx="1709" cy="518"/>
          </a:xfrm>
        </p:grpSpPr>
        <p:sp>
          <p:nvSpPr>
            <p:cNvPr id="19478" name="Text Box 22"/>
            <p:cNvSpPr txBox="1">
              <a:spLocks noChangeArrowheads="1"/>
            </p:cNvSpPr>
            <p:nvPr/>
          </p:nvSpPr>
          <p:spPr bwMode="auto">
            <a:xfrm>
              <a:off x="170" y="3531"/>
              <a:ext cx="1709" cy="51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GB">
                  <a:solidFill>
                    <a:schemeClr val="accent2"/>
                  </a:solidFill>
                </a:rPr>
                <a:t>Longer shadows in winter</a:t>
              </a:r>
            </a:p>
          </p:txBody>
        </p:sp>
        <p:sp>
          <p:nvSpPr>
            <p:cNvPr id="19479" name="Line 23"/>
            <p:cNvSpPr>
              <a:spLocks noChangeShapeType="1"/>
            </p:cNvSpPr>
            <p:nvPr/>
          </p:nvSpPr>
          <p:spPr bwMode="auto">
            <a:xfrm>
              <a:off x="1095" y="3834"/>
              <a:ext cx="236" cy="94"/>
            </a:xfrm>
            <a:prstGeom prst="line">
              <a:avLst/>
            </a:prstGeom>
            <a:noFill/>
            <a:ln w="25400">
              <a:solidFill>
                <a:srgbClr val="0000FF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9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194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194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194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" dur="500"/>
                                        <p:tgtEl>
                                          <p:spTgt spid="194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0" dur="500"/>
                                        <p:tgtEl>
                                          <p:spTgt spid="194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5" dur="500"/>
                                        <p:tgtEl>
                                          <p:spTgt spid="194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194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5" dur="500"/>
                                        <p:tgtEl>
                                          <p:spTgt spid="194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0" dur="500"/>
                                        <p:tgtEl>
                                          <p:spTgt spid="194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500"/>
                                        <p:tgtEl>
                                          <p:spTgt spid="194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9" dur="500"/>
                                        <p:tgtEl>
                                          <p:spTgt spid="194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61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194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194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58" grpId="0" autoUpdateAnimBg="0"/>
      <p:bldP spid="19465" grpId="0" animBg="1"/>
      <p:bldP spid="19466" grpId="0" animBg="1"/>
      <p:bldP spid="19467" grpId="0" autoUpdateAnimBg="0"/>
      <p:bldP spid="19468" grpId="0" autoUpdateAnimBg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B20EFD-336C-472A-9B4E-2036FFBC7DC4}" type="datetime1">
              <a:rPr lang="en-GB"/>
              <a:pPr/>
              <a:t>18/01/2019</a:t>
            </a:fld>
            <a:endParaRPr lang="en-GB"/>
          </a:p>
        </p:txBody>
      </p:sp>
      <p:grpSp>
        <p:nvGrpSpPr>
          <p:cNvPr id="6159" name="Group 15"/>
          <p:cNvGrpSpPr>
            <a:grpSpLocks/>
          </p:cNvGrpSpPr>
          <p:nvPr/>
        </p:nvGrpSpPr>
        <p:grpSpPr bwMode="auto">
          <a:xfrm>
            <a:off x="5068888" y="2073275"/>
            <a:ext cx="4659312" cy="2741613"/>
            <a:chOff x="1080" y="1200"/>
            <a:chExt cx="3898" cy="2294"/>
          </a:xfrm>
        </p:grpSpPr>
        <p:pic>
          <p:nvPicPr>
            <p:cNvPr id="6160" name="Picture 16" descr="Sun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344" y="1200"/>
              <a:ext cx="3240" cy="226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6161" name="Rectangle 17"/>
            <p:cNvSpPr>
              <a:spLocks noChangeArrowheads="1"/>
            </p:cNvSpPr>
            <p:nvPr/>
          </p:nvSpPr>
          <p:spPr bwMode="auto">
            <a:xfrm>
              <a:off x="1237" y="3399"/>
              <a:ext cx="1435" cy="95"/>
            </a:xfrm>
            <a:prstGeom prst="rect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62" name="Rectangle 18"/>
            <p:cNvSpPr>
              <a:spLocks noChangeArrowheads="1"/>
            </p:cNvSpPr>
            <p:nvPr/>
          </p:nvSpPr>
          <p:spPr bwMode="auto">
            <a:xfrm>
              <a:off x="3543" y="3353"/>
              <a:ext cx="1435" cy="95"/>
            </a:xfrm>
            <a:prstGeom prst="rect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63" name="Rectangle 19"/>
            <p:cNvSpPr>
              <a:spLocks noChangeArrowheads="1"/>
            </p:cNvSpPr>
            <p:nvPr/>
          </p:nvSpPr>
          <p:spPr bwMode="auto">
            <a:xfrm>
              <a:off x="1080" y="1202"/>
              <a:ext cx="1435" cy="95"/>
            </a:xfrm>
            <a:prstGeom prst="rect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6149" name="Rectangle 5"/>
          <p:cNvSpPr>
            <a:spLocks noChangeArrowheads="1"/>
          </p:cNvSpPr>
          <p:nvPr/>
        </p:nvSpPr>
        <p:spPr bwMode="auto">
          <a:xfrm>
            <a:off x="3302000" y="1809750"/>
            <a:ext cx="2660650" cy="3201988"/>
          </a:xfrm>
          <a:prstGeom prst="rect">
            <a:avLst/>
          </a:prstGeom>
          <a:solidFill>
            <a:srgbClr val="00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50" name="AutoShape 6"/>
          <p:cNvSpPr>
            <a:spLocks noChangeArrowheads="1"/>
          </p:cNvSpPr>
          <p:nvPr/>
        </p:nvSpPr>
        <p:spPr bwMode="auto">
          <a:xfrm>
            <a:off x="3714750" y="2247900"/>
            <a:ext cx="1836738" cy="538163"/>
          </a:xfrm>
          <a:prstGeom prst="leftArrow">
            <a:avLst>
              <a:gd name="adj1" fmla="val 50000"/>
              <a:gd name="adj2" fmla="val 85324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51" name="AutoShape 7"/>
          <p:cNvSpPr>
            <a:spLocks noChangeArrowheads="1"/>
          </p:cNvSpPr>
          <p:nvPr/>
        </p:nvSpPr>
        <p:spPr bwMode="auto">
          <a:xfrm>
            <a:off x="3724275" y="3016250"/>
            <a:ext cx="1836738" cy="536575"/>
          </a:xfrm>
          <a:prstGeom prst="leftArrow">
            <a:avLst>
              <a:gd name="adj1" fmla="val 50000"/>
              <a:gd name="adj2" fmla="val 85577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52" name="AutoShape 8"/>
          <p:cNvSpPr>
            <a:spLocks noChangeArrowheads="1"/>
          </p:cNvSpPr>
          <p:nvPr/>
        </p:nvSpPr>
        <p:spPr bwMode="auto">
          <a:xfrm>
            <a:off x="3722688" y="3844925"/>
            <a:ext cx="1836737" cy="538163"/>
          </a:xfrm>
          <a:prstGeom prst="leftArrow">
            <a:avLst>
              <a:gd name="adj1" fmla="val 50000"/>
              <a:gd name="adj2" fmla="val 85324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54" name="Text Box 10"/>
          <p:cNvSpPr txBox="1">
            <a:spLocks noChangeArrowheads="1"/>
          </p:cNvSpPr>
          <p:nvPr/>
        </p:nvSpPr>
        <p:spPr bwMode="auto">
          <a:xfrm>
            <a:off x="0" y="381000"/>
            <a:ext cx="9144000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sz="2800" b="1"/>
              <a:t>While the Earth is spinning the side that faces the sun is in ________</a:t>
            </a:r>
          </a:p>
        </p:txBody>
      </p:sp>
      <p:grpSp>
        <p:nvGrpSpPr>
          <p:cNvPr id="6156" name="Group 12"/>
          <p:cNvGrpSpPr>
            <a:grpSpLocks/>
          </p:cNvGrpSpPr>
          <p:nvPr/>
        </p:nvGrpSpPr>
        <p:grpSpPr bwMode="auto">
          <a:xfrm>
            <a:off x="1169988" y="2271713"/>
            <a:ext cx="2146300" cy="2025650"/>
            <a:chOff x="1152" y="864"/>
            <a:chExt cx="3408" cy="3216"/>
          </a:xfrm>
        </p:grpSpPr>
        <p:graphicFrame>
          <p:nvGraphicFramePr>
            <p:cNvPr id="6157" name="Object 13"/>
            <p:cNvGraphicFramePr>
              <a:graphicFrameLocks noChangeAspect="1"/>
            </p:cNvGraphicFramePr>
            <p:nvPr/>
          </p:nvGraphicFramePr>
          <p:xfrm>
            <a:off x="1152" y="864"/>
            <a:ext cx="3408" cy="316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164" name="CorelDRAW 6.0" r:id="rId4" imgW="25914960" imgH="31534920" progId="CorelDRAW.Graphic.6">
                    <p:embed/>
                  </p:oleObj>
                </mc:Choice>
                <mc:Fallback>
                  <p:oleObj name="CorelDRAW 6.0" r:id="rId4" imgW="25914960" imgH="31534920" progId="CorelDRAW.Graphic.6">
                    <p:embed/>
                    <p:pic>
                      <p:nvPicPr>
                        <p:cNvPr id="0" name="Object 1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 l="9677" t="24675" r="13979" b="11623"/>
                        <a:stretch>
                          <a:fillRect/>
                        </a:stretch>
                      </p:blipFill>
                      <p:spPr bwMode="auto">
                        <a:xfrm>
                          <a:off x="1152" y="864"/>
                          <a:ext cx="3408" cy="316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6158" name="Line 14"/>
            <p:cNvSpPr>
              <a:spLocks noChangeShapeType="1"/>
            </p:cNvSpPr>
            <p:nvPr/>
          </p:nvSpPr>
          <p:spPr bwMode="auto">
            <a:xfrm flipH="1">
              <a:off x="2448" y="864"/>
              <a:ext cx="624" cy="3216"/>
            </a:xfrm>
            <a:prstGeom prst="line">
              <a:avLst/>
            </a:prstGeom>
            <a:noFill/>
            <a:ln w="38100">
              <a:solidFill>
                <a:schemeClr val="bg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55D359-53DC-4D9C-BE65-0B521C945A36}" type="datetime1">
              <a:rPr lang="en-GB"/>
              <a:pPr/>
              <a:t>18/01/2019</a:t>
            </a:fld>
            <a:endParaRPr lang="en-GB"/>
          </a:p>
        </p:txBody>
      </p:sp>
      <p:pic>
        <p:nvPicPr>
          <p:cNvPr id="8196" name="Picture 4" descr="EARTH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4185" b="7925"/>
          <a:stretch>
            <a:fillRect/>
          </a:stretch>
        </p:blipFill>
        <p:spPr bwMode="auto">
          <a:xfrm>
            <a:off x="2838450" y="2127250"/>
            <a:ext cx="4319588" cy="41290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197" name="Text Box 5"/>
          <p:cNvSpPr txBox="1">
            <a:spLocks noChangeArrowheads="1"/>
          </p:cNvSpPr>
          <p:nvPr/>
        </p:nvSpPr>
        <p:spPr bwMode="auto">
          <a:xfrm>
            <a:off x="0" y="381000"/>
            <a:ext cx="9144000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sz="2800" b="1">
                <a:effectLst>
                  <a:outerShdw blurRad="38100" dist="38100" dir="2700000" algn="tl">
                    <a:srgbClr val="808080"/>
                  </a:outerShdw>
                </a:effectLst>
              </a:rPr>
              <a:t>The Earth is divided up into the northern hemisphere and the southern hemisphere:</a:t>
            </a:r>
          </a:p>
        </p:txBody>
      </p:sp>
      <p:sp>
        <p:nvSpPr>
          <p:cNvPr id="8198" name="Line 6"/>
          <p:cNvSpPr>
            <a:spLocks noChangeShapeType="1"/>
          </p:cNvSpPr>
          <p:nvPr/>
        </p:nvSpPr>
        <p:spPr bwMode="auto">
          <a:xfrm>
            <a:off x="3035300" y="4281488"/>
            <a:ext cx="3886200" cy="0"/>
          </a:xfrm>
          <a:prstGeom prst="line">
            <a:avLst/>
          </a:prstGeom>
          <a:noFill/>
          <a:ln w="1905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199" name="Text Box 7"/>
          <p:cNvSpPr txBox="1">
            <a:spLocks noChangeArrowheads="1"/>
          </p:cNvSpPr>
          <p:nvPr/>
        </p:nvSpPr>
        <p:spPr bwMode="auto">
          <a:xfrm>
            <a:off x="6983413" y="5313363"/>
            <a:ext cx="1870075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sz="2800" b="1"/>
              <a:t>Equator</a:t>
            </a:r>
          </a:p>
        </p:txBody>
      </p:sp>
      <p:sp>
        <p:nvSpPr>
          <p:cNvPr id="8200" name="Line 8"/>
          <p:cNvSpPr>
            <a:spLocks noChangeShapeType="1"/>
          </p:cNvSpPr>
          <p:nvPr/>
        </p:nvSpPr>
        <p:spPr bwMode="auto">
          <a:xfrm flipH="1" flipV="1">
            <a:off x="7004050" y="4343400"/>
            <a:ext cx="747713" cy="852488"/>
          </a:xfrm>
          <a:prstGeom prst="line">
            <a:avLst/>
          </a:prstGeom>
          <a:noFill/>
          <a:ln w="22225">
            <a:solidFill>
              <a:srgbClr val="FFFF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01" name="AutoShape 9"/>
          <p:cNvSpPr>
            <a:spLocks/>
          </p:cNvSpPr>
          <p:nvPr/>
        </p:nvSpPr>
        <p:spPr bwMode="auto">
          <a:xfrm>
            <a:off x="1828800" y="2327275"/>
            <a:ext cx="811213" cy="1933575"/>
          </a:xfrm>
          <a:prstGeom prst="leftBrace">
            <a:avLst>
              <a:gd name="adj1" fmla="val 19863"/>
              <a:gd name="adj2" fmla="val 50000"/>
            </a:avLst>
          </a:prstGeom>
          <a:noFill/>
          <a:ln w="15875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02" name="Text Box 10"/>
          <p:cNvSpPr txBox="1">
            <a:spLocks noChangeArrowheads="1"/>
          </p:cNvSpPr>
          <p:nvPr/>
        </p:nvSpPr>
        <p:spPr bwMode="auto">
          <a:xfrm>
            <a:off x="0" y="2901950"/>
            <a:ext cx="2224088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b="1"/>
              <a:t>Northern hemisphere</a:t>
            </a:r>
          </a:p>
        </p:txBody>
      </p:sp>
      <p:sp>
        <p:nvSpPr>
          <p:cNvPr id="8203" name="Text Box 11"/>
          <p:cNvSpPr txBox="1">
            <a:spLocks noChangeArrowheads="1"/>
          </p:cNvSpPr>
          <p:nvPr/>
        </p:nvSpPr>
        <p:spPr bwMode="auto">
          <a:xfrm>
            <a:off x="0" y="4856163"/>
            <a:ext cx="2409825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b="1"/>
              <a:t>Southern hemisphere</a:t>
            </a:r>
          </a:p>
        </p:txBody>
      </p:sp>
      <p:sp>
        <p:nvSpPr>
          <p:cNvPr id="8204" name="AutoShape 12"/>
          <p:cNvSpPr>
            <a:spLocks/>
          </p:cNvSpPr>
          <p:nvPr/>
        </p:nvSpPr>
        <p:spPr bwMode="auto">
          <a:xfrm>
            <a:off x="1836738" y="4308475"/>
            <a:ext cx="811212" cy="1933575"/>
          </a:xfrm>
          <a:prstGeom prst="leftBrace">
            <a:avLst>
              <a:gd name="adj1" fmla="val 19863"/>
              <a:gd name="adj2" fmla="val 50000"/>
            </a:avLst>
          </a:prstGeom>
          <a:noFill/>
          <a:ln w="15875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1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1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9" grpId="0" autoUpdateAnimBg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5BE97E-4289-4648-963D-FDC2EC209672}" type="datetime1">
              <a:rPr lang="en-GB"/>
              <a:pPr/>
              <a:t>18/01/2019</a:t>
            </a:fld>
            <a:endParaRPr lang="en-GB"/>
          </a:p>
        </p:txBody>
      </p:sp>
      <p:sp>
        <p:nvSpPr>
          <p:cNvPr id="7173" name="Text Box 5"/>
          <p:cNvSpPr txBox="1">
            <a:spLocks noChangeArrowheads="1"/>
          </p:cNvSpPr>
          <p:nvPr/>
        </p:nvSpPr>
        <p:spPr bwMode="auto">
          <a:xfrm>
            <a:off x="498475" y="381000"/>
            <a:ext cx="8126413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sz="2800" b="1">
                <a:effectLst>
                  <a:outerShdw blurRad="38100" dist="38100" dir="2700000" algn="tl">
                    <a:srgbClr val="808080"/>
                  </a:outerShdw>
                </a:effectLst>
              </a:rPr>
              <a:t>The tilt of the Earth on its axis is also responsible for the seasons:</a:t>
            </a:r>
          </a:p>
        </p:txBody>
      </p:sp>
      <p:grpSp>
        <p:nvGrpSpPr>
          <p:cNvPr id="7176" name="Group 8"/>
          <p:cNvGrpSpPr>
            <a:grpSpLocks/>
          </p:cNvGrpSpPr>
          <p:nvPr/>
        </p:nvGrpSpPr>
        <p:grpSpPr bwMode="auto">
          <a:xfrm>
            <a:off x="609600" y="4572000"/>
            <a:ext cx="3506788" cy="1581150"/>
            <a:chOff x="274" y="3031"/>
            <a:chExt cx="2209" cy="996"/>
          </a:xfrm>
        </p:grpSpPr>
        <p:sp>
          <p:nvSpPr>
            <p:cNvPr id="7174" name="Text Box 6"/>
            <p:cNvSpPr txBox="1">
              <a:spLocks noChangeArrowheads="1"/>
            </p:cNvSpPr>
            <p:nvPr/>
          </p:nvSpPr>
          <p:spPr bwMode="auto">
            <a:xfrm>
              <a:off x="274" y="3739"/>
              <a:ext cx="2209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endParaRPr lang="en-US">
                <a:solidFill>
                  <a:srgbClr val="FFCCCC"/>
                </a:solidFill>
              </a:endParaRPr>
            </a:p>
          </p:txBody>
        </p:sp>
        <p:sp>
          <p:nvSpPr>
            <p:cNvPr id="7175" name="Line 7"/>
            <p:cNvSpPr>
              <a:spLocks noChangeShapeType="1"/>
            </p:cNvSpPr>
            <p:nvPr/>
          </p:nvSpPr>
          <p:spPr bwMode="auto">
            <a:xfrm flipH="1" flipV="1">
              <a:off x="604" y="3031"/>
              <a:ext cx="76" cy="718"/>
            </a:xfrm>
            <a:prstGeom prst="line">
              <a:avLst/>
            </a:prstGeom>
            <a:noFill/>
            <a:ln w="25400">
              <a:solidFill>
                <a:srgbClr val="FFCCCC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7182" name="Group 14"/>
          <p:cNvGrpSpPr>
            <a:grpSpLocks/>
          </p:cNvGrpSpPr>
          <p:nvPr/>
        </p:nvGrpSpPr>
        <p:grpSpPr bwMode="auto">
          <a:xfrm>
            <a:off x="4876800" y="4648200"/>
            <a:ext cx="3506788" cy="1522413"/>
            <a:chOff x="3419" y="2966"/>
            <a:chExt cx="2209" cy="959"/>
          </a:xfrm>
        </p:grpSpPr>
        <p:sp>
          <p:nvSpPr>
            <p:cNvPr id="7179" name="Text Box 11"/>
            <p:cNvSpPr txBox="1">
              <a:spLocks noChangeArrowheads="1"/>
            </p:cNvSpPr>
            <p:nvPr/>
          </p:nvSpPr>
          <p:spPr bwMode="auto">
            <a:xfrm>
              <a:off x="3419" y="3637"/>
              <a:ext cx="2209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endParaRPr lang="en-US">
                <a:solidFill>
                  <a:srgbClr val="FFCCCC"/>
                </a:solidFill>
              </a:endParaRPr>
            </a:p>
          </p:txBody>
        </p:sp>
        <p:sp>
          <p:nvSpPr>
            <p:cNvPr id="7180" name="Line 12"/>
            <p:cNvSpPr>
              <a:spLocks noChangeShapeType="1"/>
            </p:cNvSpPr>
            <p:nvPr/>
          </p:nvSpPr>
          <p:spPr bwMode="auto">
            <a:xfrm flipV="1">
              <a:off x="4996" y="2966"/>
              <a:ext cx="150" cy="718"/>
            </a:xfrm>
            <a:prstGeom prst="line">
              <a:avLst/>
            </a:prstGeom>
            <a:noFill/>
            <a:ln w="25400">
              <a:solidFill>
                <a:srgbClr val="FFCCCC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aphicFrame>
        <p:nvGraphicFramePr>
          <p:cNvPr id="7189" name="Object 21"/>
          <p:cNvGraphicFramePr>
            <a:graphicFrameLocks noChangeAspect="1"/>
          </p:cNvGraphicFramePr>
          <p:nvPr/>
        </p:nvGraphicFramePr>
        <p:xfrm>
          <a:off x="6781800" y="2209800"/>
          <a:ext cx="2116138" cy="2116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96" name="CorelDRAW 6.0" r:id="rId3" imgW="5526360" imgH="5525640" progId="CorelDRAW.Graphic.6">
                  <p:embed/>
                </p:oleObj>
              </mc:Choice>
              <mc:Fallback>
                <p:oleObj name="CorelDRAW 6.0" r:id="rId3" imgW="5526360" imgH="5525640" progId="CorelDRAW.Graphic.6">
                  <p:embed/>
                  <p:pic>
                    <p:nvPicPr>
                      <p:cNvPr id="0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81800" y="2209800"/>
                        <a:ext cx="2116138" cy="21161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90" name="Object 22"/>
          <p:cNvGraphicFramePr>
            <a:graphicFrameLocks noChangeAspect="1"/>
          </p:cNvGraphicFramePr>
          <p:nvPr/>
        </p:nvGraphicFramePr>
        <p:xfrm>
          <a:off x="381000" y="2209800"/>
          <a:ext cx="2116138" cy="2116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97" name="CorelDRAW 6.0" r:id="rId5" imgW="5526360" imgH="5525640" progId="CorelDRAW.Graphic.6">
                  <p:embed/>
                </p:oleObj>
              </mc:Choice>
              <mc:Fallback>
                <p:oleObj name="CorelDRAW 6.0" r:id="rId5" imgW="5526360" imgH="5525640" progId="CorelDRAW.Graphic.6">
                  <p:embed/>
                  <p:pic>
                    <p:nvPicPr>
                      <p:cNvPr id="0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" y="2209800"/>
                        <a:ext cx="2116138" cy="21161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191" name="AutoShape 23"/>
          <p:cNvSpPr>
            <a:spLocks noChangeArrowheads="1"/>
          </p:cNvSpPr>
          <p:nvPr/>
        </p:nvSpPr>
        <p:spPr bwMode="auto">
          <a:xfrm>
            <a:off x="3352800" y="1981200"/>
            <a:ext cx="2438400" cy="2438400"/>
          </a:xfrm>
          <a:prstGeom prst="sun">
            <a:avLst>
              <a:gd name="adj" fmla="val 25000"/>
            </a:avLst>
          </a:prstGeom>
          <a:gradFill rotWithShape="0">
            <a:gsLst>
              <a:gs pos="0">
                <a:srgbClr val="FFFF00">
                  <a:gamma/>
                  <a:tint val="13725"/>
                  <a:invGamma/>
                </a:srgbClr>
              </a:gs>
              <a:gs pos="100000">
                <a:srgbClr val="FFFF00"/>
              </a:gs>
            </a:gsLst>
            <a:path path="rect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7194" name="Object 26"/>
          <p:cNvGraphicFramePr>
            <a:graphicFrameLocks noChangeAspect="1"/>
          </p:cNvGraphicFramePr>
          <p:nvPr/>
        </p:nvGraphicFramePr>
        <p:xfrm>
          <a:off x="381000" y="2209800"/>
          <a:ext cx="1066800" cy="2116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98" name="CorelDRAW 6.0" r:id="rId6" imgW="5526360" imgH="5525640" progId="CorelDRAW.Graphic.6">
                  <p:embed/>
                </p:oleObj>
              </mc:Choice>
              <mc:Fallback>
                <p:oleObj name="CorelDRAW 6.0" r:id="rId6" imgW="5526360" imgH="5525640" progId="CorelDRAW.Graphic.6">
                  <p:embed/>
                  <p:pic>
                    <p:nvPicPr>
                      <p:cNvPr id="0" name="Object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lum bright="-40000" contrast="-36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 r="49588"/>
                      <a:stretch>
                        <a:fillRect/>
                      </a:stretch>
                    </p:blipFill>
                    <p:spPr bwMode="auto">
                      <a:xfrm>
                        <a:off x="381000" y="2209800"/>
                        <a:ext cx="1066800" cy="21161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95" name="Object 27"/>
          <p:cNvGraphicFramePr>
            <a:graphicFrameLocks noChangeAspect="1"/>
          </p:cNvGraphicFramePr>
          <p:nvPr/>
        </p:nvGraphicFramePr>
        <p:xfrm>
          <a:off x="7848600" y="2209800"/>
          <a:ext cx="1057275" cy="213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99" name="CorelDRAW 6.0" r:id="rId7" imgW="5526360" imgH="5525640" progId="CorelDRAW.Graphic.6">
                  <p:embed/>
                </p:oleObj>
              </mc:Choice>
              <mc:Fallback>
                <p:oleObj name="CorelDRAW 6.0" r:id="rId7" imgW="5526360" imgH="5525640" progId="CorelDRAW.Graphic.6">
                  <p:embed/>
                  <p:pic>
                    <p:nvPicPr>
                      <p:cNvPr id="0" name="Object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lum bright="-40000" contrast="-36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 l="50412"/>
                      <a:stretch>
                        <a:fillRect/>
                      </a:stretch>
                    </p:blipFill>
                    <p:spPr bwMode="auto">
                      <a:xfrm>
                        <a:off x="7848600" y="2209800"/>
                        <a:ext cx="1057275" cy="2133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192" name="Line 24"/>
          <p:cNvSpPr>
            <a:spLocks noChangeShapeType="1"/>
          </p:cNvSpPr>
          <p:nvPr/>
        </p:nvSpPr>
        <p:spPr bwMode="auto">
          <a:xfrm flipV="1">
            <a:off x="1143000" y="2057400"/>
            <a:ext cx="609600" cy="2438400"/>
          </a:xfrm>
          <a:prstGeom prst="line">
            <a:avLst/>
          </a:prstGeom>
          <a:noFill/>
          <a:ln w="38100">
            <a:solidFill>
              <a:schemeClr val="bg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93" name="Line 25"/>
          <p:cNvSpPr>
            <a:spLocks noChangeShapeType="1"/>
          </p:cNvSpPr>
          <p:nvPr/>
        </p:nvSpPr>
        <p:spPr bwMode="auto">
          <a:xfrm flipV="1">
            <a:off x="7543800" y="1981200"/>
            <a:ext cx="609600" cy="2438400"/>
          </a:xfrm>
          <a:prstGeom prst="line">
            <a:avLst/>
          </a:prstGeom>
          <a:noFill/>
          <a:ln w="38100">
            <a:solidFill>
              <a:schemeClr val="bg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1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1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1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1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58A36A-1366-416A-82C7-BF708F935400}" type="datetime1">
              <a:rPr lang="en-GB"/>
              <a:pPr/>
              <a:t>18/01/2019</a:t>
            </a:fld>
            <a:endParaRPr lang="en-GB"/>
          </a:p>
        </p:txBody>
      </p:sp>
      <p:grpSp>
        <p:nvGrpSpPr>
          <p:cNvPr id="9220" name="Group 4"/>
          <p:cNvGrpSpPr>
            <a:grpSpLocks/>
          </p:cNvGrpSpPr>
          <p:nvPr/>
        </p:nvGrpSpPr>
        <p:grpSpPr bwMode="auto">
          <a:xfrm>
            <a:off x="4840288" y="644525"/>
            <a:ext cx="3692525" cy="1274763"/>
            <a:chOff x="628" y="1414"/>
            <a:chExt cx="4564" cy="1715"/>
          </a:xfrm>
        </p:grpSpPr>
        <p:pic>
          <p:nvPicPr>
            <p:cNvPr id="9221" name="Picture 5" descr="earth in seasons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27287" r="38937" b="26378"/>
            <a:stretch>
              <a:fillRect/>
            </a:stretch>
          </p:blipFill>
          <p:spPr bwMode="auto">
            <a:xfrm>
              <a:off x="628" y="1517"/>
              <a:ext cx="4564" cy="147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9222" name="Rectangle 6"/>
            <p:cNvSpPr>
              <a:spLocks noChangeArrowheads="1"/>
            </p:cNvSpPr>
            <p:nvPr/>
          </p:nvSpPr>
          <p:spPr bwMode="auto">
            <a:xfrm>
              <a:off x="2160" y="1414"/>
              <a:ext cx="1440" cy="1715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23" name="AutoShape 7"/>
            <p:cNvSpPr>
              <a:spLocks noChangeArrowheads="1"/>
            </p:cNvSpPr>
            <p:nvPr/>
          </p:nvSpPr>
          <p:spPr bwMode="auto">
            <a:xfrm>
              <a:off x="2383" y="1649"/>
              <a:ext cx="995" cy="288"/>
            </a:xfrm>
            <a:prstGeom prst="leftArrow">
              <a:avLst>
                <a:gd name="adj1" fmla="val 50000"/>
                <a:gd name="adj2" fmla="val 86372"/>
              </a:avLst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24" name="AutoShape 8"/>
            <p:cNvSpPr>
              <a:spLocks noChangeArrowheads="1"/>
            </p:cNvSpPr>
            <p:nvPr/>
          </p:nvSpPr>
          <p:spPr bwMode="auto">
            <a:xfrm>
              <a:off x="2388" y="2060"/>
              <a:ext cx="995" cy="288"/>
            </a:xfrm>
            <a:prstGeom prst="leftArrow">
              <a:avLst>
                <a:gd name="adj1" fmla="val 50000"/>
                <a:gd name="adj2" fmla="val 86372"/>
              </a:avLst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25" name="AutoShape 9"/>
            <p:cNvSpPr>
              <a:spLocks noChangeArrowheads="1"/>
            </p:cNvSpPr>
            <p:nvPr/>
          </p:nvSpPr>
          <p:spPr bwMode="auto">
            <a:xfrm>
              <a:off x="2387" y="2504"/>
              <a:ext cx="995" cy="288"/>
            </a:xfrm>
            <a:prstGeom prst="leftArrow">
              <a:avLst>
                <a:gd name="adj1" fmla="val 50000"/>
                <a:gd name="adj2" fmla="val 86372"/>
              </a:avLst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9226" name="Text Box 10"/>
          <p:cNvSpPr txBox="1">
            <a:spLocks noChangeArrowheads="1"/>
          </p:cNvSpPr>
          <p:nvPr/>
        </p:nvSpPr>
        <p:spPr bwMode="auto">
          <a:xfrm>
            <a:off x="225425" y="731838"/>
            <a:ext cx="4427538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sz="3200" b="1">
                <a:effectLst>
                  <a:outerShdw blurRad="38100" dist="38100" dir="2700000" algn="tl">
                    <a:srgbClr val="808080"/>
                  </a:outerShdw>
                </a:effectLst>
              </a:rPr>
              <a:t>Two things happen because of this tilt:</a:t>
            </a:r>
          </a:p>
        </p:txBody>
      </p:sp>
      <p:sp>
        <p:nvSpPr>
          <p:cNvPr id="9227" name="Text Box 11"/>
          <p:cNvSpPr txBox="1">
            <a:spLocks noChangeArrowheads="1"/>
          </p:cNvSpPr>
          <p:nvPr/>
        </p:nvSpPr>
        <p:spPr bwMode="auto">
          <a:xfrm>
            <a:off x="498475" y="2916238"/>
            <a:ext cx="8126413" cy="11604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457200" indent="-45720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914400" indent="-45720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371600" indent="-4572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828800" indent="-4572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286000" indent="-4572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743200" indent="-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3200400" indent="-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657600" indent="-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4114800" indent="-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AutoNum type="arabicParenR"/>
            </a:pPr>
            <a:r>
              <a:rPr lang="en-GB" sz="2800" b="1" i="1">
                <a:solidFill>
                  <a:srgbClr val="FFCCCC"/>
                </a:solidFill>
                <a:latin typeface="Comic Sans MS" pitchFamily="66" charset="0"/>
              </a:rPr>
              <a:t>The days are longer during the summer</a:t>
            </a:r>
          </a:p>
          <a:p>
            <a:pPr>
              <a:spcBef>
                <a:spcPct val="50000"/>
              </a:spcBef>
              <a:buFontTx/>
              <a:buAutoNum type="arabicParenR"/>
            </a:pPr>
            <a:r>
              <a:rPr lang="en-GB" sz="2800" b="1" i="1">
                <a:solidFill>
                  <a:srgbClr val="9966FF"/>
                </a:solidFill>
                <a:latin typeface="Comic Sans MS" pitchFamily="66" charset="0"/>
              </a:rPr>
              <a:t>The weather is warmer during the summer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2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2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7" grpId="0" build="p" autoUpdateAnimBg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21F52F-78C5-4C76-8000-1F01968CE6EF}" type="datetime1">
              <a:rPr lang="en-GB"/>
              <a:pPr/>
              <a:t>18/01/2019</a:t>
            </a:fld>
            <a:endParaRPr lang="en-GB"/>
          </a:p>
        </p:txBody>
      </p:sp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612775"/>
          </a:xfrm>
        </p:spPr>
        <p:txBody>
          <a:bodyPr/>
          <a:lstStyle/>
          <a:p>
            <a:r>
              <a:rPr lang="en-GB" b="0"/>
              <a:t>Eclipses</a:t>
            </a:r>
          </a:p>
        </p:txBody>
      </p:sp>
      <p:pic>
        <p:nvPicPr>
          <p:cNvPr id="21507" name="Picture 3" descr="Lunar eclips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4940300"/>
            <a:ext cx="6929438" cy="1917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508" name="Picture 4" descr="Solar eclips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1752600"/>
            <a:ext cx="6934200" cy="1838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1509" name="Text Box 5"/>
          <p:cNvSpPr txBox="1">
            <a:spLocks noChangeArrowheads="1"/>
          </p:cNvSpPr>
          <p:nvPr/>
        </p:nvSpPr>
        <p:spPr bwMode="auto">
          <a:xfrm>
            <a:off x="914400" y="1066800"/>
            <a:ext cx="3962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/>
              <a:t>1. A solar eclipse:</a:t>
            </a:r>
          </a:p>
        </p:txBody>
      </p:sp>
      <p:sp>
        <p:nvSpPr>
          <p:cNvPr id="21510" name="Text Box 6"/>
          <p:cNvSpPr txBox="1">
            <a:spLocks noChangeArrowheads="1"/>
          </p:cNvSpPr>
          <p:nvPr/>
        </p:nvSpPr>
        <p:spPr bwMode="auto">
          <a:xfrm>
            <a:off x="914400" y="4419600"/>
            <a:ext cx="3352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/>
              <a:t>2. A lunar eclipse: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15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15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96E8F-2F7F-40F8-9D17-0E0DB2F1BB88}" type="datetime1">
              <a:rPr lang="en-GB"/>
              <a:pPr/>
              <a:t>18/01/2019</a:t>
            </a:fld>
            <a:endParaRPr lang="en-GB"/>
          </a:p>
        </p:txBody>
      </p:sp>
      <p:pic>
        <p:nvPicPr>
          <p:cNvPr id="10244" name="Picture 4" descr="SOLAR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808038"/>
            <a:ext cx="9144000" cy="60499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255" name="Rectangle 15"/>
          <p:cNvSpPr>
            <a:spLocks noChangeArrowheads="1"/>
          </p:cNvSpPr>
          <p:nvPr/>
        </p:nvSpPr>
        <p:spPr bwMode="auto">
          <a:xfrm>
            <a:off x="2371725" y="1231900"/>
            <a:ext cx="1333500" cy="479425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56" name="Rectangle 16"/>
          <p:cNvSpPr>
            <a:spLocks noChangeArrowheads="1"/>
          </p:cNvSpPr>
          <p:nvPr/>
        </p:nvSpPr>
        <p:spPr bwMode="auto">
          <a:xfrm>
            <a:off x="3122613" y="1577975"/>
            <a:ext cx="1273175" cy="479425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57" name="Rectangle 17"/>
          <p:cNvSpPr>
            <a:spLocks noChangeArrowheads="1"/>
          </p:cNvSpPr>
          <p:nvPr/>
        </p:nvSpPr>
        <p:spPr bwMode="auto">
          <a:xfrm>
            <a:off x="3875088" y="1941513"/>
            <a:ext cx="1273175" cy="479425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58" name="Rectangle 18"/>
          <p:cNvSpPr>
            <a:spLocks noChangeArrowheads="1"/>
          </p:cNvSpPr>
          <p:nvPr/>
        </p:nvSpPr>
        <p:spPr bwMode="auto">
          <a:xfrm>
            <a:off x="4373563" y="2287588"/>
            <a:ext cx="1273175" cy="479425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59" name="Rectangle 19"/>
          <p:cNvSpPr>
            <a:spLocks noChangeArrowheads="1"/>
          </p:cNvSpPr>
          <p:nvPr/>
        </p:nvSpPr>
        <p:spPr bwMode="auto">
          <a:xfrm>
            <a:off x="4989513" y="2636838"/>
            <a:ext cx="1273175" cy="479425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60" name="Rectangle 20"/>
          <p:cNvSpPr>
            <a:spLocks noChangeArrowheads="1"/>
          </p:cNvSpPr>
          <p:nvPr/>
        </p:nvSpPr>
        <p:spPr bwMode="auto">
          <a:xfrm>
            <a:off x="5756275" y="2982913"/>
            <a:ext cx="1273175" cy="479425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61" name="Rectangle 21"/>
          <p:cNvSpPr>
            <a:spLocks noChangeArrowheads="1"/>
          </p:cNvSpPr>
          <p:nvPr/>
        </p:nvSpPr>
        <p:spPr bwMode="auto">
          <a:xfrm>
            <a:off x="6284913" y="3375025"/>
            <a:ext cx="1273175" cy="479425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62" name="Rectangle 22"/>
          <p:cNvSpPr>
            <a:spLocks noChangeArrowheads="1"/>
          </p:cNvSpPr>
          <p:nvPr/>
        </p:nvSpPr>
        <p:spPr bwMode="auto">
          <a:xfrm>
            <a:off x="7110413" y="3722688"/>
            <a:ext cx="1273175" cy="479425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63" name="Rectangle 23"/>
          <p:cNvSpPr>
            <a:spLocks noChangeArrowheads="1"/>
          </p:cNvSpPr>
          <p:nvPr/>
        </p:nvSpPr>
        <p:spPr bwMode="auto">
          <a:xfrm>
            <a:off x="7870825" y="4084638"/>
            <a:ext cx="1273175" cy="479425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614363"/>
          </a:xfrm>
        </p:spPr>
        <p:txBody>
          <a:bodyPr/>
          <a:lstStyle/>
          <a:p>
            <a:r>
              <a:rPr lang="en-GB" sz="3200"/>
              <a:t>There are nine planets in our solar system:</a:t>
            </a:r>
          </a:p>
        </p:txBody>
      </p:sp>
      <p:sp>
        <p:nvSpPr>
          <p:cNvPr id="10245" name="Text Box 5"/>
          <p:cNvSpPr txBox="1">
            <a:spLocks noChangeArrowheads="1"/>
          </p:cNvSpPr>
          <p:nvPr/>
        </p:nvSpPr>
        <p:spPr bwMode="auto">
          <a:xfrm>
            <a:off x="2320925" y="1287463"/>
            <a:ext cx="12001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2000"/>
              <a:t>Mercury</a:t>
            </a:r>
          </a:p>
        </p:txBody>
      </p:sp>
      <p:sp>
        <p:nvSpPr>
          <p:cNvPr id="10246" name="Text Box 6"/>
          <p:cNvSpPr txBox="1">
            <a:spLocks noChangeArrowheads="1"/>
          </p:cNvSpPr>
          <p:nvPr/>
        </p:nvSpPr>
        <p:spPr bwMode="auto">
          <a:xfrm>
            <a:off x="4362450" y="2324100"/>
            <a:ext cx="12001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2000"/>
              <a:t>Mars</a:t>
            </a:r>
          </a:p>
        </p:txBody>
      </p:sp>
      <p:sp>
        <p:nvSpPr>
          <p:cNvPr id="10247" name="Text Box 7"/>
          <p:cNvSpPr txBox="1">
            <a:spLocks noChangeArrowheads="1"/>
          </p:cNvSpPr>
          <p:nvPr/>
        </p:nvSpPr>
        <p:spPr bwMode="auto">
          <a:xfrm>
            <a:off x="4979988" y="2686050"/>
            <a:ext cx="12001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2000"/>
              <a:t>Jupiter</a:t>
            </a:r>
          </a:p>
        </p:txBody>
      </p:sp>
      <p:sp>
        <p:nvSpPr>
          <p:cNvPr id="10248" name="Text Box 8"/>
          <p:cNvSpPr txBox="1">
            <a:spLocks noChangeArrowheads="1"/>
          </p:cNvSpPr>
          <p:nvPr/>
        </p:nvSpPr>
        <p:spPr bwMode="auto">
          <a:xfrm>
            <a:off x="5730875" y="3033713"/>
            <a:ext cx="12001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2000"/>
              <a:t>Saturn</a:t>
            </a:r>
          </a:p>
        </p:txBody>
      </p:sp>
      <p:sp>
        <p:nvSpPr>
          <p:cNvPr id="10249" name="Text Box 9"/>
          <p:cNvSpPr txBox="1">
            <a:spLocks noChangeArrowheads="1"/>
          </p:cNvSpPr>
          <p:nvPr/>
        </p:nvSpPr>
        <p:spPr bwMode="auto">
          <a:xfrm>
            <a:off x="7097713" y="3756025"/>
            <a:ext cx="12001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2000"/>
              <a:t>Neptune</a:t>
            </a:r>
          </a:p>
        </p:txBody>
      </p:sp>
      <p:sp>
        <p:nvSpPr>
          <p:cNvPr id="10250" name="Text Box 10"/>
          <p:cNvSpPr txBox="1">
            <a:spLocks noChangeArrowheads="1"/>
          </p:cNvSpPr>
          <p:nvPr/>
        </p:nvSpPr>
        <p:spPr bwMode="auto">
          <a:xfrm>
            <a:off x="6350000" y="3382963"/>
            <a:ext cx="12001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2000"/>
              <a:t>Uranus</a:t>
            </a:r>
          </a:p>
        </p:txBody>
      </p:sp>
      <p:sp>
        <p:nvSpPr>
          <p:cNvPr id="10251" name="Text Box 11"/>
          <p:cNvSpPr txBox="1">
            <a:spLocks noChangeArrowheads="1"/>
          </p:cNvSpPr>
          <p:nvPr/>
        </p:nvSpPr>
        <p:spPr bwMode="auto">
          <a:xfrm>
            <a:off x="7974013" y="4135438"/>
            <a:ext cx="88582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2000"/>
              <a:t>Pluto</a:t>
            </a:r>
          </a:p>
        </p:txBody>
      </p:sp>
      <p:sp>
        <p:nvSpPr>
          <p:cNvPr id="10252" name="Text Box 12"/>
          <p:cNvSpPr txBox="1">
            <a:spLocks noChangeArrowheads="1"/>
          </p:cNvSpPr>
          <p:nvPr/>
        </p:nvSpPr>
        <p:spPr bwMode="auto">
          <a:xfrm>
            <a:off x="3073400" y="1635125"/>
            <a:ext cx="12001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2000"/>
              <a:t>Venus</a:t>
            </a:r>
          </a:p>
        </p:txBody>
      </p:sp>
      <p:sp>
        <p:nvSpPr>
          <p:cNvPr id="10253" name="Text Box 13"/>
          <p:cNvSpPr txBox="1">
            <a:spLocks noChangeArrowheads="1"/>
          </p:cNvSpPr>
          <p:nvPr/>
        </p:nvSpPr>
        <p:spPr bwMode="auto">
          <a:xfrm>
            <a:off x="3886200" y="1966913"/>
            <a:ext cx="12001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2000"/>
              <a:t>Earth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2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2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2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2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2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2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02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02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02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02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02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02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02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02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02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02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5" grpId="0" autoUpdateAnimBg="0"/>
      <p:bldP spid="10246" grpId="0" autoUpdateAnimBg="0"/>
      <p:bldP spid="10247" grpId="0" autoUpdateAnimBg="0"/>
      <p:bldP spid="10248" grpId="0" autoUpdateAnimBg="0"/>
      <p:bldP spid="10249" grpId="0" autoUpdateAnimBg="0"/>
      <p:bldP spid="10250" grpId="0" autoUpdateAnimBg="0"/>
      <p:bldP spid="10251" grpId="0" autoUpdateAnimBg="0"/>
      <p:bldP spid="10252" grpId="0" autoUpdateAnimBg="0"/>
      <p:bldP spid="10253" grpId="0" autoUpdateAnimBg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15C94-4000-4AA9-AD4C-3D766AC5B0E6}" type="datetime1">
              <a:rPr lang="en-GB"/>
              <a:pPr/>
              <a:t>18/01/2019</a:t>
            </a:fld>
            <a:endParaRPr lang="en-GB"/>
          </a:p>
        </p:txBody>
      </p:sp>
      <p:sp>
        <p:nvSpPr>
          <p:cNvPr id="25602" name="AutoShape 2"/>
          <p:cNvSpPr>
            <a:spLocks noChangeArrowheads="1"/>
          </p:cNvSpPr>
          <p:nvPr/>
        </p:nvSpPr>
        <p:spPr bwMode="auto">
          <a:xfrm rot="385159">
            <a:off x="2052638" y="2665413"/>
            <a:ext cx="3581400" cy="685800"/>
          </a:xfrm>
          <a:prstGeom prst="rightArrow">
            <a:avLst>
              <a:gd name="adj1" fmla="val 50000"/>
              <a:gd name="adj2" fmla="val 130556"/>
            </a:avLst>
          </a:prstGeom>
          <a:solidFill>
            <a:srgbClr val="FF6600"/>
          </a:solidFill>
          <a:ln w="9525">
            <a:solidFill>
              <a:srgbClr val="FF66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title"/>
          </p:nvPr>
        </p:nvSpPr>
        <p:spPr>
          <a:xfrm>
            <a:off x="304800" y="0"/>
            <a:ext cx="8458200" cy="560388"/>
          </a:xfrm>
        </p:spPr>
        <p:txBody>
          <a:bodyPr/>
          <a:lstStyle/>
          <a:p>
            <a:r>
              <a:rPr lang="en-GB" sz="3200"/>
              <a:t>Solar systems, galaxies and the Universe</a:t>
            </a:r>
          </a:p>
        </p:txBody>
      </p:sp>
      <p:pic>
        <p:nvPicPr>
          <p:cNvPr id="25604" name="Picture 4" descr="Milky way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3600" y="1905000"/>
            <a:ext cx="2870200" cy="28590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25605" name="Group 5"/>
          <p:cNvGrpSpPr>
            <a:grpSpLocks/>
          </p:cNvGrpSpPr>
          <p:nvPr/>
        </p:nvGrpSpPr>
        <p:grpSpPr bwMode="auto">
          <a:xfrm>
            <a:off x="0" y="1676400"/>
            <a:ext cx="2057400" cy="1363663"/>
            <a:chOff x="1056" y="1152"/>
            <a:chExt cx="3552" cy="2352"/>
          </a:xfrm>
        </p:grpSpPr>
        <p:pic>
          <p:nvPicPr>
            <p:cNvPr id="25606" name="Picture 6" descr="Sun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344" y="1200"/>
              <a:ext cx="3240" cy="226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5607" name="Rectangle 7"/>
            <p:cNvSpPr>
              <a:spLocks noChangeArrowheads="1"/>
            </p:cNvSpPr>
            <p:nvPr/>
          </p:nvSpPr>
          <p:spPr bwMode="auto">
            <a:xfrm>
              <a:off x="1152" y="3386"/>
              <a:ext cx="1492" cy="118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608" name="Rectangle 8"/>
            <p:cNvSpPr>
              <a:spLocks noChangeArrowheads="1"/>
            </p:cNvSpPr>
            <p:nvPr/>
          </p:nvSpPr>
          <p:spPr bwMode="auto">
            <a:xfrm>
              <a:off x="1056" y="1152"/>
              <a:ext cx="1440" cy="144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609" name="Rectangle 9"/>
            <p:cNvSpPr>
              <a:spLocks noChangeArrowheads="1"/>
            </p:cNvSpPr>
            <p:nvPr/>
          </p:nvSpPr>
          <p:spPr bwMode="auto">
            <a:xfrm>
              <a:off x="4176" y="3360"/>
              <a:ext cx="432" cy="144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5610" name="Text Box 10"/>
          <p:cNvSpPr txBox="1">
            <a:spLocks noChangeArrowheads="1"/>
          </p:cNvSpPr>
          <p:nvPr/>
        </p:nvSpPr>
        <p:spPr bwMode="auto">
          <a:xfrm>
            <a:off x="2133600" y="1524000"/>
            <a:ext cx="3276600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>
                <a:solidFill>
                  <a:srgbClr val="FFFF66"/>
                </a:solidFill>
              </a:rPr>
              <a:t>OUR SUN is one of millions of stars that orbit the centre of…</a:t>
            </a:r>
          </a:p>
        </p:txBody>
      </p:sp>
      <p:sp>
        <p:nvSpPr>
          <p:cNvPr id="25611" name="Text Box 11"/>
          <p:cNvSpPr txBox="1">
            <a:spLocks noChangeArrowheads="1"/>
          </p:cNvSpPr>
          <p:nvPr/>
        </p:nvSpPr>
        <p:spPr bwMode="auto">
          <a:xfrm>
            <a:off x="5638800" y="4940300"/>
            <a:ext cx="3505200" cy="1917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>
                <a:solidFill>
                  <a:srgbClr val="FFFF66"/>
                </a:solidFill>
              </a:rPr>
              <a:t>THE MILKY WAY, which is one of a billion galaxies that orbit AND move away from the centre of…</a:t>
            </a:r>
          </a:p>
        </p:txBody>
      </p:sp>
      <p:sp>
        <p:nvSpPr>
          <p:cNvPr id="25612" name="Text Box 12"/>
          <p:cNvSpPr txBox="1">
            <a:spLocks noChangeArrowheads="1"/>
          </p:cNvSpPr>
          <p:nvPr/>
        </p:nvSpPr>
        <p:spPr bwMode="auto">
          <a:xfrm>
            <a:off x="381000" y="60960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>
                <a:solidFill>
                  <a:srgbClr val="FFFF66"/>
                </a:solidFill>
              </a:rPr>
              <a:t>THE UNIVERSE</a:t>
            </a:r>
          </a:p>
        </p:txBody>
      </p:sp>
      <p:pic>
        <p:nvPicPr>
          <p:cNvPr id="25613" name="Picture 13" descr="Supernova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3429000"/>
            <a:ext cx="3073400" cy="26336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5614" name="AutoShape 14"/>
          <p:cNvSpPr>
            <a:spLocks noChangeArrowheads="1"/>
          </p:cNvSpPr>
          <p:nvPr/>
        </p:nvSpPr>
        <p:spPr bwMode="auto">
          <a:xfrm rot="20878459" flipH="1">
            <a:off x="3352800" y="4038600"/>
            <a:ext cx="2514600" cy="762000"/>
          </a:xfrm>
          <a:prstGeom prst="rightArrow">
            <a:avLst>
              <a:gd name="adj1" fmla="val 50000"/>
              <a:gd name="adj2" fmla="val 82500"/>
            </a:avLst>
          </a:prstGeom>
          <a:solidFill>
            <a:srgbClr val="FF6600"/>
          </a:solidFill>
          <a:ln w="9525">
            <a:solidFill>
              <a:srgbClr val="FF66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15" name="Text Box 15"/>
          <p:cNvSpPr txBox="1">
            <a:spLocks noChangeArrowheads="1"/>
          </p:cNvSpPr>
          <p:nvPr/>
        </p:nvSpPr>
        <p:spPr bwMode="auto">
          <a:xfrm>
            <a:off x="304800" y="762000"/>
            <a:ext cx="84582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sz="2000"/>
              <a:t>(Basically, everything in the universe orbits around something else)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52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560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560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56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56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3" presetClass="entr" presetSubtype="52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56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56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56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56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256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3" presetClass="entr" presetSubtype="52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56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56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256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256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3" presetClass="entr" presetSubtype="52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256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256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256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256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4" dur="500"/>
                                        <p:tgtEl>
                                          <p:spTgt spid="256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3" presetClass="entr" presetSubtype="52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256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256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256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256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23" presetClass="entr" presetSubtype="52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256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256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256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256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2" grpId="0" animBg="1"/>
      <p:bldP spid="25610" grpId="0" autoUpdateAnimBg="0"/>
      <p:bldP spid="25611" grpId="0" autoUpdateAnimBg="0"/>
      <p:bldP spid="25612" grpId="0" autoUpdateAnimBg="0"/>
      <p:bldP spid="2561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BC4A06-3988-4BE9-91A6-C4B399399C29}" type="datetime1">
              <a:rPr lang="en-GB"/>
              <a:pPr/>
              <a:t>18/01/2019</a:t>
            </a:fld>
            <a:endParaRPr lang="en-GB"/>
          </a:p>
        </p:txBody>
      </p:sp>
      <p:pic>
        <p:nvPicPr>
          <p:cNvPr id="3076" name="Picture 4" descr="EARTH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2064" b="5566"/>
          <a:stretch>
            <a:fillRect/>
          </a:stretch>
        </p:blipFill>
        <p:spPr bwMode="auto">
          <a:xfrm>
            <a:off x="7380288" y="2636838"/>
            <a:ext cx="1206500" cy="1219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7" name="Picture 5" descr="Sun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3600" y="1905000"/>
            <a:ext cx="5143500" cy="36004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078" name="Rectangle 6"/>
          <p:cNvSpPr>
            <a:spLocks noChangeArrowheads="1"/>
          </p:cNvSpPr>
          <p:nvPr/>
        </p:nvSpPr>
        <p:spPr bwMode="auto">
          <a:xfrm>
            <a:off x="1828800" y="5375275"/>
            <a:ext cx="2368550" cy="187325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9" name="Rectangle 7"/>
          <p:cNvSpPr>
            <a:spLocks noChangeArrowheads="1"/>
          </p:cNvSpPr>
          <p:nvPr/>
        </p:nvSpPr>
        <p:spPr bwMode="auto">
          <a:xfrm>
            <a:off x="1676400" y="1828800"/>
            <a:ext cx="2286000" cy="228600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80" name="Rectangle 8"/>
          <p:cNvSpPr>
            <a:spLocks noChangeArrowheads="1"/>
          </p:cNvSpPr>
          <p:nvPr/>
        </p:nvSpPr>
        <p:spPr bwMode="auto">
          <a:xfrm>
            <a:off x="5791200" y="5334000"/>
            <a:ext cx="2286000" cy="228600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81" name="AutoShape 9"/>
          <p:cNvSpPr>
            <a:spLocks noChangeArrowheads="1"/>
          </p:cNvSpPr>
          <p:nvPr/>
        </p:nvSpPr>
        <p:spPr bwMode="auto">
          <a:xfrm rot="-9157180">
            <a:off x="1219200" y="0"/>
            <a:ext cx="7086600" cy="6553200"/>
          </a:xfrm>
          <a:custGeom>
            <a:avLst/>
            <a:gdLst>
              <a:gd name="G0" fmla="+- -10124373 0 0"/>
              <a:gd name="G1" fmla="+- 11448767 0 0"/>
              <a:gd name="G2" fmla="+- -10124373 0 11448767"/>
              <a:gd name="G3" fmla="+- 10800 0 0"/>
              <a:gd name="G4" fmla="+- 0 0 -10124373"/>
              <a:gd name="T0" fmla="*/ 360 256 1"/>
              <a:gd name="T1" fmla="*/ 0 256 1"/>
              <a:gd name="G5" fmla="+- G2 T0 T1"/>
              <a:gd name="G6" fmla="?: G2 G2 G5"/>
              <a:gd name="G7" fmla="+- 0 0 G6"/>
              <a:gd name="G8" fmla="+- 10047 0 0"/>
              <a:gd name="G9" fmla="+- 0 0 11448767"/>
              <a:gd name="G10" fmla="+- 10047 0 2700"/>
              <a:gd name="G11" fmla="cos G10 -10124373"/>
              <a:gd name="G12" fmla="sin G10 -10124373"/>
              <a:gd name="G13" fmla="cos 13500 -10124373"/>
              <a:gd name="G14" fmla="sin 13500 -10124373"/>
              <a:gd name="G15" fmla="+- G11 10800 0"/>
              <a:gd name="G16" fmla="+- G12 10800 0"/>
              <a:gd name="G17" fmla="+- G13 10800 0"/>
              <a:gd name="G18" fmla="+- G14 10800 0"/>
              <a:gd name="G19" fmla="*/ 10047 1 2"/>
              <a:gd name="G20" fmla="+- G19 5400 0"/>
              <a:gd name="G21" fmla="cos G20 -10124373"/>
              <a:gd name="G22" fmla="sin G20 -10124373"/>
              <a:gd name="G23" fmla="+- G21 10800 0"/>
              <a:gd name="G24" fmla="+- G12 G23 G22"/>
              <a:gd name="G25" fmla="+- G22 G23 G11"/>
              <a:gd name="G26" fmla="cos 10800 -10124373"/>
              <a:gd name="G27" fmla="sin 10800 -10124373"/>
              <a:gd name="G28" fmla="cos 10047 -10124373"/>
              <a:gd name="G29" fmla="sin 10047 -10124373"/>
              <a:gd name="G30" fmla="+- G26 10800 0"/>
              <a:gd name="G31" fmla="+- G27 10800 0"/>
              <a:gd name="G32" fmla="+- G28 10800 0"/>
              <a:gd name="G33" fmla="+- G29 10800 0"/>
              <a:gd name="G34" fmla="+- G19 5400 0"/>
              <a:gd name="G35" fmla="cos G34 11448767"/>
              <a:gd name="G36" fmla="sin G34 11448767"/>
              <a:gd name="G37" fmla="+/ 11448767 -10124373 2"/>
              <a:gd name="T2" fmla="*/ 180 256 1"/>
              <a:gd name="T3" fmla="*/ 0 256 1"/>
              <a:gd name="G38" fmla="+- G37 T2 T3"/>
              <a:gd name="G39" fmla="?: G2 G37 G38"/>
              <a:gd name="G40" fmla="cos 10800 G39"/>
              <a:gd name="G41" fmla="sin 10800 G39"/>
              <a:gd name="G42" fmla="cos 10047 G39"/>
              <a:gd name="G43" fmla="sin 10047 G39"/>
              <a:gd name="G44" fmla="+- G40 10800 0"/>
              <a:gd name="G45" fmla="+- G41 10800 0"/>
              <a:gd name="G46" fmla="+- G42 10800 0"/>
              <a:gd name="G47" fmla="+- G43 10800 0"/>
              <a:gd name="G48" fmla="+- G35 10800 0"/>
              <a:gd name="G49" fmla="+- G36 10800 0"/>
              <a:gd name="T4" fmla="*/ 167 w 21600"/>
              <a:gd name="T5" fmla="*/ 8905 h 21600"/>
              <a:gd name="T6" fmla="*/ 420 w 21600"/>
              <a:gd name="T7" fmla="*/ 11763 h 21600"/>
              <a:gd name="T8" fmla="*/ 908 w 21600"/>
              <a:gd name="T9" fmla="*/ 9037 h 21600"/>
              <a:gd name="T10" fmla="*/ -1384 w 21600"/>
              <a:gd name="T11" fmla="*/ 4985 h 21600"/>
              <a:gd name="T12" fmla="*/ 2718 w 21600"/>
              <a:gd name="T13" fmla="*/ 3532 h 21600"/>
              <a:gd name="T14" fmla="*/ 4169 w 21600"/>
              <a:gd name="T15" fmla="*/ 7635 h 21600"/>
              <a:gd name="T16" fmla="*/ 3163 w 21600"/>
              <a:gd name="T17" fmla="*/ 3163 h 21600"/>
              <a:gd name="T18" fmla="*/ 18437 w 21600"/>
              <a:gd name="T19" fmla="*/ 18437 h 21600"/>
            </a:gdLst>
            <a:ahLst/>
            <a:cxnLst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1732" y="6472"/>
                </a:moveTo>
                <a:cubicBezTo>
                  <a:pt x="1087" y="7823"/>
                  <a:pt x="753" y="9302"/>
                  <a:pt x="753" y="10799"/>
                </a:cubicBezTo>
                <a:cubicBezTo>
                  <a:pt x="752" y="11110"/>
                  <a:pt x="767" y="11420"/>
                  <a:pt x="796" y="11729"/>
                </a:cubicBezTo>
                <a:lnTo>
                  <a:pt x="46" y="11798"/>
                </a:lnTo>
                <a:cubicBezTo>
                  <a:pt x="15" y="11466"/>
                  <a:pt x="0" y="11133"/>
                  <a:pt x="0" y="10800"/>
                </a:cubicBezTo>
                <a:cubicBezTo>
                  <a:pt x="-1" y="9190"/>
                  <a:pt x="359" y="7600"/>
                  <a:pt x="1053" y="6148"/>
                </a:cubicBezTo>
                <a:lnTo>
                  <a:pt x="-1384" y="4985"/>
                </a:lnTo>
                <a:lnTo>
                  <a:pt x="2718" y="3532"/>
                </a:lnTo>
                <a:lnTo>
                  <a:pt x="4169" y="7635"/>
                </a:lnTo>
                <a:lnTo>
                  <a:pt x="1732" y="6472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83" name="Text Box 11"/>
          <p:cNvSpPr txBox="1">
            <a:spLocks noChangeArrowheads="1"/>
          </p:cNvSpPr>
          <p:nvPr/>
        </p:nvSpPr>
        <p:spPr bwMode="auto">
          <a:xfrm>
            <a:off x="0" y="381000"/>
            <a:ext cx="9144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sz="2800" b="1">
                <a:effectLst>
                  <a:outerShdw blurRad="38100" dist="38100" dir="2700000" algn="tl">
                    <a:srgbClr val="808080"/>
                  </a:outerShdw>
                </a:effectLst>
              </a:rPr>
              <a:t>The Earth orbits the sun every…</a:t>
            </a:r>
          </a:p>
        </p:txBody>
      </p:sp>
      <p:sp>
        <p:nvSpPr>
          <p:cNvPr id="3084" name="Text Box 12"/>
          <p:cNvSpPr txBox="1">
            <a:spLocks noChangeArrowheads="1"/>
          </p:cNvSpPr>
          <p:nvPr/>
        </p:nvSpPr>
        <p:spPr bwMode="auto">
          <a:xfrm>
            <a:off x="2697163" y="884238"/>
            <a:ext cx="3884612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sz="2800" b="1">
                <a:effectLst>
                  <a:outerShdw blurRad="38100" dist="38100" dir="2700000" algn="tl">
                    <a:srgbClr val="808080"/>
                  </a:outerShdw>
                </a:effectLst>
              </a:rPr>
              <a:t>…year (365 </a:t>
            </a:r>
            <a:r>
              <a:rPr lang="en-GB" sz="2800" b="1" baseline="30000">
                <a:effectLst>
                  <a:outerShdw blurRad="38100" dist="38100" dir="2700000" algn="tl">
                    <a:srgbClr val="808080"/>
                  </a:outerShdw>
                </a:effectLst>
              </a:rPr>
              <a:t>1</a:t>
            </a:r>
            <a:r>
              <a:rPr lang="en-GB" sz="2800" b="1">
                <a:effectLst>
                  <a:outerShdw blurRad="38100" dist="38100" dir="2700000" algn="tl">
                    <a:srgbClr val="808080"/>
                  </a:outerShdw>
                </a:effectLst>
              </a:rPr>
              <a:t>/</a:t>
            </a:r>
            <a:r>
              <a:rPr lang="en-GB" sz="2800" b="1" baseline="-25000">
                <a:effectLst>
                  <a:outerShdw blurRad="38100" dist="38100" dir="2700000" algn="tl">
                    <a:srgbClr val="808080"/>
                  </a:outerShdw>
                </a:effectLst>
              </a:rPr>
              <a:t>4</a:t>
            </a:r>
            <a:r>
              <a:rPr lang="en-GB" sz="2800" b="1">
                <a:effectLst>
                  <a:outerShdw blurRad="38100" dist="38100" dir="2700000" algn="tl">
                    <a:srgbClr val="808080"/>
                  </a:outerShdw>
                </a:effectLst>
              </a:rPr>
              <a:t> days)</a:t>
            </a:r>
            <a:endParaRPr lang="en-GB">
              <a:solidFill>
                <a:schemeClr val="tx1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903 0.18704 C -0.06476 0.32662 -0.12049 0.4662 -0.23715 0.5037 C -0.35382 0.5412 -0.61476 0.53403 -0.70903 0.41204 C -0.8033 0.29005 -0.78715 -0.12083 -0.80278 -0.22755 " pathEditMode="relative" ptsTypes="aaaA">
                                      <p:cBhvr>
                                        <p:cTn id="6" dur="30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8" presetID="1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0" dur="500"/>
                                        <p:tgtEl>
                                          <p:spTgt spid="30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84" grpId="0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883216-96BF-4372-B038-C83D35043F8C}" type="datetime1">
              <a:rPr lang="en-GB"/>
              <a:pPr/>
              <a:t>18/01/2019</a:t>
            </a:fld>
            <a:endParaRPr lang="en-GB"/>
          </a:p>
        </p:txBody>
      </p:sp>
      <p:grpSp>
        <p:nvGrpSpPr>
          <p:cNvPr id="23554" name="Group 2"/>
          <p:cNvGrpSpPr>
            <a:grpSpLocks/>
          </p:cNvGrpSpPr>
          <p:nvPr/>
        </p:nvGrpSpPr>
        <p:grpSpPr bwMode="auto">
          <a:xfrm>
            <a:off x="246063" y="2835275"/>
            <a:ext cx="6188075" cy="3641725"/>
            <a:chOff x="1080" y="1200"/>
            <a:chExt cx="3898" cy="2294"/>
          </a:xfrm>
        </p:grpSpPr>
        <p:pic>
          <p:nvPicPr>
            <p:cNvPr id="23555" name="Picture 3" descr="Sun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344" y="1200"/>
              <a:ext cx="3240" cy="226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3556" name="Rectangle 4"/>
            <p:cNvSpPr>
              <a:spLocks noChangeArrowheads="1"/>
            </p:cNvSpPr>
            <p:nvPr/>
          </p:nvSpPr>
          <p:spPr bwMode="auto">
            <a:xfrm>
              <a:off x="1237" y="3399"/>
              <a:ext cx="1435" cy="95"/>
            </a:xfrm>
            <a:prstGeom prst="rect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557" name="Rectangle 5"/>
            <p:cNvSpPr>
              <a:spLocks noChangeArrowheads="1"/>
            </p:cNvSpPr>
            <p:nvPr/>
          </p:nvSpPr>
          <p:spPr bwMode="auto">
            <a:xfrm>
              <a:off x="3543" y="3353"/>
              <a:ext cx="1435" cy="95"/>
            </a:xfrm>
            <a:prstGeom prst="rect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558" name="Rectangle 6"/>
            <p:cNvSpPr>
              <a:spLocks noChangeArrowheads="1"/>
            </p:cNvSpPr>
            <p:nvPr/>
          </p:nvSpPr>
          <p:spPr bwMode="auto">
            <a:xfrm>
              <a:off x="1080" y="1202"/>
              <a:ext cx="1435" cy="95"/>
            </a:xfrm>
            <a:prstGeom prst="rect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pic>
        <p:nvPicPr>
          <p:cNvPr id="23559" name="Picture 7" descr="EARTH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6331" b="7193"/>
          <a:stretch>
            <a:fillRect/>
          </a:stretch>
        </p:blipFill>
        <p:spPr bwMode="auto">
          <a:xfrm>
            <a:off x="7043738" y="1716088"/>
            <a:ext cx="1285875" cy="1203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3560" name="AutoShape 8"/>
          <p:cNvSpPr>
            <a:spLocks noChangeArrowheads="1"/>
          </p:cNvSpPr>
          <p:nvPr/>
        </p:nvSpPr>
        <p:spPr bwMode="auto">
          <a:xfrm rot="-1862629">
            <a:off x="4781550" y="3044825"/>
            <a:ext cx="2336800" cy="495300"/>
          </a:xfrm>
          <a:prstGeom prst="leftArrow">
            <a:avLst>
              <a:gd name="adj1" fmla="val 50000"/>
              <a:gd name="adj2" fmla="val 117949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561" name="Text Box 9"/>
          <p:cNvSpPr txBox="1">
            <a:spLocks noChangeArrowheads="1"/>
          </p:cNvSpPr>
          <p:nvPr/>
        </p:nvSpPr>
        <p:spPr bwMode="auto">
          <a:xfrm>
            <a:off x="0" y="381000"/>
            <a:ext cx="9144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sz="2800" b="1">
                <a:effectLst>
                  <a:outerShdw blurRad="38100" dist="38100" dir="2700000" algn="tl">
                    <a:srgbClr val="808080"/>
                  </a:outerShdw>
                </a:effectLst>
              </a:rPr>
              <a:t>The Earth is kept in orbit by the force of…</a:t>
            </a:r>
          </a:p>
        </p:txBody>
      </p:sp>
      <p:sp>
        <p:nvSpPr>
          <p:cNvPr id="23562" name="Text Box 10"/>
          <p:cNvSpPr txBox="1">
            <a:spLocks noChangeArrowheads="1"/>
          </p:cNvSpPr>
          <p:nvPr/>
        </p:nvSpPr>
        <p:spPr bwMode="auto">
          <a:xfrm>
            <a:off x="4191000" y="2209800"/>
            <a:ext cx="220345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4000">
                <a:effectLst>
                  <a:outerShdw blurRad="38100" dist="38100" dir="2700000" algn="tl">
                    <a:srgbClr val="808080"/>
                  </a:outerShdw>
                </a:effectLst>
              </a:rPr>
              <a:t>Gravity</a:t>
            </a:r>
          </a:p>
        </p:txBody>
      </p:sp>
      <p:sp>
        <p:nvSpPr>
          <p:cNvPr id="23563" name="Text Box 11"/>
          <p:cNvSpPr txBox="1">
            <a:spLocks noChangeArrowheads="1"/>
          </p:cNvSpPr>
          <p:nvPr/>
        </p:nvSpPr>
        <p:spPr bwMode="auto">
          <a:xfrm>
            <a:off x="5943600" y="4191000"/>
            <a:ext cx="2590800" cy="1552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/>
              <a:t>…and by the fact that is is  moving at a high velocity</a:t>
            </a:r>
          </a:p>
        </p:txBody>
      </p:sp>
      <p:sp>
        <p:nvSpPr>
          <p:cNvPr id="23564" name="AutoShape 12"/>
          <p:cNvSpPr>
            <a:spLocks noChangeArrowheads="1"/>
          </p:cNvSpPr>
          <p:nvPr/>
        </p:nvSpPr>
        <p:spPr bwMode="auto">
          <a:xfrm rot="1816522">
            <a:off x="3138488" y="2057400"/>
            <a:ext cx="6005512" cy="4252913"/>
          </a:xfrm>
          <a:custGeom>
            <a:avLst/>
            <a:gdLst>
              <a:gd name="G0" fmla="+- 1113635 0 0"/>
              <a:gd name="G1" fmla="+- -4404228 0 0"/>
              <a:gd name="G2" fmla="+- 1113635 0 -4404228"/>
              <a:gd name="G3" fmla="+- 10800 0 0"/>
              <a:gd name="G4" fmla="+- 0 0 1113635"/>
              <a:gd name="T0" fmla="*/ 360 256 1"/>
              <a:gd name="T1" fmla="*/ 0 256 1"/>
              <a:gd name="G5" fmla="+- G2 T0 T1"/>
              <a:gd name="G6" fmla="?: G2 G2 G5"/>
              <a:gd name="G7" fmla="+- 0 0 G6"/>
              <a:gd name="G8" fmla="+- 9611 0 0"/>
              <a:gd name="G9" fmla="+- 0 0 -4404228"/>
              <a:gd name="G10" fmla="+- 9611 0 2700"/>
              <a:gd name="G11" fmla="cos G10 1113635"/>
              <a:gd name="G12" fmla="sin G10 1113635"/>
              <a:gd name="G13" fmla="cos 13500 1113635"/>
              <a:gd name="G14" fmla="sin 13500 1113635"/>
              <a:gd name="G15" fmla="+- G11 10800 0"/>
              <a:gd name="G16" fmla="+- G12 10800 0"/>
              <a:gd name="G17" fmla="+- G13 10800 0"/>
              <a:gd name="G18" fmla="+- G14 10800 0"/>
              <a:gd name="G19" fmla="*/ 9611 1 2"/>
              <a:gd name="G20" fmla="+- G19 5400 0"/>
              <a:gd name="G21" fmla="cos G20 1113635"/>
              <a:gd name="G22" fmla="sin G20 1113635"/>
              <a:gd name="G23" fmla="+- G21 10800 0"/>
              <a:gd name="G24" fmla="+- G12 G23 G22"/>
              <a:gd name="G25" fmla="+- G22 G23 G11"/>
              <a:gd name="G26" fmla="cos 10800 1113635"/>
              <a:gd name="G27" fmla="sin 10800 1113635"/>
              <a:gd name="G28" fmla="cos 9611 1113635"/>
              <a:gd name="G29" fmla="sin 9611 1113635"/>
              <a:gd name="G30" fmla="+- G26 10800 0"/>
              <a:gd name="G31" fmla="+- G27 10800 0"/>
              <a:gd name="G32" fmla="+- G28 10800 0"/>
              <a:gd name="G33" fmla="+- G29 10800 0"/>
              <a:gd name="G34" fmla="+- G19 5400 0"/>
              <a:gd name="G35" fmla="cos G34 -4404228"/>
              <a:gd name="G36" fmla="sin G34 -4404228"/>
              <a:gd name="G37" fmla="+/ -4404228 1113635 2"/>
              <a:gd name="T2" fmla="*/ 180 256 1"/>
              <a:gd name="T3" fmla="*/ 0 256 1"/>
              <a:gd name="G38" fmla="+- G37 T2 T3"/>
              <a:gd name="G39" fmla="?: G2 G37 G38"/>
              <a:gd name="G40" fmla="cos 10800 G39"/>
              <a:gd name="G41" fmla="sin 10800 G39"/>
              <a:gd name="G42" fmla="cos 9611 G39"/>
              <a:gd name="G43" fmla="sin 9611 G39"/>
              <a:gd name="G44" fmla="+- G40 10800 0"/>
              <a:gd name="G45" fmla="+- G41 10800 0"/>
              <a:gd name="G46" fmla="+- G42 10800 0"/>
              <a:gd name="G47" fmla="+- G43 10800 0"/>
              <a:gd name="G48" fmla="+- G35 10800 0"/>
              <a:gd name="G49" fmla="+- G36 10800 0"/>
              <a:gd name="T4" fmla="*/ 20579 w 21600"/>
              <a:gd name="T5" fmla="*/ 6217 h 21600"/>
              <a:gd name="T6" fmla="*/ 14754 w 21600"/>
              <a:gd name="T7" fmla="*/ 1391 h 21600"/>
              <a:gd name="T8" fmla="*/ 19503 w 21600"/>
              <a:gd name="T9" fmla="*/ 6722 h 21600"/>
              <a:gd name="T10" fmla="*/ 23710 w 21600"/>
              <a:gd name="T11" fmla="*/ 14745 h 21600"/>
              <a:gd name="T12" fmla="*/ 19597 w 21600"/>
              <a:gd name="T13" fmla="*/ 16933 h 21600"/>
              <a:gd name="T14" fmla="*/ 17409 w 21600"/>
              <a:gd name="T15" fmla="*/ 12819 h 21600"/>
              <a:gd name="T16" fmla="*/ 3163 w 21600"/>
              <a:gd name="T17" fmla="*/ 3163 h 21600"/>
              <a:gd name="T18" fmla="*/ 18437 w 21600"/>
              <a:gd name="T19" fmla="*/ 18437 h 21600"/>
            </a:gdLst>
            <a:ahLst/>
            <a:cxnLst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19991" y="13608"/>
                </a:moveTo>
                <a:cubicBezTo>
                  <a:pt x="20269" y="12698"/>
                  <a:pt x="20411" y="11751"/>
                  <a:pt x="20411" y="10800"/>
                </a:cubicBezTo>
                <a:cubicBezTo>
                  <a:pt x="20411" y="6930"/>
                  <a:pt x="18090" y="3438"/>
                  <a:pt x="14523" y="1939"/>
                </a:cubicBezTo>
                <a:lnTo>
                  <a:pt x="14984" y="843"/>
                </a:lnTo>
                <a:cubicBezTo>
                  <a:pt x="18992" y="2528"/>
                  <a:pt x="21600" y="6452"/>
                  <a:pt x="21600" y="10800"/>
                </a:cubicBezTo>
                <a:cubicBezTo>
                  <a:pt x="21600" y="11869"/>
                  <a:pt x="21441" y="12933"/>
                  <a:pt x="21128" y="13956"/>
                </a:cubicBezTo>
                <a:lnTo>
                  <a:pt x="23710" y="14745"/>
                </a:lnTo>
                <a:lnTo>
                  <a:pt x="19597" y="16933"/>
                </a:lnTo>
                <a:lnTo>
                  <a:pt x="17409" y="12819"/>
                </a:lnTo>
                <a:lnTo>
                  <a:pt x="19991" y="13608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35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35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" dur="500"/>
                                        <p:tgtEl>
                                          <p:spTgt spid="235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" dur="500"/>
                                        <p:tgtEl>
                                          <p:spTgt spid="235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62" grpId="0" autoUpdateAnimBg="0"/>
      <p:bldP spid="23563" grpId="0" autoUpdateAnimBg="0"/>
      <p:bldP spid="2356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2BBE17-D764-491A-9771-5535490D66B9}" type="datetime1">
              <a:rPr lang="en-GB"/>
              <a:pPr/>
              <a:t>18/01/2019</a:t>
            </a:fld>
            <a:endParaRPr lang="en-GB"/>
          </a:p>
        </p:txBody>
      </p:sp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341313" y="369888"/>
            <a:ext cx="8416925" cy="1143000"/>
          </a:xfrm>
        </p:spPr>
        <p:txBody>
          <a:bodyPr/>
          <a:lstStyle/>
          <a:p>
            <a:r>
              <a:rPr lang="en-GB" sz="2800" i="1"/>
              <a:t>Gravity also keeps the moon in orbit around the Earth.  The moon orbits the Earth every…</a:t>
            </a:r>
          </a:p>
        </p:txBody>
      </p:sp>
      <p:pic>
        <p:nvPicPr>
          <p:cNvPr id="12292" name="Picture 4" descr="EARTH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5136"/>
          <a:stretch>
            <a:fillRect/>
          </a:stretch>
        </p:blipFill>
        <p:spPr bwMode="auto">
          <a:xfrm>
            <a:off x="2508250" y="2552700"/>
            <a:ext cx="2808288" cy="29606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293" name="Picture 5" descr="MOON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0916"/>
          <a:stretch>
            <a:fillRect/>
          </a:stretch>
        </p:blipFill>
        <p:spPr bwMode="auto">
          <a:xfrm>
            <a:off x="6392863" y="3524250"/>
            <a:ext cx="955675" cy="936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294" name="AutoShape 6"/>
          <p:cNvSpPr>
            <a:spLocks noChangeArrowheads="1"/>
          </p:cNvSpPr>
          <p:nvPr/>
        </p:nvSpPr>
        <p:spPr bwMode="auto">
          <a:xfrm rot="-9157180">
            <a:off x="0" y="0"/>
            <a:ext cx="7086600" cy="6553200"/>
          </a:xfrm>
          <a:custGeom>
            <a:avLst/>
            <a:gdLst>
              <a:gd name="G0" fmla="+- -10086122 0 0"/>
              <a:gd name="G1" fmla="+- 11448767 0 0"/>
              <a:gd name="G2" fmla="+- -10086122 0 11448767"/>
              <a:gd name="G3" fmla="+- 10800 0 0"/>
              <a:gd name="G4" fmla="+- 0 0 -10086122"/>
              <a:gd name="T0" fmla="*/ 360 256 1"/>
              <a:gd name="T1" fmla="*/ 0 256 1"/>
              <a:gd name="G5" fmla="+- G2 T0 T1"/>
              <a:gd name="G6" fmla="?: G2 G2 G5"/>
              <a:gd name="G7" fmla="+- 0 0 G6"/>
              <a:gd name="G8" fmla="+- 10204 0 0"/>
              <a:gd name="G9" fmla="+- 0 0 11448767"/>
              <a:gd name="G10" fmla="+- 10204 0 2700"/>
              <a:gd name="G11" fmla="cos G10 -10086122"/>
              <a:gd name="G12" fmla="sin G10 -10086122"/>
              <a:gd name="G13" fmla="cos 13500 -10086122"/>
              <a:gd name="G14" fmla="sin 13500 -10086122"/>
              <a:gd name="G15" fmla="+- G11 10800 0"/>
              <a:gd name="G16" fmla="+- G12 10800 0"/>
              <a:gd name="G17" fmla="+- G13 10800 0"/>
              <a:gd name="G18" fmla="+- G14 10800 0"/>
              <a:gd name="G19" fmla="*/ 10204 1 2"/>
              <a:gd name="G20" fmla="+- G19 5400 0"/>
              <a:gd name="G21" fmla="cos G20 -10086122"/>
              <a:gd name="G22" fmla="sin G20 -10086122"/>
              <a:gd name="G23" fmla="+- G21 10800 0"/>
              <a:gd name="G24" fmla="+- G12 G23 G22"/>
              <a:gd name="G25" fmla="+- G22 G23 G11"/>
              <a:gd name="G26" fmla="cos 10800 -10086122"/>
              <a:gd name="G27" fmla="sin 10800 -10086122"/>
              <a:gd name="G28" fmla="cos 10204 -10086122"/>
              <a:gd name="G29" fmla="sin 10204 -10086122"/>
              <a:gd name="G30" fmla="+- G26 10800 0"/>
              <a:gd name="G31" fmla="+- G27 10800 0"/>
              <a:gd name="G32" fmla="+- G28 10800 0"/>
              <a:gd name="G33" fmla="+- G29 10800 0"/>
              <a:gd name="G34" fmla="+- G19 5400 0"/>
              <a:gd name="G35" fmla="cos G34 11448767"/>
              <a:gd name="G36" fmla="sin G34 11448767"/>
              <a:gd name="G37" fmla="+/ 11448767 -10086122 2"/>
              <a:gd name="T2" fmla="*/ 180 256 1"/>
              <a:gd name="T3" fmla="*/ 0 256 1"/>
              <a:gd name="G38" fmla="+- G37 T2 T3"/>
              <a:gd name="G39" fmla="?: G2 G37 G38"/>
              <a:gd name="G40" fmla="cos 10800 G39"/>
              <a:gd name="G41" fmla="sin 10800 G39"/>
              <a:gd name="G42" fmla="cos 10204 G39"/>
              <a:gd name="G43" fmla="sin 10204 G39"/>
              <a:gd name="G44" fmla="+- G40 10800 0"/>
              <a:gd name="G45" fmla="+- G41 10800 0"/>
              <a:gd name="G46" fmla="+- G42 10800 0"/>
              <a:gd name="G47" fmla="+- G43 10800 0"/>
              <a:gd name="G48" fmla="+- G35 10800 0"/>
              <a:gd name="G49" fmla="+- G36 10800 0"/>
              <a:gd name="T4" fmla="*/ 177 w 21600"/>
              <a:gd name="T5" fmla="*/ 8851 h 21600"/>
              <a:gd name="T6" fmla="*/ 342 w 21600"/>
              <a:gd name="T7" fmla="*/ 11771 h 21600"/>
              <a:gd name="T8" fmla="*/ 763 w 21600"/>
              <a:gd name="T9" fmla="*/ 8958 h 21600"/>
              <a:gd name="T10" fmla="*/ -1324 w 21600"/>
              <a:gd name="T11" fmla="*/ 4861 h 21600"/>
              <a:gd name="T12" fmla="*/ 2686 w 21600"/>
              <a:gd name="T13" fmla="*/ 3487 h 21600"/>
              <a:gd name="T14" fmla="*/ 4061 w 21600"/>
              <a:gd name="T15" fmla="*/ 7498 h 21600"/>
              <a:gd name="T16" fmla="*/ 3163 w 21600"/>
              <a:gd name="T17" fmla="*/ 3163 h 21600"/>
              <a:gd name="T18" fmla="*/ 18437 w 21600"/>
              <a:gd name="T19" fmla="*/ 18437 h 21600"/>
            </a:gdLst>
            <a:ahLst/>
            <a:cxnLst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1636" y="6311"/>
                </a:moveTo>
                <a:cubicBezTo>
                  <a:pt x="951" y="7708"/>
                  <a:pt x="596" y="9243"/>
                  <a:pt x="596" y="10799"/>
                </a:cubicBezTo>
                <a:cubicBezTo>
                  <a:pt x="595" y="11115"/>
                  <a:pt x="610" y="11429"/>
                  <a:pt x="639" y="11743"/>
                </a:cubicBezTo>
                <a:lnTo>
                  <a:pt x="46" y="11798"/>
                </a:lnTo>
                <a:cubicBezTo>
                  <a:pt x="15" y="11466"/>
                  <a:pt x="0" y="11133"/>
                  <a:pt x="0" y="10800"/>
                </a:cubicBezTo>
                <a:cubicBezTo>
                  <a:pt x="-1" y="9153"/>
                  <a:pt x="376" y="7527"/>
                  <a:pt x="1101" y="6048"/>
                </a:cubicBezTo>
                <a:lnTo>
                  <a:pt x="-1324" y="4861"/>
                </a:lnTo>
                <a:lnTo>
                  <a:pt x="2686" y="3487"/>
                </a:lnTo>
                <a:lnTo>
                  <a:pt x="4061" y="7498"/>
                </a:lnTo>
                <a:lnTo>
                  <a:pt x="1636" y="6311"/>
                </a:lnTo>
                <a:close/>
              </a:path>
            </a:pathLst>
          </a:cu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295" name="Text Box 7"/>
          <p:cNvSpPr txBox="1">
            <a:spLocks noChangeArrowheads="1"/>
          </p:cNvSpPr>
          <p:nvPr/>
        </p:nvSpPr>
        <p:spPr bwMode="auto">
          <a:xfrm>
            <a:off x="5186363" y="1363663"/>
            <a:ext cx="3387725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2800" i="1">
                <a:effectLst>
                  <a:outerShdw blurRad="38100" dist="38100" dir="2700000" algn="tl">
                    <a:srgbClr val="808080"/>
                  </a:outerShdw>
                </a:effectLst>
              </a:rPr>
              <a:t>…month (28 days)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7" dur="500"/>
                                        <p:tgtEl>
                                          <p:spTgt spid="122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5" grpId="0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071340-945F-4589-8621-89AFEAE4F2D5}" type="datetime1">
              <a:rPr lang="en-GB"/>
              <a:pPr/>
              <a:t>18/01/2019</a:t>
            </a:fld>
            <a:endParaRPr lang="en-GB"/>
          </a:p>
        </p:txBody>
      </p:sp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385763" y="323850"/>
            <a:ext cx="8521700" cy="1143000"/>
          </a:xfrm>
        </p:spPr>
        <p:txBody>
          <a:bodyPr/>
          <a:lstStyle/>
          <a:p>
            <a:r>
              <a:rPr lang="en-GB" sz="3200" b="0"/>
              <a:t>Gravity is ________ if the planet has more mass:</a:t>
            </a:r>
          </a:p>
        </p:txBody>
      </p:sp>
      <p:pic>
        <p:nvPicPr>
          <p:cNvPr id="17413" name="Picture 5" descr="EARTH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5136"/>
          <a:stretch>
            <a:fillRect/>
          </a:stretch>
        </p:blipFill>
        <p:spPr bwMode="auto">
          <a:xfrm>
            <a:off x="1200150" y="3644900"/>
            <a:ext cx="1184275" cy="12493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414" name="Picture 6" descr="JUPITER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077" t="43242" r="12679" b="7202"/>
          <a:stretch>
            <a:fillRect/>
          </a:stretch>
        </p:blipFill>
        <p:spPr bwMode="auto">
          <a:xfrm>
            <a:off x="4525963" y="2968625"/>
            <a:ext cx="4113212" cy="3889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416" name="Picture 8" descr="an00790_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44613" y="1430338"/>
            <a:ext cx="858837" cy="1079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417" name="AutoShape 9"/>
          <p:cNvSpPr>
            <a:spLocks noChangeArrowheads="1"/>
          </p:cNvSpPr>
          <p:nvPr/>
        </p:nvSpPr>
        <p:spPr bwMode="auto">
          <a:xfrm>
            <a:off x="1543050" y="2698750"/>
            <a:ext cx="330200" cy="703263"/>
          </a:xfrm>
          <a:prstGeom prst="downArrow">
            <a:avLst>
              <a:gd name="adj1" fmla="val 50000"/>
              <a:gd name="adj2" fmla="val 53245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17418" name="Picture 10" descr="an00790_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80113" y="1574800"/>
            <a:ext cx="977900" cy="4429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420" name="AutoShape 12"/>
          <p:cNvSpPr>
            <a:spLocks noChangeArrowheads="1"/>
          </p:cNvSpPr>
          <p:nvPr/>
        </p:nvSpPr>
        <p:spPr bwMode="auto">
          <a:xfrm>
            <a:off x="5876925" y="2176463"/>
            <a:ext cx="1154113" cy="703262"/>
          </a:xfrm>
          <a:prstGeom prst="down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21" name="Text Box 13"/>
          <p:cNvSpPr txBox="1">
            <a:spLocks noChangeArrowheads="1"/>
          </p:cNvSpPr>
          <p:nvPr/>
        </p:nvSpPr>
        <p:spPr bwMode="auto">
          <a:xfrm>
            <a:off x="1212850" y="4873625"/>
            <a:ext cx="14239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/>
              <a:t>Earth</a:t>
            </a:r>
          </a:p>
        </p:txBody>
      </p:sp>
      <p:sp>
        <p:nvSpPr>
          <p:cNvPr id="17422" name="Text Box 14"/>
          <p:cNvSpPr txBox="1">
            <a:spLocks noChangeArrowheads="1"/>
          </p:cNvSpPr>
          <p:nvPr/>
        </p:nvSpPr>
        <p:spPr bwMode="auto">
          <a:xfrm>
            <a:off x="3300413" y="5965825"/>
            <a:ext cx="143668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/>
              <a:t>Jupiter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74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74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74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74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7B2814-172B-4A2F-A073-112A683B3AF4}" type="datetime1">
              <a:rPr lang="en-GB"/>
              <a:pPr/>
              <a:t>18/01/2019</a:t>
            </a:fld>
            <a:endParaRPr lang="en-GB"/>
          </a:p>
        </p:txBody>
      </p:sp>
      <p:grpSp>
        <p:nvGrpSpPr>
          <p:cNvPr id="13323" name="Group 11"/>
          <p:cNvGrpSpPr>
            <a:grpSpLocks/>
          </p:cNvGrpSpPr>
          <p:nvPr/>
        </p:nvGrpSpPr>
        <p:grpSpPr bwMode="auto">
          <a:xfrm>
            <a:off x="3851275" y="412750"/>
            <a:ext cx="5292725" cy="6445250"/>
            <a:chOff x="3082" y="1437"/>
            <a:chExt cx="1814" cy="2294"/>
          </a:xfrm>
        </p:grpSpPr>
        <p:pic>
          <p:nvPicPr>
            <p:cNvPr id="13319" name="Picture 7" descr="Sun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3673" r="52161"/>
            <a:stretch>
              <a:fillRect/>
            </a:stretch>
          </p:blipFill>
          <p:spPr bwMode="auto">
            <a:xfrm>
              <a:off x="3789" y="1437"/>
              <a:ext cx="1107" cy="226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3320" name="Rectangle 8"/>
            <p:cNvSpPr>
              <a:spLocks noChangeArrowheads="1"/>
            </p:cNvSpPr>
            <p:nvPr/>
          </p:nvSpPr>
          <p:spPr bwMode="auto">
            <a:xfrm>
              <a:off x="3239" y="3636"/>
              <a:ext cx="1435" cy="95"/>
            </a:xfrm>
            <a:prstGeom prst="rect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22" name="Rectangle 10"/>
            <p:cNvSpPr>
              <a:spLocks noChangeArrowheads="1"/>
            </p:cNvSpPr>
            <p:nvPr/>
          </p:nvSpPr>
          <p:spPr bwMode="auto">
            <a:xfrm>
              <a:off x="3082" y="1439"/>
              <a:ext cx="1435" cy="95"/>
            </a:xfrm>
            <a:prstGeom prst="rect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908050"/>
          </a:xfrm>
        </p:spPr>
        <p:txBody>
          <a:bodyPr/>
          <a:lstStyle/>
          <a:p>
            <a:r>
              <a:rPr lang="en-GB" sz="3200"/>
              <a:t>How much of the moon we see depends on where the moon is in its orbit:</a:t>
            </a:r>
          </a:p>
        </p:txBody>
      </p:sp>
      <p:grpSp>
        <p:nvGrpSpPr>
          <p:cNvPr id="13336" name="Group 24"/>
          <p:cNvGrpSpPr>
            <a:grpSpLocks/>
          </p:cNvGrpSpPr>
          <p:nvPr/>
        </p:nvGrpSpPr>
        <p:grpSpPr bwMode="auto">
          <a:xfrm>
            <a:off x="857250" y="1452563"/>
            <a:ext cx="3686175" cy="3375025"/>
            <a:chOff x="729" y="1123"/>
            <a:chExt cx="2322" cy="2126"/>
          </a:xfrm>
        </p:grpSpPr>
        <p:sp>
          <p:nvSpPr>
            <p:cNvPr id="13330" name="Oval 18"/>
            <p:cNvSpPr>
              <a:spLocks noChangeArrowheads="1"/>
            </p:cNvSpPr>
            <p:nvPr/>
          </p:nvSpPr>
          <p:spPr bwMode="auto">
            <a:xfrm>
              <a:off x="2550" y="1143"/>
              <a:ext cx="481" cy="471"/>
            </a:xfrm>
            <a:prstGeom prst="ellipse">
              <a:avLst/>
            </a:prstGeom>
            <a:noFill/>
            <a:ln w="9525">
              <a:solidFill>
                <a:srgbClr val="FFFF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pic>
          <p:nvPicPr>
            <p:cNvPr id="13317" name="Picture 5" descr="EARTH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26636" r="2188" b="7074"/>
            <a:stretch>
              <a:fillRect/>
            </a:stretch>
          </p:blipFill>
          <p:spPr bwMode="auto">
            <a:xfrm>
              <a:off x="729" y="2012"/>
              <a:ext cx="1296" cy="123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3324" name="Picture 12" descr="MOON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8465" t="31606" r="3749" b="4858"/>
            <a:stretch>
              <a:fillRect/>
            </a:stretch>
          </p:blipFill>
          <p:spPr bwMode="auto">
            <a:xfrm>
              <a:off x="2781" y="1123"/>
              <a:ext cx="270" cy="50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3326" name="Line 14"/>
            <p:cNvSpPr>
              <a:spLocks noChangeShapeType="1"/>
            </p:cNvSpPr>
            <p:nvPr/>
          </p:nvSpPr>
          <p:spPr bwMode="auto">
            <a:xfrm flipV="1">
              <a:off x="1361" y="1181"/>
              <a:ext cx="1284" cy="954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35" name="AutoShape 23"/>
            <p:cNvSpPr>
              <a:spLocks noChangeArrowheads="1"/>
            </p:cNvSpPr>
            <p:nvPr/>
          </p:nvSpPr>
          <p:spPr bwMode="auto">
            <a:xfrm rot="-1171161">
              <a:off x="1317" y="1854"/>
              <a:ext cx="1594" cy="47"/>
            </a:xfrm>
            <a:prstGeom prst="triangle">
              <a:avLst>
                <a:gd name="adj" fmla="val 93537"/>
              </a:avLst>
            </a:prstGeom>
            <a:solidFill>
              <a:srgbClr val="FF0000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3338" name="Text Box 26"/>
          <p:cNvSpPr txBox="1">
            <a:spLocks noChangeArrowheads="1"/>
          </p:cNvSpPr>
          <p:nvPr/>
        </p:nvSpPr>
        <p:spPr bwMode="auto">
          <a:xfrm>
            <a:off x="1408113" y="5337175"/>
            <a:ext cx="3371850" cy="1014413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/>
              <a:t>Appearance:</a:t>
            </a:r>
          </a:p>
          <a:p>
            <a:pPr>
              <a:spcBef>
                <a:spcPct val="50000"/>
              </a:spcBef>
            </a:pPr>
            <a:endParaRPr lang="en-GB"/>
          </a:p>
        </p:txBody>
      </p:sp>
      <p:grpSp>
        <p:nvGrpSpPr>
          <p:cNvPr id="13340" name="Group 28"/>
          <p:cNvGrpSpPr>
            <a:grpSpLocks/>
          </p:cNvGrpSpPr>
          <p:nvPr/>
        </p:nvGrpSpPr>
        <p:grpSpPr bwMode="auto">
          <a:xfrm>
            <a:off x="3586163" y="5468938"/>
            <a:ext cx="763587" cy="720725"/>
            <a:chOff x="2211" y="3426"/>
            <a:chExt cx="481" cy="454"/>
          </a:xfrm>
        </p:grpSpPr>
        <p:sp>
          <p:nvSpPr>
            <p:cNvPr id="13337" name="AutoShape 25" descr="Granite"/>
            <p:cNvSpPr>
              <a:spLocks noChangeArrowheads="1"/>
            </p:cNvSpPr>
            <p:nvPr/>
          </p:nvSpPr>
          <p:spPr bwMode="auto">
            <a:xfrm flipH="1">
              <a:off x="2464" y="3426"/>
              <a:ext cx="227" cy="454"/>
            </a:xfrm>
            <a:prstGeom prst="moon">
              <a:avLst>
                <a:gd name="adj" fmla="val 50000"/>
              </a:avLst>
            </a:prstGeom>
            <a:blipFill dpi="0" rotWithShape="0">
              <a:blip r:embed="rId5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39" name="Oval 27"/>
            <p:cNvSpPr>
              <a:spLocks noChangeArrowheads="1"/>
            </p:cNvSpPr>
            <p:nvPr/>
          </p:nvSpPr>
          <p:spPr bwMode="auto">
            <a:xfrm>
              <a:off x="2211" y="3428"/>
              <a:ext cx="481" cy="443"/>
            </a:xfrm>
            <a:prstGeom prst="ellipse">
              <a:avLst/>
            </a:prstGeom>
            <a:noFill/>
            <a:ln w="9525">
              <a:solidFill>
                <a:srgbClr val="FFFF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3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33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33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33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33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(6*min(max(#ppt_w*#ppt_h,.3),1)-7.4)/-.7*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3977FD-C1C5-4CB8-A8E9-3E3890A0E2EF}" type="datetime1">
              <a:rPr lang="en-GB"/>
              <a:pPr/>
              <a:t>18/01/2019</a:t>
            </a:fld>
            <a:endParaRPr lang="en-GB"/>
          </a:p>
        </p:txBody>
      </p:sp>
      <p:grpSp>
        <p:nvGrpSpPr>
          <p:cNvPr id="14338" name="Group 2"/>
          <p:cNvGrpSpPr>
            <a:grpSpLocks/>
          </p:cNvGrpSpPr>
          <p:nvPr/>
        </p:nvGrpSpPr>
        <p:grpSpPr bwMode="auto">
          <a:xfrm>
            <a:off x="3851275" y="412750"/>
            <a:ext cx="5292725" cy="6445250"/>
            <a:chOff x="3082" y="1437"/>
            <a:chExt cx="1814" cy="2294"/>
          </a:xfrm>
        </p:grpSpPr>
        <p:pic>
          <p:nvPicPr>
            <p:cNvPr id="14339" name="Picture 3" descr="Sun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3673" r="52161"/>
            <a:stretch>
              <a:fillRect/>
            </a:stretch>
          </p:blipFill>
          <p:spPr bwMode="auto">
            <a:xfrm>
              <a:off x="3789" y="1437"/>
              <a:ext cx="1107" cy="226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4340" name="Rectangle 4"/>
            <p:cNvSpPr>
              <a:spLocks noChangeArrowheads="1"/>
            </p:cNvSpPr>
            <p:nvPr/>
          </p:nvSpPr>
          <p:spPr bwMode="auto">
            <a:xfrm>
              <a:off x="3239" y="3636"/>
              <a:ext cx="1435" cy="95"/>
            </a:xfrm>
            <a:prstGeom prst="rect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341" name="Rectangle 5"/>
            <p:cNvSpPr>
              <a:spLocks noChangeArrowheads="1"/>
            </p:cNvSpPr>
            <p:nvPr/>
          </p:nvSpPr>
          <p:spPr bwMode="auto">
            <a:xfrm>
              <a:off x="3082" y="1439"/>
              <a:ext cx="1435" cy="95"/>
            </a:xfrm>
            <a:prstGeom prst="rect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pic>
        <p:nvPicPr>
          <p:cNvPr id="14345" name="Picture 9" descr="EARTH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6636" r="2188" b="7074"/>
          <a:stretch>
            <a:fillRect/>
          </a:stretch>
        </p:blipFill>
        <p:spPr bwMode="auto">
          <a:xfrm>
            <a:off x="857250" y="2863850"/>
            <a:ext cx="2057400" cy="19637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4352" name="Group 16"/>
          <p:cNvGrpSpPr>
            <a:grpSpLocks/>
          </p:cNvGrpSpPr>
          <p:nvPr/>
        </p:nvGrpSpPr>
        <p:grpSpPr bwMode="auto">
          <a:xfrm>
            <a:off x="1455738" y="373063"/>
            <a:ext cx="795337" cy="808037"/>
            <a:chOff x="2361" y="915"/>
            <a:chExt cx="501" cy="509"/>
          </a:xfrm>
        </p:grpSpPr>
        <p:sp>
          <p:nvSpPr>
            <p:cNvPr id="14344" name="Oval 8"/>
            <p:cNvSpPr>
              <a:spLocks noChangeArrowheads="1"/>
            </p:cNvSpPr>
            <p:nvPr/>
          </p:nvSpPr>
          <p:spPr bwMode="auto">
            <a:xfrm>
              <a:off x="2361" y="935"/>
              <a:ext cx="481" cy="471"/>
            </a:xfrm>
            <a:prstGeom prst="ellipse">
              <a:avLst/>
            </a:prstGeom>
            <a:noFill/>
            <a:ln w="9525">
              <a:solidFill>
                <a:srgbClr val="FFFF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pic>
          <p:nvPicPr>
            <p:cNvPr id="14346" name="Picture 10" descr="MOON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8465" t="31606" r="3749" b="4858"/>
            <a:stretch>
              <a:fillRect/>
            </a:stretch>
          </p:blipFill>
          <p:spPr bwMode="auto">
            <a:xfrm>
              <a:off x="2592" y="915"/>
              <a:ext cx="270" cy="50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4347" name="Line 11"/>
          <p:cNvSpPr>
            <a:spLocks noChangeShapeType="1"/>
          </p:cNvSpPr>
          <p:nvPr/>
        </p:nvSpPr>
        <p:spPr bwMode="auto">
          <a:xfrm flipH="1" flipV="1">
            <a:off x="1454150" y="854075"/>
            <a:ext cx="406400" cy="2205038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50" name="Text Box 14"/>
          <p:cNvSpPr txBox="1">
            <a:spLocks noChangeArrowheads="1"/>
          </p:cNvSpPr>
          <p:nvPr/>
        </p:nvSpPr>
        <p:spPr bwMode="auto">
          <a:xfrm>
            <a:off x="1408113" y="5337175"/>
            <a:ext cx="3371850" cy="1014413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/>
              <a:t>Appearance:</a:t>
            </a:r>
          </a:p>
          <a:p>
            <a:pPr>
              <a:spcBef>
                <a:spcPct val="50000"/>
              </a:spcBef>
            </a:pPr>
            <a:endParaRPr lang="en-GB"/>
          </a:p>
        </p:txBody>
      </p:sp>
      <p:sp>
        <p:nvSpPr>
          <p:cNvPr id="14348" name="AutoShape 12"/>
          <p:cNvSpPr>
            <a:spLocks noChangeArrowheads="1"/>
          </p:cNvSpPr>
          <p:nvPr/>
        </p:nvSpPr>
        <p:spPr bwMode="auto">
          <a:xfrm rot="-4873824">
            <a:off x="788194" y="1794669"/>
            <a:ext cx="2147888" cy="387350"/>
          </a:xfrm>
          <a:prstGeom prst="triangle">
            <a:avLst>
              <a:gd name="adj" fmla="val 85972"/>
            </a:avLst>
          </a:prstGeom>
          <a:solidFill>
            <a:srgbClr val="FF0000"/>
          </a:solidFill>
          <a:ln w="9525">
            <a:solidFill>
              <a:srgbClr val="FF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14356" name="Group 20"/>
          <p:cNvGrpSpPr>
            <a:grpSpLocks/>
          </p:cNvGrpSpPr>
          <p:nvPr/>
        </p:nvGrpSpPr>
        <p:grpSpPr bwMode="auto">
          <a:xfrm>
            <a:off x="3660775" y="5441950"/>
            <a:ext cx="795338" cy="808038"/>
            <a:chOff x="2306" y="3428"/>
            <a:chExt cx="501" cy="509"/>
          </a:xfrm>
        </p:grpSpPr>
        <p:sp>
          <p:nvSpPr>
            <p:cNvPr id="14354" name="Oval 18"/>
            <p:cNvSpPr>
              <a:spLocks noChangeArrowheads="1"/>
            </p:cNvSpPr>
            <p:nvPr/>
          </p:nvSpPr>
          <p:spPr bwMode="auto">
            <a:xfrm>
              <a:off x="2306" y="3448"/>
              <a:ext cx="481" cy="471"/>
            </a:xfrm>
            <a:prstGeom prst="ellipse">
              <a:avLst/>
            </a:prstGeom>
            <a:noFill/>
            <a:ln w="9525">
              <a:solidFill>
                <a:srgbClr val="FFFF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pic>
          <p:nvPicPr>
            <p:cNvPr id="14355" name="Picture 19" descr="MOON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8465" t="31606" r="3749" b="4858"/>
            <a:stretch>
              <a:fillRect/>
            </a:stretch>
          </p:blipFill>
          <p:spPr bwMode="auto">
            <a:xfrm>
              <a:off x="2537" y="3428"/>
              <a:ext cx="270" cy="50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3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43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43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43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43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(6*min(max(#ppt_w*#ppt_h,.3),1)-7.4)/-.7*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EEEBC7-7A20-4314-8DC1-D690BB5D0F4B}" type="datetime1">
              <a:rPr lang="en-GB"/>
              <a:pPr/>
              <a:t>18/01/2019</a:t>
            </a:fld>
            <a:endParaRPr lang="en-GB"/>
          </a:p>
        </p:txBody>
      </p:sp>
      <p:grpSp>
        <p:nvGrpSpPr>
          <p:cNvPr id="15362" name="Group 2"/>
          <p:cNvGrpSpPr>
            <a:grpSpLocks/>
          </p:cNvGrpSpPr>
          <p:nvPr/>
        </p:nvGrpSpPr>
        <p:grpSpPr bwMode="auto">
          <a:xfrm>
            <a:off x="3851275" y="412750"/>
            <a:ext cx="5292725" cy="6445250"/>
            <a:chOff x="3082" y="1437"/>
            <a:chExt cx="1814" cy="2294"/>
          </a:xfrm>
        </p:grpSpPr>
        <p:pic>
          <p:nvPicPr>
            <p:cNvPr id="15363" name="Picture 3" descr="Sun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3673" r="52161"/>
            <a:stretch>
              <a:fillRect/>
            </a:stretch>
          </p:blipFill>
          <p:spPr bwMode="auto">
            <a:xfrm>
              <a:off x="3789" y="1437"/>
              <a:ext cx="1107" cy="226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5364" name="Rectangle 4"/>
            <p:cNvSpPr>
              <a:spLocks noChangeArrowheads="1"/>
            </p:cNvSpPr>
            <p:nvPr/>
          </p:nvSpPr>
          <p:spPr bwMode="auto">
            <a:xfrm>
              <a:off x="3239" y="3636"/>
              <a:ext cx="1435" cy="95"/>
            </a:xfrm>
            <a:prstGeom prst="rect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365" name="Rectangle 5"/>
            <p:cNvSpPr>
              <a:spLocks noChangeArrowheads="1"/>
            </p:cNvSpPr>
            <p:nvPr/>
          </p:nvSpPr>
          <p:spPr bwMode="auto">
            <a:xfrm>
              <a:off x="3082" y="1439"/>
              <a:ext cx="1435" cy="95"/>
            </a:xfrm>
            <a:prstGeom prst="rect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5371" name="Text Box 11"/>
          <p:cNvSpPr txBox="1">
            <a:spLocks noChangeArrowheads="1"/>
          </p:cNvSpPr>
          <p:nvPr/>
        </p:nvSpPr>
        <p:spPr bwMode="auto">
          <a:xfrm>
            <a:off x="1408113" y="5337175"/>
            <a:ext cx="3371850" cy="1014413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/>
              <a:t>Appearance:</a:t>
            </a:r>
          </a:p>
          <a:p>
            <a:pPr>
              <a:spcBef>
                <a:spcPct val="50000"/>
              </a:spcBef>
            </a:pPr>
            <a:endParaRPr lang="en-GB"/>
          </a:p>
        </p:txBody>
      </p:sp>
      <p:pic>
        <p:nvPicPr>
          <p:cNvPr id="15366" name="Picture 6" descr="EARTH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6636" r="2188" b="7074"/>
          <a:stretch>
            <a:fillRect/>
          </a:stretch>
        </p:blipFill>
        <p:spPr bwMode="auto">
          <a:xfrm>
            <a:off x="1666875" y="2803525"/>
            <a:ext cx="2057400" cy="19637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372" name="AutoShape 12"/>
          <p:cNvSpPr>
            <a:spLocks noChangeArrowheads="1"/>
          </p:cNvSpPr>
          <p:nvPr/>
        </p:nvSpPr>
        <p:spPr bwMode="auto">
          <a:xfrm rot="-8323140">
            <a:off x="247650" y="2103438"/>
            <a:ext cx="2559050" cy="652462"/>
          </a:xfrm>
          <a:prstGeom prst="triangle">
            <a:avLst>
              <a:gd name="adj" fmla="val 85972"/>
            </a:avLst>
          </a:prstGeom>
          <a:solidFill>
            <a:srgbClr val="FF0000"/>
          </a:solidFill>
          <a:ln w="9525">
            <a:solidFill>
              <a:srgbClr val="FF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15367" name="Group 7"/>
          <p:cNvGrpSpPr>
            <a:grpSpLocks/>
          </p:cNvGrpSpPr>
          <p:nvPr/>
        </p:nvGrpSpPr>
        <p:grpSpPr bwMode="auto">
          <a:xfrm>
            <a:off x="238125" y="1284288"/>
            <a:ext cx="776288" cy="798512"/>
            <a:chOff x="2361" y="915"/>
            <a:chExt cx="501" cy="509"/>
          </a:xfrm>
        </p:grpSpPr>
        <p:sp>
          <p:nvSpPr>
            <p:cNvPr id="15368" name="Oval 8"/>
            <p:cNvSpPr>
              <a:spLocks noChangeArrowheads="1"/>
            </p:cNvSpPr>
            <p:nvPr/>
          </p:nvSpPr>
          <p:spPr bwMode="auto">
            <a:xfrm>
              <a:off x="2361" y="935"/>
              <a:ext cx="481" cy="471"/>
            </a:xfrm>
            <a:prstGeom prst="ellipse">
              <a:avLst/>
            </a:prstGeom>
            <a:noFill/>
            <a:ln w="9525">
              <a:solidFill>
                <a:srgbClr val="FFFF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pic>
          <p:nvPicPr>
            <p:cNvPr id="15369" name="Picture 9" descr="MOON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8465" t="31606" r="3749" b="4858"/>
            <a:stretch>
              <a:fillRect/>
            </a:stretch>
          </p:blipFill>
          <p:spPr bwMode="auto">
            <a:xfrm>
              <a:off x="2592" y="915"/>
              <a:ext cx="270" cy="50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5370" name="Line 10"/>
          <p:cNvSpPr>
            <a:spLocks noChangeShapeType="1"/>
          </p:cNvSpPr>
          <p:nvPr/>
        </p:nvSpPr>
        <p:spPr bwMode="auto">
          <a:xfrm flipH="1" flipV="1">
            <a:off x="460375" y="2043113"/>
            <a:ext cx="2236788" cy="992187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77" name="AutoShape 17"/>
          <p:cNvSpPr>
            <a:spLocks noChangeArrowheads="1"/>
          </p:cNvSpPr>
          <p:nvPr/>
        </p:nvSpPr>
        <p:spPr bwMode="auto">
          <a:xfrm rot="-8752337">
            <a:off x="755650" y="1616075"/>
            <a:ext cx="485775" cy="641350"/>
          </a:xfrm>
          <a:prstGeom prst="moon">
            <a:avLst>
              <a:gd name="adj" fmla="val 68306"/>
            </a:avLst>
          </a:prstGeom>
          <a:solidFill>
            <a:srgbClr val="FF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15383" name="Group 23"/>
          <p:cNvGrpSpPr>
            <a:grpSpLocks/>
          </p:cNvGrpSpPr>
          <p:nvPr/>
        </p:nvGrpSpPr>
        <p:grpSpPr bwMode="auto">
          <a:xfrm>
            <a:off x="3643313" y="5441950"/>
            <a:ext cx="812800" cy="808038"/>
            <a:chOff x="2295" y="3428"/>
            <a:chExt cx="512" cy="509"/>
          </a:xfrm>
        </p:grpSpPr>
        <p:sp>
          <p:nvSpPr>
            <p:cNvPr id="15380" name="Oval 20"/>
            <p:cNvSpPr>
              <a:spLocks noChangeArrowheads="1"/>
            </p:cNvSpPr>
            <p:nvPr/>
          </p:nvSpPr>
          <p:spPr bwMode="auto">
            <a:xfrm>
              <a:off x="2306" y="3448"/>
              <a:ext cx="481" cy="471"/>
            </a:xfrm>
            <a:prstGeom prst="ellipse">
              <a:avLst/>
            </a:prstGeom>
            <a:noFill/>
            <a:ln w="9525">
              <a:solidFill>
                <a:srgbClr val="FFFF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pic>
          <p:nvPicPr>
            <p:cNvPr id="15381" name="Picture 21" descr="MOON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9969" t="31606" r="3749" b="4858"/>
            <a:stretch>
              <a:fillRect/>
            </a:stretch>
          </p:blipFill>
          <p:spPr bwMode="auto">
            <a:xfrm>
              <a:off x="2376" y="3428"/>
              <a:ext cx="431" cy="50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5382" name="AutoShape 22"/>
            <p:cNvSpPr>
              <a:spLocks noChangeArrowheads="1"/>
            </p:cNvSpPr>
            <p:nvPr/>
          </p:nvSpPr>
          <p:spPr bwMode="auto">
            <a:xfrm>
              <a:off x="2295" y="3446"/>
              <a:ext cx="207" cy="472"/>
            </a:xfrm>
            <a:prstGeom prst="moon">
              <a:avLst>
                <a:gd name="adj" fmla="val 50000"/>
              </a:avLst>
            </a:prstGeom>
            <a:solidFill>
              <a:schemeClr val="tx1"/>
            </a:solidFill>
            <a:ln w="9525">
              <a:solidFill>
                <a:schemeClr val="bg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3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53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538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53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53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(6*min(max(#ppt_w*#ppt_h,.3),1)-7.4)/-.7*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Comic Sans MS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Comic Sans MS" pitchFamily="66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Comic Sans MS" pitchFamily="66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408</TotalTime>
  <Words>384</Words>
  <Application>Microsoft Office PowerPoint</Application>
  <PresentationFormat>On-screen Show (4:3)</PresentationFormat>
  <Paragraphs>80</Paragraphs>
  <Slides>20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4" baseType="lpstr">
      <vt:lpstr>Times New Roman</vt:lpstr>
      <vt:lpstr>Comic Sans MS</vt:lpstr>
      <vt:lpstr>Default Design</vt:lpstr>
      <vt:lpstr>CorelDRAW 6.0 Graphic</vt:lpstr>
      <vt:lpstr>PowerPoint Presentation</vt:lpstr>
      <vt:lpstr>There are nine planets in our solar system:</vt:lpstr>
      <vt:lpstr>PowerPoint Presentation</vt:lpstr>
      <vt:lpstr>PowerPoint Presentation</vt:lpstr>
      <vt:lpstr>Gravity also keeps the moon in orbit around the Earth.  The moon orbits the Earth every…</vt:lpstr>
      <vt:lpstr>Gravity is ________ if the planet has more mass:</vt:lpstr>
      <vt:lpstr>How much of the moon we see depends on where the moon is in its orbit:</vt:lpstr>
      <vt:lpstr>PowerPoint Presentation</vt:lpstr>
      <vt:lpstr>PowerPoint Presentation</vt:lpstr>
      <vt:lpstr>The moon is a “natural satellite”.  A satellite is anything the orbits the earth</vt:lpstr>
      <vt:lpstr>PowerPoint Presentation</vt:lpstr>
      <vt:lpstr>PowerPoint Presentation</vt:lpstr>
      <vt:lpstr>Because of this spin the sun rises in the ______ and sets in the ______</vt:lpstr>
      <vt:lpstr>The sun appears lower in the _______ than it does in the ______:</vt:lpstr>
      <vt:lpstr>PowerPoint Presentation</vt:lpstr>
      <vt:lpstr>PowerPoint Presentation</vt:lpstr>
      <vt:lpstr>PowerPoint Presentation</vt:lpstr>
      <vt:lpstr>PowerPoint Presentation</vt:lpstr>
      <vt:lpstr>Eclipses</vt:lpstr>
      <vt:lpstr>Solar systems, galaxies and the Universe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Will</dc:creator>
  <cp:lastModifiedBy>Teacher E-Solutions</cp:lastModifiedBy>
  <cp:revision>20</cp:revision>
  <dcterms:created xsi:type="dcterms:W3CDTF">2001-01-21T16:58:04Z</dcterms:created>
  <dcterms:modified xsi:type="dcterms:W3CDTF">2019-01-18T17:23:52Z</dcterms:modified>
</cp:coreProperties>
</file>