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1540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540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8FF145-28AF-4943-BDFA-4B47D03821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04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94141-8FEB-41CE-9BCB-D5820E4D29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B4748-B482-40DB-A921-ED18DF583C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723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E5249-B9E0-45CD-A1B7-BBDB7A78A3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1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9B910-7764-4D85-92BD-80B28BC31E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41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01A72-589C-4CC5-A81C-33F63EBC5C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92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4D6EB-1B69-4EFB-BDE2-BCA4EF584E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29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DFF0E-017B-4E6B-8925-7EFE5D9D7D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0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B7669-CD2B-4777-A461-85ED1BFC43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26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9AB42-222C-46CF-B73C-B41C088420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21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59DE9-C339-4B09-BD3E-707703F23F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40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11FC0-EC0D-4A07-92D4-6951BD168B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74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EB62D-1EE7-4171-A8B8-4D4F4E50FB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59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433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4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4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4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4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4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4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435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5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5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5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5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5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5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5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6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6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6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6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6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6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6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6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6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6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7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7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7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7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7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7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7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1437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437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437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8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8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518ED5B-5038-48DF-B483-860D1E3D1C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wmf"/><Relationship Id="rId5" Type="http://schemas.openxmlformats.org/officeDocument/2006/relationships/image" Target="../media/image6.gif"/><Relationship Id="rId10" Type="http://schemas.openxmlformats.org/officeDocument/2006/relationships/image" Target="../media/image1.png"/><Relationship Id="rId4" Type="http://schemas.openxmlformats.org/officeDocument/2006/relationships/image" Target="../media/image5.gif"/><Relationship Id="rId9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.png"/><Relationship Id="rId7" Type="http://schemas.openxmlformats.org/officeDocument/2006/relationships/image" Target="../media/image14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openxmlformats.org/officeDocument/2006/relationships/hyperlink" Target="http://www.sciencenewsforkids.org/articles/20030521/a48_1477.jpg" TargetMode="Externa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>
                <a:latin typeface="Cooper Black" pitchFamily="18" charset="0"/>
              </a:rPr>
              <a:t>Sources</a:t>
            </a:r>
            <a:r>
              <a:rPr lang="en-GB" smtClean="0"/>
              <a:t> </a:t>
            </a:r>
            <a:r>
              <a:rPr lang="en-GB" smtClean="0">
                <a:latin typeface="Cooper Black" pitchFamily="18" charset="0"/>
              </a:rPr>
              <a:t>of Energy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>
                <a:latin typeface="SassoonPrimaryType" pitchFamily="2" charset="0"/>
              </a:rPr>
              <a:t>Renewable and Non-renewable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6600" smtClean="0">
                <a:latin typeface="SassoonPrimaryType" pitchFamily="2" charset="0"/>
              </a:rPr>
              <a:t>What is Energy?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627688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GB" sz="4800" smtClean="0">
                <a:latin typeface="SassoonPrimaryType" pitchFamily="2" charset="0"/>
              </a:rPr>
              <a:t>Energy is the ability to do work</a:t>
            </a:r>
          </a:p>
        </p:txBody>
      </p:sp>
      <p:pic>
        <p:nvPicPr>
          <p:cNvPr id="16388" name="Picture 4" descr="j0286723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2492375"/>
            <a:ext cx="2735263" cy="2665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8000" smtClean="0"/>
              <a:t>Energy Forms</a:t>
            </a:r>
          </a:p>
        </p:txBody>
      </p:sp>
      <p:sp>
        <p:nvSpPr>
          <p:cNvPr id="17437" name="Rectangle 29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1666875" cy="676275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smtClean="0"/>
              <a:t>Heat </a:t>
            </a:r>
          </a:p>
        </p:txBody>
      </p:sp>
      <p:pic>
        <p:nvPicPr>
          <p:cNvPr id="17438" name="Picture 30" descr="j0233518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1628775"/>
            <a:ext cx="1525587" cy="1800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31" name="Picture 23" descr="MCj00787830000[1]"/>
          <p:cNvPicPr>
            <a:picLocks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1700213"/>
            <a:ext cx="1474788" cy="1584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0" name="Picture 32" descr="j0283640"/>
          <p:cNvPicPr>
            <a:picLocks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92950" y="1844675"/>
            <a:ext cx="1492250" cy="1431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42" name="Picture 34" descr="j028667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429000"/>
            <a:ext cx="1311275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43" name="Picture 35" descr="MCj0278998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644900"/>
            <a:ext cx="995362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44" name="Picture 36" descr="j023741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716338"/>
            <a:ext cx="1241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45" name="Picture 37" descr="j0284128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084763"/>
            <a:ext cx="1154113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46" name="Picture 38" descr="j034585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084763"/>
            <a:ext cx="1223963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47" name="Rectangle 39"/>
          <p:cNvSpPr>
            <a:spLocks noChangeArrowheads="1"/>
          </p:cNvSpPr>
          <p:nvPr/>
        </p:nvSpPr>
        <p:spPr bwMode="auto">
          <a:xfrm>
            <a:off x="468313" y="1916113"/>
            <a:ext cx="16668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10"/>
              </a:buBlip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Light</a:t>
            </a:r>
          </a:p>
        </p:txBody>
      </p:sp>
      <p:sp>
        <p:nvSpPr>
          <p:cNvPr id="17448" name="Rectangle 40"/>
          <p:cNvSpPr>
            <a:spLocks noChangeArrowheads="1"/>
          </p:cNvSpPr>
          <p:nvPr/>
        </p:nvSpPr>
        <p:spPr bwMode="auto">
          <a:xfrm>
            <a:off x="468313" y="2492375"/>
            <a:ext cx="16668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10"/>
              </a:buBlip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Sound </a:t>
            </a:r>
          </a:p>
        </p:txBody>
      </p:sp>
      <p:sp>
        <p:nvSpPr>
          <p:cNvPr id="17449" name="Rectangle 41"/>
          <p:cNvSpPr>
            <a:spLocks noChangeArrowheads="1"/>
          </p:cNvSpPr>
          <p:nvPr/>
        </p:nvSpPr>
        <p:spPr bwMode="auto">
          <a:xfrm>
            <a:off x="468313" y="3068638"/>
            <a:ext cx="25908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10"/>
              </a:buBlip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Kinetic 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(movement)</a:t>
            </a:r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468313" y="3789363"/>
            <a:ext cx="2303462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10"/>
              </a:buBlip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Chemical</a:t>
            </a:r>
          </a:p>
        </p:txBody>
      </p:sp>
      <p:sp>
        <p:nvSpPr>
          <p:cNvPr id="17451" name="Rectangle 43"/>
          <p:cNvSpPr>
            <a:spLocks noChangeArrowheads="1"/>
          </p:cNvSpPr>
          <p:nvPr/>
        </p:nvSpPr>
        <p:spPr bwMode="auto">
          <a:xfrm>
            <a:off x="468313" y="4365625"/>
            <a:ext cx="24479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10"/>
              </a:buBlip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Electrical </a:t>
            </a: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468313" y="5013325"/>
            <a:ext cx="28797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10"/>
              </a:buBlip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Gravitational </a:t>
            </a: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539750" y="5734050"/>
            <a:ext cx="3024188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10"/>
              </a:buBlip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Elastic 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(potential)</a:t>
            </a: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7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98" decel="100000" fill="hold"/>
                                        <p:tgtEl>
                                          <p:spTgt spid="17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98" decel="100000" fill="hold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98" decel="100000" fill="hold"/>
                                        <p:tgtEl>
                                          <p:spTgt spid="17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98" decel="100000" fill="hold"/>
                                        <p:tgtEl>
                                          <p:spTgt spid="17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7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98" decel="100000" fill="hold"/>
                                        <p:tgtEl>
                                          <p:spTgt spid="17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898" decel="100000" fill="hold"/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20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20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37" grpId="0" build="p"/>
      <p:bldP spid="17447" grpId="0" build="p"/>
      <p:bldP spid="17448" grpId="0" build="p"/>
      <p:bldP spid="17449" grpId="0" build="p"/>
      <p:bldP spid="17450" grpId="0" build="p"/>
      <p:bldP spid="17451" grpId="0" build="p"/>
      <p:bldP spid="17452" grpId="0" build="p"/>
      <p:bldP spid="1745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47800"/>
            <a:ext cx="8280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8800" smtClean="0">
                <a:latin typeface="SassoonPrimaryType" pitchFamily="2" charset="0"/>
              </a:rPr>
              <a:t>Sources of Energy</a:t>
            </a:r>
          </a:p>
        </p:txBody>
      </p:sp>
      <p:sp>
        <p:nvSpPr>
          <p:cNvPr id="24592" name="Rectangle 1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All forms of energy are stored in different ways, in the energy sources we use every day.  These sources are divided into 2 groups.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9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6600" smtClean="0">
                <a:latin typeface="SassoonPrimaryType" pitchFamily="2" charset="0"/>
              </a:rPr>
              <a:t>Sources of Energy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>
                <a:latin typeface="SassoonPrimaryType" pitchFamily="2" charset="0"/>
              </a:rPr>
              <a:t>Renewable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4000" smtClean="0">
                <a:latin typeface="SassoonPrimaryType" pitchFamily="2" charset="0"/>
              </a:rPr>
              <a:t>An energy source that can be replenished in a short period of time.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>
                <a:latin typeface="SassoonPrimaryType" pitchFamily="2" charset="0"/>
              </a:rPr>
              <a:t>Non – Renewable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4000" smtClean="0">
                <a:latin typeface="SassoonPrimaryType" pitchFamily="2" charset="0"/>
              </a:rPr>
              <a:t>An energy source that we cannot replace.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20" grpId="0" build="p"/>
      <p:bldP spid="3482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6600" smtClean="0">
                <a:latin typeface="SassoonPrimaryType" pitchFamily="2" charset="0"/>
              </a:rPr>
              <a:t>Renewable Energy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800" smtClean="0">
                <a:latin typeface="SassoonPrimaryType" pitchFamily="2" charset="0"/>
              </a:rPr>
              <a:t>Sun</a:t>
            </a:r>
          </a:p>
        </p:txBody>
      </p:sp>
      <p:pic>
        <p:nvPicPr>
          <p:cNvPr id="36868" name="Picture 4" descr="MCj04244820000[1]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1484313"/>
            <a:ext cx="1584325" cy="1404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539750" y="2708275"/>
            <a:ext cx="40386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/>
            </a:pPr>
            <a:r>
              <a:rPr lang="en-GB" sz="4800">
                <a:effectLst>
                  <a:outerShdw blurRad="38100" dist="38100" dir="2700000" algn="tl">
                    <a:srgbClr val="000000"/>
                  </a:outerShdw>
                </a:effectLst>
                <a:latin typeface="SassoonPrimaryType" pitchFamily="2" charset="0"/>
              </a:rPr>
              <a:t>Wind</a:t>
            </a:r>
          </a:p>
        </p:txBody>
      </p:sp>
      <p:pic>
        <p:nvPicPr>
          <p:cNvPr id="36875" name="Picture 11" descr="j0233005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844675"/>
            <a:ext cx="1755775" cy="1595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539750" y="3716338"/>
            <a:ext cx="40386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/>
            </a:pPr>
            <a:r>
              <a:rPr lang="en-GB" sz="4800">
                <a:effectLst>
                  <a:outerShdw blurRad="38100" dist="38100" dir="2700000" algn="tl">
                    <a:srgbClr val="000000"/>
                  </a:outerShdw>
                </a:effectLst>
                <a:latin typeface="SassoonPrimaryType" pitchFamily="2" charset="0"/>
              </a:rPr>
              <a:t>Geothermal</a:t>
            </a:r>
          </a:p>
        </p:txBody>
      </p:sp>
      <p:pic>
        <p:nvPicPr>
          <p:cNvPr id="36879" name="Picture 15" descr="a48_1477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565400"/>
            <a:ext cx="15621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539750" y="4508500"/>
            <a:ext cx="482441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/>
            </a:pPr>
            <a:r>
              <a:rPr lang="en-GB" sz="4800">
                <a:effectLst>
                  <a:outerShdw blurRad="38100" dist="38100" dir="2700000" algn="tl">
                    <a:srgbClr val="000000"/>
                  </a:outerShdw>
                </a:effectLst>
                <a:latin typeface="SassoonPrimaryType" pitchFamily="2" charset="0"/>
              </a:rPr>
              <a:t>Biomass (plants)</a:t>
            </a:r>
          </a:p>
        </p:txBody>
      </p:sp>
      <p:pic>
        <p:nvPicPr>
          <p:cNvPr id="36881" name="Picture 17" descr="j0303385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860800"/>
            <a:ext cx="158432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39750" y="5445125"/>
            <a:ext cx="33845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/>
            </a:pPr>
            <a:r>
              <a:rPr lang="en-GB" sz="4800">
                <a:effectLst>
                  <a:outerShdw blurRad="38100" dist="38100" dir="2700000" algn="tl">
                    <a:srgbClr val="000000"/>
                  </a:outerShdw>
                </a:effectLst>
                <a:latin typeface="SassoonPrimaryType" pitchFamily="2" charset="0"/>
              </a:rPr>
              <a:t>Water</a:t>
            </a:r>
          </a:p>
        </p:txBody>
      </p:sp>
      <p:pic>
        <p:nvPicPr>
          <p:cNvPr id="36883" name="Picture 19" descr="j029220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941888"/>
            <a:ext cx="1824038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6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6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6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6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6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6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6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6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6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6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6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6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  <p:bldP spid="36871" grpId="0" build="p"/>
      <p:bldP spid="36876" grpId="0" build="p"/>
      <p:bldP spid="36880" grpId="0" build="p"/>
      <p:bldP spid="3688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6000" smtClean="0">
                <a:latin typeface="SassoonPrimaryType" pitchFamily="2" charset="0"/>
              </a:rPr>
              <a:t>Non-Renewable Energy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>
                <a:latin typeface="SassoonPrimaryType" pitchFamily="2" charset="0"/>
              </a:rPr>
              <a:t>Oil</a:t>
            </a:r>
          </a:p>
        </p:txBody>
      </p:sp>
      <p:pic>
        <p:nvPicPr>
          <p:cNvPr id="39940" name="Picture 4" descr="j0283226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0338" y="1341438"/>
            <a:ext cx="1409700" cy="1047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468313" y="2492375"/>
            <a:ext cx="188277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/>
            </a:pPr>
            <a:r>
              <a:rPr lang="en-GB" sz="4000">
                <a:effectLst>
                  <a:outerShdw blurRad="38100" dist="38100" dir="2700000" algn="tl">
                    <a:srgbClr val="000000"/>
                  </a:outerShdw>
                </a:effectLst>
                <a:latin typeface="SassoonPrimaryType" pitchFamily="2" charset="0"/>
              </a:rPr>
              <a:t>Coal</a:t>
            </a:r>
          </a:p>
        </p:txBody>
      </p:sp>
      <p:pic>
        <p:nvPicPr>
          <p:cNvPr id="39943" name="Picture 7" descr="j0282088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7538" y="2276475"/>
            <a:ext cx="1814512" cy="1181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395288" y="3429000"/>
            <a:ext cx="3097212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/>
            </a:pPr>
            <a:r>
              <a:rPr lang="en-GB" sz="4000">
                <a:effectLst>
                  <a:outerShdw blurRad="38100" dist="38100" dir="2700000" algn="tl">
                    <a:srgbClr val="000000"/>
                  </a:outerShdw>
                </a:effectLst>
                <a:latin typeface="SassoonPrimaryType" pitchFamily="2" charset="0"/>
              </a:rPr>
              <a:t>Natural Gas</a:t>
            </a:r>
          </a:p>
        </p:txBody>
      </p:sp>
      <p:pic>
        <p:nvPicPr>
          <p:cNvPr id="39946" name="Picture 10" descr="MCSY00607_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2565400"/>
            <a:ext cx="1150938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395288" y="4221163"/>
            <a:ext cx="3097212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/>
            </a:pPr>
            <a:r>
              <a:rPr lang="en-GB" sz="4000">
                <a:effectLst>
                  <a:outerShdw blurRad="38100" dist="38100" dir="2700000" algn="tl">
                    <a:srgbClr val="000000"/>
                  </a:outerShdw>
                </a:effectLst>
                <a:latin typeface="SassoonPrimaryType" pitchFamily="2" charset="0"/>
              </a:rPr>
              <a:t>Nuclear</a:t>
            </a:r>
          </a:p>
        </p:txBody>
      </p:sp>
      <p:pic>
        <p:nvPicPr>
          <p:cNvPr id="39948" name="Picture 12" descr="j029778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789363"/>
            <a:ext cx="969962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39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  <p:bldP spid="39942" grpId="0" build="p"/>
      <p:bldP spid="39945" grpId="0" build="p"/>
      <p:bldP spid="39947" grpId="0" build="p"/>
    </p:bldLst>
  </p:timing>
</p:sld>
</file>

<file path=ppt/theme/theme1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144</TotalTime>
  <Words>109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Verdana</vt:lpstr>
      <vt:lpstr>Arial</vt:lpstr>
      <vt:lpstr>Wingdings</vt:lpstr>
      <vt:lpstr>Calibri</vt:lpstr>
      <vt:lpstr>Times New Roman</vt:lpstr>
      <vt:lpstr>Cooper Black</vt:lpstr>
      <vt:lpstr>SassoonPrimaryType</vt:lpstr>
      <vt:lpstr>Competition</vt:lpstr>
      <vt:lpstr>Sources of Energy</vt:lpstr>
      <vt:lpstr>What is Energy?</vt:lpstr>
      <vt:lpstr>Energy Forms</vt:lpstr>
      <vt:lpstr>Sources of Energy</vt:lpstr>
      <vt:lpstr>Sources of Energy</vt:lpstr>
      <vt:lpstr>Renewable Energy</vt:lpstr>
      <vt:lpstr>Non-Renewable Energy</vt:lpstr>
    </vt:vector>
  </TitlesOfParts>
  <Company>Research Machines plc.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Energy</dc:title>
  <dc:creator>donnellyj20</dc:creator>
  <cp:lastModifiedBy>Teacher E-Solutions</cp:lastModifiedBy>
  <cp:revision>9</cp:revision>
  <dcterms:created xsi:type="dcterms:W3CDTF">2007-11-09T11:26:18Z</dcterms:created>
  <dcterms:modified xsi:type="dcterms:W3CDTF">2019-01-18T17:24:03Z</dcterms:modified>
</cp:coreProperties>
</file>