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540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40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8FF145-28AF-4943-BDFA-4B47D03821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04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94141-8FEB-41CE-9BCB-D5820E4D29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0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B4748-B482-40DB-A921-ED18DF583C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23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5249-B9E0-45CD-A1B7-BBDB7A78A3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9B910-7764-4D85-92BD-80B28BC31E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41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01A72-589C-4CC5-A81C-33F63EBC5C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92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4D6EB-1B69-4EFB-BDE2-BCA4EF584E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29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DFF0E-017B-4E6B-8925-7EFE5D9D7D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108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B7669-CD2B-4777-A461-85ED1BFC43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26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9AB42-222C-46CF-B73C-B41C088420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21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59DE9-C339-4B09-BD3E-707703F23F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40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11FC0-EC0D-4A07-92D4-6951BD168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749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EB62D-1EE7-4171-A8B8-4D4F4E50FB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59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433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435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5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6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7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437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37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437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8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8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518ED5B-5038-48DF-B483-860D1E3D1C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wmf"/><Relationship Id="rId5" Type="http://schemas.openxmlformats.org/officeDocument/2006/relationships/image" Target="../media/image6.gif"/><Relationship Id="rId10" Type="http://schemas.openxmlformats.org/officeDocument/2006/relationships/image" Target="../media/image1.png"/><Relationship Id="rId4" Type="http://schemas.openxmlformats.org/officeDocument/2006/relationships/image" Target="../media/image5.gif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.png"/><Relationship Id="rId7" Type="http://schemas.openxmlformats.org/officeDocument/2006/relationships/image" Target="../media/image14.gi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hyperlink" Target="http://www.sciencenewsforkids.org/articles/20030521/a48_1477.jpg" TargetMode="External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>
                <a:latin typeface="Cooper Black" pitchFamily="18" charset="0"/>
              </a:rPr>
              <a:t>Sources</a:t>
            </a:r>
            <a:r>
              <a:rPr lang="en-GB" smtClean="0"/>
              <a:t> </a:t>
            </a:r>
            <a:r>
              <a:rPr lang="en-GB" smtClean="0">
                <a:latin typeface="Cooper Black" pitchFamily="18" charset="0"/>
              </a:rPr>
              <a:t>of Energy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latin typeface="SassoonPrimaryType" pitchFamily="2" charset="0"/>
              </a:rPr>
              <a:t>Renewable and Non-renewable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600" smtClean="0">
                <a:latin typeface="SassoonPrimaryType" pitchFamily="2" charset="0"/>
              </a:rPr>
              <a:t>What is Energy?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627688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smtClean="0">
                <a:latin typeface="SassoonPrimaryType" pitchFamily="2" charset="0"/>
              </a:rPr>
              <a:t>Energy is the ability to do work</a:t>
            </a:r>
          </a:p>
        </p:txBody>
      </p:sp>
      <p:pic>
        <p:nvPicPr>
          <p:cNvPr id="16388" name="Picture 4" descr="j0286723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2492375"/>
            <a:ext cx="2735263" cy="2665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8000" smtClean="0"/>
              <a:t>Energy Forms</a:t>
            </a:r>
          </a:p>
        </p:txBody>
      </p:sp>
      <p:sp>
        <p:nvSpPr>
          <p:cNvPr id="17437" name="Rectangle 29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1438"/>
            <a:ext cx="1666875" cy="676275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smtClean="0"/>
              <a:t>Heat </a:t>
            </a:r>
          </a:p>
        </p:txBody>
      </p:sp>
      <p:pic>
        <p:nvPicPr>
          <p:cNvPr id="17438" name="Picture 30" descr="j0233518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628775"/>
            <a:ext cx="1525587" cy="180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1" name="Picture 23" descr="MCj00787830000[1]"/>
          <p:cNvPicPr>
            <a:picLocks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700213"/>
            <a:ext cx="1474788" cy="158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0" name="Picture 32" descr="j0283640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950" y="1844675"/>
            <a:ext cx="149225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2" name="Picture 34" descr="j028667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429000"/>
            <a:ext cx="131127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3" name="Picture 35" descr="MCj0278998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44900"/>
            <a:ext cx="99536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4" name="Picture 36" descr="j02374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716338"/>
            <a:ext cx="1241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5" name="Picture 37" descr="j0284128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1541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6" name="Picture 38" descr="j03458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084763"/>
            <a:ext cx="1223963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47" name="Rectangle 39"/>
          <p:cNvSpPr>
            <a:spLocks noChangeArrowheads="1"/>
          </p:cNvSpPr>
          <p:nvPr/>
        </p:nvSpPr>
        <p:spPr bwMode="auto">
          <a:xfrm>
            <a:off x="468313" y="1916113"/>
            <a:ext cx="16668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Light</a:t>
            </a:r>
          </a:p>
        </p:txBody>
      </p:sp>
      <p:sp>
        <p:nvSpPr>
          <p:cNvPr id="17448" name="Rectangle 40"/>
          <p:cNvSpPr>
            <a:spLocks noChangeArrowheads="1"/>
          </p:cNvSpPr>
          <p:nvPr/>
        </p:nvSpPr>
        <p:spPr bwMode="auto">
          <a:xfrm>
            <a:off x="468313" y="2492375"/>
            <a:ext cx="16668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Sound </a:t>
            </a:r>
          </a:p>
        </p:txBody>
      </p:sp>
      <p:sp>
        <p:nvSpPr>
          <p:cNvPr id="17449" name="Rectangle 41"/>
          <p:cNvSpPr>
            <a:spLocks noChangeArrowheads="1"/>
          </p:cNvSpPr>
          <p:nvPr/>
        </p:nvSpPr>
        <p:spPr bwMode="auto">
          <a:xfrm>
            <a:off x="468313" y="3068638"/>
            <a:ext cx="25908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Kinetic </a:t>
            </a:r>
            <a:r>
              <a:rPr lang="en-GB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(movement)</a:t>
            </a:r>
          </a:p>
        </p:txBody>
      </p:sp>
      <p:sp>
        <p:nvSpPr>
          <p:cNvPr id="17450" name="Rectangle 42"/>
          <p:cNvSpPr>
            <a:spLocks noChangeArrowheads="1"/>
          </p:cNvSpPr>
          <p:nvPr/>
        </p:nvSpPr>
        <p:spPr bwMode="auto">
          <a:xfrm>
            <a:off x="468313" y="3789363"/>
            <a:ext cx="2303462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Chemical</a:t>
            </a:r>
          </a:p>
        </p:txBody>
      </p:sp>
      <p:sp>
        <p:nvSpPr>
          <p:cNvPr id="17451" name="Rectangle 43"/>
          <p:cNvSpPr>
            <a:spLocks noChangeArrowheads="1"/>
          </p:cNvSpPr>
          <p:nvPr/>
        </p:nvSpPr>
        <p:spPr bwMode="auto">
          <a:xfrm>
            <a:off x="468313" y="4365625"/>
            <a:ext cx="24479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Electrical </a:t>
            </a:r>
          </a:p>
        </p:txBody>
      </p:sp>
      <p:sp>
        <p:nvSpPr>
          <p:cNvPr id="17452" name="Rectangle 44"/>
          <p:cNvSpPr>
            <a:spLocks noChangeArrowheads="1"/>
          </p:cNvSpPr>
          <p:nvPr/>
        </p:nvSpPr>
        <p:spPr bwMode="auto">
          <a:xfrm>
            <a:off x="468313" y="5013325"/>
            <a:ext cx="28797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Gravitational </a:t>
            </a:r>
          </a:p>
        </p:txBody>
      </p:sp>
      <p:sp>
        <p:nvSpPr>
          <p:cNvPr id="17453" name="Rectangle 45"/>
          <p:cNvSpPr>
            <a:spLocks noChangeArrowheads="1"/>
          </p:cNvSpPr>
          <p:nvPr/>
        </p:nvSpPr>
        <p:spPr bwMode="auto">
          <a:xfrm>
            <a:off x="539750" y="5734050"/>
            <a:ext cx="30241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10"/>
              </a:buBlip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Elastic </a:t>
            </a:r>
            <a:r>
              <a:rPr lang="en-GB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(potential)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17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17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98" decel="100000" fill="hold"/>
                                        <p:tgtEl>
                                          <p:spTgt spid="17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7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7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7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98" decel="100000" fill="hold"/>
                                        <p:tgtEl>
                                          <p:spTgt spid="17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7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98" decel="100000" fill="hold"/>
                                        <p:tgtEl>
                                          <p:spTgt spid="17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98" decel="100000" fill="hold"/>
                                        <p:tgtEl>
                                          <p:spTgt spid="17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37" grpId="0" build="p"/>
      <p:bldP spid="17447" grpId="0" build="p"/>
      <p:bldP spid="17448" grpId="0" build="p"/>
      <p:bldP spid="17449" grpId="0" build="p"/>
      <p:bldP spid="17450" grpId="0" build="p"/>
      <p:bldP spid="17451" grpId="0" build="p"/>
      <p:bldP spid="17452" grpId="0" build="p"/>
      <p:bldP spid="1745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447800"/>
            <a:ext cx="8280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latin typeface="SassoonPrimaryType" pitchFamily="2" charset="0"/>
              </a:rPr>
              <a:t>Sources of Energy</a:t>
            </a:r>
          </a:p>
        </p:txBody>
      </p:sp>
      <p:sp>
        <p:nvSpPr>
          <p:cNvPr id="24592" name="Rectangle 1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All forms of energy are stored in different ways, in the energy sources we use every day.  These sources are divided into 2 groups.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9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600" smtClean="0">
                <a:latin typeface="SassoonPrimaryType" pitchFamily="2" charset="0"/>
              </a:rPr>
              <a:t>Sources of Energy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latin typeface="SassoonPrimaryType" pitchFamily="2" charset="0"/>
              </a:rPr>
              <a:t>Renewable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4000" smtClean="0">
                <a:latin typeface="SassoonPrimaryType" pitchFamily="2" charset="0"/>
              </a:rPr>
              <a:t>An energy source that can be replenished in a short period of time.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latin typeface="SassoonPrimaryType" pitchFamily="2" charset="0"/>
              </a:rPr>
              <a:t>Non – Renewable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4000" smtClean="0">
                <a:latin typeface="SassoonPrimaryType" pitchFamily="2" charset="0"/>
              </a:rPr>
              <a:t>An energy source that we cannot replace.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0" grpId="0" build="p"/>
      <p:bldP spid="3482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600" smtClean="0">
                <a:latin typeface="SassoonPrimaryType" pitchFamily="2" charset="0"/>
              </a:rPr>
              <a:t>Renewable Energy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 smtClean="0">
                <a:latin typeface="SassoonPrimaryType" pitchFamily="2" charset="0"/>
              </a:rPr>
              <a:t>Sun</a:t>
            </a:r>
          </a:p>
        </p:txBody>
      </p:sp>
      <p:pic>
        <p:nvPicPr>
          <p:cNvPr id="36868" name="Picture 4" descr="MCj04244820000[1]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1484313"/>
            <a:ext cx="1584325" cy="1404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539750" y="2708275"/>
            <a:ext cx="4038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8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Wind</a:t>
            </a:r>
          </a:p>
        </p:txBody>
      </p:sp>
      <p:pic>
        <p:nvPicPr>
          <p:cNvPr id="36875" name="Picture 11" descr="j0233005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844675"/>
            <a:ext cx="1755775" cy="1595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539750" y="3716338"/>
            <a:ext cx="4038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8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Geothermal</a:t>
            </a:r>
          </a:p>
        </p:txBody>
      </p:sp>
      <p:pic>
        <p:nvPicPr>
          <p:cNvPr id="36879" name="Picture 15" descr="a48_147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565400"/>
            <a:ext cx="15621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0" name="Rectangle 16"/>
          <p:cNvSpPr>
            <a:spLocks noChangeArrowheads="1"/>
          </p:cNvSpPr>
          <p:nvPr/>
        </p:nvSpPr>
        <p:spPr bwMode="auto">
          <a:xfrm>
            <a:off x="539750" y="4508500"/>
            <a:ext cx="48244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8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Biomass (plants)</a:t>
            </a:r>
          </a:p>
        </p:txBody>
      </p:sp>
      <p:pic>
        <p:nvPicPr>
          <p:cNvPr id="36881" name="Picture 17" descr="j030338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860800"/>
            <a:ext cx="15843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2" name="Rectangle 18"/>
          <p:cNvSpPr>
            <a:spLocks noChangeArrowheads="1"/>
          </p:cNvSpPr>
          <p:nvPr/>
        </p:nvSpPr>
        <p:spPr bwMode="auto">
          <a:xfrm>
            <a:off x="539750" y="5445125"/>
            <a:ext cx="33845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8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Water</a:t>
            </a:r>
          </a:p>
        </p:txBody>
      </p:sp>
      <p:pic>
        <p:nvPicPr>
          <p:cNvPr id="36883" name="Picture 19" descr="j02922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1888"/>
            <a:ext cx="182403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  <p:bldP spid="36871" grpId="0" build="p"/>
      <p:bldP spid="36876" grpId="0" build="p"/>
      <p:bldP spid="36880" grpId="0" build="p"/>
      <p:bldP spid="3688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000" smtClean="0">
                <a:latin typeface="SassoonPrimaryType" pitchFamily="2" charset="0"/>
              </a:rPr>
              <a:t>Non-Renewable Energy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latin typeface="SassoonPrimaryType" pitchFamily="2" charset="0"/>
              </a:rPr>
              <a:t>Oil</a:t>
            </a:r>
          </a:p>
        </p:txBody>
      </p:sp>
      <p:pic>
        <p:nvPicPr>
          <p:cNvPr id="39940" name="Picture 4" descr="j0283226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1341438"/>
            <a:ext cx="1409700" cy="1047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68313" y="2492375"/>
            <a:ext cx="18827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0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Coal</a:t>
            </a:r>
          </a:p>
        </p:txBody>
      </p:sp>
      <p:pic>
        <p:nvPicPr>
          <p:cNvPr id="39943" name="Picture 7" descr="j0282088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276475"/>
            <a:ext cx="1814512" cy="1181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395288" y="3429000"/>
            <a:ext cx="30972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0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Natural Gas</a:t>
            </a:r>
          </a:p>
        </p:txBody>
      </p:sp>
      <p:pic>
        <p:nvPicPr>
          <p:cNvPr id="39946" name="Picture 10" descr="MCSY00607_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565400"/>
            <a:ext cx="1150938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395288" y="4221163"/>
            <a:ext cx="30972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en-GB" sz="4000"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Nuclear</a:t>
            </a:r>
          </a:p>
        </p:txBody>
      </p:sp>
      <p:pic>
        <p:nvPicPr>
          <p:cNvPr id="39948" name="Picture 12" descr="j02977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789363"/>
            <a:ext cx="969962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39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  <p:bldP spid="39942" grpId="0" build="p"/>
      <p:bldP spid="39945" grpId="0" build="p"/>
      <p:bldP spid="39947" grpId="0" build="p"/>
    </p:bldLst>
  </p:timing>
</p:sld>
</file>

<file path=ppt/theme/theme1.xml><?xml version="1.0" encoding="utf-8"?>
<a:theme xmlns:a="http://schemas.openxmlformats.org/drawingml/2006/main" name="Competition">
  <a:themeElements>
    <a:clrScheme name="Competition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Competitio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etitio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144</TotalTime>
  <Words>109</Words>
  <Application>Microsoft Office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Verdana</vt:lpstr>
      <vt:lpstr>Arial</vt:lpstr>
      <vt:lpstr>Wingdings</vt:lpstr>
      <vt:lpstr>Calibri</vt:lpstr>
      <vt:lpstr>Times New Roman</vt:lpstr>
      <vt:lpstr>Cooper Black</vt:lpstr>
      <vt:lpstr>SassoonPrimaryType</vt:lpstr>
      <vt:lpstr>Competition</vt:lpstr>
      <vt:lpstr>Sources of Energy</vt:lpstr>
      <vt:lpstr>What is Energy?</vt:lpstr>
      <vt:lpstr>Energy Forms</vt:lpstr>
      <vt:lpstr>Sources of Energy</vt:lpstr>
      <vt:lpstr>Sources of Energy</vt:lpstr>
      <vt:lpstr>Renewable Energy</vt:lpstr>
      <vt:lpstr>Non-Renewable Energy</vt:lpstr>
    </vt:vector>
  </TitlesOfParts>
  <Company>Research Machines plc.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Energy</dc:title>
  <dc:creator>donnellyj20</dc:creator>
  <cp:lastModifiedBy>Teacher E-Solutions</cp:lastModifiedBy>
  <cp:revision>9</cp:revision>
  <dcterms:created xsi:type="dcterms:W3CDTF">2007-11-09T11:26:18Z</dcterms:created>
  <dcterms:modified xsi:type="dcterms:W3CDTF">2019-01-18T17:24:03Z</dcterms:modified>
</cp:coreProperties>
</file>