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FF00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BDE61A7-40F9-444E-A1BB-9A0CC8D46E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488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99600-C674-4610-8F87-EBF40BF918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6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EF066-DEA2-468F-8610-640EF10EBA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4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10E87-5F6F-4A1D-B355-3D8032855F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2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D62D4-E0A0-4EA6-9167-6641B82585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44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38F98-E353-4556-8BC5-2FD7C5E08F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1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F3AC8-1ABE-4D42-BC5F-0B64C49B84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5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FC09D-038C-47B5-8A96-3051D5D085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40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8383-7D95-4AAC-BE48-8D84156A04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0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80EBC-74EE-478B-9546-697A626536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18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928AF-CEB2-47E0-AF27-4FF6BB0B7A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8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89075-B49B-49B7-BA56-5FD1B1B534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50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4DC9114-41F3-435A-B90F-70A769EB55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To see if you were listening…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Can you add the correct punctuation to these examples of direct speech?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Ive made the chicken soup said Mum that’s a pity said Dad I thought it was for us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Another joke! Can you add all the punctuation. Remember what you did for the last one.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mtClean="0">
                <a:latin typeface="Comic Sans MS" pitchFamily="66" charset="0"/>
              </a:rPr>
              <a:t>I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’</a:t>
            </a:r>
            <a:r>
              <a:rPr lang="en-GB" smtClean="0">
                <a:latin typeface="Comic Sans MS" pitchFamily="66" charset="0"/>
              </a:rPr>
              <a:t>ve made the chicken soup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,”</a:t>
            </a:r>
            <a:r>
              <a:rPr lang="en-GB" smtClean="0">
                <a:latin typeface="Comic Sans MS" pitchFamily="66" charset="0"/>
              </a:rPr>
              <a:t> said Mum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GB" smtClean="0">
                <a:latin typeface="Comic Sans MS" pitchFamily="66" charset="0"/>
              </a:rPr>
              <a:t> </a:t>
            </a:r>
            <a:br>
              <a:rPr lang="en-GB" smtClean="0">
                <a:latin typeface="Comic Sans MS" pitchFamily="66" charset="0"/>
              </a:rPr>
            </a:b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“T</a:t>
            </a:r>
            <a:r>
              <a:rPr lang="en-GB" smtClean="0">
                <a:latin typeface="Comic Sans MS" pitchFamily="66" charset="0"/>
              </a:rPr>
              <a:t>hat’s a pity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,”</a:t>
            </a:r>
            <a:r>
              <a:rPr lang="en-GB" smtClean="0">
                <a:latin typeface="Comic Sans MS" pitchFamily="66" charset="0"/>
              </a:rPr>
              <a:t> said Dad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GB" smtClean="0">
                <a:latin typeface="Comic Sans MS" pitchFamily="66" charset="0"/>
              </a:rPr>
              <a:t> 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mtClean="0">
                <a:latin typeface="Comic Sans MS" pitchFamily="66" charset="0"/>
              </a:rPr>
              <a:t>I thought it was for us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.”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6858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So funny? What rules did you have to remember to be successful?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my teacher must love me said arooj why asked Raihannah because he puts kisses on my sums answered Arooj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Have a go!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90600" y="6096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One last one… You’ll love it! Although it’s hard!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“M</a:t>
            </a:r>
            <a:r>
              <a:rPr lang="en-GB" smtClean="0">
                <a:latin typeface="Comic Sans MS" pitchFamily="66" charset="0"/>
              </a:rPr>
              <a:t>y teacher must love me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,”</a:t>
            </a:r>
            <a:r>
              <a:rPr lang="en-GB" smtClean="0">
                <a:latin typeface="Comic Sans MS" pitchFamily="66" charset="0"/>
              </a:rPr>
              <a:t> said 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mtClean="0">
                <a:latin typeface="Comic Sans MS" pitchFamily="66" charset="0"/>
              </a:rPr>
              <a:t>rooj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GB" smtClean="0">
                <a:latin typeface="Comic Sans MS" pitchFamily="66" charset="0"/>
              </a:rPr>
              <a:t> </a:t>
            </a:r>
            <a:br>
              <a:rPr lang="en-GB" smtClean="0">
                <a:latin typeface="Comic Sans MS" pitchFamily="66" charset="0"/>
              </a:rPr>
            </a:b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“W</a:t>
            </a:r>
            <a:r>
              <a:rPr lang="en-GB" smtClean="0">
                <a:latin typeface="Comic Sans MS" pitchFamily="66" charset="0"/>
              </a:rPr>
              <a:t>hy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?”</a:t>
            </a:r>
            <a:r>
              <a:rPr lang="en-GB" smtClean="0">
                <a:latin typeface="Comic Sans MS" pitchFamily="66" charset="0"/>
              </a:rPr>
              <a:t> asked Raihannah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GB" smtClean="0">
                <a:latin typeface="Comic Sans MS" pitchFamily="66" charset="0"/>
              </a:rPr>
              <a:t> “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mtClean="0">
                <a:latin typeface="Comic Sans MS" pitchFamily="66" charset="0"/>
              </a:rPr>
              <a:t>ecause he puts kisses on my sums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,”</a:t>
            </a:r>
            <a:r>
              <a:rPr lang="en-GB" smtClean="0">
                <a:latin typeface="Comic Sans MS" pitchFamily="66" charset="0"/>
              </a:rPr>
              <a:t> answered Arooj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00800" cy="6096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Did you get it all? What about the joke? Funny right?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Can you write down what you need to do to be successful with setting out direct speech?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u="sng" smtClean="0">
                <a:latin typeface="Comic Sans MS" pitchFamily="66" charset="0"/>
              </a:rPr>
              <a:t/>
            </a:r>
            <a:br>
              <a:rPr lang="en-GB" u="sng" smtClean="0">
                <a:latin typeface="Comic Sans MS" pitchFamily="66" charset="0"/>
              </a:rPr>
            </a:br>
            <a:r>
              <a:rPr lang="en-GB" u="sng" smtClean="0">
                <a:latin typeface="Comic Sans MS" pitchFamily="66" charset="0"/>
              </a:rPr>
              <a:t>I am going to challenge you…</a:t>
            </a:r>
            <a:r>
              <a:rPr lang="en-GB" smtClean="0">
                <a:latin typeface="Comic Sans MS" pitchFamily="66" charset="0"/>
              </a:rPr>
              <a:t/>
            </a:r>
            <a:br>
              <a:rPr lang="en-GB" smtClean="0">
                <a:latin typeface="Comic Sans MS" pitchFamily="66" charset="0"/>
              </a:rPr>
            </a:br>
            <a:r>
              <a:rPr lang="en-GB" smtClean="0">
                <a:latin typeface="Comic Sans MS" pitchFamily="66" charset="0"/>
              </a:rPr>
              <a:t/>
            </a:r>
            <a:br>
              <a:rPr lang="en-GB" smtClean="0">
                <a:latin typeface="Comic Sans MS" pitchFamily="66" charset="0"/>
              </a:rPr>
            </a:br>
            <a:r>
              <a:rPr lang="en-GB" sz="3600" smtClean="0">
                <a:latin typeface="Comic Sans MS" pitchFamily="66" charset="0"/>
              </a:rPr>
              <a:t>On the sheet put in all the missing speech marks. There are 20+ mistakes- a set of speech marks counts for one and there are other punctuation mistakes too.</a:t>
            </a:r>
            <a:br>
              <a:rPr lang="en-GB" sz="3600" smtClean="0">
                <a:latin typeface="Comic Sans MS" pitchFamily="66" charset="0"/>
              </a:rPr>
            </a:br>
            <a:r>
              <a:rPr lang="en-GB" sz="3600" smtClean="0">
                <a:latin typeface="Comic Sans MS" pitchFamily="66" charset="0"/>
              </a:rPr>
              <a:t/>
            </a:r>
            <a:br>
              <a:rPr lang="en-GB" sz="3600" smtClean="0">
                <a:latin typeface="Comic Sans MS" pitchFamily="66" charset="0"/>
              </a:rPr>
            </a:br>
            <a:r>
              <a:rPr lang="en-GB" smtClean="0">
                <a:latin typeface="Comic Sans MS" pitchFamily="66" charset="0"/>
              </a:rPr>
              <a:t>Can you get to punctuation paradise?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"/>
            <a:ext cx="8153400" cy="5791200"/>
          </a:xfrm>
        </p:spPr>
        <p:txBody>
          <a:bodyPr/>
          <a:lstStyle/>
          <a:p>
            <a:pPr eaLnBrk="1" hangingPunct="1"/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I don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’</a:t>
            </a:r>
            <a:r>
              <a:rPr lang="en-GB" sz="2000" smtClean="0">
                <a:latin typeface="Comic Sans MS" pitchFamily="66" charset="0"/>
              </a:rPr>
              <a:t>t think you should be sitting there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,” </a:t>
            </a:r>
            <a:r>
              <a:rPr lang="en-GB" sz="2000" smtClean="0">
                <a:latin typeface="Comic Sans MS" pitchFamily="66" charset="0"/>
              </a:rPr>
              <a:t>said Narky Martha, the school bully. 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I’d shift if I were you!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</a:p>
          <a:p>
            <a:pPr eaLnBrk="1" hangingPunct="1"/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Yeah, but you aren’t are you?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” </a:t>
            </a:r>
            <a:r>
              <a:rPr lang="en-GB" sz="2000" smtClean="0">
                <a:latin typeface="Comic Sans MS" pitchFamily="66" charset="0"/>
              </a:rPr>
              <a:t>I replied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en-GB" sz="2000" smtClean="0">
                <a:latin typeface="Comic Sans MS" pitchFamily="66" charset="0"/>
              </a:rPr>
              <a:t>perhaps a little less confidently than I would have liked. </a:t>
            </a:r>
          </a:p>
          <a:p>
            <a:pPr eaLnBrk="1" hangingPunct="1"/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Are you going to shift or not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?”</a:t>
            </a:r>
            <a:r>
              <a:rPr lang="en-GB" sz="2000" smtClean="0">
                <a:latin typeface="Comic Sans MS" pitchFamily="66" charset="0"/>
              </a:rPr>
              <a:t> she glared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GB" sz="2000" smtClean="0">
                <a:latin typeface="Comic Sans MS" pitchFamily="66" charset="0"/>
              </a:rPr>
              <a:t> as her shadow covered me entirely.</a:t>
            </a:r>
          </a:p>
          <a:p>
            <a:pPr eaLnBrk="1" hangingPunct="1"/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No!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  <a:r>
              <a:rPr lang="en-GB" sz="2000" smtClean="0">
                <a:latin typeface="Comic Sans MS" pitchFamily="66" charset="0"/>
              </a:rPr>
              <a:t> I said. 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I’m sick of you and your gang of dum-dums trying to frighten us into doing what you want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.” “</a:t>
            </a:r>
            <a:r>
              <a:rPr lang="en-GB" sz="2000" smtClean="0">
                <a:latin typeface="Comic Sans MS" pitchFamily="66" charset="0"/>
              </a:rPr>
              <a:t>You’re pathetic, that’s what you are.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</a:p>
          <a:p>
            <a:pPr eaLnBrk="1" hangingPunct="1"/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And you’re dead meat, that’s what you are! Get her!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</a:p>
          <a:p>
            <a:pPr eaLnBrk="1" hangingPunct="1"/>
            <a:r>
              <a:rPr lang="en-GB" sz="2000" smtClean="0">
                <a:latin typeface="Comic Sans MS" pitchFamily="66" charset="0"/>
              </a:rPr>
              <a:t>I remembered everything Mr 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L</a:t>
            </a:r>
            <a:r>
              <a:rPr lang="en-GB" sz="2000" smtClean="0">
                <a:latin typeface="Comic Sans MS" pitchFamily="66" charset="0"/>
              </a:rPr>
              <a:t>oco, my karate teacher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en-GB" sz="2000" smtClean="0">
                <a:latin typeface="Comic Sans MS" pitchFamily="66" charset="0"/>
              </a:rPr>
              <a:t>had told me. I could hear his voice in my head. </a:t>
            </a:r>
          </a:p>
          <a:p>
            <a:pPr eaLnBrk="1" hangingPunct="1"/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Stay calm 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2000" smtClean="0">
                <a:latin typeface="Comic Sans MS" pitchFamily="66" charset="0"/>
              </a:rPr>
              <a:t>ophie, stay calm. Let them do the work for you. Don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’</a:t>
            </a:r>
            <a:r>
              <a:rPr lang="en-GB" sz="2000" smtClean="0">
                <a:latin typeface="Comic Sans MS" pitchFamily="66" charset="0"/>
              </a:rPr>
              <a:t>t let them see you’re afraid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.”</a:t>
            </a:r>
          </a:p>
          <a:p>
            <a:pPr eaLnBrk="1" hangingPunct="1"/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Easier said than done!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  <a:r>
              <a:rPr lang="en-GB" sz="2000" smtClean="0">
                <a:latin typeface="Comic Sans MS" pitchFamily="66" charset="0"/>
              </a:rPr>
              <a:t> I thought to myself as I blocked the first punch and threw 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GB" sz="2000" smtClean="0">
                <a:latin typeface="Comic Sans MS" pitchFamily="66" charset="0"/>
              </a:rPr>
              <a:t>artha on to the floor.</a:t>
            </a:r>
          </a:p>
          <a:p>
            <a:pPr eaLnBrk="1" hangingPunct="1"/>
            <a:r>
              <a:rPr lang="en-GB" sz="2000" smtClean="0">
                <a:latin typeface="Comic Sans MS" pitchFamily="66" charset="0"/>
              </a:rPr>
              <a:t>Her gang stopped in their tracks, unsure of what to do next.</a:t>
            </a:r>
          </a:p>
          <a:p>
            <a:pPr eaLnBrk="1" hangingPunct="1"/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z="2000" smtClean="0">
                <a:latin typeface="Comic Sans MS" pitchFamily="66" charset="0"/>
              </a:rPr>
              <a:t>Ready for some more?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  <a:r>
              <a:rPr lang="en-GB" sz="2000" smtClean="0">
                <a:latin typeface="Comic Sans MS" pitchFamily="66" charset="0"/>
              </a:rPr>
              <a:t> I asked. 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“O</a:t>
            </a:r>
            <a:r>
              <a:rPr lang="en-GB" sz="2000" smtClean="0">
                <a:latin typeface="Comic Sans MS" pitchFamily="66" charset="0"/>
              </a:rPr>
              <a:t>r are you chicken like I thought you were</a:t>
            </a:r>
            <a:r>
              <a:rPr lang="en-GB" sz="2000" smtClean="0">
                <a:solidFill>
                  <a:srgbClr val="FF0000"/>
                </a:solidFill>
                <a:latin typeface="Comic Sans MS" pitchFamily="66" charset="0"/>
              </a:rPr>
              <a:t>?”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z="7200" smtClean="0">
                <a:solidFill>
                  <a:srgbClr val="0066FF"/>
                </a:solidFill>
                <a:latin typeface="Comic Sans MS" pitchFamily="66" charset="0"/>
              </a:rPr>
              <a:t>W</a:t>
            </a:r>
            <a:r>
              <a:rPr lang="en-GB" sz="7200" smtClean="0">
                <a:solidFill>
                  <a:srgbClr val="00FF00"/>
                </a:solidFill>
                <a:latin typeface="Comic Sans MS" pitchFamily="66" charset="0"/>
              </a:rPr>
              <a:t>e</a:t>
            </a:r>
            <a:r>
              <a:rPr lang="en-GB" sz="7200" smtClean="0">
                <a:solidFill>
                  <a:srgbClr val="FF9900"/>
                </a:solidFill>
                <a:latin typeface="Comic Sans MS" pitchFamily="66" charset="0"/>
              </a:rPr>
              <a:t>l</a:t>
            </a:r>
            <a:r>
              <a:rPr lang="en-GB" sz="7200" smtClean="0">
                <a:solidFill>
                  <a:srgbClr val="FF0000"/>
                </a:solidFill>
                <a:latin typeface="Comic Sans MS" pitchFamily="66" charset="0"/>
              </a:rPr>
              <a:t>l</a:t>
            </a:r>
            <a:r>
              <a:rPr lang="en-GB" sz="7200" smtClean="0">
                <a:latin typeface="Comic Sans MS" pitchFamily="66" charset="0"/>
              </a:rPr>
              <a:t> </a:t>
            </a:r>
            <a:r>
              <a:rPr lang="en-GB" sz="7200" smtClean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sz="7200" smtClean="0">
                <a:solidFill>
                  <a:srgbClr val="FF9900"/>
                </a:solidFill>
                <a:latin typeface="Comic Sans MS" pitchFamily="66" charset="0"/>
              </a:rPr>
              <a:t>o</a:t>
            </a:r>
            <a:r>
              <a:rPr lang="en-GB" sz="7200" smtClean="0">
                <a:solidFill>
                  <a:srgbClr val="00FF00"/>
                </a:solidFill>
                <a:latin typeface="Comic Sans MS" pitchFamily="66" charset="0"/>
              </a:rPr>
              <a:t>n</a:t>
            </a:r>
            <a:r>
              <a:rPr lang="en-GB" sz="7200" smtClean="0">
                <a:solidFill>
                  <a:srgbClr val="0066FF"/>
                </a:solidFill>
                <a:latin typeface="Comic Sans MS" pitchFamily="66" charset="0"/>
              </a:rPr>
              <a:t>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can I go out to play asked Neelim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Add speech marks and all other punctuation.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“C</a:t>
            </a:r>
            <a:r>
              <a:rPr lang="en-GB" smtClean="0">
                <a:latin typeface="Comic Sans MS" pitchFamily="66" charset="0"/>
              </a:rPr>
              <a:t>an I go out to play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?”</a:t>
            </a:r>
            <a:r>
              <a:rPr lang="en-GB" smtClean="0">
                <a:latin typeface="Comic Sans MS" pitchFamily="66" charset="0"/>
              </a:rPr>
              <a:t> asked Neelim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What rules did you have to remember to be successful?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Mrs Deegan said its time to go for dinner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Can you add all the missing sentence punctuation? Where will the speech marks go?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Mrs Deegan said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GB" smtClean="0">
                <a:latin typeface="Comic Sans MS" pitchFamily="66" charset="0"/>
              </a:rPr>
              <a:t> 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“I</a:t>
            </a:r>
            <a:r>
              <a:rPr lang="en-GB" smtClean="0">
                <a:latin typeface="Comic Sans MS" pitchFamily="66" charset="0"/>
              </a:rPr>
              <a:t>t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’</a:t>
            </a:r>
            <a:r>
              <a:rPr lang="en-GB" smtClean="0">
                <a:latin typeface="Comic Sans MS" pitchFamily="66" charset="0"/>
              </a:rPr>
              <a:t>s time to go for dinner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.”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What rules did you have to remember to be successful?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we went to the seaside at the weekend said aqib it was very warm and sunny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Can you add all the missing punctuation? Where will the speech marks go?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“W</a:t>
            </a:r>
            <a:r>
              <a:rPr lang="en-GB" smtClean="0">
                <a:latin typeface="Comic Sans MS" pitchFamily="66" charset="0"/>
              </a:rPr>
              <a:t>e went to the seaside at the weekend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,”</a:t>
            </a:r>
            <a:r>
              <a:rPr lang="en-GB" smtClean="0">
                <a:latin typeface="Comic Sans MS" pitchFamily="66" charset="0"/>
              </a:rPr>
              <a:t> said 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mtClean="0">
                <a:latin typeface="Comic Sans MS" pitchFamily="66" charset="0"/>
              </a:rPr>
              <a:t>qib, 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mtClean="0">
                <a:latin typeface="Comic Sans MS" pitchFamily="66" charset="0"/>
              </a:rPr>
              <a:t>it was very warm and sunny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.”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r>
              <a:rPr lang="en-GB" smtClean="0">
                <a:latin typeface="Comic Sans MS" pitchFamily="66" charset="0"/>
              </a:rPr>
              <a:t>What rules did you have to remember to be successful?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doctor, doctor said the man I think I’m a pair of curtains. Pull yourself together man exclaimed the doctor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6858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Add all the missing punctuation so we can laugh at Mr Spalton’s funny joke!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“D</a:t>
            </a:r>
            <a:r>
              <a:rPr lang="en-GB" smtClean="0">
                <a:latin typeface="Comic Sans MS" pitchFamily="66" charset="0"/>
              </a:rPr>
              <a:t>octor, doctor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,”</a:t>
            </a:r>
            <a:r>
              <a:rPr lang="en-GB" smtClean="0">
                <a:latin typeface="Comic Sans MS" pitchFamily="66" charset="0"/>
              </a:rPr>
              <a:t> said the man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GB" smtClean="0">
                <a:latin typeface="Comic Sans MS" pitchFamily="66" charset="0"/>
              </a:rPr>
              <a:t> 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mtClean="0">
                <a:latin typeface="Comic Sans MS" pitchFamily="66" charset="0"/>
              </a:rPr>
              <a:t>I think I’m a pair of curtains.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  <a:r>
              <a:rPr lang="en-GB" smtClean="0">
                <a:latin typeface="Comic Sans MS" pitchFamily="66" charset="0"/>
              </a:rPr>
              <a:t> </a:t>
            </a:r>
            <a:br>
              <a:rPr lang="en-GB" smtClean="0">
                <a:latin typeface="Comic Sans MS" pitchFamily="66" charset="0"/>
              </a:rPr>
            </a:b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GB" smtClean="0">
                <a:latin typeface="Comic Sans MS" pitchFamily="66" charset="0"/>
              </a:rPr>
              <a:t>Pull yourself together man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!”</a:t>
            </a:r>
            <a:r>
              <a:rPr lang="en-GB" smtClean="0">
                <a:latin typeface="Comic Sans MS" pitchFamily="66" charset="0"/>
              </a:rPr>
              <a:t> exclaimed the doctor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Funny?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What rules did you have to remember?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594</Words>
  <Application>Microsoft Office PowerPoint</Application>
  <PresentationFormat>On-screen Show (4:3)</PresentationFormat>
  <Paragraphs>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Calibri</vt:lpstr>
      <vt:lpstr>Comic Sans MS</vt:lpstr>
      <vt:lpstr>Default Design</vt:lpstr>
      <vt:lpstr>To see if you were listening…</vt:lpstr>
      <vt:lpstr>can I go out to play asked Neelim</vt:lpstr>
      <vt:lpstr>“Can I go out to play?” asked Neelim</vt:lpstr>
      <vt:lpstr>Mrs Deegan said its time to go for dinner</vt:lpstr>
      <vt:lpstr>Mrs Deegan said, “It’s time to go for dinner.”</vt:lpstr>
      <vt:lpstr>we went to the seaside at the weekend said aqib it was very warm and sunny</vt:lpstr>
      <vt:lpstr>“We went to the seaside at the weekend,” said Aqib, “it was very warm and sunny.”</vt:lpstr>
      <vt:lpstr>doctor, doctor said the man I think I’m a pair of curtains. Pull yourself together man exclaimed the doctor</vt:lpstr>
      <vt:lpstr>“Doctor, doctor,” said the man, “I think I’m a pair of curtains.”  “Pull yourself together man!” exclaimed the doctor.</vt:lpstr>
      <vt:lpstr>Ive made the chicken soup said Mum that’s a pity said Dad I thought it was for us</vt:lpstr>
      <vt:lpstr>“I’ve made the chicken soup,” said Mum.  “That’s a pity,” said Dad, “I thought it was for us.”</vt:lpstr>
      <vt:lpstr>my teacher must love me said arooj why asked Raihannah because he puts kisses on my sums answered Arooj</vt:lpstr>
      <vt:lpstr>“My teacher must love me,” said Arooj.  “Why?” asked Raihannah. “Because he puts kisses on my sums,” answered Arooj.</vt:lpstr>
      <vt:lpstr>Can you write down what you need to do to be successful with setting out direct speech? </vt:lpstr>
      <vt:lpstr> I am going to challenge you…  On the sheet put in all the missing speech marks. There are 20+ mistakes- a set of speech marks counts for one and there are other punctuation mistakes too.  Can you get to punctuation paradise? </vt:lpstr>
      <vt:lpstr>PowerPoint Presentation</vt:lpstr>
      <vt:lpstr>Well Done!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see if you were listening…</dc:title>
  <dc:creator>Michael Spalton</dc:creator>
  <cp:lastModifiedBy>Teacher E-Solutions</cp:lastModifiedBy>
  <cp:revision>1</cp:revision>
  <dcterms:created xsi:type="dcterms:W3CDTF">2007-04-29T15:56:00Z</dcterms:created>
  <dcterms:modified xsi:type="dcterms:W3CDTF">2019-01-18T16:53:26Z</dcterms:modified>
</cp:coreProperties>
</file>