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0" r:id="rId4"/>
    <p:sldId id="261" r:id="rId5"/>
    <p:sldId id="266" r:id="rId6"/>
    <p:sldId id="258" r:id="rId7"/>
    <p:sldId id="259" r:id="rId8"/>
    <p:sldId id="265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5124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125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9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0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1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2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3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4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5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36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5137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8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39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0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1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2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3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4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5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6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8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9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0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1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2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3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4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55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5156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7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8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59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0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1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2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3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4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5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6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7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8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69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0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1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2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73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5174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5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6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7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8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79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80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5181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5182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83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84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85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518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8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5188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89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190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220E71E-4446-4650-8855-D6ABB94407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6728A-87BE-48A4-822B-502D8C98571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420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9FD49-F859-45FF-9DF3-FA2F80C90D2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48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2D8500-BF6E-4D10-A06C-9B49A9AA45D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419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FCD092-E32E-4918-B8ED-A6453005A4B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502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F5035-C4F5-4768-B35C-12AA72549C0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35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07719-0E1E-4DD8-84CA-B5AEE16488E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7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EE5E2-38E6-43FF-9893-13F1DD5E23E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349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AA1AA-A4DA-4557-817E-38DE90262EF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14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A95F7-A9E9-4990-9FB4-D7ED83460A9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60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3A8A3-65AA-488A-991B-EC1F3A1ED44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44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01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410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13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411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32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413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3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4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50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415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158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415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16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16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6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416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GB"/>
          </a:p>
        </p:txBody>
      </p:sp>
      <p:sp>
        <p:nvSpPr>
          <p:cNvPr id="416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4DEC92F-3F6C-4A83-851C-C13DAD837CC9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492375"/>
            <a:ext cx="7772400" cy="1736725"/>
          </a:xfrm>
        </p:spPr>
        <p:txBody>
          <a:bodyPr/>
          <a:lstStyle/>
          <a:p>
            <a:r>
              <a:rPr lang="en-GB" sz="9600"/>
              <a:t>Speech </a:t>
            </a:r>
            <a:br>
              <a:rPr lang="en-GB" sz="9600"/>
            </a:br>
            <a:r>
              <a:rPr lang="en-GB" sz="9600"/>
              <a:t>marks</a:t>
            </a:r>
            <a:r>
              <a:rPr lang="en-GB" sz="4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4400">
                <a:solidFill>
                  <a:schemeClr val="hlink"/>
                </a:solidFill>
              </a:rPr>
              <a:t>“</a:t>
            </a:r>
            <a:r>
              <a:rPr lang="en-GB" sz="4400"/>
              <a:t>How are you</a:t>
            </a:r>
            <a:r>
              <a:rPr lang="en-GB" sz="4400">
                <a:solidFill>
                  <a:schemeClr val="hlink"/>
                </a:solidFill>
              </a:rPr>
              <a:t>?”</a:t>
            </a:r>
            <a:r>
              <a:rPr lang="en-GB" sz="4400"/>
              <a:t> asked Connor.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4400"/>
              <a:t> </a:t>
            </a:r>
            <a:r>
              <a:rPr lang="en-GB" sz="4400">
                <a:solidFill>
                  <a:schemeClr val="hlink"/>
                </a:solidFill>
              </a:rPr>
              <a:t>“</a:t>
            </a:r>
            <a:r>
              <a:rPr lang="en-GB" sz="4400"/>
              <a:t>I’m fine thanks</a:t>
            </a:r>
            <a:r>
              <a:rPr lang="en-GB" sz="4400">
                <a:solidFill>
                  <a:schemeClr val="hlink"/>
                </a:solidFill>
              </a:rPr>
              <a:t>,”</a:t>
            </a:r>
            <a:r>
              <a:rPr lang="en-GB" sz="4400"/>
              <a:t> said Jack </a:t>
            </a:r>
            <a:r>
              <a:rPr lang="en-GB" sz="4400">
                <a:solidFill>
                  <a:schemeClr val="hlink"/>
                </a:solidFill>
              </a:rPr>
              <a:t>“D</a:t>
            </a:r>
            <a:r>
              <a:rPr lang="en-GB" sz="4400"/>
              <a:t>id you have a nice holiday</a:t>
            </a:r>
            <a:r>
              <a:rPr lang="en-GB" sz="4400">
                <a:solidFill>
                  <a:schemeClr val="hlink"/>
                </a:solidFill>
              </a:rPr>
              <a:t>?”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4400"/>
              <a:t> </a:t>
            </a:r>
            <a:r>
              <a:rPr lang="en-GB" sz="4400">
                <a:solidFill>
                  <a:schemeClr val="hlink"/>
                </a:solidFill>
              </a:rPr>
              <a:t>“Y</a:t>
            </a:r>
            <a:r>
              <a:rPr lang="en-GB" sz="4400"/>
              <a:t>es I did</a:t>
            </a:r>
            <a:r>
              <a:rPr lang="en-GB" sz="4400">
                <a:solidFill>
                  <a:schemeClr val="hlink"/>
                </a:solidFill>
              </a:rPr>
              <a:t>,”</a:t>
            </a:r>
            <a:r>
              <a:rPr lang="en-GB" sz="4400"/>
              <a:t> replied Connor </a:t>
            </a:r>
            <a:r>
              <a:rPr lang="en-GB" sz="4400">
                <a:solidFill>
                  <a:schemeClr val="hlink"/>
                </a:solidFill>
              </a:rPr>
              <a:t>“</a:t>
            </a:r>
            <a:r>
              <a:rPr lang="en-GB" sz="4400"/>
              <a:t>Did you</a:t>
            </a:r>
            <a:r>
              <a:rPr lang="en-GB" sz="4400">
                <a:solidFill>
                  <a:schemeClr val="hlink"/>
                </a:solidFill>
              </a:rPr>
              <a:t>?”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4400"/>
              <a:t> </a:t>
            </a:r>
            <a:r>
              <a:rPr lang="en-GB" sz="4400">
                <a:solidFill>
                  <a:schemeClr val="hlink"/>
                </a:solidFill>
              </a:rPr>
              <a:t>“</a:t>
            </a:r>
            <a:r>
              <a:rPr lang="en-GB" sz="4400"/>
              <a:t>Yes I went to meet David Beckham</a:t>
            </a:r>
            <a:r>
              <a:rPr lang="en-GB" sz="4400">
                <a:solidFill>
                  <a:schemeClr val="hlink"/>
                </a:solidFill>
              </a:rPr>
              <a:t>!”</a:t>
            </a:r>
            <a:r>
              <a:rPr lang="en-GB" sz="4400"/>
              <a:t>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4400">
                <a:solidFill>
                  <a:schemeClr val="hlink"/>
                </a:solidFill>
              </a:rPr>
              <a:t>“W</a:t>
            </a:r>
            <a:r>
              <a:rPr lang="en-GB" sz="4400"/>
              <a:t>ow</a:t>
            </a:r>
            <a:r>
              <a:rPr lang="en-GB" sz="4400">
                <a:solidFill>
                  <a:schemeClr val="hlink"/>
                </a:solidFill>
              </a:rPr>
              <a:t>!”</a:t>
            </a:r>
            <a:r>
              <a:rPr lang="en-GB" sz="4400"/>
              <a:t> Connor shouted.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5400"/>
              <a:t>We need to remember:</a:t>
            </a: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4000"/>
              <a:t>To put speech marks around the words being said.</a:t>
            </a: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4000"/>
              <a:t>To start each piece of speech with a capital letter.</a:t>
            </a: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4000"/>
              <a:t>To punctuate the speech before we close it.</a:t>
            </a: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4000"/>
              <a:t>To start a new line for each new speaker.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5400"/>
              <a:t>Speech marks go around the bits of a sentence actually being said.</a:t>
            </a:r>
          </a:p>
          <a:p>
            <a:pPr algn="ctr">
              <a:buFont typeface="Wingdings" pitchFamily="2" charset="2"/>
              <a:buNone/>
            </a:pPr>
            <a:r>
              <a:rPr lang="en-GB" sz="8800">
                <a:solidFill>
                  <a:schemeClr val="hlink"/>
                </a:solidFill>
              </a:rPr>
              <a:t>“</a:t>
            </a:r>
            <a:r>
              <a:rPr lang="en-GB" sz="8800"/>
              <a:t>Hello!</a:t>
            </a:r>
            <a:r>
              <a:rPr lang="en-GB" sz="8800">
                <a:solidFill>
                  <a:schemeClr val="hlink"/>
                </a:solidFill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5400"/>
              <a:t>Every time we open a set of speech marks we need to use a capital letter.</a:t>
            </a:r>
          </a:p>
          <a:p>
            <a:pPr algn="ctr">
              <a:buFont typeface="Wingdings" pitchFamily="2" charset="2"/>
              <a:buNone/>
            </a:pPr>
            <a:r>
              <a:rPr lang="en-GB" sz="9600"/>
              <a:t>“</a:t>
            </a:r>
            <a:r>
              <a:rPr lang="en-GB" sz="9600">
                <a:solidFill>
                  <a:schemeClr val="hlink"/>
                </a:solidFill>
              </a:rPr>
              <a:t>H</a:t>
            </a:r>
            <a:r>
              <a:rPr lang="en-GB" sz="9600"/>
              <a:t>i!”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5400"/>
              <a:t>We also need to put some form of punctuation into each piece of dialogue before we close the speech marks.    !?,.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8000"/>
              <a:t>“Yo dude</a:t>
            </a:r>
            <a:r>
              <a:rPr lang="en-GB" sz="8000">
                <a:solidFill>
                  <a:schemeClr val="hlink"/>
                </a:solidFill>
              </a:rPr>
              <a:t>!</a:t>
            </a:r>
            <a:r>
              <a:rPr lang="en-GB" sz="800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3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4400"/>
              <a:t>We also need to start a new line every time a different character speaks.</a:t>
            </a:r>
          </a:p>
          <a:p>
            <a:pPr algn="ctr">
              <a:buFont typeface="Wingdings" pitchFamily="2" charset="2"/>
              <a:buNone/>
            </a:pPr>
            <a:r>
              <a:rPr lang="en-GB" sz="4400"/>
              <a:t>“Hello, Matthew!” said James.</a:t>
            </a:r>
          </a:p>
          <a:p>
            <a:pPr algn="ctr">
              <a:buFont typeface="Wingdings" pitchFamily="2" charset="2"/>
              <a:buNone/>
            </a:pPr>
            <a:r>
              <a:rPr lang="en-GB" sz="4400"/>
              <a:t>“Hi!” replied Sophie.</a:t>
            </a:r>
          </a:p>
          <a:p>
            <a:pPr algn="ctr">
              <a:buFont typeface="Wingdings" pitchFamily="2" charset="2"/>
              <a:buNone/>
            </a:pPr>
            <a:r>
              <a:rPr lang="en-GB" sz="4400"/>
              <a:t>“How are you?” he asked.</a:t>
            </a:r>
          </a:p>
          <a:p>
            <a:pPr algn="ctr">
              <a:buFont typeface="Wingdings" pitchFamily="2" charset="2"/>
              <a:buNone/>
            </a:pPr>
            <a:r>
              <a:rPr lang="en-GB" sz="4400"/>
              <a:t>“I am fine and dandy, thanks!”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4000"/>
              <a:t>Where do the speech marks go?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GB" sz="48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4800"/>
              <a:t>Tom said, would you like a sweet?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GB" sz="48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4800"/>
              <a:t>Tom said, </a:t>
            </a:r>
            <a:r>
              <a:rPr lang="en-GB" sz="4800">
                <a:solidFill>
                  <a:schemeClr val="hlink"/>
                </a:solidFill>
              </a:rPr>
              <a:t>“</a:t>
            </a:r>
            <a:r>
              <a:rPr lang="en-GB" sz="4800"/>
              <a:t>Would you like a sweet?</a:t>
            </a:r>
            <a:r>
              <a:rPr lang="en-GB" sz="4800">
                <a:solidFill>
                  <a:schemeClr val="hlink"/>
                </a:solidFill>
              </a:rPr>
              <a:t>”</a:t>
            </a:r>
            <a:endParaRPr lang="en-GB" sz="480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GB" sz="4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4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en-GB" sz="5400"/>
          </a:p>
          <a:p>
            <a:pPr algn="ctr">
              <a:buFont typeface="Wingdings" pitchFamily="2" charset="2"/>
              <a:buNone/>
            </a:pPr>
            <a:r>
              <a:rPr lang="en-GB" sz="5400"/>
              <a:t>I like playing football said Patrick.</a:t>
            </a:r>
          </a:p>
          <a:p>
            <a:pPr algn="ctr">
              <a:buFont typeface="Wingdings" pitchFamily="2" charset="2"/>
              <a:buNone/>
            </a:pPr>
            <a:endParaRPr lang="en-GB" sz="5400"/>
          </a:p>
          <a:p>
            <a:pPr algn="ctr">
              <a:buFont typeface="Wingdings" pitchFamily="2" charset="2"/>
              <a:buNone/>
            </a:pPr>
            <a:r>
              <a:rPr lang="en-GB" sz="5400"/>
              <a:t>“I like playing football,” said Patrick.</a:t>
            </a:r>
          </a:p>
          <a:p>
            <a:pPr algn="ctr">
              <a:buFont typeface="Wingdings" pitchFamily="2" charset="2"/>
              <a:buNone/>
            </a:pPr>
            <a:endParaRPr lang="en-GB" sz="5400"/>
          </a:p>
          <a:p>
            <a:pPr algn="ctr"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GB" sz="4800"/>
              <a:t>Are you coming to my birthday party Sarah asked.</a:t>
            </a:r>
          </a:p>
          <a:p>
            <a:pPr algn="ctr">
              <a:buFont typeface="Wingdings" pitchFamily="2" charset="2"/>
              <a:buNone/>
            </a:pPr>
            <a:endParaRPr lang="en-GB" sz="4800"/>
          </a:p>
          <a:p>
            <a:pPr algn="ctr">
              <a:buFont typeface="Wingdings" pitchFamily="2" charset="2"/>
              <a:buNone/>
            </a:pPr>
            <a:r>
              <a:rPr lang="en-GB" sz="4800"/>
              <a:t>“Are you coming to my birthday party?” Sarah asked.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/>
              <a:t>Correctly punctuate these sentences: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GB" sz="4800"/>
              <a:t>How are you asked Connor I’m fine thanks said Jack did you have a nice holiday yes I did replied Connor Did you Yes I went to meet David Beckham wow Connor shouted.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116</TotalTime>
  <Words>309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Wingdings</vt:lpstr>
      <vt:lpstr>Ripple</vt:lpstr>
      <vt:lpstr>Speech  marks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PCC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 marks </dc:title>
  <dc:creator>Kate Harris</dc:creator>
  <cp:lastModifiedBy>Teacher E-Solutions</cp:lastModifiedBy>
  <cp:revision>5</cp:revision>
  <dcterms:created xsi:type="dcterms:W3CDTF">2005-04-10T20:44:36Z</dcterms:created>
  <dcterms:modified xsi:type="dcterms:W3CDTF">2019-01-18T16:53:22Z</dcterms:modified>
</cp:coreProperties>
</file>