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59" r:id="rId5"/>
    <p:sldId id="260" r:id="rId6"/>
    <p:sldId id="263" r:id="rId7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000099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11" autoAdjust="0"/>
    <p:restoredTop sz="90929"/>
  </p:normalViewPr>
  <p:slideViewPr>
    <p:cSldViewPr>
      <p:cViewPr varScale="1">
        <p:scale>
          <a:sx n="41" d="100"/>
          <a:sy n="41" d="100"/>
        </p:scale>
        <p:origin x="-888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ED4105-8E49-465D-94F1-5DD261ADB8D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2304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07A59B-1FF0-452B-AD99-B17655EEF0D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9658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947201-FFC9-4B31-B978-DB7BA624489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2436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A0C894-A713-4069-97C2-02C460A758F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55652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B669A0-85A6-4FD5-88DD-F85AE46B6FBE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255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A91455-1D13-439A-8CD7-B9B68064177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5152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86D1C4-9E70-4B82-A67D-0F1E7FCDC23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7889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2FB38E-5534-4A17-9764-19862EE41AB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1509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701DB7-3190-4104-BBEC-598673DEB22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597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468216-B9D5-4FA3-8951-9D1238E80EE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0963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185450-FDF6-44B1-AC2B-B9CA9ECE617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7983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09727BE-D2CA-4A2C-AA55-E7BF42DC289D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685800" y="914400"/>
            <a:ext cx="75438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6000" b="1">
                <a:solidFill>
                  <a:srgbClr val="CC3300"/>
                </a:solidFill>
                <a:latin typeface="Comic Sans MS" pitchFamily="66" charset="0"/>
              </a:rPr>
              <a:t>Speech marks</a:t>
            </a: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2438400" y="2743200"/>
            <a:ext cx="4267200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2000" b="1"/>
              <a:t>‘‘     ’’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" fill="hold"/>
                                        <p:tgtEl>
                                          <p:spTgt spid="20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" fill="hold"/>
                                        <p:tgtEl>
                                          <p:spTgt spid="20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build="p" autoUpdateAnimBg="0"/>
      <p:bldP spid="2053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609600" y="838200"/>
            <a:ext cx="8534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000" b="1">
                <a:solidFill>
                  <a:srgbClr val="000099"/>
                </a:solidFill>
                <a:latin typeface="Comic Sans MS" pitchFamily="66" charset="0"/>
              </a:rPr>
              <a:t>Very good! said Miss McCrum.</a:t>
            </a:r>
          </a:p>
        </p:txBody>
      </p:sp>
      <p:pic>
        <p:nvPicPr>
          <p:cNvPr id="7171" name="Picture 3" descr="teach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905000"/>
            <a:ext cx="3086100" cy="2708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72" name="Line 4"/>
          <p:cNvSpPr>
            <a:spLocks noChangeShapeType="1"/>
          </p:cNvSpPr>
          <p:nvPr/>
        </p:nvSpPr>
        <p:spPr bwMode="auto">
          <a:xfrm>
            <a:off x="762000" y="1600200"/>
            <a:ext cx="2514600" cy="0"/>
          </a:xfrm>
          <a:prstGeom prst="line">
            <a:avLst/>
          </a:prstGeom>
          <a:noFill/>
          <a:ln w="76200">
            <a:solidFill>
              <a:srgbClr val="CC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3" name="AutoShape 5"/>
          <p:cNvSpPr>
            <a:spLocks noChangeArrowheads="1"/>
          </p:cNvSpPr>
          <p:nvPr/>
        </p:nvSpPr>
        <p:spPr bwMode="auto">
          <a:xfrm>
            <a:off x="4038600" y="2438400"/>
            <a:ext cx="2667000" cy="1600200"/>
          </a:xfrm>
          <a:prstGeom prst="wedgeEllipseCallout">
            <a:avLst>
              <a:gd name="adj1" fmla="val -100356"/>
              <a:gd name="adj2" fmla="val -35319"/>
            </a:avLst>
          </a:prstGeom>
          <a:solidFill>
            <a:srgbClr val="FF6600"/>
          </a:solidFill>
          <a:ln w="762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GB" sz="3000" b="1">
                <a:latin typeface="Comic Sans MS" pitchFamily="66" charset="0"/>
              </a:rPr>
              <a:t>Very good!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381000" y="5181600"/>
            <a:ext cx="83058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000" b="1">
                <a:solidFill>
                  <a:srgbClr val="CC3300"/>
                </a:solidFill>
                <a:latin typeface="Comic Sans MS" pitchFamily="66" charset="0"/>
              </a:rPr>
              <a:t>“</a:t>
            </a:r>
            <a:r>
              <a:rPr lang="en-GB" sz="4000" b="1">
                <a:solidFill>
                  <a:srgbClr val="000099"/>
                </a:solidFill>
                <a:latin typeface="Comic Sans MS" pitchFamily="66" charset="0"/>
              </a:rPr>
              <a:t>Very good!</a:t>
            </a:r>
            <a:r>
              <a:rPr lang="en-GB" sz="4000" b="1">
                <a:solidFill>
                  <a:srgbClr val="CC3300"/>
                </a:solidFill>
                <a:latin typeface="Comic Sans MS" pitchFamily="66" charset="0"/>
              </a:rPr>
              <a:t>”</a:t>
            </a:r>
            <a:r>
              <a:rPr lang="en-GB" sz="4000" b="1">
                <a:solidFill>
                  <a:srgbClr val="000099"/>
                </a:solidFill>
                <a:latin typeface="Comic Sans MS" pitchFamily="66" charset="0"/>
              </a:rPr>
              <a:t> said Miss McCrum.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 build="p" autoUpdateAnimBg="0"/>
      <p:bldP spid="7172" grpId="0" animBg="1"/>
      <p:bldP spid="7173" grpId="0" animBg="1" autoUpdateAnimBg="0"/>
      <p:bldP spid="7174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381000" y="838200"/>
            <a:ext cx="8534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000" b="1">
                <a:solidFill>
                  <a:srgbClr val="000099"/>
                </a:solidFill>
                <a:latin typeface="Comic Sans MS" pitchFamily="66" charset="0"/>
              </a:rPr>
              <a:t>I like sweets! said the little boy.</a:t>
            </a:r>
          </a:p>
        </p:txBody>
      </p:sp>
      <p:pic>
        <p:nvPicPr>
          <p:cNvPr id="8195" name="Picture 3" descr="boy smi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590800"/>
            <a:ext cx="1752600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6" name="Line 4"/>
          <p:cNvSpPr>
            <a:spLocks noChangeShapeType="1"/>
          </p:cNvSpPr>
          <p:nvPr/>
        </p:nvSpPr>
        <p:spPr bwMode="auto">
          <a:xfrm>
            <a:off x="457200" y="1600200"/>
            <a:ext cx="3352800" cy="0"/>
          </a:xfrm>
          <a:prstGeom prst="line">
            <a:avLst/>
          </a:prstGeom>
          <a:noFill/>
          <a:ln w="76200">
            <a:solidFill>
              <a:srgbClr val="CC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7" name="AutoShape 5"/>
          <p:cNvSpPr>
            <a:spLocks noChangeArrowheads="1"/>
          </p:cNvSpPr>
          <p:nvPr/>
        </p:nvSpPr>
        <p:spPr bwMode="auto">
          <a:xfrm>
            <a:off x="3048000" y="2057400"/>
            <a:ext cx="3200400" cy="1447800"/>
          </a:xfrm>
          <a:prstGeom prst="wedgeEllipseCallout">
            <a:avLst>
              <a:gd name="adj1" fmla="val -87403"/>
              <a:gd name="adj2" fmla="val 76097"/>
            </a:avLst>
          </a:prstGeom>
          <a:solidFill>
            <a:srgbClr val="FF6600"/>
          </a:solidFill>
          <a:ln w="762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GB" sz="3000" b="1">
                <a:latin typeface="Comic Sans MS" pitchFamily="66" charset="0"/>
              </a:rPr>
              <a:t>I like sweets!</a:t>
            </a: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0" y="5181600"/>
            <a:ext cx="9144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000" b="1">
                <a:solidFill>
                  <a:srgbClr val="CC3300"/>
                </a:solidFill>
                <a:latin typeface="Comic Sans MS" pitchFamily="66" charset="0"/>
              </a:rPr>
              <a:t>“</a:t>
            </a:r>
            <a:r>
              <a:rPr lang="en-GB" sz="4000" b="1">
                <a:solidFill>
                  <a:srgbClr val="000099"/>
                </a:solidFill>
                <a:latin typeface="Comic Sans MS" pitchFamily="66" charset="0"/>
              </a:rPr>
              <a:t>I like sweets!</a:t>
            </a:r>
            <a:r>
              <a:rPr lang="en-GB" sz="4000" b="1">
                <a:solidFill>
                  <a:srgbClr val="CC3300"/>
                </a:solidFill>
                <a:latin typeface="Comic Sans MS" pitchFamily="66" charset="0"/>
              </a:rPr>
              <a:t>”</a:t>
            </a:r>
            <a:r>
              <a:rPr lang="en-GB" sz="4000" b="1">
                <a:solidFill>
                  <a:srgbClr val="000099"/>
                </a:solidFill>
                <a:latin typeface="Comic Sans MS" pitchFamily="66" charset="0"/>
              </a:rPr>
              <a:t> said the little boy.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 build="p" autoUpdateAnimBg="0"/>
      <p:bldP spid="8196" grpId="0" animBg="1"/>
      <p:bldP spid="8197" grpId="0" animBg="1" autoUpdateAnimBg="0"/>
      <p:bldP spid="8198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0" y="685800"/>
            <a:ext cx="9144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4000" b="1">
                <a:solidFill>
                  <a:srgbClr val="000099"/>
                </a:solidFill>
                <a:latin typeface="Comic Sans MS" pitchFamily="66" charset="0"/>
              </a:rPr>
              <a:t>I am really happy! said the clown.</a:t>
            </a:r>
          </a:p>
        </p:txBody>
      </p:sp>
      <p:pic>
        <p:nvPicPr>
          <p:cNvPr id="5128" name="Picture 8" descr="clownface happ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981200"/>
            <a:ext cx="2328863" cy="2628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29" name="Line 9"/>
          <p:cNvSpPr>
            <a:spLocks noChangeShapeType="1"/>
          </p:cNvSpPr>
          <p:nvPr/>
        </p:nvSpPr>
        <p:spPr bwMode="auto">
          <a:xfrm>
            <a:off x="304800" y="1524000"/>
            <a:ext cx="4572000" cy="0"/>
          </a:xfrm>
          <a:prstGeom prst="line">
            <a:avLst/>
          </a:prstGeom>
          <a:noFill/>
          <a:ln w="76200">
            <a:solidFill>
              <a:srgbClr val="CC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0" name="AutoShape 10"/>
          <p:cNvSpPr>
            <a:spLocks noChangeArrowheads="1"/>
          </p:cNvSpPr>
          <p:nvPr/>
        </p:nvSpPr>
        <p:spPr bwMode="auto">
          <a:xfrm>
            <a:off x="5029200" y="2209800"/>
            <a:ext cx="3124200" cy="1981200"/>
          </a:xfrm>
          <a:prstGeom prst="wedgeEllipseCallout">
            <a:avLst>
              <a:gd name="adj1" fmla="val -127440"/>
              <a:gd name="adj2" fmla="val 16028"/>
            </a:avLst>
          </a:prstGeom>
          <a:solidFill>
            <a:srgbClr val="FF6600"/>
          </a:solidFill>
          <a:ln w="762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GB" sz="3000" b="1">
                <a:latin typeface="Comic Sans MS" pitchFamily="66" charset="0"/>
              </a:rPr>
              <a:t>I am really happy!</a:t>
            </a:r>
          </a:p>
        </p:txBody>
      </p:sp>
      <p:sp>
        <p:nvSpPr>
          <p:cNvPr id="5131" name="Text Box 11"/>
          <p:cNvSpPr txBox="1">
            <a:spLocks noChangeArrowheads="1"/>
          </p:cNvSpPr>
          <p:nvPr/>
        </p:nvSpPr>
        <p:spPr bwMode="auto">
          <a:xfrm>
            <a:off x="0" y="5334000"/>
            <a:ext cx="9144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000" b="1">
                <a:solidFill>
                  <a:srgbClr val="CC3300"/>
                </a:solidFill>
                <a:latin typeface="Comic Sans MS" pitchFamily="66" charset="0"/>
              </a:rPr>
              <a:t>“</a:t>
            </a:r>
            <a:r>
              <a:rPr lang="en-GB" sz="4000" b="1">
                <a:solidFill>
                  <a:srgbClr val="000099"/>
                </a:solidFill>
                <a:latin typeface="Comic Sans MS" pitchFamily="66" charset="0"/>
              </a:rPr>
              <a:t>I am really happy!</a:t>
            </a:r>
            <a:r>
              <a:rPr lang="en-GB" sz="4000" b="1">
                <a:solidFill>
                  <a:srgbClr val="CC3300"/>
                </a:solidFill>
                <a:latin typeface="Comic Sans MS" pitchFamily="66" charset="0"/>
              </a:rPr>
              <a:t>” </a:t>
            </a:r>
            <a:r>
              <a:rPr lang="en-GB" sz="4000" b="1">
                <a:solidFill>
                  <a:srgbClr val="000099"/>
                </a:solidFill>
                <a:latin typeface="Comic Sans MS" pitchFamily="66" charset="0"/>
              </a:rPr>
              <a:t>said the clown.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build="p" autoUpdateAnimBg="0"/>
      <p:bldP spid="5129" grpId="0" animBg="1"/>
      <p:bldP spid="5130" grpId="0" animBg="1" autoUpdateAnimBg="0"/>
      <p:bldP spid="5131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0" y="533400"/>
            <a:ext cx="9144000" cy="671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3800" b="1">
                <a:solidFill>
                  <a:srgbClr val="000099"/>
                </a:solidFill>
                <a:latin typeface="Comic Sans MS" pitchFamily="66" charset="0"/>
              </a:rPr>
              <a:t>The little girl shouted, I like toys!</a:t>
            </a:r>
          </a:p>
        </p:txBody>
      </p:sp>
      <p:pic>
        <p:nvPicPr>
          <p:cNvPr id="6148" name="Picture 4" descr="gir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752600"/>
            <a:ext cx="1611313" cy="3114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50" name="Line 6"/>
          <p:cNvSpPr>
            <a:spLocks noChangeShapeType="1"/>
          </p:cNvSpPr>
          <p:nvPr/>
        </p:nvSpPr>
        <p:spPr bwMode="auto">
          <a:xfrm>
            <a:off x="6019800" y="1447800"/>
            <a:ext cx="2667000" cy="0"/>
          </a:xfrm>
          <a:prstGeom prst="line">
            <a:avLst/>
          </a:prstGeom>
          <a:noFill/>
          <a:ln w="76200">
            <a:solidFill>
              <a:srgbClr val="CC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1" name="AutoShape 7"/>
          <p:cNvSpPr>
            <a:spLocks noChangeArrowheads="1"/>
          </p:cNvSpPr>
          <p:nvPr/>
        </p:nvSpPr>
        <p:spPr bwMode="auto">
          <a:xfrm>
            <a:off x="3048000" y="1981200"/>
            <a:ext cx="3200400" cy="1981200"/>
          </a:xfrm>
          <a:prstGeom prst="wedgeEllipseCallout">
            <a:avLst>
              <a:gd name="adj1" fmla="val -82838"/>
              <a:gd name="adj2" fmla="val 1843"/>
            </a:avLst>
          </a:prstGeom>
          <a:solidFill>
            <a:srgbClr val="FF6600"/>
          </a:solidFill>
          <a:ln w="762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GB" sz="3000" b="1">
                <a:latin typeface="Comic Sans MS" pitchFamily="66" charset="0"/>
              </a:rPr>
              <a:t>I like toys!</a:t>
            </a:r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0" y="5715000"/>
            <a:ext cx="9144000" cy="671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3800" b="1">
                <a:solidFill>
                  <a:srgbClr val="000099"/>
                </a:solidFill>
                <a:latin typeface="Comic Sans MS" pitchFamily="66" charset="0"/>
              </a:rPr>
              <a:t>The little girl shouted, </a:t>
            </a:r>
            <a:r>
              <a:rPr lang="en-GB" sz="3800" b="1">
                <a:solidFill>
                  <a:srgbClr val="CC3300"/>
                </a:solidFill>
                <a:latin typeface="Comic Sans MS" pitchFamily="66" charset="0"/>
              </a:rPr>
              <a:t>“</a:t>
            </a:r>
            <a:r>
              <a:rPr lang="en-GB" sz="3800" b="1">
                <a:solidFill>
                  <a:srgbClr val="000099"/>
                </a:solidFill>
                <a:latin typeface="Comic Sans MS" pitchFamily="66" charset="0"/>
              </a:rPr>
              <a:t>I like toys!</a:t>
            </a:r>
            <a:r>
              <a:rPr lang="en-GB" sz="3800" b="1">
                <a:solidFill>
                  <a:srgbClr val="CC3300"/>
                </a:solidFill>
                <a:latin typeface="Comic Sans MS" pitchFamily="66" charset="0"/>
              </a:rPr>
              <a:t>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 autoUpdateAnimBg="0"/>
      <p:bldP spid="6150" grpId="0" animBg="1"/>
      <p:bldP spid="6151" grpId="0" animBg="1" autoUpdateAnimBg="0"/>
      <p:bldP spid="6152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457200" y="609600"/>
            <a:ext cx="75438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4000" b="1">
                <a:solidFill>
                  <a:srgbClr val="000099"/>
                </a:solidFill>
                <a:latin typeface="Comic Sans MS" pitchFamily="66" charset="0"/>
              </a:rPr>
              <a:t>1</a:t>
            </a:r>
            <a:r>
              <a:rPr lang="en-GB" sz="4000" b="1" baseline="30000">
                <a:solidFill>
                  <a:srgbClr val="000099"/>
                </a:solidFill>
                <a:latin typeface="Comic Sans MS" pitchFamily="66" charset="0"/>
              </a:rPr>
              <a:t>st</a:t>
            </a:r>
            <a:r>
              <a:rPr lang="en-GB" sz="4000" b="1">
                <a:solidFill>
                  <a:srgbClr val="000099"/>
                </a:solidFill>
                <a:latin typeface="Comic Sans MS" pitchFamily="66" charset="0"/>
              </a:rPr>
              <a:t>:  who is speaking?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381000" y="1676400"/>
            <a:ext cx="75438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4000" b="1">
                <a:solidFill>
                  <a:srgbClr val="000099"/>
                </a:solidFill>
                <a:latin typeface="Comic Sans MS" pitchFamily="66" charset="0"/>
              </a:rPr>
              <a:t>2</a:t>
            </a:r>
            <a:r>
              <a:rPr lang="en-GB" sz="4000" b="1" baseline="30000">
                <a:solidFill>
                  <a:srgbClr val="000099"/>
                </a:solidFill>
                <a:latin typeface="Comic Sans MS" pitchFamily="66" charset="0"/>
              </a:rPr>
              <a:t>nd</a:t>
            </a:r>
            <a:r>
              <a:rPr lang="en-GB" sz="4000" b="1">
                <a:solidFill>
                  <a:srgbClr val="000099"/>
                </a:solidFill>
                <a:latin typeface="Comic Sans MS" pitchFamily="66" charset="0"/>
              </a:rPr>
              <a:t>: what are they saying?</a:t>
            </a:r>
          </a:p>
        </p:txBody>
      </p:sp>
      <p:sp>
        <p:nvSpPr>
          <p:cNvPr id="9221" name="AutoShape 5"/>
          <p:cNvSpPr>
            <a:spLocks noChangeArrowheads="1"/>
          </p:cNvSpPr>
          <p:nvPr/>
        </p:nvSpPr>
        <p:spPr bwMode="auto">
          <a:xfrm>
            <a:off x="1219200" y="2590800"/>
            <a:ext cx="6477000" cy="4267200"/>
          </a:xfrm>
          <a:prstGeom prst="irregularSeal1">
            <a:avLst/>
          </a:prstGeom>
          <a:solidFill>
            <a:srgbClr val="FF6600"/>
          </a:solidFill>
          <a:ln w="762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b="1">
                <a:latin typeface="Comic Sans MS" pitchFamily="66" charset="0"/>
              </a:rPr>
              <a:t>Put speech marks around</a:t>
            </a:r>
            <a:br>
              <a:rPr lang="en-GB" b="1">
                <a:latin typeface="Comic Sans MS" pitchFamily="66" charset="0"/>
              </a:rPr>
            </a:br>
            <a:r>
              <a:rPr lang="en-GB" b="1">
                <a:latin typeface="Comic Sans MS" pitchFamily="66" charset="0"/>
              </a:rPr>
              <a:t> what they are saying.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" fill="hold"/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" fill="hold"/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75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75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 build="p" autoUpdateAnimBg="0"/>
      <p:bldP spid="9219" grpId="0" build="p" autoUpdateAnimBg="0"/>
      <p:bldP spid="9221" grpId="0" animBg="1" autoUpdateAnimBg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109</Words>
  <Application>Microsoft Office PowerPoint</Application>
  <PresentationFormat>On-screen Show (4:3)</PresentationFormat>
  <Paragraphs>17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Times New Roman</vt:lpstr>
      <vt:lpstr>Comic Sans MS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NC</dc:creator>
  <cp:lastModifiedBy>Teacher E-Solutions</cp:lastModifiedBy>
  <cp:revision>14</cp:revision>
  <dcterms:created xsi:type="dcterms:W3CDTF">2005-01-20T20:27:48Z</dcterms:created>
  <dcterms:modified xsi:type="dcterms:W3CDTF">2019-01-18T16:53:20Z</dcterms:modified>
</cp:coreProperties>
</file>