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 varScale="1">
        <p:scale>
          <a:sx n="42" d="100"/>
          <a:sy n="42" d="100"/>
        </p:scale>
        <p:origin x="-648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1947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7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006B88-99BE-4EE9-8B29-0BA33BA88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2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396D1-ACDC-4EBD-8F81-AECE755E3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0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B03DD-3F75-4AAF-BF0A-9DF7B081F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2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D681B-8FCF-4EB3-8177-2E9B4D409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9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76083-47BA-4877-B639-3492A3906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BE8D6-3118-41C3-87DA-AF2C15C5D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9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8FCA6-7C5F-4E80-BD9E-ADFD4BFCA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1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6173B-CE35-41D7-BFE1-D5E619CB8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8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598D8-878D-44BE-B4E2-7BD3153FE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AAE3-919F-4F25-9866-B5C95C728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9105C-0743-4C73-B591-7BCD4C18C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8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3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1843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charset="0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843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844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charset="0"/>
                </a:endParaRPr>
              </a:p>
            </p:txBody>
          </p:sp>
        </p:grpSp>
        <p:sp>
          <p:nvSpPr>
            <p:cNvPr id="1844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44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4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5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5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5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sp>
          <p:nvSpPr>
            <p:cNvPr id="1845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</p:grpSp>
      <p:sp>
        <p:nvSpPr>
          <p:cNvPr id="1845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5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5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5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B76E0241-5029-47B7-BA49-5F83D541D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71550" y="1844675"/>
            <a:ext cx="73152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>
                <a:latin typeface="Comic Sans MS" pitchFamily="66" charset="0"/>
              </a:rPr>
              <a:t>Standard English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27088" y="476250"/>
            <a:ext cx="73152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latin typeface="Comic Sans MS" pitchFamily="66" charset="0"/>
              </a:rPr>
              <a:t>Double negatives</a:t>
            </a:r>
            <a:r>
              <a:rPr lang="en-US" sz="3600">
                <a:latin typeface="Comic Sans MS" pitchFamily="66" charset="0"/>
              </a:rPr>
              <a:t>:  two ‘negative’ words in the same sentence.  For Standard English to apply one of the negative words must be changed.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1000" y="38862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I </a:t>
            </a:r>
            <a:r>
              <a:rPr lang="en-US" sz="2400" b="1" u="sng">
                <a:latin typeface="Comic Sans MS" pitchFamily="66" charset="0"/>
              </a:rPr>
              <a:t>ain’t</a:t>
            </a:r>
            <a:r>
              <a:rPr lang="en-US" sz="2400">
                <a:latin typeface="Comic Sans MS" pitchFamily="66" charset="0"/>
              </a:rPr>
              <a:t> got </a:t>
            </a:r>
            <a:r>
              <a:rPr lang="en-US" sz="2400" b="1" u="sng">
                <a:latin typeface="Comic Sans MS" pitchFamily="66" charset="0"/>
              </a:rPr>
              <a:t>no</a:t>
            </a:r>
            <a:r>
              <a:rPr lang="en-US" sz="2400">
                <a:latin typeface="Comic Sans MS" pitchFamily="66" charset="0"/>
              </a:rPr>
              <a:t> pencils		I </a:t>
            </a:r>
            <a:r>
              <a:rPr lang="en-US" sz="2400" b="1" u="sng">
                <a:latin typeface="Comic Sans MS" pitchFamily="66" charset="0"/>
              </a:rPr>
              <a:t>haven’t</a:t>
            </a:r>
            <a:r>
              <a:rPr lang="en-US" sz="2400">
                <a:latin typeface="Comic Sans MS" pitchFamily="66" charset="0"/>
              </a:rPr>
              <a:t> got </a:t>
            </a:r>
            <a:r>
              <a:rPr lang="en-US" sz="2400" b="1" u="sng">
                <a:latin typeface="Comic Sans MS" pitchFamily="66" charset="0"/>
              </a:rPr>
              <a:t>any</a:t>
            </a:r>
            <a:r>
              <a:rPr lang="en-US" sz="2400">
                <a:latin typeface="Comic Sans MS" pitchFamily="66" charset="0"/>
              </a:rPr>
              <a:t> pencils</a:t>
            </a:r>
            <a:r>
              <a:rPr lang="en-US" sz="2400">
                <a:latin typeface="Ravie" pitchFamily="82" charset="0"/>
              </a:rPr>
              <a:t>				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657600" y="4191000"/>
            <a:ext cx="9906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04800" y="5029200"/>
            <a:ext cx="883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latin typeface="Comic Sans MS" pitchFamily="66" charset="0"/>
              </a:rPr>
              <a:t>I </a:t>
            </a:r>
            <a:r>
              <a:rPr lang="en-US" sz="2000" b="1" u="sng">
                <a:latin typeface="Comic Sans MS" pitchFamily="66" charset="0"/>
              </a:rPr>
              <a:t>don’t</a:t>
            </a:r>
            <a:r>
              <a:rPr lang="en-US" sz="2000">
                <a:latin typeface="Comic Sans MS" pitchFamily="66" charset="0"/>
              </a:rPr>
              <a:t> want </a:t>
            </a:r>
            <a:r>
              <a:rPr lang="en-US" sz="2000" b="1" u="sng">
                <a:latin typeface="Comic Sans MS" pitchFamily="66" charset="0"/>
              </a:rPr>
              <a:t>none</a:t>
            </a:r>
            <a:r>
              <a:rPr lang="en-US" sz="2000">
                <a:latin typeface="Comic Sans MS" pitchFamily="66" charset="0"/>
              </a:rPr>
              <a:t> of that		I </a:t>
            </a:r>
            <a:r>
              <a:rPr lang="en-US" sz="2000" b="1" u="sng">
                <a:latin typeface="Comic Sans MS" pitchFamily="66" charset="0"/>
              </a:rPr>
              <a:t>don’t</a:t>
            </a:r>
            <a:r>
              <a:rPr lang="en-US" sz="2000">
                <a:latin typeface="Comic Sans MS" pitchFamily="66" charset="0"/>
              </a:rPr>
              <a:t> want </a:t>
            </a:r>
            <a:r>
              <a:rPr lang="en-US" sz="2000" b="1" u="sng">
                <a:latin typeface="Comic Sans MS" pitchFamily="66" charset="0"/>
              </a:rPr>
              <a:t>any</a:t>
            </a:r>
            <a:r>
              <a:rPr lang="en-US" sz="2000">
                <a:latin typeface="Comic Sans MS" pitchFamily="66" charset="0"/>
              </a:rPr>
              <a:t> of that.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3708400" y="5300663"/>
            <a:ext cx="9906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autoUpdateAnimBg="0"/>
      <p:bldP spid="3076" grpId="0" animBg="1"/>
      <p:bldP spid="3077" grpId="0" autoUpdateAnimBg="0"/>
      <p:bldP spid="307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mic Sans MS" pitchFamily="66" charset="0"/>
              </a:rPr>
              <a:t>Negative words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353425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Look at this sentence-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The boy </a:t>
            </a:r>
            <a:r>
              <a:rPr lang="en-US" sz="2400" b="1" u="sng" smtClean="0">
                <a:latin typeface="Comic Sans MS" pitchFamily="66" charset="0"/>
              </a:rPr>
              <a:t>did not</a:t>
            </a:r>
            <a:r>
              <a:rPr lang="en-US" sz="2400" smtClean="0">
                <a:latin typeface="Comic Sans MS" pitchFamily="66" charset="0"/>
              </a:rPr>
              <a:t> have </a:t>
            </a:r>
            <a:r>
              <a:rPr lang="en-US" sz="2400" b="1" u="sng" smtClean="0">
                <a:latin typeface="Comic Sans MS" pitchFamily="66" charset="0"/>
              </a:rPr>
              <a:t>no</a:t>
            </a:r>
            <a:r>
              <a:rPr lang="en-US" sz="2400" b="1" smtClean="0">
                <a:latin typeface="Comic Sans MS" pitchFamily="66" charset="0"/>
              </a:rPr>
              <a:t> </a:t>
            </a:r>
            <a:r>
              <a:rPr lang="en-US" sz="2400" smtClean="0">
                <a:latin typeface="Comic Sans MS" pitchFamily="66" charset="0"/>
              </a:rPr>
              <a:t>bow.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It does not make sense because it has two negative words (a word that means no) in it. It should say-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The boy </a:t>
            </a:r>
            <a:r>
              <a:rPr lang="en-US" sz="2400" b="1" u="sng" smtClean="0">
                <a:latin typeface="Comic Sans MS" pitchFamily="66" charset="0"/>
              </a:rPr>
              <a:t>did not</a:t>
            </a:r>
            <a:r>
              <a:rPr lang="en-US" sz="2400" smtClean="0">
                <a:latin typeface="Comic Sans MS" pitchFamily="66" charset="0"/>
              </a:rPr>
              <a:t> have </a:t>
            </a:r>
            <a:r>
              <a:rPr lang="en-US" sz="2400" b="1" u="sng" smtClean="0">
                <a:latin typeface="Comic Sans MS" pitchFamily="66" charset="0"/>
              </a:rPr>
              <a:t>a</a:t>
            </a:r>
            <a:r>
              <a:rPr lang="en-US" sz="2400" smtClean="0">
                <a:latin typeface="Comic Sans MS" pitchFamily="66" charset="0"/>
              </a:rPr>
              <a:t> bow.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b="1" u="sng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Here are the common words we use to demonstrate that something is negative- </a:t>
            </a:r>
            <a:r>
              <a:rPr lang="en-US" sz="2400" b="1" u="sng" smtClean="0">
                <a:latin typeface="Comic Sans MS" pitchFamily="66" charset="0"/>
              </a:rPr>
              <a:t>no, not, nothing, never, nowhere</a:t>
            </a:r>
          </a:p>
          <a:p>
            <a:pPr eaLnBrk="1" hangingPunct="1">
              <a:lnSpc>
                <a:spcPct val="80000"/>
              </a:lnSpc>
            </a:pPr>
            <a:endParaRPr lang="en-US" sz="2400" b="1" u="sng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We also add the letters n't to words to make them negative, like </a:t>
            </a:r>
            <a:r>
              <a:rPr lang="en-US" sz="2400" b="1" u="sng" smtClean="0">
                <a:latin typeface="Comic Sans MS" pitchFamily="66" charset="0"/>
              </a:rPr>
              <a:t>doesn't</a:t>
            </a:r>
            <a:r>
              <a:rPr lang="en-US" sz="2400" smtClean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mic Sans MS" pitchFamily="66" charset="0"/>
              </a:rPr>
              <a:t>Task 1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134350" cy="4970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Copy these sentences into your books. Underline the negative words in each of these incorrectly written sentences.  </a:t>
            </a:r>
            <a:r>
              <a:rPr lang="en-US" sz="2400" i="1" smtClean="0">
                <a:latin typeface="Comic Sans MS" pitchFamily="66" charset="0"/>
              </a:rPr>
              <a:t>When I say your name - you must also write in alternatives</a:t>
            </a:r>
            <a:r>
              <a:rPr lang="en-US" sz="2400" smtClean="0"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There isn't no point in going out because it's raining.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The referee said that he didn't want no trouble.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I don't belong to no swimming club.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The crocodile hasn't got no whiskers.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Comic Sans MS" pitchFamily="66" charset="0"/>
              </a:rPr>
              <a:t>The toy robot didn't do nothing when it was wound up. 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omic Sans MS" pitchFamily="66" charset="0"/>
              </a:rPr>
              <a:t>Task 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64235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Choose the correct word from the pair given to complete the sentence.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1. </a:t>
            </a:r>
            <a:r>
              <a:rPr lang="en-US" sz="2400" b="1" smtClean="0">
                <a:latin typeface="Comic Sans MS" pitchFamily="66" charset="0"/>
              </a:rPr>
              <a:t>nothing / anything</a:t>
            </a: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John did not tell his father ------ about the accident.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John told his father ------ about the accident.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2. </a:t>
            </a:r>
            <a:r>
              <a:rPr lang="en-US" sz="2400" b="1" smtClean="0">
                <a:latin typeface="Comic Sans MS" pitchFamily="66" charset="0"/>
              </a:rPr>
              <a:t>no / any</a:t>
            </a: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There isn't ----- cake left.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There is ----- cake left.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3. </a:t>
            </a:r>
            <a:r>
              <a:rPr lang="en-US" sz="2400" b="1" smtClean="0">
                <a:latin typeface="Comic Sans MS" pitchFamily="66" charset="0"/>
              </a:rPr>
              <a:t>never / ever</a:t>
            </a: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Don't you ----- get tired of knitting?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latin typeface="Comic Sans MS" pitchFamily="66" charset="0"/>
              </a:rPr>
              <a:t>Do you ---- get tired of knitting?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68313" y="476250"/>
            <a:ext cx="7848600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000">
                <a:latin typeface="Comic Sans MS" pitchFamily="66" charset="0"/>
              </a:rPr>
              <a:t>Standard English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These are not written in Standard English, how should they be written?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May I </a:t>
            </a:r>
            <a:r>
              <a:rPr lang="en-US" sz="2400" b="1">
                <a:latin typeface="Comic Sans MS" pitchFamily="66" charset="0"/>
              </a:rPr>
              <a:t>lend</a:t>
            </a:r>
            <a:r>
              <a:rPr lang="en-US" sz="2400">
                <a:latin typeface="Comic Sans MS" pitchFamily="66" charset="0"/>
              </a:rPr>
              <a:t> your scissors Ben?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4025" y="29591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May I </a:t>
            </a:r>
            <a:r>
              <a:rPr lang="en-US" sz="2400">
                <a:solidFill>
                  <a:srgbClr val="3366CC"/>
                </a:solidFill>
                <a:latin typeface="Comic Sans MS" pitchFamily="66" charset="0"/>
              </a:rPr>
              <a:t> </a:t>
            </a:r>
            <a:r>
              <a:rPr lang="en-US" sz="2400">
                <a:latin typeface="Comic Sans MS" pitchFamily="66" charset="0"/>
              </a:rPr>
              <a:t>             </a:t>
            </a:r>
            <a:r>
              <a:rPr lang="en-US" sz="2400">
                <a:solidFill>
                  <a:srgbClr val="3366CC"/>
                </a:solidFill>
                <a:latin typeface="Comic Sans MS" pitchFamily="66" charset="0"/>
              </a:rPr>
              <a:t> </a:t>
            </a:r>
            <a:r>
              <a:rPr lang="en-US" sz="2400">
                <a:latin typeface="Comic Sans MS" pitchFamily="66" charset="0"/>
              </a:rPr>
              <a:t>your scissors Ben?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54025" y="3949700"/>
            <a:ext cx="899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I should  </a:t>
            </a:r>
            <a:r>
              <a:rPr lang="en-US" sz="2400" b="1">
                <a:latin typeface="Comic Sans MS" pitchFamily="66" charset="0"/>
              </a:rPr>
              <a:t>of</a:t>
            </a:r>
            <a:r>
              <a:rPr lang="en-US" sz="2400">
                <a:latin typeface="Comic Sans MS" pitchFamily="66" charset="0"/>
              </a:rPr>
              <a:t> taken more care with the hammer.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54025" y="486410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I should          taken more care with the hammer.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549400" y="2997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Comic Sans MS" pitchFamily="66" charset="0"/>
              </a:rPr>
              <a:t>borrow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765300" y="4868863"/>
            <a:ext cx="847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Comic Sans MS" pitchFamily="66" charset="0"/>
              </a:rPr>
              <a:t>have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  <p:bldP spid="4102" grpId="0" autoUpdateAnimBg="0"/>
      <p:bldP spid="4103" grpId="0" autoUpdateAnimBg="0"/>
      <p:bldP spid="410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153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000">
                <a:latin typeface="Comic Sans MS" pitchFamily="66" charset="0"/>
              </a:rPr>
              <a:t>Copy these into your books and write the correct version underneath.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8610600" cy="395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1. I’d like one of </a:t>
            </a:r>
            <a:r>
              <a:rPr lang="en-US" sz="2400" b="1">
                <a:latin typeface="Comic Sans MS" pitchFamily="66" charset="0"/>
              </a:rPr>
              <a:t>them </a:t>
            </a:r>
            <a:r>
              <a:rPr lang="en-US" sz="2400">
                <a:latin typeface="Comic Sans MS" pitchFamily="66" charset="0"/>
              </a:rPr>
              <a:t>cakes. 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2. My uncle gave me this book </a:t>
            </a:r>
            <a:r>
              <a:rPr lang="en-US" sz="2400" b="1">
                <a:latin typeface="Comic Sans MS" pitchFamily="66" charset="0"/>
              </a:rPr>
              <a:t>whenever</a:t>
            </a:r>
            <a:r>
              <a:rPr lang="en-US" sz="2400">
                <a:latin typeface="Comic Sans MS" pitchFamily="66" charset="0"/>
              </a:rPr>
              <a:t> I was born.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3. It was thunder </a:t>
            </a:r>
            <a:r>
              <a:rPr lang="en-US" sz="2400" b="1">
                <a:latin typeface="Comic Sans MS" pitchFamily="66" charset="0"/>
              </a:rPr>
              <a:t>what</a:t>
            </a:r>
            <a:r>
              <a:rPr lang="en-US" sz="2400">
                <a:latin typeface="Comic Sans MS" pitchFamily="66" charset="0"/>
              </a:rPr>
              <a:t> we heard.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4. Mum </a:t>
            </a:r>
            <a:r>
              <a:rPr lang="en-US" sz="2400" b="1">
                <a:latin typeface="Comic Sans MS" pitchFamily="66" charset="0"/>
              </a:rPr>
              <a:t>learned</a:t>
            </a:r>
            <a:r>
              <a:rPr lang="en-US" sz="2400" b="1">
                <a:solidFill>
                  <a:srgbClr val="663300"/>
                </a:solidFill>
                <a:latin typeface="Comic Sans MS" pitchFamily="66" charset="0"/>
              </a:rPr>
              <a:t> </a:t>
            </a:r>
            <a:r>
              <a:rPr lang="en-US" sz="2400">
                <a:latin typeface="Comic Sans MS" pitchFamily="66" charset="0"/>
              </a:rPr>
              <a:t>me to ride a bike.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5. He </a:t>
            </a:r>
            <a:r>
              <a:rPr lang="en-US" sz="2400" b="1">
                <a:latin typeface="Comic Sans MS" pitchFamily="66" charset="0"/>
              </a:rPr>
              <a:t>never</a:t>
            </a:r>
            <a:r>
              <a:rPr lang="en-US" sz="2400">
                <a:latin typeface="Comic Sans MS" pitchFamily="66" charset="0"/>
              </a:rPr>
              <a:t>!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6. It’s </a:t>
            </a:r>
            <a:r>
              <a:rPr lang="en-US" sz="2400" b="1">
                <a:latin typeface="Comic Sans MS" pitchFamily="66" charset="0"/>
              </a:rPr>
              <a:t>right</a:t>
            </a:r>
            <a:r>
              <a:rPr lang="en-US" sz="2400" b="1">
                <a:solidFill>
                  <a:srgbClr val="663300"/>
                </a:solidFill>
                <a:latin typeface="Comic Sans MS" pitchFamily="66" charset="0"/>
              </a:rPr>
              <a:t> </a:t>
            </a:r>
            <a:r>
              <a:rPr lang="en-US" sz="2400">
                <a:latin typeface="Comic Sans MS" pitchFamily="66" charset="0"/>
              </a:rPr>
              <a:t>hot!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Comic Sans MS" pitchFamily="66" charset="0"/>
              </a:rPr>
              <a:t>Try and think of some of your own.  Write the  non-standard and standard versions.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53</TotalTime>
  <Words>414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Comic Sans MS</vt:lpstr>
      <vt:lpstr>Ravie</vt:lpstr>
      <vt:lpstr>Mountain Top</vt:lpstr>
      <vt:lpstr>PowerPoint Presentation</vt:lpstr>
      <vt:lpstr>PowerPoint Presentation</vt:lpstr>
      <vt:lpstr>Negative words</vt:lpstr>
      <vt:lpstr>Task 1</vt:lpstr>
      <vt:lpstr>Task 2</vt:lpstr>
      <vt:lpstr>PowerPoint Presentation</vt:lpstr>
      <vt:lpstr>PowerPoint Presentation</vt:lpstr>
    </vt:vector>
  </TitlesOfParts>
  <Company>toolman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</dc:creator>
  <cp:lastModifiedBy>Teacher E-Solutions</cp:lastModifiedBy>
  <cp:revision>9</cp:revision>
  <dcterms:created xsi:type="dcterms:W3CDTF">2003-12-01T20:34:51Z</dcterms:created>
  <dcterms:modified xsi:type="dcterms:W3CDTF">2019-01-18T16:53:32Z</dcterms:modified>
</cp:coreProperties>
</file>