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Ravie" pitchFamily="8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Ravie" pitchFamily="8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Ravie" pitchFamily="8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Ravie" pitchFamily="8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Ravie" pitchFamily="8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Ravie" pitchFamily="8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Ravie" pitchFamily="8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Ravie" pitchFamily="8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Ravie" pitchFamily="8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85" autoAdjust="0"/>
    <p:restoredTop sz="90929"/>
  </p:normalViewPr>
  <p:slideViewPr>
    <p:cSldViewPr>
      <p:cViewPr varScale="1">
        <p:scale>
          <a:sx n="41" d="100"/>
          <a:sy n="41" d="100"/>
        </p:scale>
        <p:origin x="-88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053DA-CD73-4697-B0DA-532F1C831F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9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F9AD1-A03E-4070-B563-F6DC6E0AE5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96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A5D63-46B8-41D1-BE93-6BAEE72D7D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66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FAB682-E60D-4154-AEE2-7E4A46A777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1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F4F55-E9CC-4D47-9F44-C0B51C2E21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62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E8D59-6233-4352-A04E-43E3A5A38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8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39ED0-BC05-4185-9F26-19ECC8151E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4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5713F-56CC-4149-91A1-4F04E465E8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D114F-F2BB-4AFB-B420-E4E4BE3CBE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72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D02A7-48B3-40BD-BEED-B593E9C62A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8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01428-383F-478E-B67A-54134E7376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6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1A3765A-B6A3-4B29-8846-5E800FA6DE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990600" y="1371600"/>
            <a:ext cx="73152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>
                <a:latin typeface="Comic Sans MS" pitchFamily="66" charset="0"/>
              </a:rPr>
              <a:t>Standard English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827088" y="476250"/>
            <a:ext cx="73152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3366CC"/>
                </a:solidFill>
                <a:latin typeface="Comic Sans MS" pitchFamily="66" charset="0"/>
              </a:rPr>
              <a:t>Double negatives</a:t>
            </a:r>
            <a:r>
              <a:rPr lang="en-US" sz="3600">
                <a:latin typeface="Comic Sans MS" pitchFamily="66" charset="0"/>
              </a:rPr>
              <a:t>:  two ‘negative’ words in the same sentence.  For Standard English to apply one of the negative words must be changed.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1000" y="3886200"/>
            <a:ext cx="8763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I </a:t>
            </a: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ain’t</a:t>
            </a:r>
            <a:r>
              <a:rPr lang="en-US">
                <a:latin typeface="Comic Sans MS" pitchFamily="66" charset="0"/>
              </a:rPr>
              <a:t> got </a:t>
            </a: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no</a:t>
            </a:r>
            <a:r>
              <a:rPr lang="en-US">
                <a:latin typeface="Comic Sans MS" pitchFamily="66" charset="0"/>
              </a:rPr>
              <a:t> pencils		I </a:t>
            </a: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haven’t</a:t>
            </a:r>
            <a:r>
              <a:rPr lang="en-US">
                <a:latin typeface="Comic Sans MS" pitchFamily="66" charset="0"/>
              </a:rPr>
              <a:t> got </a:t>
            </a: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any</a:t>
            </a:r>
            <a:r>
              <a:rPr lang="en-US">
                <a:latin typeface="Comic Sans MS" pitchFamily="66" charset="0"/>
              </a:rPr>
              <a:t> pencils</a:t>
            </a:r>
            <a:r>
              <a:rPr lang="en-US"/>
              <a:t>				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3657600" y="4191000"/>
            <a:ext cx="990600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5029200"/>
            <a:ext cx="883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Comic Sans MS" pitchFamily="66" charset="0"/>
              </a:rPr>
              <a:t>I </a:t>
            </a:r>
            <a:r>
              <a:rPr lang="en-US" sz="2000">
                <a:solidFill>
                  <a:srgbClr val="3366CC"/>
                </a:solidFill>
                <a:latin typeface="Comic Sans MS" pitchFamily="66" charset="0"/>
              </a:rPr>
              <a:t>don’t</a:t>
            </a:r>
            <a:r>
              <a:rPr lang="en-US" sz="2000">
                <a:latin typeface="Comic Sans MS" pitchFamily="66" charset="0"/>
              </a:rPr>
              <a:t> want </a:t>
            </a:r>
            <a:r>
              <a:rPr lang="en-US" sz="2000">
                <a:solidFill>
                  <a:srgbClr val="3366CC"/>
                </a:solidFill>
                <a:latin typeface="Comic Sans MS" pitchFamily="66" charset="0"/>
              </a:rPr>
              <a:t>none</a:t>
            </a:r>
            <a:r>
              <a:rPr lang="en-US" sz="2000">
                <a:latin typeface="Comic Sans MS" pitchFamily="66" charset="0"/>
              </a:rPr>
              <a:t> of that		I </a:t>
            </a:r>
            <a:r>
              <a:rPr lang="en-US" sz="2000">
                <a:solidFill>
                  <a:srgbClr val="3366CC"/>
                </a:solidFill>
                <a:latin typeface="Comic Sans MS" pitchFamily="66" charset="0"/>
              </a:rPr>
              <a:t>don’t</a:t>
            </a:r>
            <a:r>
              <a:rPr lang="en-US" sz="2000">
                <a:latin typeface="Comic Sans MS" pitchFamily="66" charset="0"/>
              </a:rPr>
              <a:t> want </a:t>
            </a:r>
            <a:r>
              <a:rPr lang="en-US" sz="2000">
                <a:solidFill>
                  <a:srgbClr val="3366CC"/>
                </a:solidFill>
                <a:latin typeface="Comic Sans MS" pitchFamily="66" charset="0"/>
              </a:rPr>
              <a:t>any</a:t>
            </a:r>
            <a:r>
              <a:rPr lang="en-US" sz="2000">
                <a:latin typeface="Comic Sans MS" pitchFamily="66" charset="0"/>
              </a:rPr>
              <a:t> of that.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3708400" y="5300663"/>
            <a:ext cx="990600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autoUpdateAnimBg="0"/>
      <p:bldP spid="3076" grpId="0" animBg="1"/>
      <p:bldP spid="3077" grpId="0" autoUpdateAnimBg="0"/>
      <p:bldP spid="30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8313" y="476250"/>
            <a:ext cx="7848600" cy="255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latin typeface="Comic Sans MS" pitchFamily="66" charset="0"/>
              </a:rPr>
              <a:t>Standard English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These are not written in Standard English, how should they be written?</a:t>
            </a:r>
          </a:p>
          <a:p>
            <a:pPr>
              <a:spcBef>
                <a:spcPct val="50000"/>
              </a:spcBef>
            </a:pPr>
            <a:endParaRPr lang="en-US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May I </a:t>
            </a: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lend</a:t>
            </a:r>
            <a:r>
              <a:rPr lang="en-US">
                <a:latin typeface="Comic Sans MS" pitchFamily="66" charset="0"/>
              </a:rPr>
              <a:t> your scissors Ben?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54025" y="29591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May I </a:t>
            </a: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               </a:t>
            </a:r>
            <a:r>
              <a:rPr lang="en-US">
                <a:latin typeface="Comic Sans MS" pitchFamily="66" charset="0"/>
              </a:rPr>
              <a:t>your scissors Ben?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54025" y="39497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I should  </a:t>
            </a: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of</a:t>
            </a:r>
            <a:r>
              <a:rPr lang="en-US">
                <a:latin typeface="Comic Sans MS" pitchFamily="66" charset="0"/>
              </a:rPr>
              <a:t> taken more care with the hammer.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54025" y="48641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I should          taken more care with the hammer.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549400" y="2997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borrow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765300" y="4868863"/>
            <a:ext cx="830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have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0" grpId="0" autoUpdateAnimBg="0"/>
      <p:bldP spid="4101" grpId="0" autoUpdateAnimBg="0"/>
      <p:bldP spid="4102" grpId="0" autoUpdateAnimBg="0"/>
      <p:bldP spid="4103" grpId="0" autoUpdateAnimBg="0"/>
      <p:bldP spid="410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8153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>
                <a:latin typeface="Comic Sans MS" pitchFamily="66" charset="0"/>
              </a:rPr>
              <a:t>Copy these into your books and write the correct version underneath.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610600" cy="395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>
                <a:latin typeface="Comic Sans MS" pitchFamily="66" charset="0"/>
              </a:rPr>
              <a:t>I’d like one of </a:t>
            </a: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them</a:t>
            </a:r>
            <a:r>
              <a:rPr lang="en-US">
                <a:latin typeface="Comic Sans MS" pitchFamily="66" charset="0"/>
              </a:rPr>
              <a:t> cakes.  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2. My uncle gave me this book </a:t>
            </a: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whenever</a:t>
            </a:r>
            <a:r>
              <a:rPr lang="en-US">
                <a:latin typeface="Comic Sans MS" pitchFamily="66" charset="0"/>
              </a:rPr>
              <a:t> I was born.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3. It was thunder </a:t>
            </a: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what</a:t>
            </a:r>
            <a:r>
              <a:rPr lang="en-US">
                <a:latin typeface="Comic Sans MS" pitchFamily="66" charset="0"/>
              </a:rPr>
              <a:t> we heard.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4. Mum </a:t>
            </a: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learned </a:t>
            </a:r>
            <a:r>
              <a:rPr lang="en-US">
                <a:latin typeface="Comic Sans MS" pitchFamily="66" charset="0"/>
              </a:rPr>
              <a:t>me to ride a bike.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5. He </a:t>
            </a: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never</a:t>
            </a:r>
            <a:r>
              <a:rPr lang="en-US">
                <a:latin typeface="Comic Sans MS" pitchFamily="66" charset="0"/>
              </a:rPr>
              <a:t>!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6. It’s </a:t>
            </a:r>
            <a:r>
              <a:rPr lang="en-US">
                <a:solidFill>
                  <a:srgbClr val="3366CC"/>
                </a:solidFill>
                <a:latin typeface="Comic Sans MS" pitchFamily="66" charset="0"/>
              </a:rPr>
              <a:t>right</a:t>
            </a:r>
            <a:r>
              <a:rPr lang="en-US">
                <a:latin typeface="Comic Sans MS" pitchFamily="66" charset="0"/>
              </a:rPr>
              <a:t> hot!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Try and think of some of your own.  Write the  non-standard and standard versions.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660066"/>
      </a:dk1>
      <a:lt1>
        <a:srgbClr val="FFCC99"/>
      </a:lt1>
      <a:dk2>
        <a:srgbClr val="660066"/>
      </a:dk2>
      <a:lt2>
        <a:srgbClr val="808080"/>
      </a:lt2>
      <a:accent1>
        <a:srgbClr val="D60093"/>
      </a:accent1>
      <a:accent2>
        <a:srgbClr val="FF3399"/>
      </a:accent2>
      <a:accent3>
        <a:srgbClr val="FFE2CA"/>
      </a:accent3>
      <a:accent4>
        <a:srgbClr val="560056"/>
      </a:accent4>
      <a:accent5>
        <a:srgbClr val="E8AAC8"/>
      </a:accent5>
      <a:accent6>
        <a:srgbClr val="E72D8A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168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Times New Roman</vt:lpstr>
      <vt:lpstr>Comic Sans MS</vt:lpstr>
      <vt:lpstr>Ravie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toolman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</dc:creator>
  <cp:lastModifiedBy>Teacher E-Solutions</cp:lastModifiedBy>
  <cp:revision>3</cp:revision>
  <dcterms:created xsi:type="dcterms:W3CDTF">2003-12-01T20:34:51Z</dcterms:created>
  <dcterms:modified xsi:type="dcterms:W3CDTF">2019-01-18T16:53:31Z</dcterms:modified>
</cp:coreProperties>
</file>