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2" r:id="rId16"/>
    <p:sldId id="274" r:id="rId17"/>
    <p:sldId id="270" r:id="rId18"/>
    <p:sldId id="271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123206-029C-402B-96E6-844B6D563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2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08FF8-20D8-4011-AD6E-3063DE2A3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E783D-B3B6-4B35-A938-AD0420F12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31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84F53-BC95-4F46-A765-704537AE6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5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B5B01-0AFC-4D05-B351-6A323076F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5879-03BF-4C6F-BF5B-7F0B622A4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4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A1A9E-E46C-4212-8C57-F6C735E1E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B130F-EAA4-40C1-8275-9E0983904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5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2C8-0090-4F1B-9F6E-B48DE47B0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5216F-3809-45D2-AD3C-E933E6C4C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9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8068A-5226-40BC-B80B-F5CF675EF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6A2EF-52D3-4D15-A401-F4A2A27C8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9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5C51DF9C-E7AC-4FC4-BEA2-C2A1173F5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Unit 5:  Insect Pest Management for Stored Grain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Larvae hatch and develop inside the kernel</a:t>
            </a:r>
          </a:p>
          <a:p>
            <a:pPr lvl="2" eaLnBrk="1" hangingPunct="1"/>
            <a:r>
              <a:rPr lang="en-US" smtClean="0"/>
              <a:t>Can reduce grain to sample grade classification</a:t>
            </a:r>
          </a:p>
          <a:p>
            <a:pPr lvl="2" eaLnBrk="1" hangingPunct="1"/>
            <a:r>
              <a:rPr lang="en-US" smtClean="0"/>
              <a:t>Primary weevils</a:t>
            </a:r>
          </a:p>
          <a:p>
            <a:pPr lvl="3" eaLnBrk="1" hangingPunct="1"/>
            <a:r>
              <a:rPr lang="en-US" smtClean="0"/>
              <a:t>Rice</a:t>
            </a:r>
          </a:p>
          <a:p>
            <a:pPr lvl="3" eaLnBrk="1" hangingPunct="1"/>
            <a:r>
              <a:rPr lang="en-US" smtClean="0"/>
              <a:t>Maize</a:t>
            </a:r>
          </a:p>
          <a:p>
            <a:pPr lvl="3" eaLnBrk="1" hangingPunct="1"/>
            <a:r>
              <a:rPr lang="en-US" smtClean="0"/>
              <a:t>Granary</a:t>
            </a:r>
          </a:p>
          <a:p>
            <a:pPr lvl="3" eaLnBrk="1" hangingPunct="1"/>
            <a:r>
              <a:rPr lang="en-US" smtClean="0"/>
              <a:t>Recognized by forward elongated head as a snout</a:t>
            </a:r>
          </a:p>
          <a:p>
            <a:pPr lvl="2" eaLnBrk="1" hangingPunct="1"/>
            <a:r>
              <a:rPr lang="en-US" smtClean="0"/>
              <a:t>Lesser Grain Borer</a:t>
            </a:r>
          </a:p>
          <a:p>
            <a:pPr lvl="3" eaLnBrk="1" hangingPunct="1"/>
            <a:r>
              <a:rPr lang="en-US" smtClean="0"/>
              <a:t>Downward projecting head</a:t>
            </a:r>
          </a:p>
          <a:p>
            <a:pPr lvl="3" eaLnBrk="1" hangingPunct="1"/>
            <a:r>
              <a:rPr lang="en-US" smtClean="0"/>
              <a:t>No snout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granary weev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lessergrainbor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May be found in any portion of the grain bin</a:t>
            </a:r>
          </a:p>
          <a:p>
            <a:pPr lvl="2" eaLnBrk="1" hangingPunct="1"/>
            <a:r>
              <a:rPr lang="en-US" smtClean="0"/>
              <a:t>Angoumois Grain Moth</a:t>
            </a:r>
          </a:p>
          <a:p>
            <a:pPr lvl="3" eaLnBrk="1" hangingPunct="1"/>
            <a:r>
              <a:rPr lang="en-US" smtClean="0"/>
              <a:t>Lays eggs on grain kernels</a:t>
            </a:r>
          </a:p>
          <a:p>
            <a:pPr lvl="3" eaLnBrk="1" hangingPunct="1"/>
            <a:r>
              <a:rPr lang="en-US" smtClean="0"/>
              <a:t>Larvae bore into the kernel to feed</a:t>
            </a:r>
          </a:p>
          <a:p>
            <a:pPr lvl="3" eaLnBrk="1" hangingPunct="1"/>
            <a:r>
              <a:rPr lang="en-US" smtClean="0"/>
              <a:t>Damage only occurs on top of the grain pile</a:t>
            </a:r>
          </a:p>
          <a:p>
            <a:pPr lvl="3" eaLnBrk="1" hangingPunct="1"/>
            <a:r>
              <a:rPr lang="en-US" smtClean="0"/>
              <a:t>Infrequent infestations in IL</a:t>
            </a:r>
          </a:p>
          <a:p>
            <a:pPr lvl="1" eaLnBrk="1" hangingPunct="1"/>
            <a:r>
              <a:rPr lang="en-US" smtClean="0"/>
              <a:t>Beetles that Develop and Feed Outside Grain Kernels</a:t>
            </a:r>
          </a:p>
          <a:p>
            <a:pPr lvl="2" eaLnBrk="1" hangingPunct="1"/>
            <a:r>
              <a:rPr lang="en-US" smtClean="0"/>
              <a:t>Most adults are red-brown to black in color w/ hardened shells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Larvae tend to be cylindrical and cream colored, and may have fine hairs</a:t>
            </a:r>
          </a:p>
          <a:p>
            <a:pPr lvl="2" eaLnBrk="1" hangingPunct="1"/>
            <a:r>
              <a:rPr lang="en-US" smtClean="0"/>
              <a:t>Species</a:t>
            </a:r>
          </a:p>
          <a:p>
            <a:pPr lvl="3" eaLnBrk="1" hangingPunct="1"/>
            <a:r>
              <a:rPr lang="en-US" smtClean="0"/>
              <a:t>Saw Toothed Grain Beetle</a:t>
            </a:r>
          </a:p>
          <a:p>
            <a:pPr lvl="3" eaLnBrk="1" hangingPunct="1"/>
            <a:r>
              <a:rPr lang="en-US" smtClean="0"/>
              <a:t>Flat Grain Beetle</a:t>
            </a:r>
          </a:p>
          <a:p>
            <a:pPr lvl="3" eaLnBrk="1" hangingPunct="1"/>
            <a:r>
              <a:rPr lang="en-US" smtClean="0"/>
              <a:t>Rusty Grain Beetle</a:t>
            </a:r>
          </a:p>
          <a:p>
            <a:pPr lvl="3" eaLnBrk="1" hangingPunct="1"/>
            <a:r>
              <a:rPr lang="en-US" smtClean="0"/>
              <a:t>Foreign Grain Beetle</a:t>
            </a:r>
          </a:p>
          <a:p>
            <a:pPr lvl="3" eaLnBrk="1" hangingPunct="1"/>
            <a:r>
              <a:rPr lang="en-US" smtClean="0"/>
              <a:t>Hairy Fungus Beetle</a:t>
            </a:r>
          </a:p>
          <a:p>
            <a:pPr lvl="3" eaLnBrk="1" hangingPunct="1"/>
            <a:r>
              <a:rPr lang="en-US" smtClean="0"/>
              <a:t>Larger Black Flour Beetle</a:t>
            </a:r>
          </a:p>
          <a:p>
            <a:pPr lvl="3" eaLnBrk="1" hangingPunct="1"/>
            <a:r>
              <a:rPr lang="en-US" smtClean="0"/>
              <a:t>Red Flour Beetle</a:t>
            </a:r>
          </a:p>
          <a:p>
            <a:pPr lvl="3" eaLnBrk="1" hangingPunct="1"/>
            <a:r>
              <a:rPr lang="en-US" smtClean="0"/>
              <a:t>Confused Flour Beetle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sawtoothed grain bee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redflour bee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" descr="hairy fungus bee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0"/>
            <a:ext cx="49323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smtClean="0"/>
              <a:t>May inhabit any portion of the grain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Thrive where there is an abundance of broken kernels, or when a fungus is present on moist grain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Often described as secondary pests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“Bran bugs”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“Fungus feeders”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Surface-Feeding Caterpillars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Mostly inhabit the outer portion of the grain pile, usually on the surface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May also be on the bottom of the pile above the aeration ducts or perforated floor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Cream colored, ~1/2” long</a:t>
            </a:r>
          </a:p>
          <a:p>
            <a:pPr lvl="2" eaLnBrk="1" hangingPunct="1"/>
            <a:r>
              <a:rPr lang="en-US" smtClean="0"/>
              <a:t>Produce a fine silk webbing</a:t>
            </a:r>
          </a:p>
          <a:p>
            <a:pPr lvl="2" eaLnBrk="1" hangingPunct="1"/>
            <a:r>
              <a:rPr lang="en-US" smtClean="0"/>
              <a:t>Adult moths fly to bin ceiling to mate and rest</a:t>
            </a:r>
          </a:p>
          <a:p>
            <a:pPr lvl="2" eaLnBrk="1" hangingPunct="1"/>
            <a:r>
              <a:rPr lang="en-US" smtClean="0"/>
              <a:t>Most common is the Indianmeal moth</a:t>
            </a:r>
          </a:p>
          <a:p>
            <a:pPr lvl="3" eaLnBrk="1" hangingPunct="1"/>
            <a:r>
              <a:rPr lang="en-US" smtClean="0"/>
              <a:t>May web entire grain surface</a:t>
            </a:r>
          </a:p>
          <a:p>
            <a:pPr lvl="4" eaLnBrk="1" hangingPunct="1"/>
            <a:r>
              <a:rPr lang="en-US" smtClean="0"/>
              <a:t>Prevents proper aeration and fumigation</a:t>
            </a:r>
          </a:p>
          <a:p>
            <a:pPr lvl="3" eaLnBrk="1" hangingPunct="1"/>
            <a:r>
              <a:rPr lang="en-US" smtClean="0"/>
              <a:t>Seems to be resistant to Malathion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indianmeal moth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0"/>
            <a:ext cx="3686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5" descr="indianmeal moth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548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indianmeal moth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62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eaLnBrk="1" hangingPunct="1"/>
            <a:r>
              <a:rPr lang="en-US" smtClean="0"/>
              <a:t>Unit 5 Objectives:</a:t>
            </a:r>
          </a:p>
          <a:p>
            <a:pPr lvl="1" eaLnBrk="1" hangingPunct="1"/>
            <a:r>
              <a:rPr lang="en-US" smtClean="0"/>
              <a:t>Discuss insect control options for grain going into storage</a:t>
            </a:r>
          </a:p>
          <a:p>
            <a:pPr lvl="1" eaLnBrk="1" hangingPunct="1"/>
            <a:r>
              <a:rPr lang="en-US" smtClean="0"/>
              <a:t>Identify different types of control methods</a:t>
            </a:r>
          </a:p>
          <a:p>
            <a:pPr lvl="1" eaLnBrk="1" hangingPunct="1"/>
            <a:r>
              <a:rPr lang="en-US" smtClean="0"/>
              <a:t>Knowledge of insects associated with storage damage</a:t>
            </a:r>
          </a:p>
          <a:p>
            <a:pPr lvl="1" eaLnBrk="1" hangingPunct="1"/>
            <a:r>
              <a:rPr lang="en-US" smtClean="0"/>
              <a:t>Awareness of prevention options as well as controlling an established infestation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Other Stored Grain Insects</a:t>
            </a:r>
          </a:p>
          <a:p>
            <a:pPr lvl="2" eaLnBrk="1" hangingPunct="1"/>
            <a:r>
              <a:rPr lang="en-US" smtClean="0"/>
              <a:t>Book lice or Grain Mites</a:t>
            </a:r>
          </a:p>
          <a:p>
            <a:pPr lvl="2" eaLnBrk="1" hangingPunct="1"/>
            <a:r>
              <a:rPr lang="en-US" smtClean="0"/>
              <a:t>Mostly feed on fungi</a:t>
            </a:r>
          </a:p>
          <a:p>
            <a:pPr lvl="2" eaLnBrk="1" hangingPunct="1"/>
            <a:r>
              <a:rPr lang="en-US" smtClean="0"/>
              <a:t>Often indicates a more serious problem w/ fungus/mold growth</a:t>
            </a:r>
          </a:p>
          <a:p>
            <a:pPr lvl="2" eaLnBrk="1" hangingPunct="1"/>
            <a:r>
              <a:rPr lang="en-US" smtClean="0"/>
              <a:t>Many insects might be predatory, and therefore helpful in the grain bin</a:t>
            </a:r>
          </a:p>
          <a:p>
            <a:pPr lvl="2" eaLnBrk="1" hangingPunct="1"/>
            <a:r>
              <a:rPr lang="en-US" smtClean="0"/>
              <a:t>Some field insects may cause no harm at all</a:t>
            </a:r>
          </a:p>
          <a:p>
            <a:pPr lvl="3" eaLnBrk="1" hangingPunct="1"/>
            <a:r>
              <a:rPr lang="en-US" smtClean="0"/>
              <a:t>European Corn Borer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eaLnBrk="1" hangingPunct="1"/>
            <a:r>
              <a:rPr lang="en-US" smtClean="0"/>
              <a:t>Preventing Insect Infestations</a:t>
            </a:r>
          </a:p>
          <a:p>
            <a:pPr lvl="1" eaLnBrk="1" hangingPunct="1"/>
            <a:r>
              <a:rPr lang="en-US" smtClean="0"/>
              <a:t>Sources of Infestations</a:t>
            </a:r>
          </a:p>
          <a:p>
            <a:pPr lvl="2" eaLnBrk="1" hangingPunct="1"/>
            <a:r>
              <a:rPr lang="en-US" smtClean="0"/>
              <a:t>Most originate from migration from outside to inside of the bin</a:t>
            </a:r>
          </a:p>
          <a:p>
            <a:pPr lvl="2" eaLnBrk="1" hangingPunct="1"/>
            <a:r>
              <a:rPr lang="en-US" smtClean="0"/>
              <a:t>Most problem insects have many food sources, but a bin full of grain is like going to Ponderosa</a:t>
            </a:r>
          </a:p>
          <a:p>
            <a:pPr lvl="2" eaLnBrk="1" hangingPunct="1"/>
            <a:r>
              <a:rPr lang="en-US" smtClean="0"/>
              <a:t>Other sources of infestations</a:t>
            </a:r>
          </a:p>
          <a:p>
            <a:pPr lvl="3" eaLnBrk="1" hangingPunct="1"/>
            <a:r>
              <a:rPr lang="en-US" smtClean="0"/>
              <a:t>Old grain</a:t>
            </a:r>
          </a:p>
          <a:p>
            <a:pPr lvl="3" eaLnBrk="1" hangingPunct="1"/>
            <a:r>
              <a:rPr lang="en-US" smtClean="0"/>
              <a:t>Spilled grain</a:t>
            </a:r>
          </a:p>
          <a:p>
            <a:pPr lvl="3" eaLnBrk="1" hangingPunct="1"/>
            <a:r>
              <a:rPr lang="en-US" smtClean="0"/>
              <a:t>Feeds, seeds, grain debris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Many infestations are carried over from bins not cleaned out completely, feed bins, or from grain debris under the bin</a:t>
            </a:r>
          </a:p>
          <a:p>
            <a:pPr lvl="2" eaLnBrk="1" hangingPunct="1"/>
            <a:r>
              <a:rPr lang="en-US" smtClean="0"/>
              <a:t>Extent of field infestations carrying over to the bin not common in IL</a:t>
            </a:r>
          </a:p>
          <a:p>
            <a:pPr lvl="1" eaLnBrk="1" hangingPunct="1"/>
            <a:r>
              <a:rPr lang="en-US" smtClean="0"/>
              <a:t>Sanitation</a:t>
            </a:r>
          </a:p>
          <a:p>
            <a:pPr lvl="2" eaLnBrk="1" hangingPunct="1"/>
            <a:r>
              <a:rPr lang="en-US" smtClean="0"/>
              <a:t>~2 weeks before introducing new grain, clean all old grain from the bin both inside and out</a:t>
            </a:r>
          </a:p>
          <a:p>
            <a:pPr lvl="2" eaLnBrk="1" hangingPunct="1"/>
            <a:r>
              <a:rPr lang="en-US" smtClean="0"/>
              <a:t>Sweep or vacuum, then discard or feed all grain still in wagons, augers, etc.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Bin Sprays and Empty Bin Fumigation</a:t>
            </a:r>
          </a:p>
          <a:p>
            <a:pPr lvl="2" eaLnBrk="1" hangingPunct="1"/>
            <a:r>
              <a:rPr lang="en-US" smtClean="0"/>
              <a:t>Insects can remain, even after thorough cleaning</a:t>
            </a:r>
          </a:p>
          <a:p>
            <a:pPr lvl="3" eaLnBrk="1" hangingPunct="1"/>
            <a:r>
              <a:rPr lang="en-US" smtClean="0"/>
              <a:t>Where might they hide?</a:t>
            </a:r>
          </a:p>
          <a:p>
            <a:pPr lvl="2" eaLnBrk="1" hangingPunct="1"/>
            <a:r>
              <a:rPr lang="en-US" smtClean="0"/>
              <a:t>Application of insecticides should eradicate any remaining insects</a:t>
            </a:r>
          </a:p>
          <a:p>
            <a:pPr lvl="3" eaLnBrk="1" hangingPunct="1"/>
            <a:r>
              <a:rPr lang="en-US" smtClean="0"/>
              <a:t>Create a barrier to prevent migration of new insects</a:t>
            </a:r>
          </a:p>
          <a:p>
            <a:pPr lvl="3" eaLnBrk="1" hangingPunct="1"/>
            <a:r>
              <a:rPr lang="en-US" smtClean="0"/>
              <a:t>Can supplement cleanup efforts (doesn’t replace)</a:t>
            </a:r>
          </a:p>
          <a:p>
            <a:pPr lvl="2" eaLnBrk="1" hangingPunct="1"/>
            <a:r>
              <a:rPr lang="en-US" smtClean="0"/>
              <a:t>Apply to walls, floor, ceiling, and roof of all bins that will store grain through warm weather</a:t>
            </a:r>
          </a:p>
          <a:p>
            <a:pPr lvl="3" eaLnBrk="1" hangingPunct="1"/>
            <a:r>
              <a:rPr lang="en-US" smtClean="0"/>
              <a:t>Apply 2-3 wks. Before new grain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Products</a:t>
            </a:r>
          </a:p>
          <a:p>
            <a:pPr lvl="3" eaLnBrk="1" hangingPunct="1"/>
            <a:r>
              <a:rPr lang="en-US" smtClean="0"/>
              <a:t>Reldan 4E</a:t>
            </a:r>
          </a:p>
          <a:p>
            <a:pPr lvl="4" eaLnBrk="1" hangingPunct="1"/>
            <a:r>
              <a:rPr lang="en-US" smtClean="0"/>
              <a:t>½ pint to 3 g water (1g/650-1250 sq. ft.)</a:t>
            </a:r>
          </a:p>
          <a:p>
            <a:pPr lvl="4" eaLnBrk="1" hangingPunct="1"/>
            <a:r>
              <a:rPr lang="en-US" smtClean="0"/>
              <a:t>Do not apply prior to corn/soybeans</a:t>
            </a:r>
          </a:p>
          <a:p>
            <a:pPr lvl="3" eaLnBrk="1" hangingPunct="1"/>
            <a:r>
              <a:rPr lang="en-US" smtClean="0"/>
              <a:t>Tempo 2E</a:t>
            </a:r>
          </a:p>
          <a:p>
            <a:pPr lvl="4" eaLnBrk="1" hangingPunct="1"/>
            <a:r>
              <a:rPr lang="en-US" smtClean="0"/>
              <a:t>8mL/1000 sq. ft. w/ enough water to cover area</a:t>
            </a:r>
          </a:p>
          <a:p>
            <a:pPr lvl="4" eaLnBrk="1" hangingPunct="1"/>
            <a:r>
              <a:rPr lang="en-US" smtClean="0"/>
              <a:t>No dripping or running</a:t>
            </a:r>
          </a:p>
          <a:p>
            <a:pPr lvl="4" eaLnBrk="1" hangingPunct="1"/>
            <a:r>
              <a:rPr lang="en-US" smtClean="0"/>
              <a:t>Do not apply directly to grain</a:t>
            </a:r>
          </a:p>
          <a:p>
            <a:pPr lvl="3" eaLnBrk="1" hangingPunct="1"/>
            <a:r>
              <a:rPr lang="en-US" smtClean="0"/>
              <a:t>Storcide</a:t>
            </a:r>
          </a:p>
          <a:p>
            <a:pPr lvl="4" eaLnBrk="1" hangingPunct="1"/>
            <a:r>
              <a:rPr lang="en-US" smtClean="0"/>
              <a:t>1.69 oz/g—1g/100 sq. ft.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Treat cracks, crevices, around doors thoroughly</a:t>
            </a:r>
          </a:p>
          <a:p>
            <a:pPr lvl="2" eaLnBrk="1" hangingPunct="1"/>
            <a:r>
              <a:rPr lang="en-US" smtClean="0"/>
              <a:t>Fumigation of the subfloor may be necessary for wheat (or corn, etc. stored through the warm weather)</a:t>
            </a:r>
          </a:p>
          <a:p>
            <a:pPr lvl="3" eaLnBrk="1" hangingPunct="1"/>
            <a:r>
              <a:rPr lang="en-US" smtClean="0"/>
              <a:t>May not be needed if treated grain as it is augered into the bin</a:t>
            </a:r>
          </a:p>
          <a:p>
            <a:pPr lvl="2" eaLnBrk="1" hangingPunct="1"/>
            <a:r>
              <a:rPr lang="en-US" smtClean="0"/>
              <a:t>Chloropicrin</a:t>
            </a:r>
          </a:p>
          <a:p>
            <a:pPr lvl="3" eaLnBrk="1" hangingPunct="1"/>
            <a:r>
              <a:rPr lang="en-US" smtClean="0"/>
              <a:t>Extremely toxic</a:t>
            </a:r>
          </a:p>
          <a:p>
            <a:pPr lvl="3" eaLnBrk="1" hangingPunct="1"/>
            <a:r>
              <a:rPr lang="en-US" smtClean="0"/>
              <a:t>Applicator must were protective gear and respirator</a:t>
            </a:r>
          </a:p>
          <a:p>
            <a:pPr lvl="3" eaLnBrk="1" hangingPunct="1"/>
            <a:r>
              <a:rPr lang="en-US" smtClean="0"/>
              <a:t>Must measure the dissipation before unprotected persons may enter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1 qt./250 sq. ft. floor space</a:t>
            </a:r>
          </a:p>
          <a:p>
            <a:pPr lvl="2" eaLnBrk="1" hangingPunct="1"/>
            <a:r>
              <a:rPr lang="en-US" smtClean="0"/>
              <a:t>To fumigate subfloor, spray through ventilation door</a:t>
            </a:r>
          </a:p>
          <a:p>
            <a:pPr lvl="3" eaLnBrk="1" hangingPunct="1"/>
            <a:r>
              <a:rPr lang="en-US" smtClean="0"/>
              <a:t>Fumigant will hover above grain floor, but not travel up to ceiling of bin to kill those hanging on the walls</a:t>
            </a:r>
          </a:p>
          <a:p>
            <a:pPr lvl="2" eaLnBrk="1" hangingPunct="1"/>
            <a:r>
              <a:rPr lang="en-US" smtClean="0"/>
              <a:t>To fumigate rest of bin</a:t>
            </a:r>
          </a:p>
          <a:p>
            <a:pPr lvl="3" eaLnBrk="1" hangingPunct="1"/>
            <a:r>
              <a:rPr lang="en-US" smtClean="0"/>
              <a:t>Seal completely and mark outside to warn others</a:t>
            </a:r>
          </a:p>
          <a:p>
            <a:pPr lvl="3" eaLnBrk="1" hangingPunct="1"/>
            <a:r>
              <a:rPr lang="en-US" smtClean="0"/>
              <a:t>Apply on calm days w/ &gt;60</a:t>
            </a:r>
            <a:r>
              <a:rPr lang="en-US" smtClean="0">
                <a:cs typeface="Arial" pitchFamily="34" charset="0"/>
              </a:rPr>
              <a:t>° temps</a:t>
            </a:r>
          </a:p>
          <a:p>
            <a:pPr lvl="2" eaLnBrk="1" hangingPunct="1"/>
            <a:r>
              <a:rPr lang="en-US" smtClean="0">
                <a:cs typeface="Arial" pitchFamily="34" charset="0"/>
              </a:rPr>
              <a:t>Wait 24 hrs before aerating the bin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Filling the Bin</a:t>
            </a:r>
          </a:p>
          <a:p>
            <a:pPr lvl="2" eaLnBrk="1" hangingPunct="1"/>
            <a:r>
              <a:rPr lang="en-US" smtClean="0"/>
              <a:t>Use grain cleaner to minimize fine debris</a:t>
            </a:r>
          </a:p>
          <a:p>
            <a:pPr lvl="3" eaLnBrk="1" hangingPunct="1"/>
            <a:r>
              <a:rPr lang="en-US" smtClean="0"/>
              <a:t>Many insects cannot survive if the kernels are intact</a:t>
            </a:r>
          </a:p>
          <a:p>
            <a:pPr lvl="2" eaLnBrk="1" hangingPunct="1"/>
            <a:r>
              <a:rPr lang="en-US" smtClean="0"/>
              <a:t>Don’t add new grain to old grain</a:t>
            </a:r>
          </a:p>
          <a:p>
            <a:pPr lvl="2" eaLnBrk="1" hangingPunct="1"/>
            <a:r>
              <a:rPr lang="en-US" smtClean="0"/>
              <a:t>Don’t overfill the bin</a:t>
            </a:r>
          </a:p>
          <a:p>
            <a:pPr lvl="3" eaLnBrk="1" hangingPunct="1"/>
            <a:r>
              <a:rPr lang="en-US" smtClean="0"/>
              <a:t>Keep a few inches below the lip of the bin wall</a:t>
            </a:r>
          </a:p>
          <a:p>
            <a:pPr lvl="2" eaLnBrk="1" hangingPunct="1"/>
            <a:r>
              <a:rPr lang="en-US" smtClean="0"/>
              <a:t>Level grain surface for uniform air flow, and for effective application of insecticides, if necessary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Store only dry grain</a:t>
            </a:r>
          </a:p>
          <a:p>
            <a:pPr lvl="3" eaLnBrk="1" hangingPunct="1"/>
            <a:r>
              <a:rPr lang="en-US" smtClean="0"/>
              <a:t>Dry wheat to 12-13% if storing &gt;1 mo.</a:t>
            </a:r>
          </a:p>
          <a:p>
            <a:pPr lvl="3" eaLnBrk="1" hangingPunct="1"/>
            <a:r>
              <a:rPr lang="en-US" smtClean="0"/>
              <a:t>Dry corn to 14-15%</a:t>
            </a:r>
          </a:p>
          <a:p>
            <a:pPr lvl="2" eaLnBrk="1" hangingPunct="1"/>
            <a:r>
              <a:rPr lang="en-US" smtClean="0"/>
              <a:t>Aerate to cool stored grain ASAP</a:t>
            </a:r>
          </a:p>
          <a:p>
            <a:pPr lvl="3" eaLnBrk="1" hangingPunct="1"/>
            <a:r>
              <a:rPr lang="en-US" smtClean="0"/>
              <a:t>Temps &lt;50</a:t>
            </a:r>
            <a:r>
              <a:rPr lang="en-US" smtClean="0">
                <a:cs typeface="Arial" pitchFamily="34" charset="0"/>
              </a:rPr>
              <a:t>° prevent insect feeding and reproduction</a:t>
            </a:r>
          </a:p>
          <a:p>
            <a:pPr lvl="3" eaLnBrk="1" hangingPunct="1"/>
            <a:r>
              <a:rPr lang="en-US" smtClean="0">
                <a:cs typeface="Arial" pitchFamily="34" charset="0"/>
              </a:rPr>
              <a:t>May kill some stages on insects</a:t>
            </a:r>
          </a:p>
          <a:p>
            <a:pPr lvl="3" eaLnBrk="1" hangingPunct="1"/>
            <a:r>
              <a:rPr lang="en-US" smtClean="0">
                <a:cs typeface="Arial" pitchFamily="34" charset="0"/>
              </a:rPr>
              <a:t>Prevents moisture migration problems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eaLnBrk="1" hangingPunct="1"/>
            <a:r>
              <a:rPr lang="en-US" smtClean="0"/>
              <a:t>Grain Protectants</a:t>
            </a:r>
          </a:p>
          <a:p>
            <a:pPr lvl="1" eaLnBrk="1" hangingPunct="1"/>
            <a:r>
              <a:rPr lang="en-US" smtClean="0"/>
              <a:t>Applied directly to the grain</a:t>
            </a:r>
          </a:p>
          <a:p>
            <a:pPr lvl="1" eaLnBrk="1" hangingPunct="1"/>
            <a:r>
              <a:rPr lang="en-US" smtClean="0"/>
              <a:t>May be warranted if storage is planned &gt;3-6 wks. &amp; 60-70</a:t>
            </a:r>
            <a:r>
              <a:rPr lang="en-US" smtClean="0">
                <a:cs typeface="Arial" pitchFamily="34" charset="0"/>
              </a:rPr>
              <a:t>°</a:t>
            </a:r>
          </a:p>
          <a:p>
            <a:pPr lvl="1" eaLnBrk="1" hangingPunct="1"/>
            <a:r>
              <a:rPr lang="en-US" smtClean="0">
                <a:cs typeface="Arial" pitchFamily="34" charset="0"/>
              </a:rPr>
              <a:t>Can be applied either on top of the grain in the bin, or at the auger during bin fill</a:t>
            </a:r>
          </a:p>
          <a:p>
            <a:pPr lvl="2" eaLnBrk="1" hangingPunct="1"/>
            <a:r>
              <a:rPr lang="en-US" smtClean="0">
                <a:cs typeface="Arial" pitchFamily="34" charset="0"/>
              </a:rPr>
              <a:t>More effective at the auger for long-term protection</a:t>
            </a:r>
          </a:p>
          <a:p>
            <a:pPr lvl="1" eaLnBrk="1" hangingPunct="1"/>
            <a:r>
              <a:rPr lang="en-US" smtClean="0">
                <a:cs typeface="Arial" pitchFamily="34" charset="0"/>
              </a:rPr>
              <a:t>No withholding for feeding, if applied at the proper rate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Grains may be stored for a few weeks up to a few years before feeding or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Profitability of that grain depends on marketing and maintenance of grain quality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Grain losses can be realized in the storage bin, in addition to the loss risks during growth and harvest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Insecticides and fumigants are to be used for supplementary control to good storage management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May use a spray applicator at the auger, or dust on the top of the wagon before unloading</a:t>
            </a:r>
          </a:p>
          <a:p>
            <a:pPr lvl="1" eaLnBrk="1" hangingPunct="1"/>
            <a:r>
              <a:rPr lang="en-US" smtClean="0"/>
              <a:t>Corn</a:t>
            </a:r>
          </a:p>
          <a:p>
            <a:pPr lvl="2" eaLnBrk="1" hangingPunct="1"/>
            <a:r>
              <a:rPr lang="en-US" smtClean="0"/>
              <a:t>Not necessary to apply a protectant if planning on removing by May/June</a:t>
            </a:r>
          </a:p>
          <a:p>
            <a:pPr lvl="2" eaLnBrk="1" hangingPunct="1"/>
            <a:r>
              <a:rPr lang="en-US" smtClean="0"/>
              <a:t>Also not necessary if going to direct feed to livestock within 1 yr.</a:t>
            </a:r>
          </a:p>
          <a:p>
            <a:pPr lvl="2" eaLnBrk="1" hangingPunct="1"/>
            <a:r>
              <a:rPr lang="en-US" smtClean="0"/>
              <a:t>Do not apply before high-temperature drying</a:t>
            </a:r>
          </a:p>
          <a:p>
            <a:pPr lvl="3" eaLnBrk="1" hangingPunct="1"/>
            <a:r>
              <a:rPr lang="en-US" smtClean="0"/>
              <a:t>Will cause volatilization of chemical</a:t>
            </a:r>
          </a:p>
          <a:p>
            <a:pPr lvl="3" eaLnBrk="1" hangingPunct="1"/>
            <a:r>
              <a:rPr lang="en-US" smtClean="0"/>
              <a:t>Reduced effectiveness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Can be surface applied</a:t>
            </a:r>
          </a:p>
          <a:p>
            <a:pPr lvl="2" eaLnBrk="1" hangingPunct="1"/>
            <a:r>
              <a:rPr lang="en-US" smtClean="0"/>
              <a:t>Many products are labeled for use</a:t>
            </a:r>
          </a:p>
          <a:p>
            <a:pPr lvl="3" eaLnBrk="1" hangingPunct="1"/>
            <a:r>
              <a:rPr lang="en-US" smtClean="0"/>
              <a:t>Actellin</a:t>
            </a:r>
          </a:p>
          <a:p>
            <a:pPr lvl="3" eaLnBrk="1" hangingPunct="1"/>
            <a:r>
              <a:rPr lang="en-US" smtClean="0"/>
              <a:t>Diacon II</a:t>
            </a:r>
          </a:p>
          <a:p>
            <a:pPr lvl="3" eaLnBrk="1" hangingPunct="1"/>
            <a:r>
              <a:rPr lang="en-US" smtClean="0"/>
              <a:t>Bt</a:t>
            </a:r>
          </a:p>
          <a:p>
            <a:pPr lvl="1" eaLnBrk="1" hangingPunct="1"/>
            <a:r>
              <a:rPr lang="en-US" smtClean="0"/>
              <a:t>Soybeans</a:t>
            </a:r>
          </a:p>
          <a:p>
            <a:pPr lvl="2" eaLnBrk="1" hangingPunct="1"/>
            <a:r>
              <a:rPr lang="en-US" smtClean="0"/>
              <a:t>Only have to worry about the Indianmeal moth, if stored at correct moisture</a:t>
            </a:r>
          </a:p>
          <a:p>
            <a:pPr lvl="2" eaLnBrk="1" hangingPunct="1"/>
            <a:r>
              <a:rPr lang="en-US" smtClean="0"/>
              <a:t>Use Bt after bin filling on the grain surface</a:t>
            </a:r>
          </a:p>
          <a:p>
            <a:pPr lvl="3" eaLnBrk="1" hangingPunct="1"/>
            <a:r>
              <a:rPr lang="en-US" smtClean="0"/>
              <a:t>Only registered insecticide for SB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Wheat</a:t>
            </a:r>
          </a:p>
          <a:p>
            <a:pPr lvl="2" eaLnBrk="1" hangingPunct="1"/>
            <a:r>
              <a:rPr lang="en-US" smtClean="0"/>
              <a:t>Most vulnerable to insect infestation</a:t>
            </a:r>
          </a:p>
          <a:p>
            <a:pPr lvl="2" eaLnBrk="1" hangingPunct="1"/>
            <a:r>
              <a:rPr lang="en-US" smtClean="0"/>
              <a:t>Infestations can happen rapidly</a:t>
            </a:r>
          </a:p>
          <a:p>
            <a:pPr lvl="2" eaLnBrk="1" hangingPunct="1"/>
            <a:r>
              <a:rPr lang="en-US" smtClean="0"/>
              <a:t>Use Reldan, Storecide to control wheat stored &gt; 1 mo.</a:t>
            </a:r>
          </a:p>
          <a:p>
            <a:pPr lvl="2" eaLnBrk="1" hangingPunct="1"/>
            <a:r>
              <a:rPr lang="en-US" smtClean="0"/>
              <a:t>Top-dress treatment may also be warranted</a:t>
            </a:r>
          </a:p>
          <a:p>
            <a:pPr lvl="1" eaLnBrk="1" hangingPunct="1"/>
            <a:r>
              <a:rPr lang="en-US" smtClean="0"/>
              <a:t>Sorghum</a:t>
            </a:r>
          </a:p>
          <a:p>
            <a:pPr lvl="2" eaLnBrk="1" hangingPunct="1"/>
            <a:r>
              <a:rPr lang="en-US" smtClean="0"/>
              <a:t>Apply insecticide if plan to store &gt; 1yr.</a:t>
            </a:r>
          </a:p>
          <a:p>
            <a:pPr lvl="2" eaLnBrk="1" hangingPunct="1"/>
            <a:r>
              <a:rPr lang="en-US" smtClean="0"/>
              <a:t>Top-dress applications may be sufficient</a:t>
            </a:r>
          </a:p>
          <a:p>
            <a:pPr lvl="2" eaLnBrk="1" hangingPunct="1"/>
            <a:r>
              <a:rPr lang="en-US" smtClean="0"/>
              <a:t>Grain treatment will provide effective control at correct moisture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343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Insecticide Resistance in Stored Grain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Most common is Indianmeal moth and Malathion resistance in 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Common concern world-wide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Some beetles are also resistant, but severity of the problem is not well understood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Diacon II &amp; Diatomaceous Earth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Diacon II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Growth regulator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Kills growing insects before they become adults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Not effective against adult insects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Risk for reinfestation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Diatomaceous Earth</a:t>
            </a:r>
          </a:p>
          <a:p>
            <a:pPr lvl="3" eaLnBrk="1" hangingPunct="1"/>
            <a:r>
              <a:rPr lang="en-US" smtClean="0"/>
              <a:t>Abrasive dust that damages the body covering</a:t>
            </a:r>
          </a:p>
          <a:p>
            <a:pPr lvl="4" eaLnBrk="1" hangingPunct="1"/>
            <a:r>
              <a:rPr lang="en-US" smtClean="0"/>
              <a:t>Death results from dehydration</a:t>
            </a:r>
          </a:p>
          <a:p>
            <a:pPr lvl="3" eaLnBrk="1" hangingPunct="1"/>
            <a:r>
              <a:rPr lang="en-US" smtClean="0"/>
              <a:t>Effective topical treatment</a:t>
            </a:r>
          </a:p>
          <a:p>
            <a:pPr lvl="3" eaLnBrk="1" hangingPunct="1"/>
            <a:r>
              <a:rPr lang="en-US" smtClean="0"/>
              <a:t>Not recommended for entire grain mass</a:t>
            </a:r>
          </a:p>
          <a:p>
            <a:pPr lvl="4" eaLnBrk="1" hangingPunct="1"/>
            <a:r>
              <a:rPr lang="en-US" smtClean="0"/>
              <a:t>Hard on equipment</a:t>
            </a:r>
          </a:p>
          <a:p>
            <a:pPr lvl="4" eaLnBrk="1" hangingPunct="1"/>
            <a:r>
              <a:rPr lang="en-US" smtClean="0"/>
              <a:t>Generates a lot of dust</a:t>
            </a:r>
          </a:p>
          <a:p>
            <a:pPr lvl="4" eaLnBrk="1" hangingPunct="1"/>
            <a:r>
              <a:rPr lang="en-US" smtClean="0"/>
              <a:t>Can reduce test weight</a:t>
            </a:r>
          </a:p>
          <a:p>
            <a:pPr lvl="4" eaLnBrk="1" hangingPunct="1"/>
            <a:r>
              <a:rPr lang="en-US" smtClean="0"/>
              <a:t>Not effective w/ wet grain</a:t>
            </a:r>
          </a:p>
          <a:p>
            <a:pPr lvl="3" eaLnBrk="1" hangingPunct="1"/>
            <a:r>
              <a:rPr lang="en-US" smtClean="0"/>
              <a:t>Some grain graders may refuse grain treated w/ this if appearance is dusty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3" eaLnBrk="1" hangingPunct="1">
              <a:lnSpc>
                <a:spcPct val="90000"/>
              </a:lnSpc>
            </a:pPr>
            <a:r>
              <a:rPr lang="en-US" smtClean="0"/>
              <a:t>Organic food buyers usually prefer this treatment method or Bt to chemical insecticides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Sampling Stored Grain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Grain should be monitored regularly to check moisture, temp, and insect infestations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 sample for insects: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Monthly from Nov – April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2x/mo. May – October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Observe grain surface and core closely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Closely examine spots where temp is higher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Use probes to withdraw a representative sample</a:t>
            </a:r>
          </a:p>
          <a:p>
            <a:pPr lvl="1" eaLnBrk="1" hangingPunct="1"/>
            <a:r>
              <a:rPr lang="en-US" smtClean="0"/>
              <a:t>Sticky traps can monitor activity on the grain surface</a:t>
            </a:r>
          </a:p>
          <a:p>
            <a:pPr eaLnBrk="1" hangingPunct="1"/>
            <a:r>
              <a:rPr lang="en-US" smtClean="0"/>
              <a:t>Controlling Established Infestations</a:t>
            </a:r>
          </a:p>
          <a:p>
            <a:pPr lvl="1" eaLnBrk="1" hangingPunct="1"/>
            <a:r>
              <a:rPr lang="en-US" smtClean="0"/>
              <a:t>Things to consider when an insect infestation happens:</a:t>
            </a:r>
          </a:p>
          <a:p>
            <a:pPr lvl="2" eaLnBrk="1" hangingPunct="1"/>
            <a:r>
              <a:rPr lang="en-US" smtClean="0"/>
              <a:t>Numbers of insects</a:t>
            </a:r>
          </a:p>
          <a:p>
            <a:pPr lvl="2" eaLnBrk="1" hangingPunct="1"/>
            <a:r>
              <a:rPr lang="en-US" smtClean="0"/>
              <a:t>Type of grain</a:t>
            </a:r>
          </a:p>
          <a:p>
            <a:pPr lvl="2" eaLnBrk="1" hangingPunct="1"/>
            <a:r>
              <a:rPr lang="en-US" smtClean="0"/>
              <a:t>Insect species</a:t>
            </a:r>
          </a:p>
          <a:p>
            <a:pPr lvl="2" eaLnBrk="1" hangingPunct="1"/>
            <a:r>
              <a:rPr lang="en-US" smtClean="0"/>
              <a:t>Time of year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Grain temp</a:t>
            </a:r>
          </a:p>
          <a:p>
            <a:pPr lvl="2" eaLnBrk="1" hangingPunct="1"/>
            <a:r>
              <a:rPr lang="en-US" smtClean="0"/>
              <a:t>Moisture</a:t>
            </a:r>
          </a:p>
          <a:p>
            <a:pPr lvl="2" eaLnBrk="1" hangingPunct="1"/>
            <a:r>
              <a:rPr lang="en-US" smtClean="0"/>
              <a:t>Planned duration of storage</a:t>
            </a:r>
          </a:p>
          <a:p>
            <a:pPr lvl="2" eaLnBrk="1" hangingPunct="1"/>
            <a:r>
              <a:rPr lang="en-US" smtClean="0"/>
              <a:t>Market potential</a:t>
            </a:r>
          </a:p>
          <a:p>
            <a:pPr lvl="2" eaLnBrk="1" hangingPunct="1"/>
            <a:r>
              <a:rPr lang="en-US" smtClean="0"/>
              <a:t>Elevator quality and dock guidelines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 lvl="1" eaLnBrk="1" hangingPunct="1"/>
            <a:r>
              <a:rPr lang="en-US" sz="2200" smtClean="0"/>
              <a:t>Grain Infestation Standards (Federal Grain Inspection Service)</a:t>
            </a:r>
          </a:p>
          <a:p>
            <a:pPr lvl="1" eaLnBrk="1" hangingPunct="1"/>
            <a:endParaRPr lang="en-US" sz="2200" smtClean="0"/>
          </a:p>
        </p:txBody>
      </p:sp>
      <p:graphicFrame>
        <p:nvGraphicFramePr>
          <p:cNvPr id="62492" name="Group 28"/>
          <p:cNvGraphicFramePr>
            <a:graphicFrameLocks noGrp="1"/>
          </p:cNvGraphicFramePr>
          <p:nvPr>
            <p:ph sz="half" idx="2"/>
          </p:nvPr>
        </p:nvGraphicFramePr>
        <p:xfrm>
          <a:off x="762000" y="2935288"/>
          <a:ext cx="7924800" cy="3200400"/>
        </p:xfrm>
        <a:graphic>
          <a:graphicData uri="http://schemas.openxmlformats.org/drawingml/2006/table">
            <a:tbl>
              <a:tblPr/>
              <a:tblGrid>
                <a:gridCol w="3092450"/>
                <a:gridCol w="483235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Crop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Insects/kg for designation as “infested”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Wheat, rye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2+ live insects injurious to store grain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Corn, SB, Oats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&gt;1 live weevil, or 1 live weevil + &gt;5 other live injurious insects, or No live weevil and &gt; 10 live other insects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Local elevators may be more stringent </a:t>
            </a:r>
          </a:p>
          <a:p>
            <a:pPr lvl="1" eaLnBrk="1" hangingPunct="1"/>
            <a:r>
              <a:rPr lang="en-US" smtClean="0"/>
              <a:t>Options</a:t>
            </a:r>
          </a:p>
          <a:p>
            <a:pPr lvl="2" eaLnBrk="1" hangingPunct="1"/>
            <a:r>
              <a:rPr lang="en-US" smtClean="0"/>
              <a:t>Clean and sell grain immediately without chemical treatment</a:t>
            </a:r>
          </a:p>
          <a:p>
            <a:pPr lvl="3" eaLnBrk="1" hangingPunct="1"/>
            <a:r>
              <a:rPr lang="en-US" smtClean="0"/>
              <a:t>Possible if detection is early and you can avoid dock loss</a:t>
            </a:r>
          </a:p>
          <a:p>
            <a:pPr lvl="2" eaLnBrk="1" hangingPunct="1"/>
            <a:r>
              <a:rPr lang="en-US" smtClean="0"/>
              <a:t>If weather is cool, aerate to &lt;50</a:t>
            </a:r>
            <a:r>
              <a:rPr lang="en-US" smtClean="0">
                <a:cs typeface="Arial" pitchFamily="34" charset="0"/>
              </a:rPr>
              <a:t>° (may buy you time)</a:t>
            </a:r>
          </a:p>
          <a:p>
            <a:pPr lvl="2" eaLnBrk="1" hangingPunct="1"/>
            <a:r>
              <a:rPr lang="en-US" smtClean="0">
                <a:cs typeface="Arial" pitchFamily="34" charset="0"/>
              </a:rPr>
              <a:t>Surface infestation</a:t>
            </a:r>
          </a:p>
          <a:p>
            <a:pPr lvl="3" eaLnBrk="1" hangingPunct="1"/>
            <a:r>
              <a:rPr lang="en-US" smtClean="0">
                <a:cs typeface="Arial" pitchFamily="34" charset="0"/>
              </a:rPr>
              <a:t>May be able to treat just the surface</a:t>
            </a:r>
          </a:p>
          <a:p>
            <a:pPr lvl="3" eaLnBrk="1" hangingPunct="1"/>
            <a:r>
              <a:rPr lang="en-US" smtClean="0">
                <a:cs typeface="Arial" pitchFamily="34" charset="0"/>
              </a:rPr>
              <a:t>Probably need to rake in the insecticide for maximum control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eaLnBrk="1" hangingPunct="1"/>
            <a:r>
              <a:rPr lang="en-US" smtClean="0"/>
              <a:t>Developing an Insect-Management Program for Stored Grain</a:t>
            </a:r>
          </a:p>
          <a:p>
            <a:pPr lvl="1" eaLnBrk="1" hangingPunct="1"/>
            <a:r>
              <a:rPr lang="en-US" smtClean="0"/>
              <a:t>Goal should be to maintain grain quality w/out using any chemical</a:t>
            </a:r>
          </a:p>
          <a:p>
            <a:pPr lvl="2" eaLnBrk="1" hangingPunct="1"/>
            <a:r>
              <a:rPr lang="en-US" smtClean="0"/>
              <a:t>Prevent the added expense of insecticide/fumigants</a:t>
            </a:r>
          </a:p>
          <a:p>
            <a:pPr lvl="2" eaLnBrk="1" hangingPunct="1"/>
            <a:r>
              <a:rPr lang="en-US" smtClean="0"/>
              <a:t>Prevent the risk of chemical residues on the grain</a:t>
            </a:r>
          </a:p>
          <a:p>
            <a:pPr lvl="2" eaLnBrk="1" hangingPunct="1"/>
            <a:r>
              <a:rPr lang="en-US" smtClean="0"/>
              <a:t>Prevent the risk of exposure to the applicator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smtClean="0"/>
              <a:t>Core infestation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Removal of 1-2 loads of grain to remove core will help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If all else fails – fumigation may be necessary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Difficult and dangerous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Should only be done by a professional</a:t>
            </a:r>
          </a:p>
          <a:p>
            <a:pPr lvl="4" eaLnBrk="1" hangingPunct="1">
              <a:lnSpc>
                <a:spcPct val="90000"/>
              </a:lnSpc>
            </a:pPr>
            <a:r>
              <a:rPr lang="en-US" smtClean="0"/>
              <a:t>Especially if bin stores &gt;5000 bu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Fumigation Steps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Calm, warm day &gt;60</a:t>
            </a:r>
            <a:r>
              <a:rPr lang="en-US" smtClean="0">
                <a:cs typeface="Arial" pitchFamily="34" charset="0"/>
              </a:rPr>
              <a:t>°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cs typeface="Arial" pitchFamily="34" charset="0"/>
              </a:rPr>
              <a:t>Only use fumigants containing aluminum phosphide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cs typeface="Arial" pitchFamily="34" charset="0"/>
              </a:rPr>
              <a:t>Follow all safety regs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>
                <a:cs typeface="Arial" pitchFamily="34" charset="0"/>
              </a:rPr>
              <a:t>Always at least 2 people, and one spotter outside bin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15-20 min max in the bin</a:t>
            </a:r>
          </a:p>
          <a:p>
            <a:pPr lvl="2" eaLnBrk="1" hangingPunct="1"/>
            <a:r>
              <a:rPr lang="en-US" smtClean="0"/>
              <a:t>Remove any surface webbing, caking, level surface</a:t>
            </a:r>
          </a:p>
          <a:p>
            <a:pPr lvl="2" eaLnBrk="1" hangingPunct="1"/>
            <a:r>
              <a:rPr lang="en-US" smtClean="0"/>
              <a:t>Seal all cracks, eaves, auger shaft, and holes</a:t>
            </a:r>
          </a:p>
          <a:p>
            <a:pPr lvl="2" eaLnBrk="1" hangingPunct="1"/>
            <a:r>
              <a:rPr lang="en-US" smtClean="0"/>
              <a:t>Tarp grain surface, if possible</a:t>
            </a:r>
          </a:p>
          <a:p>
            <a:pPr lvl="3" eaLnBrk="1" hangingPunct="1"/>
            <a:r>
              <a:rPr lang="en-US" smtClean="0"/>
              <a:t>One person tarp and monitor gas, the other fumigates</a:t>
            </a:r>
          </a:p>
          <a:p>
            <a:pPr lvl="2" eaLnBrk="1" hangingPunct="1"/>
            <a:r>
              <a:rPr lang="en-US" smtClean="0"/>
              <a:t>Use full-faced canister masks</a:t>
            </a:r>
          </a:p>
          <a:p>
            <a:pPr lvl="2" eaLnBrk="1" hangingPunct="1"/>
            <a:r>
              <a:rPr lang="en-US" smtClean="0"/>
              <a:t>Closely monitor gas concentrations</a:t>
            </a:r>
          </a:p>
          <a:p>
            <a:pPr lvl="2" eaLnBrk="1" hangingPunct="1"/>
            <a:r>
              <a:rPr lang="en-US" smtClean="0"/>
              <a:t>Use probe to place tablets/pellets in the grain</a:t>
            </a:r>
          </a:p>
          <a:p>
            <a:pPr lvl="3" eaLnBrk="1" hangingPunct="1"/>
            <a:r>
              <a:rPr lang="en-US" smtClean="0"/>
              <a:t>Place on 5’ centers</a:t>
            </a:r>
          </a:p>
          <a:p>
            <a:pPr lvl="3" eaLnBrk="1" hangingPunct="1"/>
            <a:r>
              <a:rPr lang="en-US" smtClean="0"/>
              <a:t>Start farthest from escape hatch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smtClean="0"/>
              <a:t>Tie rope to the tarp and lock/secure bin tightly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Rope is for removal without climbing back into bin after fumigation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Place some fumigant in aeration system, then seal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Hang warning placards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Spray outside of bin surface w/ different chemical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72 hours before aeration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Measure gas level before removing warning placards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Grain is subject to reinfestation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Surface treatment will be necessary if storage is to continue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Atmospheric Gases &amp; Other Fumigants</a:t>
            </a:r>
          </a:p>
          <a:p>
            <a:pPr lvl="2" eaLnBrk="1" hangingPunct="1"/>
            <a:r>
              <a:rPr lang="en-US" smtClean="0"/>
              <a:t>Carbon dioxide and Nitrogen can also be used for fumigation</a:t>
            </a:r>
          </a:p>
          <a:p>
            <a:pPr lvl="3" eaLnBrk="1" hangingPunct="1"/>
            <a:r>
              <a:rPr lang="en-US" smtClean="0"/>
              <a:t>Delivered via a pressurized system</a:t>
            </a:r>
          </a:p>
          <a:p>
            <a:pPr lvl="3" eaLnBrk="1" hangingPunct="1"/>
            <a:r>
              <a:rPr lang="en-US" smtClean="0"/>
              <a:t>Must displace all air in the bin</a:t>
            </a:r>
          </a:p>
          <a:p>
            <a:pPr lvl="3" eaLnBrk="1" hangingPunct="1"/>
            <a:r>
              <a:rPr lang="en-US" smtClean="0"/>
              <a:t>Sit 4-10d in a thoroughly sealed bin</a:t>
            </a:r>
          </a:p>
          <a:p>
            <a:pPr lvl="3" eaLnBrk="1" hangingPunct="1"/>
            <a:r>
              <a:rPr lang="en-US" smtClean="0"/>
              <a:t>No toxic residues, but Carbon Dioxide is used at toxic levels</a:t>
            </a:r>
          </a:p>
          <a:p>
            <a:pPr lvl="3" eaLnBrk="1" hangingPunct="1"/>
            <a:r>
              <a:rPr lang="en-US" smtClean="0"/>
              <a:t>Can be cost competitive as well as effective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Beneficial Insects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Unclear whether adequate control can be provided by introduced predatory insects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Usually sound management practices will provide better control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Special Consideration for Stored Seeds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Bulk Seed Corn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Same strategies as we’ve discussed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Bagged Seed Corn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Indianmeal moth most common problem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lvl="2" eaLnBrk="1" hangingPunct="1"/>
            <a:r>
              <a:rPr lang="en-US" smtClean="0"/>
              <a:t>Treatments should be applied before or during bagging</a:t>
            </a:r>
          </a:p>
          <a:p>
            <a:pPr lvl="2" eaLnBrk="1" hangingPunct="1"/>
            <a:r>
              <a:rPr lang="en-US" smtClean="0"/>
              <a:t>Fog warehouses that have large inventories</a:t>
            </a:r>
          </a:p>
          <a:p>
            <a:pPr lvl="2" eaLnBrk="1" hangingPunct="1"/>
            <a:r>
              <a:rPr lang="en-US" smtClean="0"/>
              <a:t>Store small quantities in cool places</a:t>
            </a:r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eaLnBrk="1" hangingPunct="1"/>
            <a:r>
              <a:rPr lang="en-US" smtClean="0"/>
              <a:t>Assignment for Unit 5:</a:t>
            </a:r>
          </a:p>
          <a:p>
            <a:pPr lvl="1" eaLnBrk="1" hangingPunct="1"/>
            <a:r>
              <a:rPr lang="en-US" smtClean="0"/>
              <a:t>Quiz next time!</a:t>
            </a:r>
          </a:p>
          <a:p>
            <a:pPr lvl="2" eaLnBrk="1" hangingPunct="1"/>
            <a:r>
              <a:rPr lang="en-US" smtClean="0"/>
              <a:t>Cover just this unit</a:t>
            </a:r>
          </a:p>
          <a:p>
            <a:pPr eaLnBrk="1" hangingPunct="1"/>
            <a:r>
              <a:rPr lang="en-US" smtClean="0"/>
              <a:t>Set a test date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Best Management Practices for Prevention of Insect Infestation</a:t>
            </a:r>
          </a:p>
          <a:p>
            <a:pPr lvl="2" eaLnBrk="1" hangingPunct="1"/>
            <a:r>
              <a:rPr lang="en-US" smtClean="0"/>
              <a:t>Sanitation (clean up of old grain and debris)</a:t>
            </a:r>
          </a:p>
          <a:p>
            <a:pPr lvl="2" eaLnBrk="1" hangingPunct="1"/>
            <a:r>
              <a:rPr lang="en-US" smtClean="0"/>
              <a:t>Empty bin spray w/ an insecticide</a:t>
            </a:r>
          </a:p>
          <a:p>
            <a:pPr lvl="2" eaLnBrk="1" hangingPunct="1"/>
            <a:r>
              <a:rPr lang="en-US" smtClean="0"/>
              <a:t>Empty bin fumigation to control insects in the sub floor</a:t>
            </a:r>
          </a:p>
          <a:p>
            <a:pPr lvl="2" eaLnBrk="1" hangingPunct="1"/>
            <a:r>
              <a:rPr lang="en-US" smtClean="0"/>
              <a:t>Store clean, dry grain</a:t>
            </a:r>
          </a:p>
          <a:p>
            <a:pPr lvl="2" eaLnBrk="1" hangingPunct="1"/>
            <a:r>
              <a:rPr lang="en-US" smtClean="0"/>
              <a:t>Treat grain w/ protectant insecticide</a:t>
            </a:r>
          </a:p>
          <a:p>
            <a:pPr lvl="2" eaLnBrk="1" hangingPunct="1"/>
            <a:r>
              <a:rPr lang="en-US" smtClean="0"/>
              <a:t>Aerate properly to keep grain cool to help prevent insect reproduction and feeding</a:t>
            </a:r>
          </a:p>
          <a:p>
            <a:pPr lvl="2" eaLnBrk="1" hangingPunct="1"/>
            <a:r>
              <a:rPr lang="en-US" smtClean="0"/>
              <a:t>Regular measurement of temp and checking for insects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If harvested grain (corn, soybeans) will only be stored until May or June the following year, may not need chemical strategies at all (of the listed above)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Wheat is more susceptible to infestation due the time of year in which it’s harvested and the temp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Insect populations are higher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Insects are actively reproducing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May not need treatment if you plan to store for only 1 mo.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long-term stored grains are at high risk for some level of insect infestation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smtClean="0"/>
              <a:t>Limit probability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Limit severity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Using Insecticides and Fumigants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Three fumigants have been designate as RUP’s and must be applied by a certified </a:t>
            </a:r>
            <a:r>
              <a:rPr lang="en-US" i="1" smtClean="0"/>
              <a:t>Commercial</a:t>
            </a:r>
            <a:r>
              <a:rPr lang="en-US" smtClean="0"/>
              <a:t> applicator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Elevator employees must be certified under Grain Facility Pest Control Applicator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Aluminum phosphide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Sulfuryl flouride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Chloropicrin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lvl="1" eaLnBrk="1" hangingPunct="1"/>
            <a:r>
              <a:rPr lang="en-US" smtClean="0"/>
              <a:t>Those commercial certified applicators must also be certified under the IL Dept. of Public Health</a:t>
            </a:r>
          </a:p>
          <a:p>
            <a:pPr lvl="1" eaLnBrk="1" hangingPunct="1"/>
            <a:r>
              <a:rPr lang="en-US" i="1" smtClean="0"/>
              <a:t>Private </a:t>
            </a:r>
            <a:r>
              <a:rPr lang="en-US" smtClean="0"/>
              <a:t>applicators who wish to purchase or apply these fumigants must obtain certification from the Dept. of Ag</a:t>
            </a:r>
          </a:p>
          <a:p>
            <a:pPr lvl="1" eaLnBrk="1" hangingPunct="1"/>
            <a:r>
              <a:rPr lang="en-US" smtClean="0"/>
              <a:t>These applicators are responsible for the result of the application</a:t>
            </a:r>
          </a:p>
          <a:p>
            <a:pPr lvl="2" eaLnBrk="1" hangingPunct="1"/>
            <a:r>
              <a:rPr lang="en-US" smtClean="0"/>
              <a:t>Residues,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/>
              <a:t>Unit 5:  Insect Pest Management for Stored Grain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 eaLnBrk="1" hangingPunct="1"/>
            <a:r>
              <a:rPr lang="en-US" smtClean="0"/>
              <a:t>Insects Attacking Stored Grain</a:t>
            </a:r>
          </a:p>
          <a:p>
            <a:pPr lvl="1" eaLnBrk="1" hangingPunct="1"/>
            <a:r>
              <a:rPr lang="en-US" smtClean="0"/>
              <a:t>Identification is difficult because of small size of the insects</a:t>
            </a:r>
          </a:p>
          <a:p>
            <a:pPr lvl="2" eaLnBrk="1" hangingPunct="1"/>
            <a:r>
              <a:rPr lang="en-US" smtClean="0"/>
              <a:t>Many are similar in appearance</a:t>
            </a:r>
          </a:p>
          <a:p>
            <a:pPr lvl="1" eaLnBrk="1" hangingPunct="1"/>
            <a:r>
              <a:rPr lang="en-US" smtClean="0"/>
              <a:t>Management considerations may vary w/ the insect</a:t>
            </a:r>
          </a:p>
          <a:p>
            <a:pPr lvl="1" eaLnBrk="1" hangingPunct="1"/>
            <a:r>
              <a:rPr lang="en-US" smtClean="0"/>
              <a:t>Weevils &amp; other insects that feed inside kernels</a:t>
            </a:r>
          </a:p>
          <a:p>
            <a:pPr lvl="2" eaLnBrk="1" hangingPunct="1"/>
            <a:r>
              <a:rPr lang="en-US" smtClean="0"/>
              <a:t>Develop in or on grain kernel</a:t>
            </a:r>
          </a:p>
          <a:p>
            <a:pPr lvl="2" eaLnBrk="1" hangingPunct="1"/>
            <a:r>
              <a:rPr lang="en-US" smtClean="0"/>
              <a:t>Can destroy whole, sound grain</a:t>
            </a:r>
          </a:p>
          <a:p>
            <a:pPr lvl="2" eaLnBrk="1" hangingPunct="1"/>
            <a:r>
              <a:rPr lang="en-US" smtClean="0"/>
              <a:t>Adults lay eggs on or in the kernel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324</TotalTime>
  <Words>2481</Words>
  <Application>Microsoft Office PowerPoint</Application>
  <PresentationFormat>On-screen Show (4:3)</PresentationFormat>
  <Paragraphs>337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Wingdings</vt:lpstr>
      <vt:lpstr>Calibri</vt:lpstr>
      <vt:lpstr>Cascade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PowerPoint Presentation</vt:lpstr>
      <vt:lpstr>PowerPoint Presentation</vt:lpstr>
      <vt:lpstr>Unit 5:  Insect Pest Management for Stored Grain</vt:lpstr>
      <vt:lpstr>Unit 5:  Insect Pest Management for Stored Grain</vt:lpstr>
      <vt:lpstr>PowerPoint Presentation</vt:lpstr>
      <vt:lpstr>PowerPoint Presentation</vt:lpstr>
      <vt:lpstr>Unit 5:  Insect Pest Management for Stored Grain</vt:lpstr>
      <vt:lpstr>Unit 5:  Insect Pest Management for Stored Grain</vt:lpstr>
      <vt:lpstr>PowerPoint Presentation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  <vt:lpstr>Unit 5:  Insect Pest Management for Stored Grain</vt:lpstr>
    </vt:vector>
  </TitlesOfParts>
  <Company>Kaskaskia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 Insect Pest Management for Stored Grain</dc:title>
  <dc:creator>AaronHeinzmann</dc:creator>
  <cp:lastModifiedBy>Teacher E-Solutions</cp:lastModifiedBy>
  <cp:revision>11</cp:revision>
  <dcterms:created xsi:type="dcterms:W3CDTF">2005-02-15T15:48:26Z</dcterms:created>
  <dcterms:modified xsi:type="dcterms:W3CDTF">2019-01-15T12:44:32Z</dcterms:modified>
</cp:coreProperties>
</file>