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558" autoAdjust="0"/>
  </p:normalViewPr>
  <p:slideViewPr>
    <p:cSldViewPr>
      <p:cViewPr varScale="1">
        <p:scale>
          <a:sx n="42" d="100"/>
          <a:sy n="42" d="100"/>
        </p:scale>
        <p:origin x="-653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DD85CE9-6B31-40E1-8E22-B04DBEF3BE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56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2969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2970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1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2971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5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7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7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1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2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3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3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3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3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3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3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3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3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3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3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4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4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4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4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4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4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4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4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4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84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985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9851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9852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9853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71F4DC4-B23C-4864-B3E7-2FC4CC4C15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9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9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49" grpId="0"/>
      <p:bldP spid="29850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8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985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98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98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98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D09EF-E27F-44D2-8400-90A92020EE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32171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EF2C5-C6C3-4D88-87E9-9ED2F24690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720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A92F6-D7E9-4C0B-B8F4-5E86ADD677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559012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0172F-BE72-41D0-97AB-B066EC8675E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487627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686D3-E2A6-4F63-9903-5738195D903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42915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CB315-144C-436A-B59C-CD132D41C2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06572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3BE67-11AC-47E1-8B20-42EB40B472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22604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39A57-2E44-473A-A74E-A90177EF20B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10933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DAA34-342D-4572-8CDC-761F1A6054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57769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3DE97-891D-4B8C-B78E-DA390FBE881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835961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2867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2867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8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2869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2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1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2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2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2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2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2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82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882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882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882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86D36D46-BB1D-4638-97F6-1D2E5B8B61D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882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8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28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28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28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8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25" grpId="0"/>
      <p:bldP spid="2882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8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882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88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8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882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88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8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882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88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8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882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88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8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882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88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88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042988" y="908050"/>
            <a:ext cx="7200900" cy="2952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How do we know what we need to </a:t>
            </a:r>
          </a:p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eat to stay healthy.</a:t>
            </a:r>
          </a:p>
        </p:txBody>
      </p:sp>
      <p:pic>
        <p:nvPicPr>
          <p:cNvPr id="2056" name="Picture 8" descr="MCFD00984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208463"/>
            <a:ext cx="2592387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MCFD00964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005263"/>
            <a:ext cx="2405063" cy="239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results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3413125"/>
          </a:xfrm>
        </p:spPr>
        <p:txBody>
          <a:bodyPr/>
          <a:lstStyle/>
          <a:p>
            <a:r>
              <a:rPr lang="en-GB"/>
              <a:t>The sailors who drank the cider were a little better.</a:t>
            </a:r>
          </a:p>
          <a:p>
            <a:r>
              <a:rPr lang="en-GB"/>
              <a:t>One of the sailors who ate the fruit was fit enough to go back to work in only six days. The other sailor was fit enough to act as a nurse to the other sick men.</a:t>
            </a:r>
          </a:p>
        </p:txBody>
      </p:sp>
      <p:pic>
        <p:nvPicPr>
          <p:cNvPr id="40969" name="Picture 9" descr="MCj021537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581525"/>
            <a:ext cx="2890838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0" name="Picture 10" descr="MCFD00932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652963"/>
            <a:ext cx="2663825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Can you remember?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268413"/>
            <a:ext cx="8540750" cy="4830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Who was James Lind?</a:t>
            </a:r>
          </a:p>
          <a:p>
            <a:pPr>
              <a:lnSpc>
                <a:spcPct val="90000"/>
              </a:lnSpc>
            </a:pPr>
            <a:r>
              <a:rPr lang="en-GB" sz="2800"/>
              <a:t>What terrible disease did he notice that English sailors were getting?</a:t>
            </a:r>
          </a:p>
          <a:p>
            <a:pPr>
              <a:lnSpc>
                <a:spcPct val="90000"/>
              </a:lnSpc>
            </a:pPr>
            <a:r>
              <a:rPr lang="en-GB" sz="2800"/>
              <a:t>What did he notice about Dutch sailors?</a:t>
            </a:r>
          </a:p>
          <a:p>
            <a:pPr>
              <a:lnSpc>
                <a:spcPct val="90000"/>
              </a:lnSpc>
            </a:pPr>
            <a:r>
              <a:rPr lang="en-GB" sz="2800"/>
              <a:t>What was the difference in their diet?</a:t>
            </a:r>
          </a:p>
          <a:p>
            <a:pPr>
              <a:lnSpc>
                <a:spcPct val="90000"/>
              </a:lnSpc>
            </a:pPr>
            <a:r>
              <a:rPr lang="en-GB" sz="2800"/>
              <a:t>What did he decide to do?</a:t>
            </a:r>
          </a:p>
          <a:p>
            <a:pPr>
              <a:lnSpc>
                <a:spcPct val="90000"/>
              </a:lnSpc>
            </a:pPr>
            <a:r>
              <a:rPr lang="en-GB" sz="2800"/>
              <a:t>Explain the experiment he carried out.</a:t>
            </a:r>
          </a:p>
          <a:p>
            <a:pPr>
              <a:lnSpc>
                <a:spcPct val="90000"/>
              </a:lnSpc>
            </a:pPr>
            <a:r>
              <a:rPr lang="en-GB" sz="2800"/>
              <a:t>How did he make it a fair test?</a:t>
            </a:r>
          </a:p>
          <a:p>
            <a:pPr>
              <a:lnSpc>
                <a:spcPct val="90000"/>
              </a:lnSpc>
            </a:pPr>
            <a:r>
              <a:rPr lang="en-GB" sz="2800"/>
              <a:t>What were his results?</a:t>
            </a:r>
          </a:p>
          <a:p>
            <a:pPr>
              <a:lnSpc>
                <a:spcPct val="90000"/>
              </a:lnSpc>
            </a:pPr>
            <a:r>
              <a:rPr lang="en-GB" sz="2800"/>
              <a:t>What was his conclusion?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1471613"/>
          </a:xfrm>
        </p:spPr>
        <p:txBody>
          <a:bodyPr/>
          <a:lstStyle/>
          <a:p>
            <a:r>
              <a:rPr lang="en-GB" sz="3200"/>
              <a:t>LO: To understand </a:t>
            </a:r>
            <a:r>
              <a:rPr lang="en-US" sz="3200"/>
              <a:t>how a scientific idea can be tested and the evidence used to support the idea</a:t>
            </a:r>
            <a:endParaRPr lang="en-GB" sz="3200"/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844675"/>
            <a:ext cx="8540750" cy="42545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/>
              <a:t>In this lesson we will be learning …..</a:t>
            </a:r>
          </a:p>
          <a:p>
            <a:r>
              <a:rPr lang="en-GB"/>
              <a:t>What causes the disease scurvy</a:t>
            </a:r>
          </a:p>
          <a:p>
            <a:r>
              <a:rPr lang="en-GB"/>
              <a:t>What are the effects of having scurvy</a:t>
            </a:r>
          </a:p>
          <a:p>
            <a:r>
              <a:rPr lang="en-GB"/>
              <a:t>How fair testing was used to find out what caused scurvy</a:t>
            </a:r>
          </a:p>
          <a:p>
            <a:r>
              <a:rPr lang="en-GB"/>
              <a:t>How observations can be used as part of a fair test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scurvy?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GB"/>
              <a:t>Scurvy is a disease caused by not having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GB"/>
              <a:t>enough vitamin c in your diet.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GB"/>
              <a:t>What are the symptoms of scurvy?</a:t>
            </a:r>
          </a:p>
          <a:p>
            <a:pPr>
              <a:lnSpc>
                <a:spcPct val="90000"/>
              </a:lnSpc>
            </a:pPr>
            <a:r>
              <a:rPr lang="en-GB"/>
              <a:t>tiredness</a:t>
            </a:r>
          </a:p>
          <a:p>
            <a:pPr>
              <a:lnSpc>
                <a:spcPct val="90000"/>
              </a:lnSpc>
            </a:pPr>
            <a:r>
              <a:rPr lang="en-GB"/>
              <a:t>muscle weakness </a:t>
            </a:r>
          </a:p>
          <a:p>
            <a:pPr>
              <a:lnSpc>
                <a:spcPct val="90000"/>
              </a:lnSpc>
            </a:pPr>
            <a:r>
              <a:rPr lang="en-GB"/>
              <a:t>joint and muscle aches</a:t>
            </a:r>
          </a:p>
          <a:p>
            <a:pPr>
              <a:lnSpc>
                <a:spcPct val="90000"/>
              </a:lnSpc>
            </a:pPr>
            <a:r>
              <a:rPr lang="en-GB"/>
              <a:t>a rash on the legs</a:t>
            </a:r>
          </a:p>
          <a:p>
            <a:pPr>
              <a:lnSpc>
                <a:spcPct val="90000"/>
              </a:lnSpc>
            </a:pPr>
            <a:r>
              <a:rPr lang="en-GB"/>
              <a:t>bleeding gums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1328738"/>
          </a:xfrm>
        </p:spPr>
        <p:txBody>
          <a:bodyPr/>
          <a:lstStyle/>
          <a:p>
            <a:r>
              <a:rPr lang="en-GB" sz="5400"/>
              <a:t>Who suffered from scurvy?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268413"/>
            <a:ext cx="8540750" cy="449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3600"/>
              <a:t>In the past, scurvy was common among</a:t>
            </a:r>
          </a:p>
          <a:p>
            <a:pPr>
              <a:buFont typeface="Arial" charset="0"/>
              <a:buNone/>
            </a:pPr>
            <a:r>
              <a:rPr lang="en-GB" sz="3600"/>
              <a:t>sailors and other people who couldn’t eat</a:t>
            </a:r>
          </a:p>
          <a:p>
            <a:pPr>
              <a:buFont typeface="Arial" charset="0"/>
              <a:buNone/>
            </a:pPr>
            <a:r>
              <a:rPr lang="en-GB" sz="3600"/>
              <a:t>fresh fruits and vegetables for long periods of time.</a:t>
            </a:r>
            <a:r>
              <a:rPr lang="en-GB" sz="4400"/>
              <a:t> </a:t>
            </a:r>
          </a:p>
        </p:txBody>
      </p:sp>
      <p:pic>
        <p:nvPicPr>
          <p:cNvPr id="32788" name="Picture 20" descr="MCj015009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005263"/>
            <a:ext cx="3225800" cy="246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9" name="Picture 21" descr="MCj015014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4127500"/>
            <a:ext cx="3032125" cy="23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How did people find out what caused scurvy?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 1747, while serving in the Channel on H.M.S. Salisbury, a Scottish doctor called James Lind carried out experiments on sailors who were suffering from scurvy. </a:t>
            </a:r>
          </a:p>
        </p:txBody>
      </p:sp>
      <p:pic>
        <p:nvPicPr>
          <p:cNvPr id="33804" name="Picture 12" descr="James_li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16338"/>
            <a:ext cx="2233612" cy="284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611188" y="549275"/>
            <a:ext cx="8064500" cy="433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In those days many British sailor, who spent along time at sea, suffered from scurvy.</a:t>
            </a:r>
          </a:p>
          <a:p>
            <a:pPr>
              <a:spcBef>
                <a:spcPct val="50000"/>
              </a:spcBef>
            </a:pPr>
            <a:r>
              <a:rPr lang="en-GB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James Lind noticed that Dutch sailors who had been at sea for the same length of time were less likely to suffer from scurvy.</a:t>
            </a:r>
            <a:r>
              <a:rPr lang="en-GB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sz="440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339975" y="5229225"/>
            <a:ext cx="48244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solidFill>
                  <a:srgbClr val="FFFF00"/>
                </a:solidFill>
              </a:rPr>
              <a:t>Why?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11188" y="476250"/>
            <a:ext cx="7921625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600"/>
              <a:t>The Dutch ships carried barrels of fresh fruit for the seamen.</a:t>
            </a:r>
          </a:p>
        </p:txBody>
      </p:sp>
      <p:pic>
        <p:nvPicPr>
          <p:cNvPr id="36869" name="Picture 5" descr="MMj0223774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725863"/>
            <a:ext cx="3097212" cy="226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84213" y="4724400"/>
            <a:ext cx="36718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solidFill>
                  <a:srgbClr val="FFFF00"/>
                </a:solidFill>
              </a:rPr>
              <a:t>Could this be the cure?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did James Lind test his idea?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1323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/>
              <a:t>He chose twelve sailors and split them into six</a:t>
            </a:r>
          </a:p>
          <a:p>
            <a:pPr>
              <a:buFont typeface="Arial" charset="0"/>
              <a:buNone/>
            </a:pPr>
            <a:r>
              <a:rPr lang="en-GB"/>
              <a:t>groups. 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68313" y="3068638"/>
            <a:ext cx="8280400" cy="274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He made it a fair test by: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Choosing men who were equally ill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Having them all laying in the same place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Feeding them the same meals every day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Each group tried out a different cure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341438"/>
            <a:ext cx="8540750" cy="4248150"/>
          </a:xfrm>
        </p:spPr>
        <p:txBody>
          <a:bodyPr/>
          <a:lstStyle/>
          <a:p>
            <a:r>
              <a:rPr lang="en-GB"/>
              <a:t>A quart of cider</a:t>
            </a:r>
          </a:p>
          <a:p>
            <a:r>
              <a:rPr lang="en-GB"/>
              <a:t>An elixir</a:t>
            </a:r>
          </a:p>
          <a:p>
            <a:r>
              <a:rPr lang="en-GB"/>
              <a:t>Two spoonfuls of vinegar three times a day</a:t>
            </a:r>
          </a:p>
          <a:p>
            <a:r>
              <a:rPr lang="en-GB"/>
              <a:t>Half a pint of seawater</a:t>
            </a:r>
          </a:p>
          <a:p>
            <a:r>
              <a:rPr lang="en-GB"/>
              <a:t>A mixture including mustard seeds, garlic and gum myrrh</a:t>
            </a:r>
          </a:p>
          <a:p>
            <a:r>
              <a:rPr lang="en-GB"/>
              <a:t>Two oranges and a lemon every day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82089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FF00"/>
                </a:solidFill>
              </a:rPr>
              <a:t>Which groups do you think got better?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</p:bldLst>
  </p:timing>
</p:sld>
</file>

<file path=ppt/theme/theme1.xml><?xml version="1.0" encoding="utf-8"?>
<a:theme xmlns:a="http://schemas.openxmlformats.org/drawingml/2006/main" name="Compass">
  <a:themeElements>
    <a:clrScheme name="Compass 8">
      <a:dk1>
        <a:srgbClr val="007E7B"/>
      </a:dk1>
      <a:lt1>
        <a:srgbClr val="FFFFFF"/>
      </a:lt1>
      <a:dk2>
        <a:srgbClr val="008080"/>
      </a:dk2>
      <a:lt2>
        <a:srgbClr val="FFFF99"/>
      </a:lt2>
      <a:accent1>
        <a:srgbClr val="33CCCC"/>
      </a:accent1>
      <a:accent2>
        <a:srgbClr val="00CC66"/>
      </a:accent2>
      <a:accent3>
        <a:srgbClr val="AAC0C0"/>
      </a:accent3>
      <a:accent4>
        <a:srgbClr val="DADADA"/>
      </a:accent4>
      <a:accent5>
        <a:srgbClr val="ADE2E2"/>
      </a:accent5>
      <a:accent6>
        <a:srgbClr val="00B95C"/>
      </a:accent6>
      <a:hlink>
        <a:srgbClr val="CCFFCC"/>
      </a:hlink>
      <a:folHlink>
        <a:srgbClr val="FFFFCC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266</TotalTime>
  <Words>466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Times New Roman</vt:lpstr>
      <vt:lpstr>Wingdings</vt:lpstr>
      <vt:lpstr>Compass</vt:lpstr>
      <vt:lpstr>PowerPoint Presentation</vt:lpstr>
      <vt:lpstr>LO: To understand how a scientific idea can be tested and the evidence used to support the idea</vt:lpstr>
      <vt:lpstr>What is scurvy?</vt:lpstr>
      <vt:lpstr>Who suffered from scurvy?</vt:lpstr>
      <vt:lpstr>How did people find out what caused scurvy?</vt:lpstr>
      <vt:lpstr>PowerPoint Presentation</vt:lpstr>
      <vt:lpstr>PowerPoint Presentation</vt:lpstr>
      <vt:lpstr>How did James Lind test his idea?</vt:lpstr>
      <vt:lpstr>Each group tried out a different cure</vt:lpstr>
      <vt:lpstr>The results</vt:lpstr>
      <vt:lpstr>Can you remember?</vt:lpstr>
    </vt:vector>
  </TitlesOfParts>
  <Company>First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Laptops For Teachers</dc:creator>
  <cp:lastModifiedBy>Teacher E-Solutions</cp:lastModifiedBy>
  <cp:revision>11</cp:revision>
  <dcterms:created xsi:type="dcterms:W3CDTF">2006-09-11T21:04:05Z</dcterms:created>
  <dcterms:modified xsi:type="dcterms:W3CDTF">2019-01-18T17:24:10Z</dcterms:modified>
</cp:coreProperties>
</file>