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3300"/>
    <a:srgbClr val="00FFFF"/>
    <a:srgbClr val="00FF00"/>
    <a:srgbClr val="0000FF"/>
    <a:srgbClr val="CC0000"/>
    <a:srgbClr val="FFFF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74" d="100"/>
          <a:sy n="74" d="100"/>
        </p:scale>
        <p:origin x="-58" y="-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342E65-CB4E-400A-9CA9-FD9ADA5C48B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2337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5851B-5536-4FDB-9686-6AA82F7B4B5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2492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2CEC-40E0-4787-9718-EFDE7EA105BD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6998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852BC-5375-4C2B-BC7A-A1BE7015B52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9011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89D25-7CE6-4461-B0BF-250F139515D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8458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4AD52-75FE-4D5F-9AD0-28F9AB441DA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9332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6C0AC-300B-46F5-8DAA-6AB6FFF4865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1342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A43C2-D2FC-4FA4-9330-39F4C16A434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692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56244-3676-427D-B16F-AF8ED80DAB2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352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A1CEE-EAE9-4FF9-AC72-2E966780444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2978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A2D4F6-AE40-4584-8D2B-F04B6ACB1BF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3434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58ADB19-BE6F-4D36-BFF6-416935805A3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STUDENT </a:t>
            </a:r>
            <a:r>
              <a:rPr lang="en-US" sz="66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LEADERSHIP</a:t>
            </a:r>
            <a:endParaRPr lang="en-CA" sz="6600" smtClean="0"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sz="4000" smtClean="0">
              <a:solidFill>
                <a:srgbClr val="0000FF"/>
              </a:solidFill>
              <a:latin typeface="Arial Black" pitchFamily="34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4000" smtClean="0">
                <a:solidFill>
                  <a:srgbClr val="0000FF"/>
                </a:solidFill>
                <a:latin typeface="Arial Black" pitchFamily="34" charset="0"/>
              </a:rPr>
              <a:t>“Teamwork can be summed up in five short words…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4000" smtClean="0">
                <a:solidFill>
                  <a:srgbClr val="000000"/>
                </a:solidFill>
                <a:latin typeface="Arial Black" pitchFamily="34" charset="0"/>
              </a:rPr>
              <a:t>We </a:t>
            </a:r>
            <a:r>
              <a:rPr lang="en-US" sz="4000" u="sng" smtClean="0">
                <a:solidFill>
                  <a:srgbClr val="000000"/>
                </a:solidFill>
                <a:latin typeface="Arial Black" pitchFamily="34" charset="0"/>
              </a:rPr>
              <a:t>believe</a:t>
            </a:r>
            <a:r>
              <a:rPr lang="en-US" sz="4000" smtClean="0">
                <a:solidFill>
                  <a:srgbClr val="000000"/>
                </a:solidFill>
                <a:latin typeface="Arial Black" pitchFamily="34" charset="0"/>
              </a:rPr>
              <a:t> in each other.”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4000" smtClean="0">
                <a:latin typeface="Arial Black" pitchFamily="34" charset="0"/>
              </a:rPr>
              <a:t>				</a:t>
            </a:r>
            <a:r>
              <a:rPr lang="en-US" sz="2400" i="1" smtClean="0">
                <a:solidFill>
                  <a:srgbClr val="0000FF"/>
                </a:solidFill>
                <a:latin typeface="Arial Black" pitchFamily="34" charset="0"/>
              </a:rPr>
              <a:t>- Author Unknown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A9A900"/>
            </a:gs>
            <a:gs pos="50000">
              <a:srgbClr val="FFFF00"/>
            </a:gs>
            <a:gs pos="100000">
              <a:srgbClr val="A9A9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rgbClr val="CC0000"/>
                </a:solidFill>
                <a:latin typeface="Arial" pitchFamily="34" charset="0"/>
              </a:rPr>
              <a:t>Leadership is the </a:t>
            </a:r>
            <a:r>
              <a:rPr lang="en-US" i="1" smtClean="0">
                <a:solidFill>
                  <a:srgbClr val="0000FF"/>
                </a:solidFill>
                <a:latin typeface="Arial" pitchFamily="34" charset="0"/>
              </a:rPr>
              <a:t>ability to motivate yourself and others</a:t>
            </a:r>
            <a:r>
              <a:rPr lang="en-US" smtClean="0">
                <a:solidFill>
                  <a:srgbClr val="CC0000"/>
                </a:solidFill>
                <a:latin typeface="Arial" pitchFamily="34" charset="0"/>
              </a:rPr>
              <a:t> to accomplish a common goal through a </a:t>
            </a:r>
            <a:r>
              <a:rPr lang="en-US" b="1" i="1" smtClean="0">
                <a:solidFill>
                  <a:srgbClr val="CC0000"/>
                </a:solidFill>
                <a:latin typeface="Arial" pitchFamily="34" charset="0"/>
              </a:rPr>
              <a:t>united effort</a:t>
            </a:r>
            <a:r>
              <a:rPr lang="en-US" smtClean="0">
                <a:solidFill>
                  <a:srgbClr val="CC0000"/>
                </a:solidFill>
                <a:latin typeface="Arial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rgbClr val="CC0000"/>
                </a:solidFill>
                <a:latin typeface="Arial" pitchFamily="34" charset="0"/>
              </a:rPr>
              <a:t>Although there can only be one Prime Minister, one President or one team captain, there are many others who lead by example.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rgbClr val="CC0000"/>
                </a:solidFill>
                <a:latin typeface="Arial" pitchFamily="34" charset="0"/>
              </a:rPr>
              <a:t>You are all the </a:t>
            </a:r>
            <a:r>
              <a:rPr lang="en-US" b="1" i="1" smtClean="0">
                <a:solidFill>
                  <a:srgbClr val="CC0000"/>
                </a:solidFill>
                <a:latin typeface="Arial" pitchFamily="34" charset="0"/>
              </a:rPr>
              <a:t>leaders of your own lives</a:t>
            </a:r>
            <a:r>
              <a:rPr lang="en-US" smtClean="0">
                <a:solidFill>
                  <a:srgbClr val="CC0000"/>
                </a:solidFill>
                <a:latin typeface="Arial" pitchFamily="34" charset="0"/>
              </a:rPr>
              <a:t>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rgbClr val="CC0000"/>
                </a:solidFill>
                <a:latin typeface="Arial" pitchFamily="34" charset="0"/>
              </a:rPr>
              <a:t>Leadership develops through you </a:t>
            </a:r>
            <a:r>
              <a:rPr lang="en-US" b="1" i="1" smtClean="0">
                <a:solidFill>
                  <a:srgbClr val="CC0000"/>
                </a:solidFill>
                <a:latin typeface="Arial" pitchFamily="34" charset="0"/>
              </a:rPr>
              <a:t>involvement</a:t>
            </a:r>
            <a:r>
              <a:rPr lang="en-US" smtClean="0">
                <a:solidFill>
                  <a:srgbClr val="CC0000"/>
                </a:solidFill>
                <a:latin typeface="Arial" pitchFamily="34" charset="0"/>
              </a:rPr>
              <a:t> with family, school and community.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CA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4572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LEADERSHIP QUALITIES</a:t>
            </a:r>
            <a:endParaRPr lang="en-CA" sz="3200" smtClean="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029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>
                <a:solidFill>
                  <a:srgbClr val="00FFFF"/>
                </a:solidFill>
                <a:latin typeface="Arial" pitchFamily="34" charset="0"/>
              </a:rPr>
              <a:t>A good student leader always: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</a:rPr>
              <a:t>Is responsible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smtClean="0">
                <a:latin typeface="Arial" pitchFamily="34" charset="0"/>
              </a:rPr>
              <a:t>	</a:t>
            </a:r>
            <a:r>
              <a:rPr lang="en-US" sz="2400" smtClean="0">
                <a:solidFill>
                  <a:schemeClr val="bg1"/>
                </a:solidFill>
                <a:latin typeface="Arial" pitchFamily="34" charset="0"/>
              </a:rPr>
              <a:t>(stays on top of his/her school work)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</a:rPr>
              <a:t>Conveys optimism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smtClean="0">
                <a:latin typeface="Arial" pitchFamily="34" charset="0"/>
              </a:rPr>
              <a:t> 	</a:t>
            </a:r>
            <a:r>
              <a:rPr lang="en-US" sz="2400" smtClean="0">
                <a:solidFill>
                  <a:schemeClr val="bg1"/>
                </a:solidFill>
                <a:latin typeface="Arial" pitchFamily="34" charset="0"/>
              </a:rPr>
              <a:t>(has a positive attitude)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</a:rPr>
              <a:t>Thinks strategically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smtClean="0">
                <a:solidFill>
                  <a:schemeClr val="bg1"/>
                </a:solidFill>
                <a:latin typeface="Arial" pitchFamily="34" charset="0"/>
              </a:rPr>
              <a:t>	(turns obstacles into challenges)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</a:rPr>
              <a:t>Is clear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smtClean="0">
                <a:latin typeface="Arial" pitchFamily="34" charset="0"/>
              </a:rPr>
              <a:t>	</a:t>
            </a:r>
            <a:r>
              <a:rPr lang="en-US" sz="2400" smtClean="0">
                <a:solidFill>
                  <a:schemeClr val="bg1"/>
                </a:solidFill>
                <a:latin typeface="Arial" pitchFamily="34" charset="0"/>
              </a:rPr>
              <a:t>(simplifies even the most complicated tasks)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</a:rPr>
              <a:t>Is organized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smtClean="0">
                <a:solidFill>
                  <a:schemeClr val="bg1"/>
                </a:solidFill>
                <a:latin typeface="Arial" pitchFamily="34" charset="0"/>
              </a:rPr>
              <a:t>	(sets personal and task priorities)</a:t>
            </a:r>
            <a:endParaRPr lang="en-CA" sz="2400" smtClean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5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500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n-US" b="1" smtClean="0">
                <a:solidFill>
                  <a:srgbClr val="FFFF00"/>
                </a:solidFill>
                <a:latin typeface="Arial" pitchFamily="34" charset="0"/>
              </a:rPr>
              <a:t>Motivates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>
                <a:solidFill>
                  <a:schemeClr val="bg1"/>
                </a:solidFill>
                <a:latin typeface="Arial" pitchFamily="34" charset="0"/>
              </a:rPr>
              <a:t>	(encourages people to participate)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n-US" b="1" smtClean="0">
                <a:solidFill>
                  <a:srgbClr val="FFFF00"/>
                </a:solidFill>
                <a:latin typeface="Arial" pitchFamily="34" charset="0"/>
              </a:rPr>
              <a:t>Is diligent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>
                <a:latin typeface="Arial" pitchFamily="34" charset="0"/>
              </a:rPr>
              <a:t>	</a:t>
            </a:r>
            <a:r>
              <a:rPr lang="en-US" smtClean="0">
                <a:solidFill>
                  <a:schemeClr val="bg1"/>
                </a:solidFill>
                <a:latin typeface="Arial" pitchFamily="34" charset="0"/>
              </a:rPr>
              <a:t>(takes a project through to its conclusion)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n-US" b="1" smtClean="0">
                <a:solidFill>
                  <a:srgbClr val="FFFF00"/>
                </a:solidFill>
                <a:latin typeface="Arial" pitchFamily="34" charset="0"/>
              </a:rPr>
              <a:t>Delegates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>
                <a:solidFill>
                  <a:schemeClr val="bg1"/>
                </a:solidFill>
                <a:latin typeface="Arial" pitchFamily="34" charset="0"/>
              </a:rPr>
              <a:t>	(relies on the support of others)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n-US" b="1" smtClean="0">
                <a:solidFill>
                  <a:srgbClr val="FFFF00"/>
                </a:solidFill>
                <a:latin typeface="Arial" pitchFamily="34" charset="0"/>
              </a:rPr>
              <a:t>Encourages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>
                <a:latin typeface="Arial" pitchFamily="34" charset="0"/>
              </a:rPr>
              <a:t>	</a:t>
            </a:r>
            <a:r>
              <a:rPr lang="en-US" smtClean="0">
                <a:solidFill>
                  <a:schemeClr val="bg1"/>
                </a:solidFill>
                <a:latin typeface="Arial" pitchFamily="34" charset="0"/>
              </a:rPr>
              <a:t>(acknowledges the accomplishments of team members)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n-US" b="1" smtClean="0">
                <a:solidFill>
                  <a:srgbClr val="FFFF00"/>
                </a:solidFill>
                <a:latin typeface="Arial" pitchFamily="34" charset="0"/>
              </a:rPr>
              <a:t>Is trustworthy 	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>
                <a:latin typeface="Arial" pitchFamily="34" charset="0"/>
              </a:rPr>
              <a:t>	</a:t>
            </a:r>
            <a:r>
              <a:rPr lang="en-US" smtClean="0">
                <a:solidFill>
                  <a:schemeClr val="bg1"/>
                </a:solidFill>
                <a:latin typeface="Arial" pitchFamily="34" charset="0"/>
              </a:rPr>
              <a:t>(earns the support of the team)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CA" smtClean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0"/>
            <a:ext cx="7772400" cy="6096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6600" smtClean="0">
                <a:latin typeface="Arial Black" pitchFamily="34" charset="0"/>
              </a:rPr>
              <a:t>LEADERSHIP=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6600" i="1" smtClean="0">
                <a:latin typeface="Arial" pitchFamily="34" charset="0"/>
              </a:rPr>
              <a:t>Participation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6600" i="1" smtClean="0">
                <a:latin typeface="Arial" pitchFamily="34" charset="0"/>
              </a:rPr>
              <a:t>+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6600" i="1" smtClean="0">
                <a:latin typeface="Arial" pitchFamily="34" charset="0"/>
              </a:rPr>
              <a:t>Responsibility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6600" i="1" smtClean="0">
                <a:latin typeface="Arial" pitchFamily="34" charset="0"/>
              </a:rPr>
              <a:t>+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6600" i="1" smtClean="0">
                <a:latin typeface="Arial" pitchFamily="34" charset="0"/>
              </a:rPr>
              <a:t>Strategy</a:t>
            </a:r>
            <a:endParaRPr lang="en-CA" sz="6600" i="1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LEADERSHIP DEVELOPMENT</a:t>
            </a:r>
            <a:endParaRPr lang="en-CA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SzPct val="50000"/>
              <a:buFont typeface="Wingdings" pitchFamily="2" charset="2"/>
              <a:buChar char="v"/>
            </a:pPr>
            <a:r>
              <a:rPr lang="en-US" sz="2800" b="1" smtClean="0">
                <a:solidFill>
                  <a:srgbClr val="FF0000"/>
                </a:solidFill>
                <a:latin typeface="Arial" pitchFamily="34" charset="0"/>
              </a:rPr>
              <a:t>Who is the most respected leader in your community?</a:t>
            </a:r>
          </a:p>
          <a:p>
            <a:pPr eaLnBrk="1" hangingPunct="1">
              <a:lnSpc>
                <a:spcPct val="90000"/>
              </a:lnSpc>
              <a:buSzPct val="50000"/>
              <a:buFont typeface="Wingdings" pitchFamily="2" charset="2"/>
              <a:buNone/>
            </a:pPr>
            <a:r>
              <a:rPr lang="en-US" sz="2800" smtClean="0">
                <a:latin typeface="Arial" pitchFamily="34" charset="0"/>
              </a:rPr>
              <a:t>	List three of that person’s achievements.  Which character traits contributed to them?</a:t>
            </a:r>
          </a:p>
          <a:p>
            <a:pPr eaLnBrk="1" hangingPunct="1">
              <a:lnSpc>
                <a:spcPct val="90000"/>
              </a:lnSpc>
              <a:buSzPct val="50000"/>
              <a:buFont typeface="Wingdings" pitchFamily="2" charset="2"/>
              <a:buChar char="v"/>
            </a:pPr>
            <a:r>
              <a:rPr lang="en-US" sz="2800" b="1" smtClean="0">
                <a:solidFill>
                  <a:srgbClr val="FF0000"/>
                </a:solidFill>
                <a:latin typeface="Arial" pitchFamily="34" charset="0"/>
              </a:rPr>
              <a:t>Why were the heads of committees for major school events chosen for these jobs?</a:t>
            </a:r>
          </a:p>
          <a:p>
            <a:pPr eaLnBrk="1" hangingPunct="1">
              <a:lnSpc>
                <a:spcPct val="90000"/>
              </a:lnSpc>
              <a:buSzPct val="50000"/>
              <a:buFont typeface="Wingdings" pitchFamily="2" charset="2"/>
              <a:buNone/>
            </a:pPr>
            <a:r>
              <a:rPr lang="en-US" sz="2800" smtClean="0">
                <a:latin typeface="Arial" pitchFamily="34" charset="0"/>
              </a:rPr>
              <a:t>	What character traits did they need to perform their duties well?</a:t>
            </a:r>
          </a:p>
          <a:p>
            <a:pPr eaLnBrk="1" hangingPunct="1">
              <a:lnSpc>
                <a:spcPct val="90000"/>
              </a:lnSpc>
              <a:buSzPct val="50000"/>
              <a:buFont typeface="Wingdings" pitchFamily="2" charset="2"/>
              <a:buNone/>
            </a:pPr>
            <a:r>
              <a:rPr lang="en-US" sz="2800" smtClean="0">
                <a:latin typeface="Arial" pitchFamily="34" charset="0"/>
              </a:rPr>
              <a:t>	List ways in which you could develop those traits in your daily life.</a:t>
            </a:r>
            <a:endParaRPr lang="en-CA" sz="280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SzPct val="50000"/>
              <a:buFont typeface="Wingdings" pitchFamily="2" charset="2"/>
              <a:buChar char="v"/>
            </a:pPr>
            <a:r>
              <a:rPr lang="en-US" sz="2800" b="1" smtClean="0">
                <a:solidFill>
                  <a:srgbClr val="FF0000"/>
                </a:solidFill>
                <a:latin typeface="Arial" pitchFamily="34" charset="0"/>
              </a:rPr>
              <a:t>What is the most rewarding activity in which you have taken part?</a:t>
            </a:r>
          </a:p>
          <a:p>
            <a:pPr eaLnBrk="1" hangingPunct="1">
              <a:lnSpc>
                <a:spcPct val="90000"/>
              </a:lnSpc>
              <a:buSzPct val="50000"/>
              <a:buFont typeface="Wingdings" pitchFamily="2" charset="2"/>
              <a:buNone/>
            </a:pPr>
            <a:r>
              <a:rPr lang="en-US" sz="2800" smtClean="0">
                <a:latin typeface="Arial" pitchFamily="34" charset="0"/>
              </a:rPr>
              <a:t>	Why was it rewarding?  Did you work with others?  What was their role?  List the character traits that were important for your success in this activity.</a:t>
            </a:r>
          </a:p>
          <a:p>
            <a:pPr eaLnBrk="1" hangingPunct="1">
              <a:lnSpc>
                <a:spcPct val="90000"/>
              </a:lnSpc>
              <a:buSzPct val="50000"/>
              <a:buFont typeface="Wingdings" pitchFamily="2" charset="2"/>
              <a:buChar char="v"/>
            </a:pPr>
            <a:r>
              <a:rPr lang="en-US" sz="2800" b="1" smtClean="0">
                <a:solidFill>
                  <a:srgbClr val="FF0000"/>
                </a:solidFill>
                <a:latin typeface="Arial" pitchFamily="34" charset="0"/>
              </a:rPr>
              <a:t>Develop your leadership abilities.</a:t>
            </a:r>
          </a:p>
          <a:p>
            <a:pPr eaLnBrk="1" hangingPunct="1">
              <a:lnSpc>
                <a:spcPct val="90000"/>
              </a:lnSpc>
              <a:buSzPct val="50000"/>
              <a:buFont typeface="Wingdings" pitchFamily="2" charset="2"/>
              <a:buNone/>
            </a:pPr>
            <a:r>
              <a:rPr lang="en-US" sz="2800" smtClean="0">
                <a:latin typeface="Arial" pitchFamily="34" charset="0"/>
              </a:rPr>
              <a:t>	Participate in activities that promote these positive traits and qualities.</a:t>
            </a:r>
          </a:p>
          <a:p>
            <a:pPr eaLnBrk="1" hangingPunct="1">
              <a:lnSpc>
                <a:spcPct val="90000"/>
              </a:lnSpc>
              <a:buSzPct val="50000"/>
              <a:buFont typeface="Wingdings" pitchFamily="2" charset="2"/>
              <a:buChar char="v"/>
            </a:pPr>
            <a:r>
              <a:rPr lang="en-US" sz="2800" b="1" smtClean="0">
                <a:solidFill>
                  <a:srgbClr val="FF0000"/>
                </a:solidFill>
                <a:latin typeface="Arial" pitchFamily="34" charset="0"/>
              </a:rPr>
              <a:t>Remember:</a:t>
            </a:r>
          </a:p>
          <a:p>
            <a:pPr eaLnBrk="1" hangingPunct="1">
              <a:lnSpc>
                <a:spcPct val="90000"/>
              </a:lnSpc>
              <a:buSzPct val="50000"/>
              <a:buFont typeface="Wingdings" pitchFamily="2" charset="2"/>
              <a:buNone/>
            </a:pPr>
            <a:r>
              <a:rPr lang="en-US" sz="2800" smtClean="0">
                <a:latin typeface="Arial" pitchFamily="34" charset="0"/>
              </a:rPr>
              <a:t>	Leadership starts with involvement!  Involve yourself with your family, your school and your community!</a:t>
            </a:r>
            <a:endParaRPr lang="en-CA" sz="240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">
    <a:dk1>
      <a:srgbClr val="990099"/>
    </a:dk1>
    <a:lt1>
      <a:srgbClr val="FFFFFF"/>
    </a:lt1>
    <a:dk2>
      <a:srgbClr val="FF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820082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128</Words>
  <Application>Microsoft Office PowerPoint</Application>
  <PresentationFormat>On-screen Show (4:3)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Times New Roman</vt:lpstr>
      <vt:lpstr>Arial</vt:lpstr>
      <vt:lpstr>Calibri</vt:lpstr>
      <vt:lpstr>Arial Black</vt:lpstr>
      <vt:lpstr>Wingdings</vt:lpstr>
      <vt:lpstr>Default Design</vt:lpstr>
      <vt:lpstr>STUDENT LEADERSHIP</vt:lpstr>
      <vt:lpstr>PowerPoint Presentation</vt:lpstr>
      <vt:lpstr>LEADERSHIP QUALITIES</vt:lpstr>
      <vt:lpstr>PowerPoint Presentation</vt:lpstr>
      <vt:lpstr>PowerPoint Presentation</vt:lpstr>
      <vt:lpstr>LEADERSHIP DEVELOPMENT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LEADERSHIP</dc:title>
  <dc:creator>Thibeau</dc:creator>
  <cp:lastModifiedBy>Teacher E-Solutions</cp:lastModifiedBy>
  <cp:revision>2</cp:revision>
  <dcterms:created xsi:type="dcterms:W3CDTF">2001-09-13T14:26:16Z</dcterms:created>
  <dcterms:modified xsi:type="dcterms:W3CDTF">2019-01-18T15:53:54Z</dcterms:modified>
</cp:coreProperties>
</file>